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0104100" cy="13989050"/>
  <p:notesSz cx="20104100" cy="139890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386"/>
    <p:restoredTop sz="94660"/>
  </p:normalViewPr>
  <p:slideViewPr>
    <p:cSldViewPr>
      <p:cViewPr varScale="1">
        <p:scale>
          <a:sx n="84" d="100"/>
          <a:sy n="84" d="100"/>
        </p:scale>
        <p:origin x="2384" y="2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7016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701675"/>
          </a:xfrm>
          <a:prstGeom prst="rect">
            <a:avLst/>
          </a:prstGeom>
        </p:spPr>
        <p:txBody>
          <a:bodyPr vert="horz" lIns="91440" tIns="45720" rIns="91440" bIns="45720" rtlCol="0"/>
          <a:lstStyle>
            <a:lvl1pPr algn="r">
              <a:defRPr sz="1200"/>
            </a:lvl1pPr>
          </a:lstStyle>
          <a:p>
            <a:fld id="{5B5214B2-A88D-3E40-9FF9-C5E9336B8574}" type="datetimeFigureOut">
              <a:rPr lang="en-US" smtClean="0"/>
              <a:t>6/16/25</a:t>
            </a:fld>
            <a:endParaRPr lang="en-US"/>
          </a:p>
        </p:txBody>
      </p:sp>
      <p:sp>
        <p:nvSpPr>
          <p:cNvPr id="4" name="Slide Image Placeholder 3"/>
          <p:cNvSpPr>
            <a:spLocks noGrp="1" noRot="1" noChangeAspect="1"/>
          </p:cNvSpPr>
          <p:nvPr>
            <p:ph type="sldImg" idx="2"/>
          </p:nvPr>
        </p:nvSpPr>
        <p:spPr>
          <a:xfrm>
            <a:off x="6659563" y="1749425"/>
            <a:ext cx="6784975" cy="47212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6732588"/>
            <a:ext cx="16084550" cy="55086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287375"/>
            <a:ext cx="8712200" cy="7016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3287375"/>
            <a:ext cx="8712200" cy="701675"/>
          </a:xfrm>
          <a:prstGeom prst="rect">
            <a:avLst/>
          </a:prstGeom>
        </p:spPr>
        <p:txBody>
          <a:bodyPr vert="horz" lIns="91440" tIns="45720" rIns="91440" bIns="45720" rtlCol="0" anchor="b"/>
          <a:lstStyle>
            <a:lvl1pPr algn="r">
              <a:defRPr sz="1200"/>
            </a:lvl1pPr>
          </a:lstStyle>
          <a:p>
            <a:fld id="{B6A2FB41-DC88-AE4C-A0A2-4F81BC25C237}" type="slidenum">
              <a:rPr lang="en-US" smtClean="0"/>
              <a:t>‹#›</a:t>
            </a:fld>
            <a:endParaRPr lang="en-US"/>
          </a:p>
        </p:txBody>
      </p:sp>
    </p:spTree>
    <p:extLst>
      <p:ext uri="{BB962C8B-B14F-4D97-AF65-F5344CB8AC3E}">
        <p14:creationId xmlns:p14="http://schemas.microsoft.com/office/powerpoint/2010/main" val="360687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2FB41-DC88-AE4C-A0A2-4F81BC25C237}" type="slidenum">
              <a:rPr lang="en-US" smtClean="0"/>
              <a:t>1</a:t>
            </a:fld>
            <a:endParaRPr lang="en-US"/>
          </a:p>
        </p:txBody>
      </p:sp>
    </p:spTree>
    <p:extLst>
      <p:ext uri="{BB962C8B-B14F-4D97-AF65-F5344CB8AC3E}">
        <p14:creationId xmlns:p14="http://schemas.microsoft.com/office/powerpoint/2010/main" val="1553200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336605"/>
            <a:ext cx="17088486" cy="2937700"/>
          </a:xfrm>
          <a:prstGeom prst="rect">
            <a:avLst/>
          </a:prstGeom>
        </p:spPr>
        <p:txBody>
          <a:bodyPr wrap="square" lIns="0" tIns="0" rIns="0" bIns="0">
            <a:spAutoFit/>
          </a:bodyPr>
          <a:lstStyle>
            <a:lvl1pPr>
              <a:defRPr sz="4300" b="0" i="0">
                <a:solidFill>
                  <a:schemeClr val="bg1"/>
                </a:solidFill>
                <a:latin typeface="Special Elite"/>
                <a:cs typeface="Special Elite"/>
              </a:defRPr>
            </a:lvl1pPr>
          </a:lstStyle>
          <a:p>
            <a:endParaRPr/>
          </a:p>
        </p:txBody>
      </p:sp>
      <p:sp>
        <p:nvSpPr>
          <p:cNvPr id="3" name="Holder 3"/>
          <p:cNvSpPr>
            <a:spLocks noGrp="1"/>
          </p:cNvSpPr>
          <p:nvPr>
            <p:ph type="subTitle" idx="4"/>
          </p:nvPr>
        </p:nvSpPr>
        <p:spPr>
          <a:xfrm>
            <a:off x="3015615" y="7833868"/>
            <a:ext cx="14072870" cy="34972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chemeClr val="bg1"/>
                </a:solidFill>
                <a:latin typeface="Special Elite"/>
                <a:cs typeface="Special Elite"/>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chemeClr val="bg1"/>
                </a:solidFill>
                <a:latin typeface="Special Elite"/>
                <a:cs typeface="Special Elite"/>
              </a:defRPr>
            </a:lvl1pPr>
          </a:lstStyle>
          <a:p>
            <a:endParaRPr/>
          </a:p>
        </p:txBody>
      </p:sp>
      <p:sp>
        <p:nvSpPr>
          <p:cNvPr id="3" name="Holder 3"/>
          <p:cNvSpPr>
            <a:spLocks noGrp="1"/>
          </p:cNvSpPr>
          <p:nvPr>
            <p:ph sz="half" idx="2"/>
          </p:nvPr>
        </p:nvSpPr>
        <p:spPr>
          <a:xfrm>
            <a:off x="1005205" y="3217481"/>
            <a:ext cx="8745284" cy="923277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217481"/>
            <a:ext cx="8745284" cy="923277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chemeClr val="bg1"/>
                </a:solidFill>
                <a:latin typeface="Special Elite"/>
                <a:cs typeface="Special Elit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20.png"/><Relationship Id="rId3" Type="http://schemas.openxmlformats.org/officeDocument/2006/relationships/slideLayout" Target="../slideLayouts/slideLayout3.xml"/><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24" Type="http://schemas.openxmlformats.org/officeDocument/2006/relationships/image" Target="../media/image18.png"/><Relationship Id="rId5" Type="http://schemas.openxmlformats.org/officeDocument/2006/relationships/slideLayout" Target="../slideLayouts/slideLayout5.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2.png"/><Relationship Id="rId10" Type="http://schemas.openxmlformats.org/officeDocument/2006/relationships/image" Target="../media/image4.png"/><Relationship Id="rId19" Type="http://schemas.openxmlformats.org/officeDocument/2006/relationships/image" Target="../media/image13.png"/><Relationship Id="rId31" Type="http://schemas.openxmlformats.org/officeDocument/2006/relationships/image" Target="../media/image25.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1.png"/><Relationship Id="rId30"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94288" y="258527"/>
            <a:ext cx="2407637" cy="632724"/>
          </a:xfrm>
          <a:prstGeom prst="rect">
            <a:avLst/>
          </a:prstGeom>
        </p:spPr>
      </p:pic>
      <p:pic>
        <p:nvPicPr>
          <p:cNvPr id="17" name="bg object 17"/>
          <p:cNvPicPr/>
          <p:nvPr/>
        </p:nvPicPr>
        <p:blipFill>
          <a:blip r:embed="rId8" cstate="print"/>
          <a:stretch>
            <a:fillRect/>
          </a:stretch>
        </p:blipFill>
        <p:spPr>
          <a:xfrm>
            <a:off x="2628292" y="429942"/>
            <a:ext cx="279162" cy="354329"/>
          </a:xfrm>
          <a:prstGeom prst="rect">
            <a:avLst/>
          </a:prstGeom>
        </p:spPr>
      </p:pic>
      <p:pic>
        <p:nvPicPr>
          <p:cNvPr id="18" name="bg object 18"/>
          <p:cNvPicPr/>
          <p:nvPr/>
        </p:nvPicPr>
        <p:blipFill>
          <a:blip r:embed="rId9" cstate="print"/>
          <a:stretch>
            <a:fillRect/>
          </a:stretch>
        </p:blipFill>
        <p:spPr>
          <a:xfrm>
            <a:off x="2935580" y="305326"/>
            <a:ext cx="768023" cy="477429"/>
          </a:xfrm>
          <a:prstGeom prst="rect">
            <a:avLst/>
          </a:prstGeom>
        </p:spPr>
      </p:pic>
      <p:pic>
        <p:nvPicPr>
          <p:cNvPr id="19" name="bg object 19"/>
          <p:cNvPicPr/>
          <p:nvPr/>
        </p:nvPicPr>
        <p:blipFill>
          <a:blip r:embed="rId10" cstate="print"/>
          <a:stretch>
            <a:fillRect/>
          </a:stretch>
        </p:blipFill>
        <p:spPr>
          <a:xfrm>
            <a:off x="3730831" y="429942"/>
            <a:ext cx="316372" cy="354329"/>
          </a:xfrm>
          <a:prstGeom prst="rect">
            <a:avLst/>
          </a:prstGeom>
        </p:spPr>
      </p:pic>
      <p:pic>
        <p:nvPicPr>
          <p:cNvPr id="20" name="bg object 20"/>
          <p:cNvPicPr/>
          <p:nvPr/>
        </p:nvPicPr>
        <p:blipFill>
          <a:blip r:embed="rId11" cstate="print"/>
          <a:stretch>
            <a:fillRect/>
          </a:stretch>
        </p:blipFill>
        <p:spPr>
          <a:xfrm>
            <a:off x="191354" y="1112826"/>
            <a:ext cx="316378" cy="354329"/>
          </a:xfrm>
          <a:prstGeom prst="rect">
            <a:avLst/>
          </a:prstGeom>
        </p:spPr>
      </p:pic>
      <p:pic>
        <p:nvPicPr>
          <p:cNvPr id="21" name="bg object 21"/>
          <p:cNvPicPr/>
          <p:nvPr/>
        </p:nvPicPr>
        <p:blipFill>
          <a:blip r:embed="rId12" cstate="print"/>
          <a:stretch>
            <a:fillRect/>
          </a:stretch>
        </p:blipFill>
        <p:spPr>
          <a:xfrm>
            <a:off x="4077463" y="429974"/>
            <a:ext cx="387143" cy="346709"/>
          </a:xfrm>
          <a:prstGeom prst="rect">
            <a:avLst/>
          </a:prstGeom>
        </p:spPr>
      </p:pic>
      <p:sp>
        <p:nvSpPr>
          <p:cNvPr id="22" name="bg object 22"/>
          <p:cNvSpPr/>
          <p:nvPr/>
        </p:nvSpPr>
        <p:spPr>
          <a:xfrm>
            <a:off x="537233" y="940408"/>
            <a:ext cx="273685" cy="519430"/>
          </a:xfrm>
          <a:custGeom>
            <a:avLst/>
            <a:gdLst/>
            <a:ahLst/>
            <a:cxnLst/>
            <a:rect l="l" t="t" r="r" b="b"/>
            <a:pathLst>
              <a:path w="273684" h="519430">
                <a:moveTo>
                  <a:pt x="54630" y="243108"/>
                </a:moveTo>
                <a:lnTo>
                  <a:pt x="54577" y="459231"/>
                </a:lnTo>
                <a:lnTo>
                  <a:pt x="54393" y="460111"/>
                </a:lnTo>
                <a:lnTo>
                  <a:pt x="53283" y="461332"/>
                </a:lnTo>
                <a:lnTo>
                  <a:pt x="51618" y="461920"/>
                </a:lnTo>
                <a:lnTo>
                  <a:pt x="51385" y="461920"/>
                </a:lnTo>
                <a:lnTo>
                  <a:pt x="6070" y="469113"/>
                </a:lnTo>
                <a:lnTo>
                  <a:pt x="6070" y="519161"/>
                </a:lnTo>
                <a:lnTo>
                  <a:pt x="211117" y="519161"/>
                </a:lnTo>
                <a:lnTo>
                  <a:pt x="211117" y="507306"/>
                </a:lnTo>
                <a:lnTo>
                  <a:pt x="17924" y="507306"/>
                </a:lnTo>
                <a:lnTo>
                  <a:pt x="17924" y="479232"/>
                </a:lnTo>
                <a:lnTo>
                  <a:pt x="61429" y="472403"/>
                </a:lnTo>
                <a:lnTo>
                  <a:pt x="66485" y="466837"/>
                </a:lnTo>
                <a:lnTo>
                  <a:pt x="66485" y="244405"/>
                </a:lnTo>
                <a:lnTo>
                  <a:pt x="65016" y="244405"/>
                </a:lnTo>
                <a:lnTo>
                  <a:pt x="54630" y="243108"/>
                </a:lnTo>
                <a:close/>
              </a:path>
              <a:path w="273684" h="519430">
                <a:moveTo>
                  <a:pt x="17924" y="479232"/>
                </a:moveTo>
                <a:lnTo>
                  <a:pt x="17924" y="507306"/>
                </a:lnTo>
                <a:lnTo>
                  <a:pt x="29779" y="507306"/>
                </a:lnTo>
                <a:lnTo>
                  <a:pt x="29779" y="491038"/>
                </a:lnTo>
                <a:lnTo>
                  <a:pt x="19803" y="491038"/>
                </a:lnTo>
                <a:lnTo>
                  <a:pt x="17924" y="479232"/>
                </a:lnTo>
                <a:close/>
              </a:path>
              <a:path w="273684" h="519430">
                <a:moveTo>
                  <a:pt x="193951" y="23709"/>
                </a:moveTo>
                <a:lnTo>
                  <a:pt x="153730" y="33840"/>
                </a:lnTo>
                <a:lnTo>
                  <a:pt x="116314" y="62977"/>
                </a:lnTo>
                <a:lnTo>
                  <a:pt x="94772" y="95032"/>
                </a:lnTo>
                <a:lnTo>
                  <a:pt x="81634" y="133231"/>
                </a:lnTo>
                <a:lnTo>
                  <a:pt x="79099" y="160565"/>
                </a:lnTo>
                <a:lnTo>
                  <a:pt x="79099" y="201878"/>
                </a:lnTo>
                <a:lnTo>
                  <a:pt x="23709" y="210222"/>
                </a:lnTo>
                <a:lnTo>
                  <a:pt x="23709" y="215352"/>
                </a:lnTo>
                <a:lnTo>
                  <a:pt x="78340" y="222177"/>
                </a:lnTo>
                <a:lnTo>
                  <a:pt x="78249" y="465344"/>
                </a:lnTo>
                <a:lnTo>
                  <a:pt x="76045" y="471541"/>
                </a:lnTo>
                <a:lnTo>
                  <a:pt x="67044" y="481448"/>
                </a:lnTo>
                <a:lnTo>
                  <a:pt x="60943" y="484465"/>
                </a:lnTo>
                <a:lnTo>
                  <a:pt x="29779" y="489352"/>
                </a:lnTo>
                <a:lnTo>
                  <a:pt x="29779" y="507306"/>
                </a:lnTo>
                <a:lnTo>
                  <a:pt x="187407" y="507306"/>
                </a:lnTo>
                <a:lnTo>
                  <a:pt x="187407" y="490058"/>
                </a:lnTo>
                <a:lnTo>
                  <a:pt x="131581" y="484908"/>
                </a:lnTo>
                <a:lnTo>
                  <a:pt x="125256" y="481994"/>
                </a:lnTo>
                <a:lnTo>
                  <a:pt x="116102" y="471918"/>
                </a:lnTo>
                <a:lnTo>
                  <a:pt x="113807" y="465344"/>
                </a:lnTo>
                <a:lnTo>
                  <a:pt x="113807" y="218516"/>
                </a:lnTo>
                <a:lnTo>
                  <a:pt x="207135" y="218516"/>
                </a:lnTo>
                <a:lnTo>
                  <a:pt x="207135" y="203529"/>
                </a:lnTo>
                <a:lnTo>
                  <a:pt x="113807" y="203529"/>
                </a:lnTo>
                <a:lnTo>
                  <a:pt x="113807" y="138561"/>
                </a:lnTo>
                <a:lnTo>
                  <a:pt x="118565" y="98826"/>
                </a:lnTo>
                <a:lnTo>
                  <a:pt x="143610" y="64563"/>
                </a:lnTo>
                <a:lnTo>
                  <a:pt x="190503" y="53211"/>
                </a:lnTo>
                <a:lnTo>
                  <a:pt x="243046" y="53211"/>
                </a:lnTo>
                <a:lnTo>
                  <a:pt x="246449" y="38749"/>
                </a:lnTo>
                <a:lnTo>
                  <a:pt x="209275" y="24974"/>
                </a:lnTo>
                <a:lnTo>
                  <a:pt x="201654" y="24026"/>
                </a:lnTo>
                <a:lnTo>
                  <a:pt x="193951" y="23709"/>
                </a:lnTo>
                <a:close/>
              </a:path>
              <a:path w="273684" h="519430">
                <a:moveTo>
                  <a:pt x="187407" y="490058"/>
                </a:moveTo>
                <a:lnTo>
                  <a:pt x="187407" y="507306"/>
                </a:lnTo>
                <a:lnTo>
                  <a:pt x="199262" y="507306"/>
                </a:lnTo>
                <a:lnTo>
                  <a:pt x="199262" y="491038"/>
                </a:lnTo>
                <a:lnTo>
                  <a:pt x="198188" y="491038"/>
                </a:lnTo>
                <a:lnTo>
                  <a:pt x="187407" y="490058"/>
                </a:lnTo>
                <a:close/>
              </a:path>
              <a:path w="273684" h="519430">
                <a:moveTo>
                  <a:pt x="137523" y="230365"/>
                </a:moveTo>
                <a:lnTo>
                  <a:pt x="125662" y="230365"/>
                </a:lnTo>
                <a:lnTo>
                  <a:pt x="125662" y="467347"/>
                </a:lnTo>
                <a:lnTo>
                  <a:pt x="130725" y="472907"/>
                </a:lnTo>
                <a:lnTo>
                  <a:pt x="199262" y="479232"/>
                </a:lnTo>
                <a:lnTo>
                  <a:pt x="199262" y="507306"/>
                </a:lnTo>
                <a:lnTo>
                  <a:pt x="211117" y="507306"/>
                </a:lnTo>
                <a:lnTo>
                  <a:pt x="211117" y="468403"/>
                </a:lnTo>
                <a:lnTo>
                  <a:pt x="139982" y="461920"/>
                </a:lnTo>
                <a:lnTo>
                  <a:pt x="138719" y="461550"/>
                </a:lnTo>
                <a:lnTo>
                  <a:pt x="137760" y="460494"/>
                </a:lnTo>
                <a:lnTo>
                  <a:pt x="137523" y="459231"/>
                </a:lnTo>
                <a:lnTo>
                  <a:pt x="137523" y="230365"/>
                </a:lnTo>
                <a:close/>
              </a:path>
              <a:path w="273684" h="519430">
                <a:moveTo>
                  <a:pt x="13323" y="214055"/>
                </a:moveTo>
                <a:lnTo>
                  <a:pt x="11854" y="225819"/>
                </a:lnTo>
                <a:lnTo>
                  <a:pt x="66485" y="232641"/>
                </a:lnTo>
                <a:lnTo>
                  <a:pt x="66485" y="466837"/>
                </a:lnTo>
                <a:lnTo>
                  <a:pt x="61429" y="472403"/>
                </a:lnTo>
                <a:lnTo>
                  <a:pt x="17924" y="479232"/>
                </a:lnTo>
                <a:lnTo>
                  <a:pt x="19803" y="491038"/>
                </a:lnTo>
                <a:lnTo>
                  <a:pt x="19177" y="491038"/>
                </a:lnTo>
                <a:lnTo>
                  <a:pt x="29779" y="489352"/>
                </a:lnTo>
                <a:lnTo>
                  <a:pt x="29779" y="479232"/>
                </a:lnTo>
                <a:lnTo>
                  <a:pt x="69057" y="479232"/>
                </a:lnTo>
                <a:lnTo>
                  <a:pt x="76045" y="471541"/>
                </a:lnTo>
                <a:lnTo>
                  <a:pt x="78249" y="465344"/>
                </a:lnTo>
                <a:lnTo>
                  <a:pt x="78340" y="225819"/>
                </a:lnTo>
                <a:lnTo>
                  <a:pt x="23709" y="225819"/>
                </a:lnTo>
                <a:lnTo>
                  <a:pt x="23709" y="215352"/>
                </a:lnTo>
                <a:lnTo>
                  <a:pt x="13323" y="214055"/>
                </a:lnTo>
                <a:close/>
              </a:path>
              <a:path w="273684" h="519430">
                <a:moveTo>
                  <a:pt x="29779" y="489352"/>
                </a:moveTo>
                <a:lnTo>
                  <a:pt x="19177" y="491038"/>
                </a:lnTo>
                <a:lnTo>
                  <a:pt x="29779" y="491038"/>
                </a:lnTo>
                <a:lnTo>
                  <a:pt x="29779" y="489352"/>
                </a:lnTo>
                <a:close/>
              </a:path>
              <a:path w="273684" h="519430">
                <a:moveTo>
                  <a:pt x="199262" y="479232"/>
                </a:moveTo>
                <a:lnTo>
                  <a:pt x="187407" y="479232"/>
                </a:lnTo>
                <a:lnTo>
                  <a:pt x="187407" y="490058"/>
                </a:lnTo>
                <a:lnTo>
                  <a:pt x="198188" y="491038"/>
                </a:lnTo>
                <a:lnTo>
                  <a:pt x="199262" y="479232"/>
                </a:lnTo>
                <a:close/>
              </a:path>
              <a:path w="273684" h="519430">
                <a:moveTo>
                  <a:pt x="199262" y="479232"/>
                </a:moveTo>
                <a:lnTo>
                  <a:pt x="198341" y="489352"/>
                </a:lnTo>
                <a:lnTo>
                  <a:pt x="198277" y="490058"/>
                </a:lnTo>
                <a:lnTo>
                  <a:pt x="198188" y="491038"/>
                </a:lnTo>
                <a:lnTo>
                  <a:pt x="199262" y="491038"/>
                </a:lnTo>
                <a:lnTo>
                  <a:pt x="199262" y="479232"/>
                </a:lnTo>
                <a:close/>
              </a:path>
              <a:path w="273684" h="519430">
                <a:moveTo>
                  <a:pt x="207135" y="218516"/>
                </a:moveTo>
                <a:lnTo>
                  <a:pt x="113807" y="218516"/>
                </a:lnTo>
                <a:lnTo>
                  <a:pt x="113807" y="465344"/>
                </a:lnTo>
                <a:lnTo>
                  <a:pt x="116102" y="471918"/>
                </a:lnTo>
                <a:lnTo>
                  <a:pt x="125256" y="481994"/>
                </a:lnTo>
                <a:lnTo>
                  <a:pt x="131581" y="484908"/>
                </a:lnTo>
                <a:lnTo>
                  <a:pt x="187407" y="490058"/>
                </a:lnTo>
                <a:lnTo>
                  <a:pt x="187407" y="479232"/>
                </a:lnTo>
                <a:lnTo>
                  <a:pt x="199262" y="479232"/>
                </a:lnTo>
                <a:lnTo>
                  <a:pt x="130725" y="472907"/>
                </a:lnTo>
                <a:lnTo>
                  <a:pt x="125662" y="467347"/>
                </a:lnTo>
                <a:lnTo>
                  <a:pt x="125662" y="230365"/>
                </a:lnTo>
                <a:lnTo>
                  <a:pt x="207135" y="230365"/>
                </a:lnTo>
                <a:lnTo>
                  <a:pt x="207135" y="218516"/>
                </a:lnTo>
                <a:close/>
              </a:path>
              <a:path w="273684" h="519430">
                <a:moveTo>
                  <a:pt x="69057" y="479232"/>
                </a:moveTo>
                <a:lnTo>
                  <a:pt x="29779" y="479232"/>
                </a:lnTo>
                <a:lnTo>
                  <a:pt x="29779" y="489352"/>
                </a:lnTo>
                <a:lnTo>
                  <a:pt x="60943" y="484465"/>
                </a:lnTo>
                <a:lnTo>
                  <a:pt x="67044" y="481448"/>
                </a:lnTo>
                <a:lnTo>
                  <a:pt x="69057" y="479232"/>
                </a:lnTo>
                <a:close/>
              </a:path>
              <a:path w="273684" h="519430">
                <a:moveTo>
                  <a:pt x="66485" y="232641"/>
                </a:moveTo>
                <a:lnTo>
                  <a:pt x="54630" y="232641"/>
                </a:lnTo>
                <a:lnTo>
                  <a:pt x="54630" y="243108"/>
                </a:lnTo>
                <a:lnTo>
                  <a:pt x="65016" y="244405"/>
                </a:lnTo>
                <a:lnTo>
                  <a:pt x="66485" y="232641"/>
                </a:lnTo>
                <a:close/>
              </a:path>
              <a:path w="273684" h="519430">
                <a:moveTo>
                  <a:pt x="66485" y="232641"/>
                </a:moveTo>
                <a:lnTo>
                  <a:pt x="65016" y="244405"/>
                </a:lnTo>
                <a:lnTo>
                  <a:pt x="66485" y="244405"/>
                </a:lnTo>
                <a:lnTo>
                  <a:pt x="66485" y="232641"/>
                </a:lnTo>
                <a:close/>
              </a:path>
              <a:path w="273684" h="519430">
                <a:moveTo>
                  <a:pt x="55389" y="181473"/>
                </a:moveTo>
                <a:lnTo>
                  <a:pt x="0" y="189817"/>
                </a:lnTo>
                <a:lnTo>
                  <a:pt x="0" y="236283"/>
                </a:lnTo>
                <a:lnTo>
                  <a:pt x="54630" y="243108"/>
                </a:lnTo>
                <a:lnTo>
                  <a:pt x="54630" y="232641"/>
                </a:lnTo>
                <a:lnTo>
                  <a:pt x="66485" y="232641"/>
                </a:lnTo>
                <a:lnTo>
                  <a:pt x="11854" y="225819"/>
                </a:lnTo>
                <a:lnTo>
                  <a:pt x="11854" y="200021"/>
                </a:lnTo>
                <a:lnTo>
                  <a:pt x="67244" y="191674"/>
                </a:lnTo>
                <a:lnTo>
                  <a:pt x="55389" y="191674"/>
                </a:lnTo>
                <a:lnTo>
                  <a:pt x="55389" y="181473"/>
                </a:lnTo>
                <a:close/>
              </a:path>
              <a:path w="273684" h="519430">
                <a:moveTo>
                  <a:pt x="230845" y="179820"/>
                </a:moveTo>
                <a:lnTo>
                  <a:pt x="137523" y="179820"/>
                </a:lnTo>
                <a:lnTo>
                  <a:pt x="137523" y="191674"/>
                </a:lnTo>
                <a:lnTo>
                  <a:pt x="218990" y="191674"/>
                </a:lnTo>
                <a:lnTo>
                  <a:pt x="218990" y="230365"/>
                </a:lnTo>
                <a:lnTo>
                  <a:pt x="137523" y="230365"/>
                </a:lnTo>
                <a:lnTo>
                  <a:pt x="137523" y="242226"/>
                </a:lnTo>
                <a:lnTo>
                  <a:pt x="230845" y="242226"/>
                </a:lnTo>
                <a:lnTo>
                  <a:pt x="230845" y="179820"/>
                </a:lnTo>
                <a:close/>
              </a:path>
              <a:path w="273684" h="519430">
                <a:moveTo>
                  <a:pt x="218990" y="191674"/>
                </a:moveTo>
                <a:lnTo>
                  <a:pt x="207135" y="191674"/>
                </a:lnTo>
                <a:lnTo>
                  <a:pt x="207135" y="230365"/>
                </a:lnTo>
                <a:lnTo>
                  <a:pt x="218990" y="230365"/>
                </a:lnTo>
                <a:lnTo>
                  <a:pt x="218990" y="191674"/>
                </a:lnTo>
                <a:close/>
              </a:path>
              <a:path w="273684" h="519430">
                <a:moveTo>
                  <a:pt x="11854" y="200021"/>
                </a:moveTo>
                <a:lnTo>
                  <a:pt x="11854" y="225819"/>
                </a:lnTo>
                <a:lnTo>
                  <a:pt x="13323" y="214055"/>
                </a:lnTo>
                <a:lnTo>
                  <a:pt x="23709" y="214055"/>
                </a:lnTo>
                <a:lnTo>
                  <a:pt x="23709" y="211742"/>
                </a:lnTo>
                <a:lnTo>
                  <a:pt x="13621" y="211742"/>
                </a:lnTo>
                <a:lnTo>
                  <a:pt x="11854" y="200021"/>
                </a:lnTo>
                <a:close/>
              </a:path>
              <a:path w="273684" h="519430">
                <a:moveTo>
                  <a:pt x="23709" y="215352"/>
                </a:moveTo>
                <a:lnTo>
                  <a:pt x="23709" y="225819"/>
                </a:lnTo>
                <a:lnTo>
                  <a:pt x="78340" y="225819"/>
                </a:lnTo>
                <a:lnTo>
                  <a:pt x="78340" y="222177"/>
                </a:lnTo>
                <a:lnTo>
                  <a:pt x="23709" y="215352"/>
                </a:lnTo>
                <a:close/>
              </a:path>
              <a:path w="273684" h="519430">
                <a:moveTo>
                  <a:pt x="23709" y="214055"/>
                </a:moveTo>
                <a:lnTo>
                  <a:pt x="13323" y="214055"/>
                </a:lnTo>
                <a:lnTo>
                  <a:pt x="23709" y="215352"/>
                </a:lnTo>
                <a:lnTo>
                  <a:pt x="23709" y="214055"/>
                </a:lnTo>
                <a:close/>
              </a:path>
              <a:path w="273684" h="519430">
                <a:moveTo>
                  <a:pt x="193951" y="11854"/>
                </a:moveTo>
                <a:lnTo>
                  <a:pt x="181519" y="12631"/>
                </a:lnTo>
                <a:lnTo>
                  <a:pt x="182219" y="12631"/>
                </a:lnTo>
                <a:lnTo>
                  <a:pt x="171188" y="14700"/>
                </a:lnTo>
                <a:lnTo>
                  <a:pt x="126801" y="36893"/>
                </a:lnTo>
                <a:lnTo>
                  <a:pt x="98772" y="65820"/>
                </a:lnTo>
                <a:lnTo>
                  <a:pt x="78243" y="102899"/>
                </a:lnTo>
                <a:lnTo>
                  <a:pt x="67931" y="145581"/>
                </a:lnTo>
                <a:lnTo>
                  <a:pt x="67244" y="160565"/>
                </a:lnTo>
                <a:lnTo>
                  <a:pt x="67244" y="191674"/>
                </a:lnTo>
                <a:lnTo>
                  <a:pt x="11854" y="200021"/>
                </a:lnTo>
                <a:lnTo>
                  <a:pt x="13621" y="211742"/>
                </a:lnTo>
                <a:lnTo>
                  <a:pt x="23709" y="210222"/>
                </a:lnTo>
                <a:lnTo>
                  <a:pt x="23709" y="200021"/>
                </a:lnTo>
                <a:lnTo>
                  <a:pt x="79099" y="200021"/>
                </a:lnTo>
                <a:lnTo>
                  <a:pt x="79099" y="160565"/>
                </a:lnTo>
                <a:lnTo>
                  <a:pt x="79733" y="146719"/>
                </a:lnTo>
                <a:lnTo>
                  <a:pt x="89242" y="107331"/>
                </a:lnTo>
                <a:lnTo>
                  <a:pt x="108281" y="72895"/>
                </a:lnTo>
                <a:lnTo>
                  <a:pt x="143621" y="39547"/>
                </a:lnTo>
                <a:lnTo>
                  <a:pt x="183950" y="24342"/>
                </a:lnTo>
                <a:lnTo>
                  <a:pt x="193951" y="23709"/>
                </a:lnTo>
                <a:lnTo>
                  <a:pt x="243143" y="23709"/>
                </a:lnTo>
                <a:lnTo>
                  <a:pt x="236345" y="20649"/>
                </a:lnTo>
                <a:lnTo>
                  <a:pt x="228095" y="17542"/>
                </a:lnTo>
                <a:lnTo>
                  <a:pt x="219702" y="15053"/>
                </a:lnTo>
                <a:lnTo>
                  <a:pt x="211214" y="13276"/>
                </a:lnTo>
                <a:lnTo>
                  <a:pt x="202630" y="12210"/>
                </a:lnTo>
                <a:lnTo>
                  <a:pt x="193951" y="11854"/>
                </a:lnTo>
                <a:close/>
              </a:path>
              <a:path w="273684" h="519430">
                <a:moveTo>
                  <a:pt x="23709" y="210222"/>
                </a:moveTo>
                <a:lnTo>
                  <a:pt x="13621" y="211742"/>
                </a:lnTo>
                <a:lnTo>
                  <a:pt x="23709" y="211742"/>
                </a:lnTo>
                <a:lnTo>
                  <a:pt x="23709" y="210222"/>
                </a:lnTo>
                <a:close/>
              </a:path>
              <a:path w="273684" h="519430">
                <a:moveTo>
                  <a:pt x="79099" y="200021"/>
                </a:moveTo>
                <a:lnTo>
                  <a:pt x="23709" y="200021"/>
                </a:lnTo>
                <a:lnTo>
                  <a:pt x="23709" y="210222"/>
                </a:lnTo>
                <a:lnTo>
                  <a:pt x="79099" y="201878"/>
                </a:lnTo>
                <a:lnTo>
                  <a:pt x="79099" y="200021"/>
                </a:lnTo>
                <a:close/>
              </a:path>
              <a:path w="273684" h="519430">
                <a:moveTo>
                  <a:pt x="197947" y="53211"/>
                </a:moveTo>
                <a:lnTo>
                  <a:pt x="190503" y="53211"/>
                </a:lnTo>
                <a:lnTo>
                  <a:pt x="172994" y="54679"/>
                </a:lnTo>
                <a:lnTo>
                  <a:pt x="132837" y="72895"/>
                </a:lnTo>
                <a:lnTo>
                  <a:pt x="115040" y="116747"/>
                </a:lnTo>
                <a:lnTo>
                  <a:pt x="113807" y="138561"/>
                </a:lnTo>
                <a:lnTo>
                  <a:pt x="113807" y="203529"/>
                </a:lnTo>
                <a:lnTo>
                  <a:pt x="207135" y="203529"/>
                </a:lnTo>
                <a:lnTo>
                  <a:pt x="207135" y="191674"/>
                </a:lnTo>
                <a:lnTo>
                  <a:pt x="125662" y="191674"/>
                </a:lnTo>
                <a:lnTo>
                  <a:pt x="125662" y="138561"/>
                </a:lnTo>
                <a:lnTo>
                  <a:pt x="126516" y="121697"/>
                </a:lnTo>
                <a:lnTo>
                  <a:pt x="126635" y="119332"/>
                </a:lnTo>
                <a:lnTo>
                  <a:pt x="129553" y="103375"/>
                </a:lnTo>
                <a:lnTo>
                  <a:pt x="161610" y="69424"/>
                </a:lnTo>
                <a:lnTo>
                  <a:pt x="190496" y="65062"/>
                </a:lnTo>
                <a:lnTo>
                  <a:pt x="240257" y="65062"/>
                </a:lnTo>
                <a:lnTo>
                  <a:pt x="241978" y="57748"/>
                </a:lnTo>
                <a:lnTo>
                  <a:pt x="237388" y="56883"/>
                </a:lnTo>
                <a:lnTo>
                  <a:pt x="229000" y="55630"/>
                </a:lnTo>
                <a:lnTo>
                  <a:pt x="220465" y="54679"/>
                </a:lnTo>
                <a:lnTo>
                  <a:pt x="213781" y="54115"/>
                </a:lnTo>
                <a:lnTo>
                  <a:pt x="214204" y="54115"/>
                </a:lnTo>
                <a:lnTo>
                  <a:pt x="204836" y="53504"/>
                </a:lnTo>
                <a:lnTo>
                  <a:pt x="197947" y="53211"/>
                </a:lnTo>
                <a:close/>
              </a:path>
              <a:path w="273684" h="519430">
                <a:moveTo>
                  <a:pt x="65477" y="179953"/>
                </a:moveTo>
                <a:lnTo>
                  <a:pt x="55389" y="181473"/>
                </a:lnTo>
                <a:lnTo>
                  <a:pt x="55389" y="191674"/>
                </a:lnTo>
                <a:lnTo>
                  <a:pt x="67244" y="191674"/>
                </a:lnTo>
                <a:lnTo>
                  <a:pt x="65477" y="179953"/>
                </a:lnTo>
                <a:close/>
              </a:path>
              <a:path w="273684" h="519430">
                <a:moveTo>
                  <a:pt x="67244" y="179953"/>
                </a:moveTo>
                <a:lnTo>
                  <a:pt x="65477" y="179953"/>
                </a:lnTo>
                <a:lnTo>
                  <a:pt x="67244" y="191674"/>
                </a:lnTo>
                <a:lnTo>
                  <a:pt x="67244" y="179953"/>
                </a:lnTo>
                <a:close/>
              </a:path>
              <a:path w="273684" h="519430">
                <a:moveTo>
                  <a:pt x="197673" y="65062"/>
                </a:moveTo>
                <a:lnTo>
                  <a:pt x="190496" y="65062"/>
                </a:lnTo>
                <a:lnTo>
                  <a:pt x="175433" y="66271"/>
                </a:lnTo>
                <a:lnTo>
                  <a:pt x="134415" y="90690"/>
                </a:lnTo>
                <a:lnTo>
                  <a:pt x="125662" y="138561"/>
                </a:lnTo>
                <a:lnTo>
                  <a:pt x="125662" y="191674"/>
                </a:lnTo>
                <a:lnTo>
                  <a:pt x="137523" y="191674"/>
                </a:lnTo>
                <a:lnTo>
                  <a:pt x="137523" y="138561"/>
                </a:lnTo>
                <a:lnTo>
                  <a:pt x="138278" y="121697"/>
                </a:lnTo>
                <a:lnTo>
                  <a:pt x="156768" y="84311"/>
                </a:lnTo>
                <a:lnTo>
                  <a:pt x="190467" y="76914"/>
                </a:lnTo>
                <a:lnTo>
                  <a:pt x="261829" y="76914"/>
                </a:lnTo>
                <a:lnTo>
                  <a:pt x="263033" y="71796"/>
                </a:lnTo>
                <a:lnTo>
                  <a:pt x="250858" y="71796"/>
                </a:lnTo>
                <a:lnTo>
                  <a:pt x="247685" y="71049"/>
                </a:lnTo>
                <a:lnTo>
                  <a:pt x="242182" y="69807"/>
                </a:lnTo>
                <a:lnTo>
                  <a:pt x="204289" y="65346"/>
                </a:lnTo>
                <a:lnTo>
                  <a:pt x="197673" y="65062"/>
                </a:lnTo>
                <a:close/>
              </a:path>
              <a:path w="273684" h="519430">
                <a:moveTo>
                  <a:pt x="193951" y="0"/>
                </a:moveTo>
                <a:lnTo>
                  <a:pt x="155777" y="7106"/>
                </a:lnTo>
                <a:lnTo>
                  <a:pt x="119591" y="27481"/>
                </a:lnTo>
                <a:lnTo>
                  <a:pt x="89295" y="58687"/>
                </a:lnTo>
                <a:lnTo>
                  <a:pt x="67250" y="98474"/>
                </a:lnTo>
                <a:lnTo>
                  <a:pt x="56130" y="144441"/>
                </a:lnTo>
                <a:lnTo>
                  <a:pt x="55389" y="160565"/>
                </a:lnTo>
                <a:lnTo>
                  <a:pt x="55389" y="181473"/>
                </a:lnTo>
                <a:lnTo>
                  <a:pt x="65477" y="179953"/>
                </a:lnTo>
                <a:lnTo>
                  <a:pt x="67244" y="179953"/>
                </a:lnTo>
                <a:lnTo>
                  <a:pt x="67244" y="160565"/>
                </a:lnTo>
                <a:lnTo>
                  <a:pt x="67879" y="146719"/>
                </a:lnTo>
                <a:lnTo>
                  <a:pt x="78243" y="102899"/>
                </a:lnTo>
                <a:lnTo>
                  <a:pt x="98772" y="65820"/>
                </a:lnTo>
                <a:lnTo>
                  <a:pt x="126801" y="36893"/>
                </a:lnTo>
                <a:lnTo>
                  <a:pt x="171188" y="14700"/>
                </a:lnTo>
                <a:lnTo>
                  <a:pt x="182219" y="12631"/>
                </a:lnTo>
                <a:lnTo>
                  <a:pt x="181519" y="12631"/>
                </a:lnTo>
                <a:lnTo>
                  <a:pt x="193951" y="11854"/>
                </a:lnTo>
                <a:lnTo>
                  <a:pt x="245673" y="11854"/>
                </a:lnTo>
                <a:lnTo>
                  <a:pt x="240859" y="9689"/>
                </a:lnTo>
                <a:lnTo>
                  <a:pt x="231919" y="6325"/>
                </a:lnTo>
                <a:lnTo>
                  <a:pt x="222587" y="3556"/>
                </a:lnTo>
                <a:lnTo>
                  <a:pt x="213149" y="1580"/>
                </a:lnTo>
                <a:lnTo>
                  <a:pt x="203603" y="395"/>
                </a:lnTo>
                <a:lnTo>
                  <a:pt x="193951" y="0"/>
                </a:lnTo>
                <a:close/>
              </a:path>
              <a:path w="273684" h="519430">
                <a:moveTo>
                  <a:pt x="261829" y="76914"/>
                </a:moveTo>
                <a:lnTo>
                  <a:pt x="197399" y="76914"/>
                </a:lnTo>
                <a:lnTo>
                  <a:pt x="206217" y="77294"/>
                </a:lnTo>
                <a:lnTo>
                  <a:pt x="205368" y="77294"/>
                </a:lnTo>
                <a:lnTo>
                  <a:pt x="210695" y="77644"/>
                </a:lnTo>
                <a:lnTo>
                  <a:pt x="218267" y="78285"/>
                </a:lnTo>
                <a:lnTo>
                  <a:pt x="225905" y="79138"/>
                </a:lnTo>
                <a:lnTo>
                  <a:pt x="234065" y="80355"/>
                </a:lnTo>
                <a:lnTo>
                  <a:pt x="233928" y="80355"/>
                </a:lnTo>
                <a:lnTo>
                  <a:pt x="240762" y="81642"/>
                </a:lnTo>
                <a:lnTo>
                  <a:pt x="247980" y="83293"/>
                </a:lnTo>
                <a:lnTo>
                  <a:pt x="259641" y="86213"/>
                </a:lnTo>
                <a:lnTo>
                  <a:pt x="261506" y="78285"/>
                </a:lnTo>
                <a:lnTo>
                  <a:pt x="261605" y="77867"/>
                </a:lnTo>
                <a:lnTo>
                  <a:pt x="261657" y="77644"/>
                </a:lnTo>
                <a:lnTo>
                  <a:pt x="261739" y="77294"/>
                </a:lnTo>
                <a:lnTo>
                  <a:pt x="261829" y="76914"/>
                </a:lnTo>
                <a:close/>
              </a:path>
              <a:path w="273684" h="519430">
                <a:moveTo>
                  <a:pt x="241978" y="57748"/>
                </a:moveTo>
                <a:lnTo>
                  <a:pt x="239432" y="68569"/>
                </a:lnTo>
                <a:lnTo>
                  <a:pt x="239312" y="69077"/>
                </a:lnTo>
                <a:lnTo>
                  <a:pt x="247598" y="71049"/>
                </a:lnTo>
                <a:lnTo>
                  <a:pt x="250858" y="71796"/>
                </a:lnTo>
                <a:lnTo>
                  <a:pt x="253564" y="60294"/>
                </a:lnTo>
                <a:lnTo>
                  <a:pt x="253729" y="60294"/>
                </a:lnTo>
                <a:lnTo>
                  <a:pt x="245851" y="58488"/>
                </a:lnTo>
                <a:lnTo>
                  <a:pt x="241978" y="57748"/>
                </a:lnTo>
                <a:close/>
              </a:path>
              <a:path w="273684" h="519430">
                <a:moveTo>
                  <a:pt x="265740" y="60294"/>
                </a:moveTo>
                <a:lnTo>
                  <a:pt x="253729" y="60294"/>
                </a:lnTo>
                <a:lnTo>
                  <a:pt x="250858" y="71796"/>
                </a:lnTo>
                <a:lnTo>
                  <a:pt x="263033" y="71796"/>
                </a:lnTo>
                <a:lnTo>
                  <a:pt x="265740" y="60294"/>
                </a:lnTo>
                <a:close/>
              </a:path>
              <a:path w="273684" h="519430">
                <a:moveTo>
                  <a:pt x="242182" y="69807"/>
                </a:moveTo>
                <a:lnTo>
                  <a:pt x="247598" y="71049"/>
                </a:lnTo>
                <a:lnTo>
                  <a:pt x="243207" y="69994"/>
                </a:lnTo>
                <a:lnTo>
                  <a:pt x="242182" y="69807"/>
                </a:lnTo>
                <a:close/>
              </a:path>
              <a:path w="273684" h="519430">
                <a:moveTo>
                  <a:pt x="240257" y="65062"/>
                </a:moveTo>
                <a:lnTo>
                  <a:pt x="197673" y="65062"/>
                </a:lnTo>
                <a:lnTo>
                  <a:pt x="204289" y="65346"/>
                </a:lnTo>
                <a:lnTo>
                  <a:pt x="211520" y="65820"/>
                </a:lnTo>
                <a:lnTo>
                  <a:pt x="219366" y="66485"/>
                </a:lnTo>
                <a:lnTo>
                  <a:pt x="227453" y="67384"/>
                </a:lnTo>
                <a:lnTo>
                  <a:pt x="235396" y="68569"/>
                </a:lnTo>
                <a:lnTo>
                  <a:pt x="243206" y="69994"/>
                </a:lnTo>
                <a:lnTo>
                  <a:pt x="239312" y="69077"/>
                </a:lnTo>
                <a:lnTo>
                  <a:pt x="239922" y="66485"/>
                </a:lnTo>
                <a:lnTo>
                  <a:pt x="239973" y="66271"/>
                </a:lnTo>
                <a:lnTo>
                  <a:pt x="240079" y="65820"/>
                </a:lnTo>
                <a:lnTo>
                  <a:pt x="240190" y="65346"/>
                </a:lnTo>
                <a:lnTo>
                  <a:pt x="240257" y="65062"/>
                </a:lnTo>
                <a:close/>
              </a:path>
              <a:path w="273684" h="519430">
                <a:moveTo>
                  <a:pt x="245673" y="11854"/>
                </a:moveTo>
                <a:lnTo>
                  <a:pt x="193951" y="11854"/>
                </a:lnTo>
                <a:lnTo>
                  <a:pt x="202630" y="12210"/>
                </a:lnTo>
                <a:lnTo>
                  <a:pt x="211214" y="13276"/>
                </a:lnTo>
                <a:lnTo>
                  <a:pt x="252279" y="28429"/>
                </a:lnTo>
                <a:lnTo>
                  <a:pt x="259963" y="33100"/>
                </a:lnTo>
                <a:lnTo>
                  <a:pt x="252933" y="62977"/>
                </a:lnTo>
                <a:lnTo>
                  <a:pt x="253729" y="60294"/>
                </a:lnTo>
                <a:lnTo>
                  <a:pt x="265740" y="60294"/>
                </a:lnTo>
                <a:lnTo>
                  <a:pt x="273408" y="27703"/>
                </a:lnTo>
                <a:lnTo>
                  <a:pt x="266543" y="23236"/>
                </a:lnTo>
                <a:lnTo>
                  <a:pt x="258109" y="18106"/>
                </a:lnTo>
                <a:lnTo>
                  <a:pt x="249589" y="13616"/>
                </a:lnTo>
                <a:lnTo>
                  <a:pt x="245673" y="11854"/>
                </a:lnTo>
                <a:close/>
              </a:path>
              <a:path w="273684" h="519430">
                <a:moveTo>
                  <a:pt x="246449" y="38749"/>
                </a:moveTo>
                <a:lnTo>
                  <a:pt x="241978" y="57748"/>
                </a:lnTo>
                <a:lnTo>
                  <a:pt x="245851" y="58488"/>
                </a:lnTo>
                <a:lnTo>
                  <a:pt x="253729" y="60294"/>
                </a:lnTo>
                <a:lnTo>
                  <a:pt x="253564" y="60294"/>
                </a:lnTo>
                <a:lnTo>
                  <a:pt x="257625" y="43036"/>
                </a:lnTo>
                <a:lnTo>
                  <a:pt x="253498" y="43036"/>
                </a:lnTo>
                <a:lnTo>
                  <a:pt x="246449" y="38749"/>
                </a:lnTo>
                <a:close/>
              </a:path>
              <a:path w="273684" h="519430">
                <a:moveTo>
                  <a:pt x="243046" y="53211"/>
                </a:moveTo>
                <a:lnTo>
                  <a:pt x="197947" y="53211"/>
                </a:lnTo>
                <a:lnTo>
                  <a:pt x="204836" y="53504"/>
                </a:lnTo>
                <a:lnTo>
                  <a:pt x="214204" y="54115"/>
                </a:lnTo>
                <a:lnTo>
                  <a:pt x="213781" y="54115"/>
                </a:lnTo>
                <a:lnTo>
                  <a:pt x="220465" y="54679"/>
                </a:lnTo>
                <a:lnTo>
                  <a:pt x="229000" y="55630"/>
                </a:lnTo>
                <a:lnTo>
                  <a:pt x="237388" y="56883"/>
                </a:lnTo>
                <a:lnTo>
                  <a:pt x="241978" y="57748"/>
                </a:lnTo>
                <a:lnTo>
                  <a:pt x="242977" y="53504"/>
                </a:lnTo>
                <a:lnTo>
                  <a:pt x="243046" y="53211"/>
                </a:lnTo>
                <a:close/>
              </a:path>
              <a:path w="273684" h="519430">
                <a:moveTo>
                  <a:pt x="248417" y="30386"/>
                </a:moveTo>
                <a:lnTo>
                  <a:pt x="246449" y="38749"/>
                </a:lnTo>
                <a:lnTo>
                  <a:pt x="253498" y="43036"/>
                </a:lnTo>
                <a:lnTo>
                  <a:pt x="259963" y="33100"/>
                </a:lnTo>
                <a:lnTo>
                  <a:pt x="248417" y="30386"/>
                </a:lnTo>
                <a:close/>
              </a:path>
              <a:path w="273684" h="519430">
                <a:moveTo>
                  <a:pt x="259963" y="33100"/>
                </a:moveTo>
                <a:lnTo>
                  <a:pt x="253498" y="43036"/>
                </a:lnTo>
                <a:lnTo>
                  <a:pt x="257625" y="43036"/>
                </a:lnTo>
                <a:lnTo>
                  <a:pt x="259963" y="33100"/>
                </a:lnTo>
                <a:close/>
              </a:path>
              <a:path w="273684" h="519430">
                <a:moveTo>
                  <a:pt x="243143" y="23709"/>
                </a:moveTo>
                <a:lnTo>
                  <a:pt x="193951" y="23709"/>
                </a:lnTo>
                <a:lnTo>
                  <a:pt x="201654" y="24026"/>
                </a:lnTo>
                <a:lnTo>
                  <a:pt x="209275" y="24974"/>
                </a:lnTo>
                <a:lnTo>
                  <a:pt x="246449" y="38749"/>
                </a:lnTo>
                <a:lnTo>
                  <a:pt x="248417" y="30386"/>
                </a:lnTo>
                <a:lnTo>
                  <a:pt x="255499" y="30386"/>
                </a:lnTo>
                <a:lnTo>
                  <a:pt x="252279" y="28429"/>
                </a:lnTo>
                <a:lnTo>
                  <a:pt x="244528" y="24342"/>
                </a:lnTo>
                <a:lnTo>
                  <a:pt x="243143" y="23709"/>
                </a:lnTo>
                <a:close/>
              </a:path>
              <a:path w="273684" h="519430">
                <a:moveTo>
                  <a:pt x="255499" y="30386"/>
                </a:moveTo>
                <a:lnTo>
                  <a:pt x="248417" y="30386"/>
                </a:lnTo>
                <a:lnTo>
                  <a:pt x="259963" y="33100"/>
                </a:lnTo>
                <a:lnTo>
                  <a:pt x="255499" y="30386"/>
                </a:lnTo>
                <a:close/>
              </a:path>
            </a:pathLst>
          </a:custGeom>
          <a:solidFill>
            <a:srgbClr val="000000"/>
          </a:solidFill>
        </p:spPr>
        <p:txBody>
          <a:bodyPr wrap="square" lIns="0" tIns="0" rIns="0" bIns="0" rtlCol="0"/>
          <a:lstStyle/>
          <a:p>
            <a:endParaRPr/>
          </a:p>
        </p:txBody>
      </p:sp>
      <p:pic>
        <p:nvPicPr>
          <p:cNvPr id="23" name="bg object 23"/>
          <p:cNvPicPr/>
          <p:nvPr/>
        </p:nvPicPr>
        <p:blipFill>
          <a:blip r:embed="rId13" cstate="print"/>
          <a:stretch>
            <a:fillRect/>
          </a:stretch>
        </p:blipFill>
        <p:spPr>
          <a:xfrm>
            <a:off x="940878" y="1113539"/>
            <a:ext cx="351481" cy="482599"/>
          </a:xfrm>
          <a:prstGeom prst="rect">
            <a:avLst/>
          </a:prstGeom>
        </p:spPr>
      </p:pic>
      <p:pic>
        <p:nvPicPr>
          <p:cNvPr id="24" name="bg object 24"/>
          <p:cNvPicPr/>
          <p:nvPr/>
        </p:nvPicPr>
        <p:blipFill>
          <a:blip r:embed="rId14" cstate="print"/>
          <a:stretch>
            <a:fillRect/>
          </a:stretch>
        </p:blipFill>
        <p:spPr>
          <a:xfrm>
            <a:off x="1326312" y="988210"/>
            <a:ext cx="1074553" cy="477429"/>
          </a:xfrm>
          <a:prstGeom prst="rect">
            <a:avLst/>
          </a:prstGeom>
        </p:spPr>
      </p:pic>
      <p:pic>
        <p:nvPicPr>
          <p:cNvPr id="25" name="bg object 25"/>
          <p:cNvPicPr/>
          <p:nvPr/>
        </p:nvPicPr>
        <p:blipFill>
          <a:blip r:embed="rId15" cstate="print"/>
          <a:stretch>
            <a:fillRect/>
          </a:stretch>
        </p:blipFill>
        <p:spPr>
          <a:xfrm>
            <a:off x="2427229" y="939491"/>
            <a:ext cx="796646" cy="527664"/>
          </a:xfrm>
          <a:prstGeom prst="rect">
            <a:avLst/>
          </a:prstGeom>
        </p:spPr>
      </p:pic>
      <p:pic>
        <p:nvPicPr>
          <p:cNvPr id="26" name="bg object 26"/>
          <p:cNvPicPr/>
          <p:nvPr/>
        </p:nvPicPr>
        <p:blipFill>
          <a:blip r:embed="rId16" cstate="print"/>
          <a:stretch>
            <a:fillRect/>
          </a:stretch>
        </p:blipFill>
        <p:spPr>
          <a:xfrm>
            <a:off x="193658" y="1795711"/>
            <a:ext cx="255750" cy="354329"/>
          </a:xfrm>
          <a:prstGeom prst="rect">
            <a:avLst/>
          </a:prstGeom>
        </p:spPr>
      </p:pic>
      <p:pic>
        <p:nvPicPr>
          <p:cNvPr id="27" name="bg object 27"/>
          <p:cNvPicPr/>
          <p:nvPr/>
        </p:nvPicPr>
        <p:blipFill>
          <a:blip r:embed="rId17" cstate="print"/>
          <a:stretch>
            <a:fillRect/>
          </a:stretch>
        </p:blipFill>
        <p:spPr>
          <a:xfrm>
            <a:off x="485640" y="1795710"/>
            <a:ext cx="279162" cy="354329"/>
          </a:xfrm>
          <a:prstGeom prst="rect">
            <a:avLst/>
          </a:prstGeom>
        </p:spPr>
      </p:pic>
      <p:pic>
        <p:nvPicPr>
          <p:cNvPr id="28" name="bg object 28"/>
          <p:cNvPicPr/>
          <p:nvPr/>
        </p:nvPicPr>
        <p:blipFill>
          <a:blip r:embed="rId18" cstate="print"/>
          <a:stretch>
            <a:fillRect/>
          </a:stretch>
        </p:blipFill>
        <p:spPr>
          <a:xfrm>
            <a:off x="792929" y="1711302"/>
            <a:ext cx="1122897" cy="438737"/>
          </a:xfrm>
          <a:prstGeom prst="rect">
            <a:avLst/>
          </a:prstGeom>
        </p:spPr>
      </p:pic>
      <p:pic>
        <p:nvPicPr>
          <p:cNvPr id="29" name="bg object 29"/>
          <p:cNvPicPr/>
          <p:nvPr/>
        </p:nvPicPr>
        <p:blipFill>
          <a:blip r:embed="rId19" cstate="print"/>
          <a:stretch>
            <a:fillRect/>
          </a:stretch>
        </p:blipFill>
        <p:spPr>
          <a:xfrm>
            <a:off x="3368051" y="1622742"/>
            <a:ext cx="1086700" cy="525779"/>
          </a:xfrm>
          <a:prstGeom prst="rect">
            <a:avLst/>
          </a:prstGeom>
        </p:spPr>
      </p:pic>
      <p:pic>
        <p:nvPicPr>
          <p:cNvPr id="30" name="bg object 30"/>
          <p:cNvPicPr/>
          <p:nvPr/>
        </p:nvPicPr>
        <p:blipFill>
          <a:blip r:embed="rId20" cstate="print"/>
          <a:stretch>
            <a:fillRect/>
          </a:stretch>
        </p:blipFill>
        <p:spPr>
          <a:xfrm>
            <a:off x="177595" y="2394186"/>
            <a:ext cx="1924329" cy="567721"/>
          </a:xfrm>
          <a:prstGeom prst="rect">
            <a:avLst/>
          </a:prstGeom>
        </p:spPr>
      </p:pic>
      <p:pic>
        <p:nvPicPr>
          <p:cNvPr id="31" name="bg object 31"/>
          <p:cNvPicPr/>
          <p:nvPr/>
        </p:nvPicPr>
        <p:blipFill>
          <a:blip r:embed="rId21" cstate="print"/>
          <a:stretch>
            <a:fillRect/>
          </a:stretch>
        </p:blipFill>
        <p:spPr>
          <a:xfrm>
            <a:off x="2140526" y="2478593"/>
            <a:ext cx="316378" cy="354329"/>
          </a:xfrm>
          <a:prstGeom prst="rect">
            <a:avLst/>
          </a:prstGeom>
        </p:spPr>
      </p:pic>
      <p:pic>
        <p:nvPicPr>
          <p:cNvPr id="32" name="bg object 32"/>
          <p:cNvPicPr/>
          <p:nvPr/>
        </p:nvPicPr>
        <p:blipFill>
          <a:blip r:embed="rId22" cstate="print"/>
          <a:stretch>
            <a:fillRect/>
          </a:stretch>
        </p:blipFill>
        <p:spPr>
          <a:xfrm>
            <a:off x="2487169" y="2394186"/>
            <a:ext cx="551258" cy="436462"/>
          </a:xfrm>
          <a:prstGeom prst="rect">
            <a:avLst/>
          </a:prstGeom>
        </p:spPr>
      </p:pic>
      <p:pic>
        <p:nvPicPr>
          <p:cNvPr id="33" name="bg object 33"/>
          <p:cNvPicPr/>
          <p:nvPr/>
        </p:nvPicPr>
        <p:blipFill>
          <a:blip r:embed="rId23" cstate="print"/>
          <a:stretch>
            <a:fillRect/>
          </a:stretch>
        </p:blipFill>
        <p:spPr>
          <a:xfrm>
            <a:off x="1797485" y="1671095"/>
            <a:ext cx="2103385" cy="1843195"/>
          </a:xfrm>
          <a:prstGeom prst="rect">
            <a:avLst/>
          </a:prstGeom>
        </p:spPr>
      </p:pic>
      <p:pic>
        <p:nvPicPr>
          <p:cNvPr id="34" name="bg object 34"/>
          <p:cNvPicPr/>
          <p:nvPr/>
        </p:nvPicPr>
        <p:blipFill>
          <a:blip r:embed="rId24" cstate="print"/>
          <a:stretch>
            <a:fillRect/>
          </a:stretch>
        </p:blipFill>
        <p:spPr>
          <a:xfrm>
            <a:off x="193658" y="3161478"/>
            <a:ext cx="255750" cy="354329"/>
          </a:xfrm>
          <a:prstGeom prst="rect">
            <a:avLst/>
          </a:prstGeom>
        </p:spPr>
      </p:pic>
      <p:pic>
        <p:nvPicPr>
          <p:cNvPr id="35" name="bg object 35"/>
          <p:cNvPicPr/>
          <p:nvPr/>
        </p:nvPicPr>
        <p:blipFill>
          <a:blip r:embed="rId25" cstate="print"/>
          <a:stretch>
            <a:fillRect/>
          </a:stretch>
        </p:blipFill>
        <p:spPr>
          <a:xfrm>
            <a:off x="486499" y="2988144"/>
            <a:ext cx="1153642" cy="527663"/>
          </a:xfrm>
          <a:prstGeom prst="rect">
            <a:avLst/>
          </a:prstGeom>
        </p:spPr>
      </p:pic>
      <p:pic>
        <p:nvPicPr>
          <p:cNvPr id="36" name="bg object 36"/>
          <p:cNvPicPr/>
          <p:nvPr/>
        </p:nvPicPr>
        <p:blipFill>
          <a:blip r:embed="rId26" cstate="print"/>
          <a:stretch>
            <a:fillRect/>
          </a:stretch>
        </p:blipFill>
        <p:spPr>
          <a:xfrm>
            <a:off x="190495" y="3844361"/>
            <a:ext cx="1567515" cy="354329"/>
          </a:xfrm>
          <a:prstGeom prst="rect">
            <a:avLst/>
          </a:prstGeom>
        </p:spPr>
      </p:pic>
      <p:pic>
        <p:nvPicPr>
          <p:cNvPr id="37" name="bg object 37"/>
          <p:cNvPicPr/>
          <p:nvPr/>
        </p:nvPicPr>
        <p:blipFill>
          <a:blip r:embed="rId27" cstate="print"/>
          <a:stretch>
            <a:fillRect/>
          </a:stretch>
        </p:blipFill>
        <p:spPr>
          <a:xfrm>
            <a:off x="1788376" y="3759954"/>
            <a:ext cx="649142" cy="436462"/>
          </a:xfrm>
          <a:prstGeom prst="rect">
            <a:avLst/>
          </a:prstGeom>
        </p:spPr>
      </p:pic>
      <p:pic>
        <p:nvPicPr>
          <p:cNvPr id="38" name="bg object 38"/>
          <p:cNvPicPr/>
          <p:nvPr/>
        </p:nvPicPr>
        <p:blipFill>
          <a:blip r:embed="rId28" cstate="print"/>
          <a:stretch>
            <a:fillRect/>
          </a:stretch>
        </p:blipFill>
        <p:spPr>
          <a:xfrm>
            <a:off x="2617040" y="3671673"/>
            <a:ext cx="973303" cy="527018"/>
          </a:xfrm>
          <a:prstGeom prst="rect">
            <a:avLst/>
          </a:prstGeom>
        </p:spPr>
      </p:pic>
      <p:pic>
        <p:nvPicPr>
          <p:cNvPr id="39" name="bg object 39"/>
          <p:cNvPicPr/>
          <p:nvPr/>
        </p:nvPicPr>
        <p:blipFill>
          <a:blip r:embed="rId29" cstate="print"/>
          <a:stretch>
            <a:fillRect/>
          </a:stretch>
        </p:blipFill>
        <p:spPr>
          <a:xfrm>
            <a:off x="3629057" y="3844361"/>
            <a:ext cx="286780" cy="354329"/>
          </a:xfrm>
          <a:prstGeom prst="rect">
            <a:avLst/>
          </a:prstGeom>
        </p:spPr>
      </p:pic>
      <p:pic>
        <p:nvPicPr>
          <p:cNvPr id="40" name="bg object 40"/>
          <p:cNvPicPr/>
          <p:nvPr/>
        </p:nvPicPr>
        <p:blipFill>
          <a:blip r:embed="rId30" cstate="print"/>
          <a:stretch>
            <a:fillRect/>
          </a:stretch>
        </p:blipFill>
        <p:spPr>
          <a:xfrm>
            <a:off x="3944686" y="3759954"/>
            <a:ext cx="524470" cy="438738"/>
          </a:xfrm>
          <a:prstGeom prst="rect">
            <a:avLst/>
          </a:prstGeom>
        </p:spPr>
      </p:pic>
      <p:pic>
        <p:nvPicPr>
          <p:cNvPr id="41" name="bg object 41"/>
          <p:cNvPicPr/>
          <p:nvPr/>
        </p:nvPicPr>
        <p:blipFill>
          <a:blip r:embed="rId31" cstate="print"/>
          <a:stretch>
            <a:fillRect/>
          </a:stretch>
        </p:blipFill>
        <p:spPr>
          <a:xfrm>
            <a:off x="146150" y="4624016"/>
            <a:ext cx="3312492" cy="161648"/>
          </a:xfrm>
          <a:prstGeom prst="rect">
            <a:avLst/>
          </a:prstGeom>
        </p:spPr>
      </p:pic>
      <p:sp>
        <p:nvSpPr>
          <p:cNvPr id="2" name="Holder 2"/>
          <p:cNvSpPr>
            <a:spLocks noGrp="1"/>
          </p:cNvSpPr>
          <p:nvPr>
            <p:ph type="title"/>
          </p:nvPr>
        </p:nvSpPr>
        <p:spPr>
          <a:xfrm>
            <a:off x="5530004" y="1463692"/>
            <a:ext cx="8893810" cy="1774189"/>
          </a:xfrm>
          <a:prstGeom prst="rect">
            <a:avLst/>
          </a:prstGeom>
        </p:spPr>
        <p:txBody>
          <a:bodyPr wrap="square" lIns="0" tIns="0" rIns="0" bIns="0">
            <a:spAutoFit/>
          </a:bodyPr>
          <a:lstStyle>
            <a:lvl1pPr>
              <a:defRPr sz="4300" b="0" i="0">
                <a:solidFill>
                  <a:schemeClr val="bg1"/>
                </a:solidFill>
                <a:latin typeface="Special Elite"/>
                <a:cs typeface="Special Elite"/>
              </a:defRPr>
            </a:lvl1pPr>
          </a:lstStyle>
          <a:p>
            <a:endParaRPr/>
          </a:p>
        </p:txBody>
      </p:sp>
      <p:sp>
        <p:nvSpPr>
          <p:cNvPr id="3" name="Holder 3"/>
          <p:cNvSpPr>
            <a:spLocks noGrp="1"/>
          </p:cNvSpPr>
          <p:nvPr>
            <p:ph type="body" idx="1"/>
          </p:nvPr>
        </p:nvSpPr>
        <p:spPr>
          <a:xfrm>
            <a:off x="1005205" y="3217481"/>
            <a:ext cx="18093690" cy="923277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3009817"/>
            <a:ext cx="6433312" cy="69945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3009817"/>
            <a:ext cx="4623943" cy="69945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6/16/25</a:t>
            </a:fld>
            <a:endParaRPr lang="en-US"/>
          </a:p>
        </p:txBody>
      </p:sp>
      <p:sp>
        <p:nvSpPr>
          <p:cNvPr id="6" name="Holder 6"/>
          <p:cNvSpPr>
            <a:spLocks noGrp="1"/>
          </p:cNvSpPr>
          <p:nvPr>
            <p:ph type="sldNum" sz="quarter" idx="7"/>
          </p:nvPr>
        </p:nvSpPr>
        <p:spPr>
          <a:xfrm>
            <a:off x="14474953" y="13009817"/>
            <a:ext cx="4623943" cy="69945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png"/><Relationship Id="rId7" Type="http://schemas.openxmlformats.org/officeDocument/2006/relationships/image" Target="../media/image30.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emf"/><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3901" y="4888396"/>
            <a:ext cx="4116070" cy="166370"/>
          </a:xfrm>
          <a:prstGeom prst="rect">
            <a:avLst/>
          </a:prstGeom>
        </p:spPr>
        <p:txBody>
          <a:bodyPr vert="horz" wrap="square" lIns="0" tIns="15240" rIns="0" bIns="0" rtlCol="0">
            <a:spAutoFit/>
          </a:bodyPr>
          <a:lstStyle/>
          <a:p>
            <a:pPr marL="38100">
              <a:lnSpc>
                <a:spcPct val="100000"/>
              </a:lnSpc>
              <a:spcBef>
                <a:spcPts val="120"/>
              </a:spcBef>
            </a:pPr>
            <a:r>
              <a:rPr sz="1050" i="1" spc="-157" baseline="27777" dirty="0">
                <a:solidFill>
                  <a:srgbClr val="CC0000"/>
                </a:solidFill>
                <a:latin typeface="Times New Roman"/>
                <a:cs typeface="Times New Roman"/>
              </a:rPr>
              <a:t>1</a:t>
            </a:r>
            <a:r>
              <a:rPr sz="1050" i="1" spc="104" baseline="27777" dirty="0">
                <a:solidFill>
                  <a:srgbClr val="CC0000"/>
                </a:solidFill>
                <a:latin typeface="Times New Roman"/>
                <a:cs typeface="Times New Roman"/>
              </a:rPr>
              <a:t> </a:t>
            </a:r>
            <a:r>
              <a:rPr sz="900" i="1" spc="-10" dirty="0">
                <a:latin typeface="Times New Roman"/>
                <a:cs typeface="Times New Roman"/>
              </a:rPr>
              <a:t>Department</a:t>
            </a:r>
            <a:r>
              <a:rPr sz="900" i="1" dirty="0">
                <a:latin typeface="Times New Roman"/>
                <a:cs typeface="Times New Roman"/>
              </a:rPr>
              <a:t> of </a:t>
            </a:r>
            <a:r>
              <a:rPr sz="900" i="1" spc="-25" dirty="0">
                <a:latin typeface="Times New Roman"/>
                <a:cs typeface="Times New Roman"/>
              </a:rPr>
              <a:t>Earth,</a:t>
            </a:r>
            <a:r>
              <a:rPr sz="900" i="1" dirty="0">
                <a:latin typeface="Times New Roman"/>
                <a:cs typeface="Times New Roman"/>
              </a:rPr>
              <a:t> </a:t>
            </a:r>
            <a:r>
              <a:rPr sz="900" i="1" spc="-30" dirty="0">
                <a:latin typeface="Times New Roman"/>
                <a:cs typeface="Times New Roman"/>
              </a:rPr>
              <a:t>Planetary,</a:t>
            </a:r>
            <a:r>
              <a:rPr sz="900" i="1" spc="5" dirty="0">
                <a:latin typeface="Times New Roman"/>
                <a:cs typeface="Times New Roman"/>
              </a:rPr>
              <a:t> </a:t>
            </a:r>
            <a:r>
              <a:rPr sz="900" i="1" spc="-20" dirty="0">
                <a:latin typeface="Times New Roman"/>
                <a:cs typeface="Times New Roman"/>
              </a:rPr>
              <a:t>and</a:t>
            </a:r>
            <a:r>
              <a:rPr sz="900" i="1" dirty="0">
                <a:latin typeface="Times New Roman"/>
                <a:cs typeface="Times New Roman"/>
              </a:rPr>
              <a:t> </a:t>
            </a:r>
            <a:r>
              <a:rPr sz="900" i="1" spc="-35" dirty="0">
                <a:latin typeface="Times New Roman"/>
                <a:cs typeface="Times New Roman"/>
              </a:rPr>
              <a:t>Space</a:t>
            </a:r>
            <a:r>
              <a:rPr sz="900" i="1" dirty="0">
                <a:latin typeface="Times New Roman"/>
                <a:cs typeface="Times New Roman"/>
              </a:rPr>
              <a:t> </a:t>
            </a:r>
            <a:r>
              <a:rPr sz="900" i="1" spc="-25" dirty="0">
                <a:latin typeface="Times New Roman"/>
                <a:cs typeface="Times New Roman"/>
              </a:rPr>
              <a:t>Sciences,</a:t>
            </a:r>
            <a:r>
              <a:rPr sz="900" i="1" dirty="0">
                <a:latin typeface="Times New Roman"/>
                <a:cs typeface="Times New Roman"/>
              </a:rPr>
              <a:t> </a:t>
            </a:r>
            <a:r>
              <a:rPr sz="900" i="1" spc="-20" dirty="0">
                <a:latin typeface="Times New Roman"/>
                <a:cs typeface="Times New Roman"/>
              </a:rPr>
              <a:t>University </a:t>
            </a:r>
            <a:r>
              <a:rPr sz="900" i="1" dirty="0">
                <a:latin typeface="Times New Roman"/>
                <a:cs typeface="Times New Roman"/>
              </a:rPr>
              <a:t>of </a:t>
            </a:r>
            <a:r>
              <a:rPr sz="900" i="1" spc="-35" dirty="0">
                <a:latin typeface="Times New Roman"/>
                <a:cs typeface="Times New Roman"/>
              </a:rPr>
              <a:t>California,</a:t>
            </a:r>
            <a:r>
              <a:rPr sz="900" i="1" dirty="0">
                <a:latin typeface="Times New Roman"/>
                <a:cs typeface="Times New Roman"/>
              </a:rPr>
              <a:t> </a:t>
            </a:r>
            <a:r>
              <a:rPr sz="900" i="1" spc="-30" dirty="0">
                <a:latin typeface="Times New Roman"/>
                <a:cs typeface="Times New Roman"/>
              </a:rPr>
              <a:t>Los</a:t>
            </a:r>
            <a:r>
              <a:rPr sz="900" i="1" dirty="0">
                <a:latin typeface="Times New Roman"/>
                <a:cs typeface="Times New Roman"/>
              </a:rPr>
              <a:t> </a:t>
            </a:r>
            <a:r>
              <a:rPr sz="900" i="1" spc="-10" dirty="0">
                <a:latin typeface="Times New Roman"/>
                <a:cs typeface="Times New Roman"/>
              </a:rPr>
              <a:t>Angeles</a:t>
            </a:r>
            <a:endParaRPr sz="900">
              <a:latin typeface="Times New Roman"/>
              <a:cs typeface="Times New Roman"/>
            </a:endParaRPr>
          </a:p>
        </p:txBody>
      </p:sp>
      <p:sp>
        <p:nvSpPr>
          <p:cNvPr id="29" name="object 29"/>
          <p:cNvSpPr txBox="1"/>
          <p:nvPr/>
        </p:nvSpPr>
        <p:spPr>
          <a:xfrm>
            <a:off x="119530" y="8815477"/>
            <a:ext cx="4695190" cy="1144609"/>
          </a:xfrm>
          <a:prstGeom prst="rect">
            <a:avLst/>
          </a:prstGeom>
        </p:spPr>
        <p:txBody>
          <a:bodyPr vert="horz" wrap="square" lIns="0" tIns="7620" rIns="0" bIns="0" rtlCol="0">
            <a:spAutoFit/>
          </a:bodyPr>
          <a:lstStyle/>
          <a:p>
            <a:pPr marL="12700" indent="-635">
              <a:lnSpc>
                <a:spcPct val="102699"/>
              </a:lnSpc>
              <a:spcBef>
                <a:spcPts val="60"/>
              </a:spcBef>
              <a:tabLst>
                <a:tab pos="417195" algn="l"/>
                <a:tab pos="1316990" algn="l"/>
                <a:tab pos="1569085" algn="l"/>
                <a:tab pos="2316480" algn="l"/>
                <a:tab pos="2640965" algn="l"/>
                <a:tab pos="3411220" algn="l"/>
                <a:tab pos="4034790" algn="l"/>
                <a:tab pos="4184015" algn="l"/>
                <a:tab pos="4641215" algn="l"/>
              </a:tabLst>
            </a:pPr>
            <a:r>
              <a:rPr spc="-25" dirty="0">
                <a:latin typeface="Times New Roman"/>
                <a:cs typeface="Times New Roman"/>
              </a:rPr>
              <a:t>We</a:t>
            </a:r>
            <a:r>
              <a:rPr dirty="0">
                <a:latin typeface="Times New Roman"/>
                <a:cs typeface="Times New Roman"/>
              </a:rPr>
              <a:t>	</a:t>
            </a:r>
            <a:r>
              <a:rPr spc="-10" dirty="0">
                <a:latin typeface="Times New Roman"/>
                <a:cs typeface="Times New Roman"/>
              </a:rPr>
              <a:t>compiled</a:t>
            </a:r>
            <a:r>
              <a:rPr dirty="0">
                <a:latin typeface="Times New Roman"/>
                <a:cs typeface="Times New Roman"/>
              </a:rPr>
              <a:t>	</a:t>
            </a:r>
            <a:r>
              <a:rPr spc="-50" dirty="0">
                <a:latin typeface="Times New Roman"/>
                <a:cs typeface="Times New Roman"/>
              </a:rPr>
              <a:t>a</a:t>
            </a:r>
            <a:r>
              <a:rPr lang="en-US" spc="-50" dirty="0">
                <a:latin typeface="Times New Roman"/>
                <a:cs typeface="Times New Roman"/>
              </a:rPr>
              <a:t> </a:t>
            </a:r>
            <a:r>
              <a:rPr spc="-10" dirty="0">
                <a:latin typeface="Times New Roman"/>
                <a:cs typeface="Times New Roman"/>
              </a:rPr>
              <a:t>dataset</a:t>
            </a:r>
            <a:r>
              <a:rPr lang="en-US" spc="-10" dirty="0">
                <a:latin typeface="Times New Roman"/>
                <a:cs typeface="Times New Roman"/>
              </a:rPr>
              <a:t> </a:t>
            </a:r>
            <a:r>
              <a:rPr spc="-25" dirty="0">
                <a:latin typeface="Times New Roman"/>
                <a:cs typeface="Times New Roman"/>
              </a:rPr>
              <a:t>of</a:t>
            </a:r>
            <a:r>
              <a:rPr lang="en-US" spc="-25" dirty="0">
                <a:latin typeface="Times New Roman"/>
                <a:cs typeface="Times New Roman"/>
              </a:rPr>
              <a:t> </a:t>
            </a:r>
            <a:r>
              <a:rPr spc="-10" dirty="0">
                <a:latin typeface="Times New Roman"/>
                <a:cs typeface="Times New Roman"/>
              </a:rPr>
              <a:t>100,000</a:t>
            </a:r>
            <a:r>
              <a:rPr lang="en-US" spc="-10" dirty="0">
                <a:latin typeface="Times New Roman"/>
                <a:cs typeface="Times New Roman"/>
              </a:rPr>
              <a:t> </a:t>
            </a:r>
            <a:r>
              <a:rPr spc="-10" dirty="0">
                <a:latin typeface="Times New Roman"/>
                <a:cs typeface="Times New Roman"/>
              </a:rPr>
              <a:t>current</a:t>
            </a:r>
            <a:r>
              <a:rPr lang="en-US" spc="-10" dirty="0">
                <a:latin typeface="Times New Roman"/>
                <a:cs typeface="Times New Roman"/>
              </a:rPr>
              <a:t> </a:t>
            </a:r>
            <a:r>
              <a:rPr spc="-10" dirty="0">
                <a:latin typeface="Times New Roman"/>
                <a:cs typeface="Times New Roman"/>
              </a:rPr>
              <a:t>sheets</a:t>
            </a:r>
            <a:r>
              <a:rPr lang="en-US" spc="-10" dirty="0">
                <a:latin typeface="Times New Roman"/>
                <a:cs typeface="Times New Roman"/>
              </a:rPr>
              <a:t> </a:t>
            </a:r>
            <a:r>
              <a:rPr dirty="0">
                <a:latin typeface="Times New Roman"/>
                <a:cs typeface="Times New Roman"/>
              </a:rPr>
              <a:t>chara</a:t>
            </a:r>
            <a:r>
              <a:rPr lang="en-US" dirty="0">
                <a:latin typeface="Times New Roman"/>
                <a:cs typeface="Times New Roman"/>
              </a:rPr>
              <a:t>c</a:t>
            </a:r>
            <a:r>
              <a:rPr dirty="0">
                <a:latin typeface="Times New Roman"/>
                <a:cs typeface="Times New Roman"/>
              </a:rPr>
              <a:t>terizing</a:t>
            </a:r>
            <a:r>
              <a:rPr spc="225" dirty="0">
                <a:latin typeface="Times New Roman"/>
                <a:cs typeface="Times New Roman"/>
              </a:rPr>
              <a:t> </a:t>
            </a:r>
            <a:r>
              <a:rPr dirty="0">
                <a:latin typeface="Times New Roman"/>
                <a:cs typeface="Times New Roman"/>
              </a:rPr>
              <a:t>the</a:t>
            </a:r>
            <a:r>
              <a:rPr spc="225" dirty="0">
                <a:latin typeface="Times New Roman"/>
                <a:cs typeface="Times New Roman"/>
              </a:rPr>
              <a:t> </a:t>
            </a:r>
            <a:r>
              <a:rPr dirty="0">
                <a:latin typeface="Times New Roman"/>
                <a:cs typeface="Times New Roman"/>
              </a:rPr>
              <a:t>current</a:t>
            </a:r>
            <a:r>
              <a:rPr spc="229" dirty="0">
                <a:latin typeface="Times New Roman"/>
                <a:cs typeface="Times New Roman"/>
              </a:rPr>
              <a:t> </a:t>
            </a:r>
            <a:r>
              <a:rPr dirty="0">
                <a:latin typeface="Times New Roman"/>
                <a:cs typeface="Times New Roman"/>
              </a:rPr>
              <a:t>sheet</a:t>
            </a:r>
            <a:r>
              <a:rPr spc="225" dirty="0">
                <a:latin typeface="Times New Roman"/>
                <a:cs typeface="Times New Roman"/>
              </a:rPr>
              <a:t> </a:t>
            </a:r>
            <a:r>
              <a:rPr dirty="0">
                <a:latin typeface="Times New Roman"/>
                <a:cs typeface="Times New Roman"/>
              </a:rPr>
              <a:t>parameters</a:t>
            </a:r>
            <a:r>
              <a:rPr lang="en-US" dirty="0">
                <a:latin typeface="Times New Roman"/>
                <a:cs typeface="Times New Roman"/>
              </a:rPr>
              <a:t> from the ARTEMIS and Wind missions.</a:t>
            </a:r>
          </a:p>
          <a:p>
            <a:pPr marL="12700" indent="-635">
              <a:lnSpc>
                <a:spcPct val="102699"/>
              </a:lnSpc>
              <a:spcBef>
                <a:spcPts val="60"/>
              </a:spcBef>
              <a:tabLst>
                <a:tab pos="417195" algn="l"/>
                <a:tab pos="1316990" algn="l"/>
                <a:tab pos="1569085" algn="l"/>
                <a:tab pos="2316480" algn="l"/>
                <a:tab pos="2640965" algn="l"/>
                <a:tab pos="3411220" algn="l"/>
                <a:tab pos="4034790" algn="l"/>
                <a:tab pos="4184015" algn="l"/>
                <a:tab pos="4641215" algn="l"/>
              </a:tabLst>
            </a:pPr>
            <a:endParaRPr dirty="0">
              <a:latin typeface="Times New Roman"/>
              <a:cs typeface="Times New Roman"/>
            </a:endParaRPr>
          </a:p>
        </p:txBody>
      </p:sp>
      <p:sp>
        <p:nvSpPr>
          <p:cNvPr id="33" name="object 33"/>
          <p:cNvSpPr txBox="1"/>
          <p:nvPr/>
        </p:nvSpPr>
        <p:spPr>
          <a:xfrm>
            <a:off x="15217057" y="6422220"/>
            <a:ext cx="4708525" cy="1144609"/>
          </a:xfrm>
          <a:prstGeom prst="rect">
            <a:avLst/>
          </a:prstGeom>
        </p:spPr>
        <p:txBody>
          <a:bodyPr vert="horz" wrap="square" lIns="0" tIns="7620" rIns="0" bIns="0" rtlCol="0">
            <a:spAutoFit/>
          </a:bodyPr>
          <a:lstStyle/>
          <a:p>
            <a:pPr marL="12700" marR="5080" algn="just">
              <a:lnSpc>
                <a:spcPct val="102699"/>
              </a:lnSpc>
              <a:spcBef>
                <a:spcPts val="60"/>
              </a:spcBef>
            </a:pPr>
            <a:endParaRPr lang="en-US" spc="-10" dirty="0">
              <a:latin typeface="Times New Roman"/>
              <a:cs typeface="Times New Roman"/>
            </a:endParaRPr>
          </a:p>
          <a:p>
            <a:pPr marL="12700" marR="5080" algn="just">
              <a:lnSpc>
                <a:spcPct val="102699"/>
              </a:lnSpc>
              <a:spcBef>
                <a:spcPts val="60"/>
              </a:spcBef>
            </a:pPr>
            <a:r>
              <a:rPr lang="en-US" dirty="0">
                <a:latin typeface="Times New Roman"/>
                <a:cs typeface="Times New Roman"/>
              </a:rPr>
              <a:t>We modelled the long-term pitch-angle evolution of particles in the presence of current sheets using mapping techniques.</a:t>
            </a:r>
          </a:p>
        </p:txBody>
      </p:sp>
      <p:pic>
        <p:nvPicPr>
          <p:cNvPr id="64" name="object 64"/>
          <p:cNvPicPr/>
          <p:nvPr/>
        </p:nvPicPr>
        <p:blipFill>
          <a:blip r:embed="rId3" cstate="print"/>
          <a:stretch>
            <a:fillRect/>
          </a:stretch>
        </p:blipFill>
        <p:spPr>
          <a:xfrm>
            <a:off x="5025057" y="6538"/>
            <a:ext cx="10052050" cy="13985461"/>
          </a:xfrm>
          <a:prstGeom prst="rect">
            <a:avLst/>
          </a:prstGeom>
        </p:spPr>
      </p:pic>
      <p:sp>
        <p:nvSpPr>
          <p:cNvPr id="65" name="object 65"/>
          <p:cNvSpPr txBox="1">
            <a:spLocks noGrp="1"/>
          </p:cNvSpPr>
          <p:nvPr>
            <p:ph type="title"/>
          </p:nvPr>
        </p:nvSpPr>
        <p:spPr>
          <a:xfrm>
            <a:off x="5401038" y="169337"/>
            <a:ext cx="8893810" cy="1804981"/>
          </a:xfrm>
          <a:prstGeom prst="rect">
            <a:avLst/>
          </a:prstGeom>
        </p:spPr>
        <p:txBody>
          <a:bodyPr vert="horz" wrap="square" lIns="0" tIns="121920" rIns="0" bIns="0" rtlCol="0">
            <a:spAutoFit/>
          </a:bodyPr>
          <a:lstStyle/>
          <a:p>
            <a:pPr marL="12700" marR="5080">
              <a:lnSpc>
                <a:spcPts val="4300"/>
              </a:lnSpc>
              <a:spcBef>
                <a:spcPts val="960"/>
              </a:spcBef>
              <a:tabLst>
                <a:tab pos="6664959" algn="l"/>
              </a:tabLst>
            </a:pPr>
            <a:r>
              <a:rPr dirty="0">
                <a:solidFill>
                  <a:schemeClr val="bg1">
                    <a:lumMod val="85000"/>
                  </a:schemeClr>
                </a:solidFill>
              </a:rPr>
              <a:t>We</a:t>
            </a:r>
            <a:r>
              <a:rPr spc="-50" dirty="0">
                <a:solidFill>
                  <a:schemeClr val="bg1">
                    <a:lumMod val="85000"/>
                  </a:schemeClr>
                </a:solidFill>
              </a:rPr>
              <a:t> </a:t>
            </a:r>
            <a:r>
              <a:rPr dirty="0">
                <a:solidFill>
                  <a:schemeClr val="bg1">
                    <a:lumMod val="85000"/>
                  </a:schemeClr>
                </a:solidFill>
              </a:rPr>
              <a:t>quantify</a:t>
            </a:r>
            <a:r>
              <a:rPr spc="-50" dirty="0">
                <a:solidFill>
                  <a:schemeClr val="bg1">
                    <a:lumMod val="85000"/>
                  </a:schemeClr>
                </a:solidFill>
              </a:rPr>
              <a:t> </a:t>
            </a:r>
            <a:r>
              <a:rPr dirty="0">
                <a:solidFill>
                  <a:schemeClr val="bg1">
                    <a:lumMod val="85000"/>
                  </a:schemeClr>
                </a:solidFill>
              </a:rPr>
              <a:t>the</a:t>
            </a:r>
            <a:r>
              <a:rPr spc="-50" dirty="0">
                <a:solidFill>
                  <a:schemeClr val="bg1">
                    <a:lumMod val="85000"/>
                  </a:schemeClr>
                </a:solidFill>
              </a:rPr>
              <a:t> </a:t>
            </a:r>
            <a:r>
              <a:rPr dirty="0">
                <a:solidFill>
                  <a:schemeClr val="bg1">
                    <a:lumMod val="85000"/>
                  </a:schemeClr>
                </a:solidFill>
              </a:rPr>
              <a:t>role</a:t>
            </a:r>
            <a:r>
              <a:rPr spc="-50" dirty="0">
                <a:solidFill>
                  <a:schemeClr val="bg1">
                    <a:lumMod val="85000"/>
                  </a:schemeClr>
                </a:solidFill>
              </a:rPr>
              <a:t> </a:t>
            </a:r>
            <a:r>
              <a:rPr spc="-25" dirty="0">
                <a:solidFill>
                  <a:schemeClr val="bg1">
                    <a:lumMod val="85000"/>
                  </a:schemeClr>
                </a:solidFill>
              </a:rPr>
              <a:t>of</a:t>
            </a:r>
            <a:r>
              <a:rPr dirty="0">
                <a:solidFill>
                  <a:schemeClr val="bg1">
                    <a:lumMod val="85000"/>
                  </a:schemeClr>
                </a:solidFill>
              </a:rPr>
              <a:t>	</a:t>
            </a:r>
            <a:r>
              <a:rPr spc="-10" dirty="0">
                <a:solidFill>
                  <a:schemeClr val="bg1">
                    <a:lumMod val="85000"/>
                  </a:schemeClr>
                </a:solidFill>
              </a:rPr>
              <a:t>solar </a:t>
            </a:r>
            <a:r>
              <a:rPr dirty="0">
                <a:solidFill>
                  <a:schemeClr val="bg1">
                    <a:lumMod val="85000"/>
                  </a:schemeClr>
                </a:solidFill>
              </a:rPr>
              <a:t>wind</a:t>
            </a:r>
            <a:r>
              <a:rPr spc="-65" dirty="0">
                <a:solidFill>
                  <a:schemeClr val="bg1">
                    <a:lumMod val="85000"/>
                  </a:schemeClr>
                </a:solidFill>
              </a:rPr>
              <a:t> </a:t>
            </a:r>
            <a:r>
              <a:rPr dirty="0">
                <a:solidFill>
                  <a:schemeClr val="bg1">
                    <a:lumMod val="85000"/>
                  </a:schemeClr>
                </a:solidFill>
              </a:rPr>
              <a:t>current</a:t>
            </a:r>
            <a:r>
              <a:rPr spc="-65" dirty="0">
                <a:solidFill>
                  <a:schemeClr val="bg1">
                    <a:lumMod val="85000"/>
                  </a:schemeClr>
                </a:solidFill>
              </a:rPr>
              <a:t> </a:t>
            </a:r>
            <a:r>
              <a:rPr dirty="0">
                <a:solidFill>
                  <a:schemeClr val="bg1">
                    <a:lumMod val="85000"/>
                  </a:schemeClr>
                </a:solidFill>
              </a:rPr>
              <a:t>sheets</a:t>
            </a:r>
            <a:r>
              <a:rPr spc="-60" dirty="0">
                <a:solidFill>
                  <a:schemeClr val="bg1">
                    <a:lumMod val="85000"/>
                  </a:schemeClr>
                </a:solidFill>
              </a:rPr>
              <a:t> </a:t>
            </a:r>
            <a:r>
              <a:rPr dirty="0">
                <a:solidFill>
                  <a:schemeClr val="bg1">
                    <a:lumMod val="85000"/>
                  </a:schemeClr>
                </a:solidFill>
              </a:rPr>
              <a:t>in</a:t>
            </a:r>
            <a:r>
              <a:rPr spc="-65" dirty="0">
                <a:solidFill>
                  <a:schemeClr val="bg1">
                    <a:lumMod val="85000"/>
                  </a:schemeClr>
                </a:solidFill>
              </a:rPr>
              <a:t> </a:t>
            </a:r>
            <a:r>
              <a:rPr spc="-10" dirty="0">
                <a:solidFill>
                  <a:schemeClr val="bg1">
                    <a:lumMod val="85000"/>
                  </a:schemeClr>
                </a:solidFill>
              </a:rPr>
              <a:t>driving </a:t>
            </a:r>
            <a:r>
              <a:rPr spc="-50" dirty="0">
                <a:solidFill>
                  <a:schemeClr val="bg1">
                    <a:lumMod val="85000"/>
                  </a:schemeClr>
                </a:solidFill>
              </a:rPr>
              <a:t>pitch-</a:t>
            </a:r>
            <a:r>
              <a:rPr dirty="0">
                <a:solidFill>
                  <a:schemeClr val="bg1">
                    <a:lumMod val="85000"/>
                  </a:schemeClr>
                </a:solidFill>
              </a:rPr>
              <a:t>angle</a:t>
            </a:r>
            <a:r>
              <a:rPr spc="-75" dirty="0">
                <a:solidFill>
                  <a:schemeClr val="bg1">
                    <a:lumMod val="85000"/>
                  </a:schemeClr>
                </a:solidFill>
              </a:rPr>
              <a:t> </a:t>
            </a:r>
            <a:r>
              <a:rPr spc="-10" dirty="0">
                <a:solidFill>
                  <a:schemeClr val="bg1">
                    <a:lumMod val="85000"/>
                  </a:schemeClr>
                </a:solidFill>
              </a:rPr>
              <a:t>scattering</a:t>
            </a:r>
          </a:p>
        </p:txBody>
      </p:sp>
      <p:pic>
        <p:nvPicPr>
          <p:cNvPr id="72" name="Picture 71">
            <a:extLst>
              <a:ext uri="{FF2B5EF4-FFF2-40B4-BE49-F238E27FC236}">
                <a16:creationId xmlns:a16="http://schemas.microsoft.com/office/drawing/2014/main" id="{7ADEC537-9B92-F796-39B2-95865CDBE284}"/>
              </a:ext>
            </a:extLst>
          </p:cNvPr>
          <p:cNvPicPr>
            <a:picLocks noChangeAspect="1"/>
          </p:cNvPicPr>
          <p:nvPr/>
        </p:nvPicPr>
        <p:blipFill>
          <a:blip r:embed="rId4"/>
          <a:stretch>
            <a:fillRect/>
          </a:stretch>
        </p:blipFill>
        <p:spPr>
          <a:xfrm>
            <a:off x="5401038" y="8525288"/>
            <a:ext cx="9209733" cy="5468084"/>
          </a:xfrm>
          <a:prstGeom prst="rect">
            <a:avLst/>
          </a:prstGeom>
          <a:noFill/>
        </p:spPr>
      </p:pic>
      <p:sp>
        <p:nvSpPr>
          <p:cNvPr id="74" name="TextBox 73">
            <a:extLst>
              <a:ext uri="{FF2B5EF4-FFF2-40B4-BE49-F238E27FC236}">
                <a16:creationId xmlns:a16="http://schemas.microsoft.com/office/drawing/2014/main" id="{DF82AA6F-063E-B022-1B1B-ABFCF791C013}"/>
              </a:ext>
            </a:extLst>
          </p:cNvPr>
          <p:cNvSpPr txBox="1"/>
          <p:nvPr/>
        </p:nvSpPr>
        <p:spPr>
          <a:xfrm>
            <a:off x="5196170" y="2607298"/>
            <a:ext cx="10048008" cy="5082802"/>
          </a:xfrm>
          <a:prstGeom prst="rect">
            <a:avLst/>
          </a:prstGeom>
          <a:noFill/>
        </p:spPr>
        <p:txBody>
          <a:bodyPr wrap="square">
            <a:spAutoFit/>
          </a:bodyPr>
          <a:lstStyle/>
          <a:p>
            <a:pPr marL="12700" marR="5080" algn="l">
              <a:lnSpc>
                <a:spcPts val="4300"/>
              </a:lnSpc>
              <a:spcBef>
                <a:spcPts val="960"/>
              </a:spcBef>
              <a:buNone/>
              <a:tabLst>
                <a:tab pos="6664959" algn="l"/>
              </a:tabLst>
            </a:pPr>
            <a:r>
              <a:rPr lang="en-US" sz="4300" dirty="0">
                <a:solidFill>
                  <a:schemeClr val="bg1">
                    <a:lumMod val="85000"/>
                  </a:schemeClr>
                </a:solidFill>
                <a:latin typeface="Special Elite"/>
                <a:ea typeface="+mj-ea"/>
              </a:rPr>
              <a:t>Our simulations suggest that the scattering efficiency depends critically on the current sheet’s shear angle, relative magnitude of the magnetic field component directed along the normal to the current sheet surface, and the ratio of the particle gyro-radius to the current sheet thickness</a:t>
            </a:r>
          </a:p>
        </p:txBody>
      </p:sp>
      <p:pic>
        <p:nvPicPr>
          <p:cNvPr id="76" name="Picture 75" descr="A screenshot of a graph&#10;&#10;AI-generated content may be incorrect.">
            <a:extLst>
              <a:ext uri="{FF2B5EF4-FFF2-40B4-BE49-F238E27FC236}">
                <a16:creationId xmlns:a16="http://schemas.microsoft.com/office/drawing/2014/main" id="{2D82C3D7-642F-8C86-C603-C794998A248E}"/>
              </a:ext>
            </a:extLst>
          </p:cNvPr>
          <p:cNvPicPr>
            <a:picLocks noChangeAspect="1"/>
          </p:cNvPicPr>
          <p:nvPr/>
        </p:nvPicPr>
        <p:blipFill>
          <a:blip r:embed="rId5">
            <a:extLst>
              <a:ext uri="{28A0092B-C50C-407E-A947-70E740481C1C}">
                <a14:useLocalDpi xmlns:a14="http://schemas.microsoft.com/office/drawing/2010/main" val="0"/>
              </a:ext>
            </a:extLst>
          </a:blip>
          <a:srcRect t="10778" r="54285" b="6766"/>
          <a:stretch>
            <a:fillRect/>
          </a:stretch>
        </p:blipFill>
        <p:spPr>
          <a:xfrm>
            <a:off x="141321" y="9747988"/>
            <a:ext cx="4707254" cy="4245240"/>
          </a:xfrm>
          <a:prstGeom prst="rect">
            <a:avLst/>
          </a:prstGeom>
        </p:spPr>
      </p:pic>
      <p:sp>
        <p:nvSpPr>
          <p:cNvPr id="79" name="TextBox 78">
            <a:extLst>
              <a:ext uri="{FF2B5EF4-FFF2-40B4-BE49-F238E27FC236}">
                <a16:creationId xmlns:a16="http://schemas.microsoft.com/office/drawing/2014/main" id="{51346CC1-83AD-F9A1-C63F-B137D9B11303}"/>
              </a:ext>
            </a:extLst>
          </p:cNvPr>
          <p:cNvSpPr txBox="1"/>
          <p:nvPr/>
        </p:nvSpPr>
        <p:spPr>
          <a:xfrm>
            <a:off x="47203" y="5745060"/>
            <a:ext cx="4977854" cy="2641108"/>
          </a:xfrm>
          <a:prstGeom prst="rect">
            <a:avLst/>
          </a:prstGeom>
          <a:noFill/>
        </p:spPr>
        <p:txBody>
          <a:bodyPr wrap="square">
            <a:spAutoFit/>
          </a:bodyPr>
          <a:lstStyle/>
          <a:p>
            <a:pPr>
              <a:lnSpc>
                <a:spcPts val="2025"/>
              </a:lnSpc>
            </a:pPr>
            <a:r>
              <a:rPr lang="en-US" sz="1600" spc="-10" dirty="0">
                <a:latin typeface="Times New Roman"/>
                <a:cs typeface="Times New Roman"/>
              </a:rPr>
              <a:t>The transport of energetic particles within the heliosphere is significantly influenced by the turbulent magnetic field present in the solar. Rather than being a simple superposition of random fluctuations, these turbulent fields exhibit a structured nature, frequently observed in the solar wind magnetic field in the form of current sheets, discontinuities, Alfvén vortices, magnetic holes, and other coherent structures. These structures arise from nonlinear energy cascade processes and play a critical role in modulating particle transport.</a:t>
            </a:r>
          </a:p>
        </p:txBody>
      </p:sp>
      <p:sp>
        <p:nvSpPr>
          <p:cNvPr id="80" name="TextBox 79">
            <a:extLst>
              <a:ext uri="{FF2B5EF4-FFF2-40B4-BE49-F238E27FC236}">
                <a16:creationId xmlns:a16="http://schemas.microsoft.com/office/drawing/2014/main" id="{73A65E27-0693-7A97-E478-2D9958CC2BEA}"/>
              </a:ext>
            </a:extLst>
          </p:cNvPr>
          <p:cNvSpPr txBox="1"/>
          <p:nvPr/>
        </p:nvSpPr>
        <p:spPr>
          <a:xfrm>
            <a:off x="1819054" y="8391660"/>
            <a:ext cx="1208023" cy="461665"/>
          </a:xfrm>
          <a:prstGeom prst="rect">
            <a:avLst/>
          </a:prstGeom>
          <a:noFill/>
        </p:spPr>
        <p:txBody>
          <a:bodyPr wrap="none" rtlCol="0">
            <a:spAutoFit/>
          </a:bodyPr>
          <a:lstStyle/>
          <a:p>
            <a:r>
              <a:rPr lang="en-US" sz="2400" b="1" spc="-10" dirty="0">
                <a:latin typeface="Charter" panose="02040503050506020203" pitchFamily="18" charset="0"/>
                <a:cs typeface="Times New Roman"/>
              </a:rPr>
              <a:t>Results</a:t>
            </a:r>
          </a:p>
        </p:txBody>
      </p:sp>
      <p:sp>
        <p:nvSpPr>
          <p:cNvPr id="82" name="TextBox 81">
            <a:extLst>
              <a:ext uri="{FF2B5EF4-FFF2-40B4-BE49-F238E27FC236}">
                <a16:creationId xmlns:a16="http://schemas.microsoft.com/office/drawing/2014/main" id="{A4BEF88E-3C3B-1ABE-42FF-705F2A1DFABC}"/>
              </a:ext>
            </a:extLst>
          </p:cNvPr>
          <p:cNvSpPr txBox="1"/>
          <p:nvPr/>
        </p:nvSpPr>
        <p:spPr>
          <a:xfrm>
            <a:off x="469647" y="5281269"/>
            <a:ext cx="3906839" cy="461665"/>
          </a:xfrm>
          <a:prstGeom prst="rect">
            <a:avLst/>
          </a:prstGeom>
          <a:noFill/>
        </p:spPr>
        <p:txBody>
          <a:bodyPr wrap="none" rtlCol="0">
            <a:spAutoFit/>
          </a:bodyPr>
          <a:lstStyle/>
          <a:p>
            <a:r>
              <a:rPr lang="en-US" sz="2400" b="1" dirty="0"/>
              <a:t>Introduction &amp; Motivation</a:t>
            </a:r>
            <a:endParaRPr lang="en-US" sz="2400" dirty="0"/>
          </a:p>
        </p:txBody>
      </p:sp>
      <p:pic>
        <p:nvPicPr>
          <p:cNvPr id="84" name="Picture 83">
            <a:extLst>
              <a:ext uri="{FF2B5EF4-FFF2-40B4-BE49-F238E27FC236}">
                <a16:creationId xmlns:a16="http://schemas.microsoft.com/office/drawing/2014/main" id="{5C556FF8-F6D3-4444-0FFF-D43305695448}"/>
              </a:ext>
            </a:extLst>
          </p:cNvPr>
          <p:cNvPicPr>
            <a:picLocks noChangeAspect="1"/>
          </p:cNvPicPr>
          <p:nvPr/>
        </p:nvPicPr>
        <p:blipFill>
          <a:blip r:embed="rId6"/>
          <a:stretch>
            <a:fillRect/>
          </a:stretch>
        </p:blipFill>
        <p:spPr>
          <a:xfrm>
            <a:off x="15093254" y="1974318"/>
            <a:ext cx="4956130" cy="4574889"/>
          </a:xfrm>
          <a:prstGeom prst="rect">
            <a:avLst/>
          </a:prstGeom>
        </p:spPr>
      </p:pic>
      <p:sp>
        <p:nvSpPr>
          <p:cNvPr id="86" name="TextBox 85">
            <a:extLst>
              <a:ext uri="{FF2B5EF4-FFF2-40B4-BE49-F238E27FC236}">
                <a16:creationId xmlns:a16="http://schemas.microsoft.com/office/drawing/2014/main" id="{55A80C62-6599-714B-7864-03C01238BF46}"/>
              </a:ext>
            </a:extLst>
          </p:cNvPr>
          <p:cNvSpPr txBox="1"/>
          <p:nvPr/>
        </p:nvSpPr>
        <p:spPr>
          <a:xfrm>
            <a:off x="15105126" y="905272"/>
            <a:ext cx="5025189" cy="931089"/>
          </a:xfrm>
          <a:prstGeom prst="rect">
            <a:avLst/>
          </a:prstGeom>
          <a:noFill/>
        </p:spPr>
        <p:txBody>
          <a:bodyPr wrap="square">
            <a:spAutoFit/>
          </a:bodyPr>
          <a:lstStyle/>
          <a:p>
            <a:pPr marL="12700" marR="5080" algn="just">
              <a:lnSpc>
                <a:spcPct val="102699"/>
              </a:lnSpc>
              <a:spcBef>
                <a:spcPts val="60"/>
              </a:spcBef>
            </a:pPr>
            <a:r>
              <a:rPr lang="en-US" dirty="0">
                <a:latin typeface="Times New Roman"/>
                <a:cs typeface="Times New Roman"/>
              </a:rPr>
              <a:t>We</a:t>
            </a:r>
            <a:r>
              <a:rPr lang="en-US" spc="105" dirty="0">
                <a:latin typeface="Times New Roman"/>
                <a:cs typeface="Times New Roman"/>
              </a:rPr>
              <a:t> </a:t>
            </a:r>
            <a:r>
              <a:rPr lang="en-US" dirty="0">
                <a:latin typeface="Times New Roman"/>
                <a:cs typeface="Times New Roman"/>
              </a:rPr>
              <a:t>conducted</a:t>
            </a:r>
            <a:r>
              <a:rPr lang="en-US" spc="105" dirty="0">
                <a:latin typeface="Times New Roman"/>
                <a:cs typeface="Times New Roman"/>
              </a:rPr>
              <a:t> </a:t>
            </a:r>
            <a:r>
              <a:rPr lang="en-US" dirty="0">
                <a:latin typeface="Times New Roman"/>
                <a:cs typeface="Times New Roman"/>
              </a:rPr>
              <a:t>extensive</a:t>
            </a:r>
            <a:r>
              <a:rPr lang="en-US" spc="105" dirty="0">
                <a:latin typeface="Times New Roman"/>
                <a:cs typeface="Times New Roman"/>
              </a:rPr>
              <a:t> </a:t>
            </a:r>
            <a:r>
              <a:rPr lang="en-US" dirty="0">
                <a:latin typeface="Times New Roman"/>
                <a:cs typeface="Times New Roman"/>
              </a:rPr>
              <a:t>test</a:t>
            </a:r>
            <a:r>
              <a:rPr lang="en-US" spc="105" dirty="0">
                <a:latin typeface="Times New Roman"/>
                <a:cs typeface="Times New Roman"/>
              </a:rPr>
              <a:t> </a:t>
            </a:r>
            <a:r>
              <a:rPr lang="en-US" dirty="0">
                <a:latin typeface="Times New Roman"/>
                <a:cs typeface="Times New Roman"/>
              </a:rPr>
              <a:t>particle</a:t>
            </a:r>
            <a:r>
              <a:rPr lang="en-US" spc="105" dirty="0">
                <a:latin typeface="Times New Roman"/>
                <a:cs typeface="Times New Roman"/>
              </a:rPr>
              <a:t> </a:t>
            </a:r>
            <a:r>
              <a:rPr lang="en-US" dirty="0">
                <a:latin typeface="Times New Roman"/>
                <a:cs typeface="Times New Roman"/>
              </a:rPr>
              <a:t>simulations</a:t>
            </a:r>
            <a:r>
              <a:rPr lang="en-US" spc="105" dirty="0">
                <a:latin typeface="Times New Roman"/>
                <a:cs typeface="Times New Roman"/>
              </a:rPr>
              <a:t>  </a:t>
            </a:r>
            <a:r>
              <a:rPr lang="en-US" spc="-25" dirty="0">
                <a:latin typeface="Times New Roman"/>
                <a:cs typeface="Times New Roman"/>
              </a:rPr>
              <a:t>to </a:t>
            </a:r>
            <a:r>
              <a:rPr lang="en-US" dirty="0">
                <a:latin typeface="Times New Roman"/>
                <a:cs typeface="Times New Roman"/>
              </a:rPr>
              <a:t>quantitatively</a:t>
            </a:r>
            <a:r>
              <a:rPr lang="en-US" spc="450" dirty="0">
                <a:latin typeface="Times New Roman"/>
                <a:cs typeface="Times New Roman"/>
              </a:rPr>
              <a:t> </a:t>
            </a:r>
            <a:r>
              <a:rPr lang="en-US" dirty="0">
                <a:latin typeface="Times New Roman"/>
                <a:cs typeface="Times New Roman"/>
              </a:rPr>
              <a:t>model</a:t>
            </a:r>
            <a:r>
              <a:rPr lang="en-US" spc="484" dirty="0">
                <a:latin typeface="Times New Roman"/>
                <a:cs typeface="Times New Roman"/>
              </a:rPr>
              <a:t> </a:t>
            </a:r>
            <a:r>
              <a:rPr lang="en-US" dirty="0">
                <a:latin typeface="Times New Roman"/>
                <a:cs typeface="Times New Roman"/>
              </a:rPr>
              <a:t>particle</a:t>
            </a:r>
            <a:r>
              <a:rPr lang="en-US" spc="490" dirty="0">
                <a:latin typeface="Times New Roman"/>
                <a:cs typeface="Times New Roman"/>
              </a:rPr>
              <a:t> </a:t>
            </a:r>
            <a:r>
              <a:rPr lang="en-US" dirty="0">
                <a:latin typeface="Times New Roman"/>
                <a:cs typeface="Times New Roman"/>
              </a:rPr>
              <a:t>scattering</a:t>
            </a:r>
            <a:r>
              <a:rPr lang="en-US" spc="484" dirty="0">
                <a:latin typeface="Times New Roman"/>
                <a:cs typeface="Times New Roman"/>
              </a:rPr>
              <a:t> </a:t>
            </a:r>
            <a:r>
              <a:rPr lang="en-US" dirty="0">
                <a:latin typeface="Times New Roman"/>
                <a:cs typeface="Times New Roman"/>
              </a:rPr>
              <a:t>and</a:t>
            </a:r>
            <a:r>
              <a:rPr lang="en-US" spc="490" dirty="0">
                <a:latin typeface="Times New Roman"/>
                <a:cs typeface="Times New Roman"/>
              </a:rPr>
              <a:t> </a:t>
            </a:r>
            <a:r>
              <a:rPr lang="en-US" spc="-10" dirty="0">
                <a:latin typeface="Times New Roman"/>
                <a:cs typeface="Times New Roman"/>
              </a:rPr>
              <a:t>transport </a:t>
            </a:r>
            <a:r>
              <a:rPr lang="en-US" dirty="0">
                <a:latin typeface="Times New Roman"/>
                <a:cs typeface="Times New Roman"/>
              </a:rPr>
              <a:t>due</a:t>
            </a:r>
            <a:r>
              <a:rPr lang="en-US" spc="20" dirty="0">
                <a:latin typeface="Times New Roman"/>
                <a:cs typeface="Times New Roman"/>
              </a:rPr>
              <a:t> </a:t>
            </a:r>
            <a:r>
              <a:rPr lang="en-US" dirty="0">
                <a:latin typeface="Times New Roman"/>
                <a:cs typeface="Times New Roman"/>
              </a:rPr>
              <a:t>to</a:t>
            </a:r>
            <a:r>
              <a:rPr lang="en-US" spc="25" dirty="0">
                <a:latin typeface="Times New Roman"/>
                <a:cs typeface="Times New Roman"/>
              </a:rPr>
              <a:t> </a:t>
            </a:r>
            <a:r>
              <a:rPr lang="en-US" dirty="0">
                <a:latin typeface="Times New Roman"/>
                <a:cs typeface="Times New Roman"/>
              </a:rPr>
              <a:t>interactions</a:t>
            </a:r>
            <a:r>
              <a:rPr lang="en-US" spc="25" dirty="0">
                <a:latin typeface="Times New Roman"/>
                <a:cs typeface="Times New Roman"/>
              </a:rPr>
              <a:t> </a:t>
            </a:r>
            <a:r>
              <a:rPr lang="en-US" dirty="0">
                <a:latin typeface="Times New Roman"/>
                <a:cs typeface="Times New Roman"/>
              </a:rPr>
              <a:t>with</a:t>
            </a:r>
            <a:r>
              <a:rPr lang="en-US" spc="25" dirty="0">
                <a:latin typeface="Times New Roman"/>
                <a:cs typeface="Times New Roman"/>
              </a:rPr>
              <a:t> </a:t>
            </a:r>
            <a:r>
              <a:rPr lang="en-US" dirty="0">
                <a:latin typeface="Times New Roman"/>
                <a:cs typeface="Times New Roman"/>
              </a:rPr>
              <a:t>current</a:t>
            </a:r>
            <a:r>
              <a:rPr lang="en-US" spc="20" dirty="0">
                <a:latin typeface="Times New Roman"/>
                <a:cs typeface="Times New Roman"/>
              </a:rPr>
              <a:t> </a:t>
            </a:r>
            <a:r>
              <a:rPr lang="en-US" spc="-10" dirty="0">
                <a:latin typeface="Times New Roman"/>
                <a:cs typeface="Times New Roman"/>
              </a:rPr>
              <a:t>sheets.</a:t>
            </a:r>
          </a:p>
        </p:txBody>
      </p:sp>
      <p:pic>
        <p:nvPicPr>
          <p:cNvPr id="88" name="Picture 87">
            <a:extLst>
              <a:ext uri="{FF2B5EF4-FFF2-40B4-BE49-F238E27FC236}">
                <a16:creationId xmlns:a16="http://schemas.microsoft.com/office/drawing/2014/main" id="{4C4357C8-3577-99D4-5BF7-D36AFB9DE4BB}"/>
              </a:ext>
            </a:extLst>
          </p:cNvPr>
          <p:cNvPicPr>
            <a:picLocks noChangeAspect="1"/>
          </p:cNvPicPr>
          <p:nvPr/>
        </p:nvPicPr>
        <p:blipFill>
          <a:blip r:embed="rId7"/>
          <a:stretch>
            <a:fillRect/>
          </a:stretch>
        </p:blipFill>
        <p:spPr>
          <a:xfrm>
            <a:off x="15174185" y="7690100"/>
            <a:ext cx="4956130" cy="3422539"/>
          </a:xfrm>
          <a:prstGeom prst="rect">
            <a:avLst/>
          </a:prstGeom>
        </p:spPr>
      </p:pic>
      <p:pic>
        <p:nvPicPr>
          <p:cNvPr id="90" name="Picture 89">
            <a:extLst>
              <a:ext uri="{FF2B5EF4-FFF2-40B4-BE49-F238E27FC236}">
                <a16:creationId xmlns:a16="http://schemas.microsoft.com/office/drawing/2014/main" id="{C3232D5A-74B3-1213-F7E8-EFF1B0177FD7}"/>
              </a:ext>
            </a:extLst>
          </p:cNvPr>
          <p:cNvPicPr>
            <a:picLocks noChangeAspect="1"/>
          </p:cNvPicPr>
          <p:nvPr/>
        </p:nvPicPr>
        <p:blipFill>
          <a:blip r:embed="rId8"/>
          <a:stretch>
            <a:fillRect/>
          </a:stretch>
        </p:blipFill>
        <p:spPr>
          <a:xfrm>
            <a:off x="15174185" y="10966450"/>
            <a:ext cx="4956130" cy="3022600"/>
          </a:xfrm>
          <a:prstGeom prst="rect">
            <a:avLst/>
          </a:prstGeom>
        </p:spPr>
      </p:pic>
      <p:pic>
        <p:nvPicPr>
          <p:cNvPr id="91" name="Picture 90">
            <a:extLst>
              <a:ext uri="{FF2B5EF4-FFF2-40B4-BE49-F238E27FC236}">
                <a16:creationId xmlns:a16="http://schemas.microsoft.com/office/drawing/2014/main" id="{AD3F15AD-C025-990C-C01A-9BAD3C4364CF}"/>
              </a:ext>
            </a:extLst>
          </p:cNvPr>
          <p:cNvPicPr>
            <a:picLocks noChangeAspect="1"/>
          </p:cNvPicPr>
          <p:nvPr/>
        </p:nvPicPr>
        <p:blipFill>
          <a:blip r:embed="rId9"/>
          <a:stretch>
            <a:fillRect/>
          </a:stretch>
        </p:blipFill>
        <p:spPr>
          <a:xfrm>
            <a:off x="15174185" y="300295"/>
            <a:ext cx="4799469" cy="390042"/>
          </a:xfrm>
          <a:prstGeom prst="rect">
            <a:avLst/>
          </a:prstGeom>
          <a:noFill/>
          <a:ln w="28575">
            <a:solidFill>
              <a:schemeClr val="accent1"/>
            </a:solidFill>
          </a:ln>
        </p:spPr>
      </p:pic>
      <p:pic>
        <p:nvPicPr>
          <p:cNvPr id="3" name="Picture 2">
            <a:extLst>
              <a:ext uri="{FF2B5EF4-FFF2-40B4-BE49-F238E27FC236}">
                <a16:creationId xmlns:a16="http://schemas.microsoft.com/office/drawing/2014/main" id="{0BB4EBC4-8350-4020-458A-4FE89B9DB914}"/>
              </a:ext>
            </a:extLst>
          </p:cNvPr>
          <p:cNvPicPr>
            <a:picLocks noChangeAspect="1"/>
          </p:cNvPicPr>
          <p:nvPr/>
        </p:nvPicPr>
        <p:blipFill>
          <a:blip r:embed="rId10"/>
          <a:stretch>
            <a:fillRect/>
          </a:stretch>
        </p:blipFill>
        <p:spPr>
          <a:xfrm>
            <a:off x="4412460" y="13663695"/>
            <a:ext cx="2667000" cy="3310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TotalTime>
  <Words>228</Words>
  <Application>Microsoft Macintosh PowerPoint</Application>
  <PresentationFormat>Custom</PresentationFormat>
  <Paragraphs>11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Calibri</vt:lpstr>
      <vt:lpstr>Charter</vt:lpstr>
      <vt:lpstr>Special Elite</vt:lpstr>
      <vt:lpstr>Times New Roman</vt:lpstr>
      <vt:lpstr>Office Theme</vt:lpstr>
      <vt:lpstr>We quantify the role of solar wind current sheets in driving pitch-angle scattering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Quantification of particle scattering and transport by solar wind current sheets</dc:title>
  <cp:lastModifiedBy>Zijin Zhang</cp:lastModifiedBy>
  <cp:revision>4</cp:revision>
  <dcterms:created xsi:type="dcterms:W3CDTF">2025-06-16T19:58:47Z</dcterms:created>
  <dcterms:modified xsi:type="dcterms:W3CDTF">2025-06-16T20:28:07Z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2025-06-16T00:00:00Z</vt:filetime>
  </property>
  <property fmtid="{D5CDD505-2E9C-101B-9397-08002B2CF9AE}" pid="3" name="Creator">
    <vt:lpwstr>Mozilla/5.0 (Macintosh; Intel Mac OS X 10_15_7) AppleWebKit/537.36 (KHTML, like Gecko) HeadlessChrome/137.0.0.0 Safari/537.36</vt:lpwstr>
  </property>
  <property fmtid="{D5CDD505-2E9C-101B-9397-08002B2CF9AE}" pid="4" name="LastSaved">
    <vt:filetime>2025-06-16T00:00:00Z</vt:filetime>
  </property>
  <property fmtid="{D5CDD505-2E9C-101B-9397-08002B2CF9AE}" pid="5" name="Producer">
    <vt:lpwstr>Skia/PDF m137</vt:lpwstr>
  </property>
</Properties>
</file>