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70" r:id="rId7"/>
    <p:sldId id="262" r:id="rId8"/>
    <p:sldId id="266" r:id="rId9"/>
    <p:sldId id="267" r:id="rId10"/>
    <p:sldId id="265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28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214-011-9819-3" TargetMode="External"/><Relationship Id="rId2" Type="http://schemas.openxmlformats.org/officeDocument/2006/relationships/hyperlink" Target="https://doi.org/10.1103/PhysRevE.102.0332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Ion scattering by solar wind discontinuities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br/>
            <a:br/>
            <a:r>
              <a:t>Zijin Zhang</a:t>
            </a:r>
            <a:br/>
            <a:r>
              <a:t>Anton V. Artemyev</a:t>
            </a:r>
            <a:br/>
            <a:r>
              <a:t>Vassilis Angelopoulos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Example of multiple pitch angle scattering for different energies</a:t>
            </a:r>
          </a:p>
        </p:txBody>
      </p:sp>
      <p:pic>
        <p:nvPicPr>
          <p:cNvPr id="3" name="Picture 1" descr="../figures/pa_jump_history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38124" y="1063229"/>
            <a:ext cx="5267751" cy="395081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figures/mixing_rat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10964" y="856668"/>
            <a:ext cx="5722071" cy="42868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BF06C3-51FF-8BC7-BD2D-350BFCF8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Mixing rates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Artemyev, A. V., A. I. Neishtadt, A. A. Vasiliev, V. Angelopoulos, A. A. Vinogradov, and L. M. Zelenyi. 2020. “Superfast Ion Scattering by Solar Wind Discontinuities.” </a:t>
            </a:r>
            <a:r>
              <a:rPr i="1"/>
              <a:t>Physical Review E</a:t>
            </a:r>
            <a:r>
              <a:t> 102 (3): 033201. </a:t>
            </a:r>
            <a:r>
              <a:rPr>
                <a:hlinkClick r:id="rId2"/>
              </a:rPr>
              <a:t>https://doi.org/10.1103/PhysRevE.102.033201</a:t>
            </a:r>
            <a:r>
              <a:t>.</a:t>
            </a:r>
          </a:p>
          <a:p>
            <a:pPr marL="0" lvl="0" indent="0">
              <a:buNone/>
            </a:pPr>
            <a:r>
              <a:t>Moraal, H. 2013. “Cosmic-Ray Modulation Equations.” </a:t>
            </a:r>
            <a:r>
              <a:rPr i="1"/>
              <a:t>Space Science Reviews</a:t>
            </a:r>
            <a:r>
              <a:t> 176 (1): 299–319. </a:t>
            </a:r>
            <a:r>
              <a:rPr>
                <a:hlinkClick r:id="rId3"/>
              </a:rPr>
              <a:t>https://doi.org/10.1007/s11214-011-9819-3</a:t>
            </a:r>
            <a: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721099" cy="406717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The transport of energetic particles within the heliosphere is significantly influenced by the turbulent magnetic field present in the solar wind.</a:t>
            </a: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sz="1600" dirty="0"/>
              <a:t>However, this turbulence should not be regarded merely as a collection of random magnetic field fluctuations. Instead, the nonlinear energy cascade process results in the formation of coherent structures. </a:t>
            </a:r>
            <a:endParaRPr lang="en-US" sz="1600" dirty="0"/>
          </a:p>
          <a:p>
            <a:pPr marL="0" lvl="0" indent="0">
              <a:buNone/>
            </a:pPr>
            <a:endParaRPr lang="en-US" sz="1600" dirty="0"/>
          </a:p>
          <a:p>
            <a:pPr marL="0" lvl="0" indent="0">
              <a:buNone/>
            </a:pPr>
            <a:r>
              <a:rPr sz="1600" dirty="0"/>
              <a:t>These coherent structures have been shown to act as efficient particle scatterers in non-collisional plasmas (Artemyev et al. 2020).</a:t>
            </a:r>
          </a:p>
        </p:txBody>
      </p:sp>
      <p:pic>
        <p:nvPicPr>
          <p:cNvPr id="3" name="Picture 1" descr="./images/moraalCosmicRayModulationEquations2013-fig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299" y="203200"/>
            <a:ext cx="4767737" cy="47521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09467" y="4790223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 err="1"/>
              <a:t>Moraal</a:t>
            </a:r>
            <a:r>
              <a:rPr dirty="0"/>
              <a:t> (2013)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 particle simulations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94334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 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𝛽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tanh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marL="0" lvl="0" indent="0">
                  <a:buNone/>
                </a:pPr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Dimensionless form of the motion equation: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𝐯</m:t>
                              </m:r>
                            </m:e>
                          </m:d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𝐯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,   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𝐫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𝐯</m:t>
                      </m:r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𝐁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background magnetic field magnitude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𝐫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: discontinuity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gyro-period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: </a:t>
                </a:r>
                <a:r>
                  <a:rPr lang="en-US" dirty="0"/>
                  <a:t>characteristic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𝛺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943349"/>
              </a:xfr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Parameters</a:t>
            </a:r>
          </a:p>
        </p:txBody>
      </p:sp>
      <p:pic>
        <p:nvPicPr>
          <p:cNvPr id="3" name="Picture 1" descr="../figures/wind_hist3d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6100" y="1193800"/>
            <a:ext cx="8064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09E48A-048E-ED1D-CE43-96C1720A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2103" y="4487159"/>
                <a:ext cx="8229600" cy="656341"/>
              </a:xfrm>
            </p:spPr>
            <p:txBody>
              <a:bodyPr>
                <a:normAutofit fontScale="6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most probable values in the 3D distribution are a characteristic velocity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dirty="0"/>
                  <a:t>) of approximately 250 km/s, a in-plane rotation angle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dirty="0"/>
                  <a:t>) about 90 degrees, and an azimuthal angle 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dirty="0"/>
                  <a:t>) of around 85 degrees.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809E48A-048E-ED1D-CE43-96C1720A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2103" y="4487159"/>
                <a:ext cx="8229600" cy="656341"/>
              </a:xfrm>
              <a:blipFill>
                <a:blip r:embed="rId3"/>
                <a:stretch>
                  <a:fillRect l="-308" t="-943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2E569-3D83-FB36-6B9C-80DDF2A9C003}"/>
                  </a:ext>
                </a:extLst>
              </p:cNvPr>
              <p:cNvSpPr txBox="1"/>
              <p:nvPr/>
            </p:nvSpPr>
            <p:spPr>
              <a:xfrm>
                <a:off x="4953786" y="100913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𝛥</m:t>
                    </m:r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&gt;0.05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&gt;60°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B2E569-3D83-FB36-6B9C-80DDF2A9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786" y="1009134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6CAED-FCB7-49D3-F1C4-32E9342AC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22FF-34AF-D907-3F0A-979FF020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Pitch angle scattering</a:t>
            </a:r>
          </a:p>
        </p:txBody>
      </p:sp>
      <p:pic>
        <p:nvPicPr>
          <p:cNvPr id="3" name="Picture 1" descr="../figures/example_tp.png.png">
            <a:extLst>
              <a:ext uri="{FF2B5EF4-FFF2-40B4-BE49-F238E27FC236}">
                <a16:creationId xmlns:a16="http://schemas.microsoft.com/office/drawing/2014/main" id="{F794B3A3-4456-F613-B21A-3577700A3EB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0181" y="1063229"/>
            <a:ext cx="7243638" cy="406603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331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transition matrix</a:t>
            </a:r>
          </a:p>
        </p:txBody>
      </p:sp>
      <p:pic>
        <p:nvPicPr>
          <p:cNvPr id="3" name="Picture 1" descr="../figures/tm/exampl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1374" y="845864"/>
            <a:ext cx="5601252" cy="373883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3DDD5E-0AEE-F6D9-8320-3AC9B1F5AAB8}"/>
                  </a:ext>
                </a:extLst>
              </p:cNvPr>
              <p:cNvSpPr txBox="1"/>
              <p:nvPr/>
            </p:nvSpPr>
            <p:spPr>
              <a:xfrm>
                <a:off x="1294075" y="4584700"/>
                <a:ext cx="655585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ar-AE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 </m:t>
                          </m:r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 </m:t>
                              </m:r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3DDD5E-0AEE-F6D9-8320-3AC9B1F5A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075" y="4584700"/>
                <a:ext cx="6555850" cy="506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Pitch angle scattering by typical discontinuity</a:t>
            </a:r>
          </a:p>
        </p:txBody>
      </p:sp>
      <p:pic>
        <p:nvPicPr>
          <p:cNvPr id="3" name="Picture 1" descr="../figures/pa_layout=v_β=47.5_θ=8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90261" y="921302"/>
            <a:ext cx="5605669" cy="420425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6EA610-FCA9-A0B2-B0A5-64821E329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7871" y="2403835"/>
                <a:ext cx="2139885" cy="21907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 90</m:t>
                      </m:r>
                      <m:r>
                        <m:rPr>
                          <m:nor/>
                        </m:rPr>
                        <a:rPr lang="en-US"/>
                        <m:t>°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~ 85</m:t>
                      </m:r>
                      <m:r>
                        <m:rPr>
                          <m:nor/>
                        </m:rPr>
                        <a:rPr lang="en-US"/>
                        <m:t>°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B6EA610-FCA9-A0B2-B0A5-64821E329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7871" y="2403835"/>
                <a:ext cx="2139885" cy="219078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Transition matrix</a:t>
            </a:r>
            <a:r>
              <a:rPr lang="en-US" dirty="0"/>
              <a:t> for 100 keV particles</a:t>
            </a:r>
            <a:endParaRPr dirty="0"/>
          </a:p>
        </p:txBody>
      </p:sp>
      <p:pic>
        <p:nvPicPr>
          <p:cNvPr id="3" name="Picture 1" descr="../figures/tm/tm_stats_100keV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262" y="1063229"/>
            <a:ext cx="5333476" cy="399570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Transition matrix for different particle energies</a:t>
            </a:r>
          </a:p>
        </p:txBody>
      </p:sp>
      <p:pic>
        <p:nvPicPr>
          <p:cNvPr id="3" name="Picture 1" descr="../figures/tm_stats_vPs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6251" y="844877"/>
            <a:ext cx="5731497" cy="429862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372</Words>
  <Application>Microsoft Macintosh PowerPoint</Application>
  <PresentationFormat>On-screen Show (16:9)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Ion scattering by solar wind discontinuities</vt:lpstr>
      <vt:lpstr>Introduction</vt:lpstr>
      <vt:lpstr>Test particle simulations</vt:lpstr>
      <vt:lpstr>Parameters</vt:lpstr>
      <vt:lpstr>Examples of Pitch angle scattering</vt:lpstr>
      <vt:lpstr>Examples of transition matrix</vt:lpstr>
      <vt:lpstr>Pitch angle scattering by typical discontinuity</vt:lpstr>
      <vt:lpstr>Transition matrix for 100 keV particles</vt:lpstr>
      <vt:lpstr>Transition matrix for different particle energies</vt:lpstr>
      <vt:lpstr>Example of multiple pitch angle scattering for different energies</vt:lpstr>
      <vt:lpstr>Mixing rates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 scattering by solar wind discontinuities</dc:title>
  <dc:creator>Zijin Zhang; Anton V. Artemyev; Vassilis Angelopoulos</dc:creator>
  <cp:keywords/>
  <cp:lastModifiedBy>Zijin Zhang</cp:lastModifiedBy>
  <cp:revision>8</cp:revision>
  <dcterms:created xsi:type="dcterms:W3CDTF">2024-10-21T16:05:34Z</dcterms:created>
  <dcterms:modified xsi:type="dcterms:W3CDTF">2024-10-21T17:29:15Z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manuscript">
    <vt:lpwstr/>
  </property>
  <property fmtid="{D5CDD505-2E9C-101B-9397-08002B2CF9AE}" pid="13" name="toc-title">
    <vt:lpwstr>Table of contents</vt:lpwstr>
  </property>
</Properties>
</file>