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103/PhysRevE.102.033201" TargetMode="External" /><Relationship Id="rId3" Type="http://schemas.openxmlformats.org/officeDocument/2006/relationships/hyperlink" Target="https://doi.org/10.1007/s11214-011-9819-3"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Ion scattering by solar wind discontinuities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Zijin Zhang</a:t>
            </a:r>
            <a:br/>
            <a:r>
              <a:rPr/>
              <a:t>Anton V. Artemyev</a:t>
            </a:r>
            <a:br/>
            <a:r>
              <a:rPr/>
              <a:t>Vassilis Angelopoulos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Examples of transition matrix</a:t>
            </a:r>
          </a:p>
        </p:txBody>
      </p:sp>
      <p:pic>
        <p:nvPicPr>
          <p:cNvPr descr="../figures/tm/example.png" id="0" name="Picture 1"/>
          <p:cNvPicPr>
            <a:picLocks noGrp="1" noChangeAspect="1"/>
          </p:cNvPicPr>
          <p:nvPr/>
        </p:nvPicPr>
        <p:blipFill>
          <a:blip r:embed="rId2"/>
          <a:stretch>
            <a:fillRect/>
          </a:stretch>
        </p:blipFill>
        <p:spPr bwMode="auto">
          <a:xfrm>
            <a:off x="2032000" y="1193800"/>
            <a:ext cx="5080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Transition matrix</a:t>
            </a:r>
          </a:p>
        </p:txBody>
      </p:sp>
      <p:pic>
        <p:nvPicPr>
          <p:cNvPr descr="../figures/tm/tm_stats_100keV.png" id="0" name="Picture 1"/>
          <p:cNvPicPr>
            <a:picLocks noGrp="1" noChangeAspect="1"/>
          </p:cNvPicPr>
          <p:nvPr/>
        </p:nvPicPr>
        <p:blipFill>
          <a:blip r:embed="rId2"/>
          <a:stretch>
            <a:fillRect/>
          </a:stretch>
        </p:blipFill>
        <p:spPr bwMode="auto">
          <a:xfrm>
            <a:off x="2654300" y="1193800"/>
            <a:ext cx="38481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Transition matrix for 100 keV particles.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Transition matrix for different particle energies</a:t>
            </a:r>
          </a:p>
        </p:txBody>
      </p:sp>
      <p:pic>
        <p:nvPicPr>
          <p:cNvPr descr="../figures/tm_stats_vPs.png" id="0" name="Picture 1"/>
          <p:cNvPicPr>
            <a:picLocks noGrp="1" noChangeAspect="1"/>
          </p:cNvPicPr>
          <p:nvPr/>
        </p:nvPicPr>
        <p:blipFill>
          <a:blip r:embed="rId2"/>
          <a:stretch>
            <a:fillRect/>
          </a:stretch>
        </p:blipFill>
        <p:spPr bwMode="auto">
          <a:xfrm>
            <a:off x="2311400" y="1193800"/>
            <a:ext cx="45212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ures/mixing_rate.png" id="0" name="Picture 1"/>
          <p:cNvPicPr>
            <a:picLocks noGrp="1" noChangeAspect="1"/>
          </p:cNvPicPr>
          <p:nvPr/>
        </p:nvPicPr>
        <p:blipFill>
          <a:blip r:embed="rId2"/>
          <a:stretch>
            <a:fillRect/>
          </a:stretch>
        </p:blipFill>
        <p:spPr bwMode="auto">
          <a:xfrm>
            <a:off x="2654300" y="1193800"/>
            <a:ext cx="38481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Mixing rates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Artemyev, A. V., A. I. Neishtadt, A. A. Vasiliev, V. Angelopoulos, A. A. Vinogradov, and L. M. Zelenyi. 2020. “Superfast Ion Scattering by Solar Wind Discontinuities.” </a:t>
            </a:r>
            <a:r>
              <a:rPr i="1"/>
              <a:t>Physical Review E</a:t>
            </a:r>
            <a:r>
              <a:rPr/>
              <a:t> 102 (3): 033201. </a:t>
            </a:r>
            <a:r>
              <a:rPr>
                <a:hlinkClick r:id="rId2"/>
              </a:rPr>
              <a:t>https://doi.org/10.1103/PhysRevE.102.033201</a:t>
            </a:r>
            <a:r>
              <a:rPr/>
              <a:t>.</a:t>
            </a:r>
          </a:p>
          <a:p>
            <a:pPr lvl="0" indent="0" marL="0">
              <a:buNone/>
            </a:pPr>
            <a:r>
              <a:rPr/>
              <a:t>Moraal, H. 2013. “Cosmic-Ray Modulation Equations.” </a:t>
            </a:r>
            <a:r>
              <a:rPr i="1"/>
              <a:t>Space Science Reviews</a:t>
            </a:r>
            <a:r>
              <a:rPr/>
              <a:t> 176 (1): 299–319. </a:t>
            </a:r>
            <a:r>
              <a:rPr>
                <a:hlinkClick r:id="rId3"/>
              </a:rPr>
              <a:t>https://doi.org/10.1007/s11214-011-9819-3</a:t>
            </a:r>
            <a:r>
              <a:rPr/>
              <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Introduction</a:t>
            </a:r>
          </a:p>
        </p:txBody>
      </p:sp>
      <p:sp>
        <p:nvSpPr>
          <p:cNvPr id="4" name="Text Placeholder 3"/>
          <p:cNvSpPr>
            <a:spLocks noGrp="1"/>
          </p:cNvSpPr>
          <p:nvPr>
            <p:ph idx="2" sz="half" type="body"/>
          </p:nvPr>
        </p:nvSpPr>
        <p:spPr/>
        <p:txBody>
          <a:bodyPr/>
          <a:lstStyle/>
          <a:p>
            <a:pPr lvl="0" indent="0" marL="0">
              <a:buNone/>
            </a:pPr>
            <a:r>
              <a:rPr/>
              <a:t>The transport of energetic particles within the heliosphere is significantly influenced by the turbulent magnetic field present in the solar wind. However, this turbulence should not be regarded merely as a collection of random magnetic field fluctuations. Instead, the nonlinear energy cascade process results in the formation of coherent structures. These coherent structures have been shown to act as efficient particle scatterers in non-collisional plasmas (Artemyev et al. 2020).</a:t>
            </a:r>
          </a:p>
        </p:txBody>
      </p:sp>
      <p:pic>
        <p:nvPicPr>
          <p:cNvPr descr="./images/moraalCosmicRayModulationEquations2013-fig1.png" id="0" name="Picture 1"/>
          <p:cNvPicPr>
            <a:picLocks noGrp="1" noChangeAspect="1"/>
          </p:cNvPicPr>
          <p:nvPr/>
        </p:nvPicPr>
        <p:blipFill>
          <a:blip r:embed="rId2"/>
          <a:stretch>
            <a:fillRect/>
          </a:stretch>
        </p:blipFill>
        <p:spPr bwMode="auto">
          <a:xfrm>
            <a:off x="4178300" y="203200"/>
            <a:ext cx="38862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Moraal (2013)</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 particle simulations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rPr>
                          <m:sty m:val="b"/>
                        </m:rPr>
                        <m:t>B</m:t>
                      </m:r>
                      <m:r>
                        <m:rPr>
                          <m:sty m:val="p"/>
                        </m:rPr>
                        <m:t>=</m:t>
                      </m:r>
                      <m:sSub>
                        <m:e>
                          <m:r>
                            <m:t>B</m:t>
                          </m:r>
                        </m:e>
                        <m:sub>
                          <m:r>
                            <m:t>0</m:t>
                          </m:r>
                        </m:sub>
                      </m:sSub>
                      <m:d>
                        <m:dPr>
                          <m:begChr m:val="("/>
                          <m:endChr m:val=")"/>
                          <m:sepChr m:val=""/>
                          <m:grow/>
                        </m:dPr>
                        <m:e>
                          <m:r>
                            <m:rPr>
                              <m:sty m:val="p"/>
                            </m:rPr>
                            <m:t>cos</m:t>
                          </m:r>
                          <m:r>
                            <m:t>θ</m:t>
                          </m:r>
                          <m:r>
                            <m:t> </m:t>
                          </m:r>
                          <m:sSub>
                            <m:e>
                              <m:r>
                                <m:t>e</m:t>
                              </m:r>
                            </m:e>
                            <m:sub>
                              <m:r>
                                <m:t>z</m:t>
                              </m:r>
                            </m:sub>
                          </m:sSub>
                          <m:r>
                            <m:rPr>
                              <m:sty m:val="p"/>
                            </m:rPr>
                            <m:t>+</m:t>
                          </m:r>
                          <m:r>
                            <m:rPr>
                              <m:sty m:val="p"/>
                            </m:rPr>
                            <m:t>sin</m:t>
                          </m:r>
                          <m:r>
                            <m:t>θ</m:t>
                          </m:r>
                          <m:d>
                            <m:dPr>
                              <m:begChr m:val="("/>
                              <m:endChr m:val=")"/>
                              <m:sepChr m:val=""/>
                              <m:grow/>
                            </m:dPr>
                            <m:e>
                              <m:r>
                                <m:rPr>
                                  <m:sty m:val="p"/>
                                </m:rPr>
                                <m:t>sin</m:t>
                              </m:r>
                              <m:r>
                                <m:t>φ</m:t>
                              </m:r>
                              <m:d>
                                <m:dPr>
                                  <m:begChr m:val="("/>
                                  <m:endChr m:val=")"/>
                                  <m:sepChr m:val=""/>
                                  <m:grow/>
                                </m:dPr>
                                <m:e>
                                  <m:r>
                                    <m:t>z</m:t>
                                  </m:r>
                                </m:e>
                              </m:d>
                              <m:r>
                                <m:t> </m:t>
                              </m:r>
                              <m:sSub>
                                <m:e>
                                  <m:r>
                                    <m:t>e</m:t>
                                  </m:r>
                                </m:e>
                                <m:sub>
                                  <m:r>
                                    <m:t>z</m:t>
                                  </m:r>
                                </m:sub>
                              </m:sSub>
                              <m:r>
                                <m:rPr>
                                  <m:sty m:val="p"/>
                                </m:rPr>
                                <m:t>+</m:t>
                              </m:r>
                              <m:r>
                                <m:rPr>
                                  <m:sty m:val="p"/>
                                </m:rPr>
                                <m:t>cos</m:t>
                              </m:r>
                              <m:r>
                                <m:t>φ</m:t>
                              </m:r>
                              <m:d>
                                <m:dPr>
                                  <m:begChr m:val="("/>
                                  <m:endChr m:val=")"/>
                                  <m:sepChr m:val=""/>
                                  <m:grow/>
                                </m:dPr>
                                <m:e>
                                  <m:r>
                                    <m:t>z</m:t>
                                  </m:r>
                                </m:e>
                              </m:d>
                              <m:r>
                                <m:t> </m:t>
                              </m:r>
                              <m:sSub>
                                <m:e>
                                  <m:r>
                                    <m:t>e</m:t>
                                  </m:r>
                                </m:e>
                                <m:sub>
                                  <m:r>
                                    <m:t>y</m:t>
                                  </m:r>
                                </m:sub>
                              </m:sSub>
                            </m:e>
                          </m:d>
                        </m:e>
                      </m:d>
                    </m:oMath>
                  </m:oMathPara>
                </a14:m>
              </a:p>
              <a:p>
                <a:pPr lvl="0" indent="0" marL="0">
                  <a:buNone/>
                </a:pPr>
                <a:r>
                  <a:rPr/>
                  <a:t>with </a:t>
                </a:r>
                <a14:m>
                  <m:oMath xmlns:m="http://schemas.openxmlformats.org/officeDocument/2006/math">
                    <m:r>
                      <m:t>φ</m:t>
                    </m:r>
                    <m:d>
                      <m:dPr>
                        <m:begChr m:val="("/>
                        <m:endChr m:val=")"/>
                        <m:sepChr m:val=""/>
                        <m:grow/>
                      </m:dPr>
                      <m:e>
                        <m:r>
                          <m:t>z</m:t>
                        </m:r>
                      </m:e>
                    </m:d>
                    <m:r>
                      <m:rPr>
                        <m:sty m:val="p"/>
                      </m:rPr>
                      <m:t>=</m:t>
                    </m:r>
                    <m:r>
                      <m:t>β</m:t>
                    </m:r>
                    <m:r>
                      <m:rPr>
                        <m:sty m:val="p"/>
                      </m:rPr>
                      <m:t>tanh</m:t>
                    </m:r>
                    <m:d>
                      <m:dPr>
                        <m:begChr m:val="("/>
                        <m:endChr m:val=")"/>
                        <m:sepChr m:val=""/>
                        <m:grow/>
                      </m:dPr>
                      <m:e>
                        <m:r>
                          <m:t>z</m:t>
                        </m:r>
                      </m:e>
                    </m:d>
                  </m:oMath>
                </a14:m>
              </a:p>
              <a:p>
                <a:pPr lvl="0" indent="0" marL="0">
                  <a:buNone/>
                </a:pPr>
                <a:r>
                  <a:rPr/>
                  <a:t>Dimensionless form of the motion equation:</a:t>
                </a:r>
              </a:p>
              <a:p>
                <a:pPr lvl="0" indent="0" marL="0">
                  <a:buNone/>
                </a:pPr>
                <a14:m>
                  <m:oMathPara xmlns:m="http://schemas.openxmlformats.org/officeDocument/2006/math">
                    <m:oMathParaPr>
                      <m:jc m:val="center"/>
                    </m:oMathParaPr>
                    <m:oMath>
                      <m:f>
                        <m:fPr>
                          <m:type m:val="bar"/>
                        </m:fPr>
                        <m:num>
                          <m:r>
                            <m:t>d</m:t>
                          </m:r>
                          <m:d>
                            <m:dPr>
                              <m:begChr m:val="("/>
                              <m:endChr m:val=")"/>
                              <m:sepChr m:val=""/>
                              <m:grow/>
                            </m:dPr>
                            <m:e>
                              <m:r>
                                <m:t>γ</m:t>
                              </m:r>
                              <m:r>
                                <m:rPr>
                                  <m:sty m:val="b"/>
                                </m:rPr>
                                <m:t>v</m:t>
                              </m:r>
                            </m:e>
                          </m:d>
                        </m:num>
                        <m:den>
                          <m:r>
                            <m:t>d</m:t>
                          </m:r>
                          <m:r>
                            <m:t>t</m:t>
                          </m:r>
                        </m:den>
                      </m:f>
                      <m:r>
                        <m:rPr>
                          <m:sty m:val="p"/>
                        </m:rPr>
                        <m:t>=</m:t>
                      </m:r>
                      <m:r>
                        <m:rPr>
                          <m:sty m:val="b"/>
                        </m:rPr>
                        <m:t>v</m:t>
                      </m:r>
                      <m:r>
                        <m:rPr>
                          <m:sty m:val="p"/>
                        </m:rPr>
                        <m:t>×</m:t>
                      </m:r>
                      <m:r>
                        <m:rPr>
                          <m:sty m:val="b"/>
                        </m:rPr>
                        <m:t>B</m:t>
                      </m:r>
                      <m:r>
                        <m:rPr>
                          <m:sty m:val="p"/>
                        </m:rPr>
                        <m:t>,</m:t>
                      </m:r>
                      <m:f>
                        <m:fPr>
                          <m:type m:val="bar"/>
                        </m:fPr>
                        <m:num>
                          <m:r>
                            <m:t>d</m:t>
                          </m:r>
                          <m:r>
                            <m:rPr>
                              <m:sty m:val="b"/>
                            </m:rPr>
                            <m:t>r</m:t>
                          </m:r>
                        </m:num>
                        <m:den>
                          <m:r>
                            <m:t>d</m:t>
                          </m:r>
                          <m:r>
                            <m:t>t</m:t>
                          </m:r>
                        </m:den>
                      </m:f>
                      <m:r>
                        <m:rPr>
                          <m:sty m:val="p"/>
                        </m:rPr>
                        <m:t>=</m:t>
                      </m:r>
                      <m:r>
                        <m:rPr>
                          <m:sty m:val="b"/>
                        </m:rPr>
                        <m:t>v</m:t>
                      </m:r>
                    </m:oMath>
                  </m:oMathPara>
                </a14:m>
              </a:p>
              <a:p>
                <a:pPr lvl="0"/>
                <a14:m>
                  <m:oMath xmlns:m="http://schemas.openxmlformats.org/officeDocument/2006/math">
                    <m:r>
                      <m:rPr>
                        <m:sty m:val="b"/>
                      </m:rPr>
                      <m:t>B</m:t>
                    </m:r>
                    <m:r>
                      <m:rPr>
                        <m:sty m:val="p"/>
                      </m:rPr>
                      <m:t>→</m:t>
                    </m:r>
                    <m:r>
                      <m:rPr>
                        <m:sty m:val="b"/>
                      </m:rPr>
                      <m:t>B</m:t>
                    </m:r>
                    <m:r>
                      <m:rPr>
                        <m:sty m:val="p"/>
                      </m:rPr>
                      <m:t>/</m:t>
                    </m:r>
                    <m:sSub>
                      <m:e>
                        <m:r>
                          <m:t>B</m:t>
                        </m:r>
                      </m:e>
                      <m:sub>
                        <m:r>
                          <m:t>0</m:t>
                        </m:r>
                      </m:sub>
                    </m:sSub>
                  </m:oMath>
                </a14:m>
                <a:r>
                  <a:rPr/>
                  <a:t> : background magnetic field magnitude</a:t>
                </a:r>
              </a:p>
              <a:p>
                <a:pPr lvl="0"/>
                <a14:m>
                  <m:oMath xmlns:m="http://schemas.openxmlformats.org/officeDocument/2006/math">
                    <m:r>
                      <m:rPr>
                        <m:sty m:val="b"/>
                      </m:rPr>
                      <m:t>r</m:t>
                    </m:r>
                    <m:r>
                      <m:rPr>
                        <m:sty m:val="p"/>
                      </m:rPr>
                      <m:t>→</m:t>
                    </m:r>
                    <m:r>
                      <m:rPr>
                        <m:sty m:val="b"/>
                      </m:rPr>
                      <m:t>r</m:t>
                    </m:r>
                    <m:r>
                      <m:rPr>
                        <m:sty m:val="p"/>
                      </m:rPr>
                      <m:t>/</m:t>
                    </m:r>
                    <m:r>
                      <m:t>L</m:t>
                    </m:r>
                  </m:oMath>
                </a14:m>
                <a:r>
                  <a:rPr/>
                  <a:t> : discontinuity </a:t>
                </a:r>
                <a14:m>
                  <m:oMath xmlns:m="http://schemas.openxmlformats.org/officeDocument/2006/math">
                    <m:r>
                      <m:t>L</m:t>
                    </m:r>
                  </m:oMath>
                </a14:m>
              </a:p>
              <a:p>
                <a:pPr lvl="0"/>
                <a14:m>
                  <m:oMath xmlns:m="http://schemas.openxmlformats.org/officeDocument/2006/math">
                    <m:r>
                      <m:t>t</m:t>
                    </m:r>
                    <m:r>
                      <m:rPr>
                        <m:sty m:val="p"/>
                      </m:rPr>
                      <m:t>→</m:t>
                    </m:r>
                    <m:r>
                      <m:t>t</m:t>
                    </m:r>
                    <m:r>
                      <m:rPr>
                        <m:sty m:val="p"/>
                      </m:rPr>
                      <m:t>/</m:t>
                    </m:r>
                    <m:sSub>
                      <m:e>
                        <m:r>
                          <m:t>Ω</m:t>
                        </m:r>
                      </m:e>
                      <m:sub>
                        <m:r>
                          <m:t>0</m:t>
                        </m:r>
                      </m:sub>
                    </m:sSub>
                  </m:oMath>
                </a14:m>
                <a:r>
                  <a:rPr/>
                  <a:t> : gyroperiod</a:t>
                </a:r>
              </a:p>
              <a:p>
                <a:pPr lvl="0"/>
                <a14:m>
                  <m:oMath xmlns:m="http://schemas.openxmlformats.org/officeDocument/2006/math">
                    <m:r>
                      <m:t>v</m:t>
                    </m:r>
                    <m:r>
                      <m:rPr>
                        <m:sty m:val="p"/>
                      </m:rPr>
                      <m:t>→</m:t>
                    </m:r>
                    <m:r>
                      <m:t>v</m:t>
                    </m:r>
                    <m:r>
                      <m:rPr>
                        <m:sty m:val="p"/>
                      </m:rPr>
                      <m:t>/</m:t>
                    </m:r>
                    <m:sSub>
                      <m:e>
                        <m:r>
                          <m:t>v</m:t>
                        </m:r>
                      </m:e>
                      <m:sub>
                        <m:r>
                          <m:t>0</m:t>
                        </m:r>
                      </m:sub>
                    </m:sSub>
                  </m:oMath>
                </a14:m>
                <a:r>
                  <a:rPr/>
                  <a:t> : characteristic velocity </a:t>
                </a:r>
                <a14:m>
                  <m:oMath xmlns:m="http://schemas.openxmlformats.org/officeDocument/2006/math">
                    <m:sSub>
                      <m:e>
                        <m:r>
                          <m:t>v</m:t>
                        </m:r>
                      </m:e>
                      <m:sub>
                        <m:r>
                          <m:t>0</m:t>
                        </m:r>
                      </m:sub>
                    </m:sSub>
                    <m:r>
                      <m:rPr>
                        <m:sty m:val="p"/>
                      </m:rPr>
                      <m:t>=</m:t>
                    </m:r>
                    <m:sSub>
                      <m:e>
                        <m:r>
                          <m:t>Ω</m:t>
                        </m:r>
                      </m:e>
                      <m:sub>
                        <m:r>
                          <m:t>0</m:t>
                        </m:r>
                      </m:sub>
                    </m:sSub>
                    <m:r>
                      <m:t>L</m:t>
                    </m:r>
                  </m:oMath>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Parameters</a:t>
            </a:r>
          </a:p>
        </p:txBody>
      </p:sp>
      <p:pic>
        <p:nvPicPr>
          <p:cNvPr descr="../figures/wind_hist3d.png" id="0" name="Picture 1"/>
          <p:cNvPicPr>
            <a:picLocks noGrp="1" noChangeAspect="1"/>
          </p:cNvPicPr>
          <p:nvPr/>
        </p:nvPicPr>
        <p:blipFill>
          <a:blip r:embed="rId2"/>
          <a:stretch>
            <a:fillRect/>
          </a:stretch>
        </p:blipFill>
        <p:spPr bwMode="auto">
          <a:xfrm>
            <a:off x="546100" y="1193800"/>
            <a:ext cx="80645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Δ</m:t>
                    </m:r>
                    <m:d>
                      <m:dPr>
                        <m:begChr m:val="|"/>
                        <m:endChr m:val="|"/>
                        <m:sepChr m:val=""/>
                        <m:grow/>
                      </m:dPr>
                      <m:e>
                        <m:r>
                          <m:t>B</m:t>
                        </m:r>
                      </m:e>
                    </m:d>
                    <m:r>
                      <m:rPr>
                        <m:sty m:val="p"/>
                      </m:rPr>
                      <m:t>/</m:t>
                    </m:r>
                    <m:d>
                      <m:dPr>
                        <m:begChr m:val="|"/>
                        <m:endChr m:val="|"/>
                        <m:sepChr m:val=""/>
                        <m:grow/>
                      </m:dPr>
                      <m:e>
                        <m:r>
                          <m:t>B</m:t>
                        </m:r>
                      </m:e>
                    </m:d>
                    <m:r>
                      <m:rPr>
                        <m:sty m:val="p"/>
                      </m:rPr>
                      <m:t>&gt;</m:t>
                    </m:r>
                    <m:r>
                      <m:t>0.05</m:t>
                    </m:r>
                  </m:oMath>
                </a14:m>
                <a:r>
                  <a:rPr/>
                  <a:t> or </a:t>
                </a:r>
                <a14:m>
                  <m:oMath xmlns:m="http://schemas.openxmlformats.org/officeDocument/2006/math">
                    <m:r>
                      <m:t>ω</m:t>
                    </m:r>
                    <m:r>
                      <m:rPr>
                        <m:sty m:val="p"/>
                      </m:rPr>
                      <m:t>&gt;</m:t>
                    </m:r>
                    <m:r>
                      <m:t>60</m:t>
                    </m:r>
                    <m:r>
                      <m:rPr>
                        <m:sty m:val="p"/>
                      </m:rPr>
                      <m:t>°</m:t>
                    </m:r>
                  </m:oMath>
                </a14:m>
              </a:p>
              <a:p>
                <a:pPr lvl="0" indent="0" marL="0">
                  <a:buNone/>
                </a:pPr>
                <a:r>
                  <a:rPr/>
                  <a:t>The most probable values in the 3D distribution are a characteristic velocity (</a:t>
                </a:r>
                <a14:m>
                  <m:oMath xmlns:m="http://schemas.openxmlformats.org/officeDocument/2006/math">
                    <m:sSub>
                      <m:e>
                        <m:r>
                          <m:t>v</m:t>
                        </m:r>
                      </m:e>
                      <m:sub>
                        <m:r>
                          <m:t>0</m:t>
                        </m:r>
                      </m:sub>
                    </m:sSub>
                  </m:oMath>
                </a14:m>
                <a:r>
                  <a:rPr/>
                  <a:t>) of approximately 250 km/s, a in-plane rotation angle (</a:t>
                </a:r>
                <a14:m>
                  <m:oMath xmlns:m="http://schemas.openxmlformats.org/officeDocument/2006/math">
                    <m:sSub>
                      <m:e>
                        <m:r>
                          <m:t>ω</m:t>
                        </m:r>
                      </m:e>
                      <m:sub>
                        <m:r>
                          <m:t>i</m:t>
                        </m:r>
                        <m:r>
                          <m:t>n</m:t>
                        </m:r>
                      </m:sub>
                    </m:sSub>
                  </m:oMath>
                </a14:m>
                <a:r>
                  <a:rPr/>
                  <a:t>) about 90 degrees, and an azimuthal angle (</a:t>
                </a:r>
                <a14:m>
                  <m:oMath xmlns:m="http://schemas.openxmlformats.org/officeDocument/2006/math">
                    <m:r>
                      <m:t>θ</m:t>
                    </m:r>
                  </m:oMath>
                </a14:m>
                <a:r>
                  <a:rPr/>
                  <a:t>) of around 85 degrees.</a:t>
                </a: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Examples of Pitch angle scattering</a:t>
            </a:r>
          </a:p>
        </p:txBody>
      </p:sp>
      <p:pic>
        <p:nvPicPr>
          <p:cNvPr descr="../figures/example_tp.png" id="0" name="Picture 1"/>
          <p:cNvPicPr>
            <a:picLocks noGrp="1" noChangeAspect="1"/>
          </p:cNvPicPr>
          <p:nvPr/>
        </p:nvPicPr>
        <p:blipFill>
          <a:blip r:embed="rId2"/>
          <a:stretch>
            <a:fillRect/>
          </a:stretch>
        </p:blipFill>
        <p:spPr bwMode="auto">
          <a:xfrm>
            <a:off x="1689100" y="1193800"/>
            <a:ext cx="5765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Example of pitch angle scattering.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of multiple pitch angle scattering for different energies</a:t>
            </a:r>
          </a:p>
        </p:txBody>
      </p:sp>
      <p:pic>
        <p:nvPicPr>
          <p:cNvPr descr="../figures/pa_jump_history.png" id="0" name="Picture 1"/>
          <p:cNvPicPr>
            <a:picLocks noGrp="1" noChangeAspect="1"/>
          </p:cNvPicPr>
          <p:nvPr/>
        </p:nvPicPr>
        <p:blipFill>
          <a:blip r:embed="rId2"/>
          <a:stretch>
            <a:fillRect/>
          </a:stretch>
        </p:blipFill>
        <p:spPr bwMode="auto">
          <a:xfrm>
            <a:off x="2311400" y="1193800"/>
            <a:ext cx="45212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Pitch angle scattering by typical discontinuity</a:t>
            </a:r>
          </a:p>
        </p:txBody>
      </p:sp>
      <p:pic>
        <p:nvPicPr>
          <p:cNvPr descr="../figures/pa_layout=v_β=47.5_θ=85.png" id="0" name="Picture 1"/>
          <p:cNvPicPr>
            <a:picLocks noGrp="1" noChangeAspect="1"/>
          </p:cNvPicPr>
          <p:nvPr/>
        </p:nvPicPr>
        <p:blipFill>
          <a:blip r:embed="rId2"/>
          <a:stretch>
            <a:fillRect/>
          </a:stretch>
        </p:blipFill>
        <p:spPr bwMode="auto">
          <a:xfrm>
            <a:off x="2311400" y="1193800"/>
            <a:ext cx="45212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With in-plane rotation angle (</a:t>
                </a:r>
                <a14:m>
                  <m:oMath xmlns:m="http://schemas.openxmlformats.org/officeDocument/2006/math">
                    <m:sSub>
                      <m:e>
                        <m:r>
                          <m:t>ω</m:t>
                        </m:r>
                      </m:e>
                      <m:sub>
                        <m:r>
                          <m:t>i</m:t>
                        </m:r>
                        <m:r>
                          <m:t>n</m:t>
                        </m:r>
                      </m:sub>
                    </m:sSub>
                  </m:oMath>
                </a14:m>
                <a:r>
                  <a:rPr/>
                  <a:t>) about 90 degrees, and azimuthal angle (</a:t>
                </a:r>
                <a14:m>
                  <m:oMath xmlns:m="http://schemas.openxmlformats.org/officeDocument/2006/math">
                    <m:r>
                      <m:t>θ</m:t>
                    </m:r>
                  </m:oMath>
                </a14:m>
                <a:r>
                  <a:rPr/>
                  <a:t>) of around 85 degrees.</a:t>
                </a: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Ion scattering by solar wind discontinuities</dc:title>
  <dc:creator>Zijin Zhang; Anton V. Artemyev; Vassilis Angelopoulos</dc:creator>
  <cp:keywords/>
  <dcterms:created xsi:type="dcterms:W3CDTF">2024-10-22T22:07:30Z</dcterms:created>
  <dcterms:modified xsi:type="dcterms:W3CDTF">2024-10-22T22:07:30Z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ffiliation">
    <vt:lpwstr/>
  </property>
  <property fmtid="{D5CDD505-2E9C-101B-9397-08002B2CF9AE}" pid="7" name="by-author">
    <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manuscript">
    <vt:lpwstr/>
  </property>
  <property fmtid="{D5CDD505-2E9C-101B-9397-08002B2CF9AE}" pid="13" name="toc-title">
    <vt:lpwstr>Table of contents</vt:lpwstr>
  </property>
</Properties>
</file>