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1" r:id="rId2"/>
    <p:sldId id="260" r:id="rId3"/>
    <p:sldId id="257" r:id="rId4"/>
    <p:sldId id="258" r:id="rId5"/>
    <p:sldId id="259" r:id="rId6"/>
    <p:sldId id="265" r:id="rId7"/>
    <p:sldId id="266" r:id="rId8"/>
    <p:sldId id="267" r:id="rId9"/>
    <p:sldId id="268" r:id="rId10"/>
    <p:sldId id="269" r:id="rId11"/>
    <p:sldId id="270" r:id="rId12"/>
    <p:sldId id="263" r:id="rId13"/>
    <p:sldId id="264" r:id="rId14"/>
    <p:sldId id="262"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2A7D2A-0138-43E5-B1DD-46BC6BD67FB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65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2A7D2A-0138-43E5-B1DD-46BC6BD67FB2}" type="slidenum">
              <a:rPr lang="en-US" smtClean="0"/>
              <a:t>‹#›</a:t>
            </a:fld>
            <a:endParaRPr lang="en-US"/>
          </a:p>
        </p:txBody>
      </p:sp>
    </p:spTree>
    <p:extLst>
      <p:ext uri="{BB962C8B-B14F-4D97-AF65-F5344CB8AC3E}">
        <p14:creationId xmlns:p14="http://schemas.microsoft.com/office/powerpoint/2010/main" val="92718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2A7D2A-0138-43E5-B1DD-46BC6BD67FB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308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AB6287-D97B-47BA-BB8A-E42AE247166A}"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A7D2A-0138-43E5-B1DD-46BC6BD67FB2}" type="slidenum">
              <a:rPr lang="en-US" smtClean="0"/>
              <a:t>‹#›</a:t>
            </a:fld>
            <a:endParaRPr lang="en-US"/>
          </a:p>
        </p:txBody>
      </p:sp>
    </p:spTree>
    <p:extLst>
      <p:ext uri="{BB962C8B-B14F-4D97-AF65-F5344CB8AC3E}">
        <p14:creationId xmlns:p14="http://schemas.microsoft.com/office/powerpoint/2010/main" val="3508195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2A7D2A-0138-43E5-B1DD-46BC6BD67FB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7704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2A7D2A-0138-43E5-B1DD-46BC6BD67FB2}" type="slidenum">
              <a:rPr lang="en-US" smtClean="0"/>
              <a:t>‹#›</a:t>
            </a:fld>
            <a:endParaRPr lang="en-US"/>
          </a:p>
        </p:txBody>
      </p:sp>
    </p:spTree>
    <p:extLst>
      <p:ext uri="{BB962C8B-B14F-4D97-AF65-F5344CB8AC3E}">
        <p14:creationId xmlns:p14="http://schemas.microsoft.com/office/powerpoint/2010/main" val="2757158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B2A7D2A-0138-43E5-B1DD-46BC6BD67FB2}" type="slidenum">
              <a:rPr lang="en-US" smtClean="0"/>
              <a:t>‹#›</a:t>
            </a:fld>
            <a:endParaRPr lang="en-US"/>
          </a:p>
        </p:txBody>
      </p:sp>
    </p:spTree>
    <p:extLst>
      <p:ext uri="{BB962C8B-B14F-4D97-AF65-F5344CB8AC3E}">
        <p14:creationId xmlns:p14="http://schemas.microsoft.com/office/powerpoint/2010/main" val="1723355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B2A7D2A-0138-43E5-B1DD-46BC6BD67FB2}" type="slidenum">
              <a:rPr lang="en-US" smtClean="0"/>
              <a:t>‹#›</a:t>
            </a:fld>
            <a:endParaRPr lang="en-US"/>
          </a:p>
        </p:txBody>
      </p:sp>
    </p:spTree>
    <p:extLst>
      <p:ext uri="{BB962C8B-B14F-4D97-AF65-F5344CB8AC3E}">
        <p14:creationId xmlns:p14="http://schemas.microsoft.com/office/powerpoint/2010/main" val="114952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B2A7D2A-0138-43E5-B1DD-46BC6BD67FB2}" type="slidenum">
              <a:rPr lang="en-US" smtClean="0"/>
              <a:t>‹#›</a:t>
            </a:fld>
            <a:endParaRPr lang="en-US"/>
          </a:p>
        </p:txBody>
      </p:sp>
    </p:spTree>
    <p:extLst>
      <p:ext uri="{BB962C8B-B14F-4D97-AF65-F5344CB8AC3E}">
        <p14:creationId xmlns:p14="http://schemas.microsoft.com/office/powerpoint/2010/main" val="4083918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2A7D2A-0138-43E5-B1DD-46BC6BD67FB2}" type="slidenum">
              <a:rPr lang="en-US" smtClean="0"/>
              <a:t>‹#›</a:t>
            </a:fld>
            <a:endParaRPr lang="en-US"/>
          </a:p>
        </p:txBody>
      </p:sp>
    </p:spTree>
    <p:extLst>
      <p:ext uri="{BB962C8B-B14F-4D97-AF65-F5344CB8AC3E}">
        <p14:creationId xmlns:p14="http://schemas.microsoft.com/office/powerpoint/2010/main" val="94420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2A7D2A-0138-43E5-B1DD-46BC6BD67FB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500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11/25/2019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B2A7D2A-0138-43E5-B1DD-46BC6BD67FB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48003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thruBlk="1"/>
  </p:transition>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researchgate.net/figure/Flowchart-for-the-Tabu-Search-gradient-algorithm_fig3_228875898"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126C8-2DF1-4EE8-AC84-7C75D9AEE663}"/>
              </a:ext>
            </a:extLst>
          </p:cNvPr>
          <p:cNvSpPr>
            <a:spLocks noGrp="1"/>
          </p:cNvSpPr>
          <p:nvPr>
            <p:ph type="ctrTitle"/>
          </p:nvPr>
        </p:nvSpPr>
        <p:spPr/>
        <p:txBody>
          <a:bodyPr/>
          <a:lstStyle/>
          <a:p>
            <a:r>
              <a:rPr lang="en-US" dirty="0"/>
              <a:t>Instructor Assignment Problem</a:t>
            </a:r>
          </a:p>
        </p:txBody>
      </p:sp>
      <p:sp>
        <p:nvSpPr>
          <p:cNvPr id="3" name="Subtitle 2">
            <a:extLst>
              <a:ext uri="{FF2B5EF4-FFF2-40B4-BE49-F238E27FC236}">
                <a16:creationId xmlns:a16="http://schemas.microsoft.com/office/drawing/2014/main" id="{0C3E2C3D-A3E1-437E-B48F-E54AFB3B72D3}"/>
              </a:ext>
            </a:extLst>
          </p:cNvPr>
          <p:cNvSpPr>
            <a:spLocks noGrp="1"/>
          </p:cNvSpPr>
          <p:nvPr>
            <p:ph type="subTitle" idx="1"/>
          </p:nvPr>
        </p:nvSpPr>
        <p:spPr/>
        <p:txBody>
          <a:bodyPr>
            <a:normAutofit/>
          </a:bodyPr>
          <a:lstStyle/>
          <a:p>
            <a:r>
              <a:rPr lang="en-US" dirty="0"/>
              <a:t>Presented by:</a:t>
            </a:r>
          </a:p>
          <a:p>
            <a:r>
              <a:rPr lang="en-US" dirty="0" err="1"/>
              <a:t>Ahmmad</a:t>
            </a:r>
            <a:r>
              <a:rPr lang="en-US" dirty="0"/>
              <a:t> Saeed  100045067</a:t>
            </a:r>
          </a:p>
          <a:p>
            <a:r>
              <a:rPr lang="en-US" dirty="0"/>
              <a:t>Begad               100045069</a:t>
            </a:r>
          </a:p>
          <a:p>
            <a:r>
              <a:rPr lang="en-US" dirty="0" err="1"/>
              <a:t>Omran</a:t>
            </a:r>
            <a:r>
              <a:rPr lang="en-US" dirty="0"/>
              <a:t>              100045079</a:t>
            </a:r>
          </a:p>
        </p:txBody>
      </p:sp>
    </p:spTree>
    <p:extLst>
      <p:ext uri="{BB962C8B-B14F-4D97-AF65-F5344CB8AC3E}">
        <p14:creationId xmlns:p14="http://schemas.microsoft.com/office/powerpoint/2010/main" val="3178088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&amp; bound algorithm, example: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7358" y="1712384"/>
            <a:ext cx="7313612" cy="4875742"/>
          </a:xfrm>
        </p:spPr>
      </p:pic>
    </p:spTree>
    <p:extLst>
      <p:ext uri="{BB962C8B-B14F-4D97-AF65-F5344CB8AC3E}">
        <p14:creationId xmlns:p14="http://schemas.microsoft.com/office/powerpoint/2010/main" val="59664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8900" y="0"/>
            <a:ext cx="4116965" cy="6858000"/>
          </a:xfrm>
        </p:spPr>
      </p:pic>
    </p:spTree>
    <p:extLst>
      <p:ext uri="{BB962C8B-B14F-4D97-AF65-F5344CB8AC3E}">
        <p14:creationId xmlns:p14="http://schemas.microsoft.com/office/powerpoint/2010/main" val="1866301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Tabu</a:t>
            </a:r>
            <a:r>
              <a:rPr lang="en-US" dirty="0"/>
              <a:t> Search</a:t>
            </a:r>
          </a:p>
        </p:txBody>
      </p:sp>
      <p:sp>
        <p:nvSpPr>
          <p:cNvPr id="5" name="Content Placeholder 4"/>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From </a:t>
            </a:r>
            <a:r>
              <a:rPr lang="en-US" dirty="0">
                <a:hlinkClick r:id="rId2"/>
              </a:rPr>
              <a:t>https://www.researchgate.net/figure/Flowchart-for-the-Tabu-Search-gradient-algorithm_fig3_228875898</a:t>
            </a:r>
            <a:r>
              <a:rPr lang="en-US" dirty="0"/>
              <a:t> </a:t>
            </a:r>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8568" y="475860"/>
            <a:ext cx="4443155" cy="4407035"/>
          </a:xfrm>
          <a:prstGeom prst="rect">
            <a:avLst/>
          </a:prstGeom>
        </p:spPr>
      </p:pic>
    </p:spTree>
    <p:extLst>
      <p:ext uri="{BB962C8B-B14F-4D97-AF65-F5344CB8AC3E}">
        <p14:creationId xmlns:p14="http://schemas.microsoft.com/office/powerpoint/2010/main" val="1426167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solution</a:t>
            </a:r>
          </a:p>
        </p:txBody>
      </p:sp>
      <p:pic>
        <p:nvPicPr>
          <p:cNvPr id="6" name="Picture 5"/>
          <p:cNvPicPr>
            <a:picLocks noChangeAspect="1"/>
          </p:cNvPicPr>
          <p:nvPr/>
        </p:nvPicPr>
        <p:blipFill rotWithShape="1">
          <a:blip r:embed="rId2"/>
          <a:srcRect r="4450" b="740"/>
          <a:stretch/>
        </p:blipFill>
        <p:spPr>
          <a:xfrm>
            <a:off x="402336" y="2286000"/>
            <a:ext cx="11649456" cy="3265714"/>
          </a:xfrm>
          <a:prstGeom prst="rect">
            <a:avLst/>
          </a:prstGeom>
        </p:spPr>
      </p:pic>
    </p:spTree>
    <p:extLst>
      <p:ext uri="{BB962C8B-B14F-4D97-AF65-F5344CB8AC3E}">
        <p14:creationId xmlns:p14="http://schemas.microsoft.com/office/powerpoint/2010/main" val="1408984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B6F19-BA38-4C37-B80F-D976DAF19CA8}"/>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D392CF4B-C631-45F7-919B-58820F1E5EA9}"/>
              </a:ext>
            </a:extLst>
          </p:cNvPr>
          <p:cNvSpPr>
            <a:spLocks noGrp="1"/>
          </p:cNvSpPr>
          <p:nvPr>
            <p:ph idx="1"/>
          </p:nvPr>
        </p:nvSpPr>
        <p:spPr/>
        <p:txBody>
          <a:bodyPr/>
          <a:lstStyle/>
          <a:p>
            <a:r>
              <a:rPr lang="en-US" dirty="0" err="1"/>
              <a:t>Gurobi</a:t>
            </a:r>
            <a:r>
              <a:rPr lang="en-US" dirty="0"/>
              <a:t> solution:</a:t>
            </a:r>
          </a:p>
          <a:p>
            <a:endParaRPr lang="en-US" dirty="0"/>
          </a:p>
          <a:p>
            <a:endParaRPr lang="en-US" dirty="0"/>
          </a:p>
          <a:p>
            <a:endParaRPr lang="en-US" dirty="0"/>
          </a:p>
          <a:p>
            <a:r>
              <a:rPr lang="en-US" dirty="0"/>
              <a:t>AMPL solution:</a:t>
            </a:r>
          </a:p>
          <a:p>
            <a:endParaRPr lang="en-US" dirty="0"/>
          </a:p>
          <a:p>
            <a:endParaRPr lang="en-US" dirty="0"/>
          </a:p>
        </p:txBody>
      </p:sp>
      <p:pic>
        <p:nvPicPr>
          <p:cNvPr id="6" name="Picture 5">
            <a:extLst>
              <a:ext uri="{FF2B5EF4-FFF2-40B4-BE49-F238E27FC236}">
                <a16:creationId xmlns:a16="http://schemas.microsoft.com/office/drawing/2014/main" id="{1E6C8365-EB4C-4163-8238-F9C75B7C7730}"/>
              </a:ext>
            </a:extLst>
          </p:cNvPr>
          <p:cNvPicPr>
            <a:picLocks noChangeAspect="1"/>
          </p:cNvPicPr>
          <p:nvPr/>
        </p:nvPicPr>
        <p:blipFill>
          <a:blip r:embed="rId2"/>
          <a:stretch>
            <a:fillRect/>
          </a:stretch>
        </p:blipFill>
        <p:spPr>
          <a:xfrm>
            <a:off x="1121229" y="3286124"/>
            <a:ext cx="7467600" cy="600075"/>
          </a:xfrm>
          <a:prstGeom prst="rect">
            <a:avLst/>
          </a:prstGeom>
        </p:spPr>
      </p:pic>
      <p:pic>
        <p:nvPicPr>
          <p:cNvPr id="7" name="Picture 6">
            <a:extLst>
              <a:ext uri="{FF2B5EF4-FFF2-40B4-BE49-F238E27FC236}">
                <a16:creationId xmlns:a16="http://schemas.microsoft.com/office/drawing/2014/main" id="{D8A8286C-362A-42D1-9D2F-C466FAB627DA}"/>
              </a:ext>
            </a:extLst>
          </p:cNvPr>
          <p:cNvPicPr>
            <a:picLocks noChangeAspect="1"/>
          </p:cNvPicPr>
          <p:nvPr/>
        </p:nvPicPr>
        <p:blipFill>
          <a:blip r:embed="rId3"/>
          <a:stretch>
            <a:fillRect/>
          </a:stretch>
        </p:blipFill>
        <p:spPr>
          <a:xfrm>
            <a:off x="1121229" y="2971799"/>
            <a:ext cx="6477000" cy="314325"/>
          </a:xfrm>
          <a:prstGeom prst="rect">
            <a:avLst/>
          </a:prstGeom>
        </p:spPr>
      </p:pic>
      <p:pic>
        <p:nvPicPr>
          <p:cNvPr id="8" name="Picture 7">
            <a:extLst>
              <a:ext uri="{FF2B5EF4-FFF2-40B4-BE49-F238E27FC236}">
                <a16:creationId xmlns:a16="http://schemas.microsoft.com/office/drawing/2014/main" id="{FC1D60F1-1FCE-4F4D-9200-48C6E267911E}"/>
              </a:ext>
            </a:extLst>
          </p:cNvPr>
          <p:cNvPicPr>
            <a:picLocks noChangeAspect="1"/>
          </p:cNvPicPr>
          <p:nvPr/>
        </p:nvPicPr>
        <p:blipFill>
          <a:blip r:embed="rId4"/>
          <a:stretch>
            <a:fillRect/>
          </a:stretch>
        </p:blipFill>
        <p:spPr>
          <a:xfrm>
            <a:off x="1121229" y="4735545"/>
            <a:ext cx="6096000" cy="504825"/>
          </a:xfrm>
          <a:prstGeom prst="rect">
            <a:avLst/>
          </a:prstGeom>
        </p:spPr>
      </p:pic>
    </p:spTree>
    <p:extLst>
      <p:ext uri="{BB962C8B-B14F-4D97-AF65-F5344CB8AC3E}">
        <p14:creationId xmlns:p14="http://schemas.microsoft.com/office/powerpoint/2010/main" val="3006170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AC3E-7B55-4A87-93BD-F776D9D381F5}"/>
              </a:ext>
            </a:extLst>
          </p:cNvPr>
          <p:cNvSpPr>
            <a:spLocks noGrp="1"/>
          </p:cNvSpPr>
          <p:nvPr>
            <p:ph type="title"/>
          </p:nvPr>
        </p:nvSpPr>
        <p:spPr/>
        <p:txBody>
          <a:bodyPr/>
          <a:lstStyle/>
          <a:p>
            <a:r>
              <a:rPr lang="en-US" dirty="0"/>
              <a:t>Any Questions?</a:t>
            </a:r>
          </a:p>
        </p:txBody>
      </p:sp>
      <p:pic>
        <p:nvPicPr>
          <p:cNvPr id="1026" name="Picture 2" descr="Image result for Questions cats">
            <a:extLst>
              <a:ext uri="{FF2B5EF4-FFF2-40B4-BE49-F238E27FC236}">
                <a16:creationId xmlns:a16="http://schemas.microsoft.com/office/drawing/2014/main" id="{07C1A4F6-536F-4F8E-A592-CAE594C927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23461" y="1951831"/>
            <a:ext cx="4228857" cy="4228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266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58DB-02FA-4FCB-80E8-A27087C2AA16}"/>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ABA49243-1C41-479A-A240-B5954F0E86A1}"/>
              </a:ext>
            </a:extLst>
          </p:cNvPr>
          <p:cNvSpPr>
            <a:spLocks noGrp="1"/>
          </p:cNvSpPr>
          <p:nvPr>
            <p:ph idx="1"/>
          </p:nvPr>
        </p:nvSpPr>
        <p:spPr>
          <a:xfrm>
            <a:off x="1024127" y="2225513"/>
            <a:ext cx="9720073" cy="3494874"/>
          </a:xfrm>
        </p:spPr>
        <p:txBody>
          <a:bodyPr>
            <a:noAutofit/>
          </a:bodyPr>
          <a:lstStyle/>
          <a:p>
            <a:pPr marL="0" indent="0">
              <a:buNone/>
            </a:pPr>
            <a:r>
              <a:rPr lang="en-US" sz="2500" b="1" u="sng" dirty="0"/>
              <a:t>Main Objective:                                                                                                                                         </a:t>
            </a:r>
          </a:p>
          <a:p>
            <a:pPr marL="0" indent="0">
              <a:buNone/>
            </a:pPr>
            <a:r>
              <a:rPr lang="en-US" sz="2100" dirty="0"/>
              <a:t> Make Professors Happy!</a:t>
            </a:r>
          </a:p>
          <a:p>
            <a:pPr marL="0" indent="0">
              <a:buNone/>
            </a:pPr>
            <a:endParaRPr lang="en-US" sz="2100" dirty="0"/>
          </a:p>
          <a:p>
            <a:pPr marL="0" indent="0">
              <a:buNone/>
            </a:pPr>
            <a:r>
              <a:rPr lang="en-US" sz="2500" b="1" u="sng" dirty="0"/>
              <a:t>Constraints:</a:t>
            </a:r>
          </a:p>
          <a:p>
            <a:pPr lvl="0">
              <a:buFont typeface="Wingdings" panose="05000000000000000000" pitchFamily="2" charset="2"/>
              <a:buChar char="Ø"/>
            </a:pPr>
            <a:r>
              <a:rPr lang="en-US" sz="2100" dirty="0"/>
              <a:t> Each course has to be assigned to one professor</a:t>
            </a:r>
          </a:p>
          <a:p>
            <a:pPr lvl="0">
              <a:buFont typeface="Wingdings" panose="05000000000000000000" pitchFamily="2" charset="2"/>
              <a:buChar char="Ø"/>
            </a:pPr>
            <a:r>
              <a:rPr lang="en-US" sz="2100" dirty="0"/>
              <a:t> Each professor can only teach for a certain number of credits each semester</a:t>
            </a:r>
          </a:p>
          <a:p>
            <a:pPr lvl="0">
              <a:buFont typeface="Wingdings" panose="05000000000000000000" pitchFamily="2" charset="2"/>
              <a:buChar char="Ø"/>
            </a:pPr>
            <a:r>
              <a:rPr lang="en-US" sz="2100" dirty="0"/>
              <a:t> Lecturers cannot teach higher level courses</a:t>
            </a:r>
          </a:p>
          <a:p>
            <a:pPr marL="0" indent="0">
              <a:buNone/>
            </a:pPr>
            <a:endParaRPr lang="en-US" sz="2100" dirty="0"/>
          </a:p>
        </p:txBody>
      </p:sp>
      <p:pic>
        <p:nvPicPr>
          <p:cNvPr id="13" name="Picture 12">
            <a:extLst>
              <a:ext uri="{FF2B5EF4-FFF2-40B4-BE49-F238E27FC236}">
                <a16:creationId xmlns:a16="http://schemas.microsoft.com/office/drawing/2014/main" id="{CBD71D96-A420-4599-AA6D-A6CD33711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940671" y="2225513"/>
            <a:ext cx="895418" cy="895418"/>
          </a:xfrm>
          <a:prstGeom prst="rect">
            <a:avLst/>
          </a:prstGeom>
        </p:spPr>
      </p:pic>
      <p:pic>
        <p:nvPicPr>
          <p:cNvPr id="15" name="Picture 14">
            <a:extLst>
              <a:ext uri="{FF2B5EF4-FFF2-40B4-BE49-F238E27FC236}">
                <a16:creationId xmlns:a16="http://schemas.microsoft.com/office/drawing/2014/main" id="{9078B575-7CD3-41E6-B7C4-D8BBE1EA3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2858" y="2239511"/>
            <a:ext cx="895418" cy="895418"/>
          </a:xfrm>
          <a:prstGeom prst="rect">
            <a:avLst/>
          </a:prstGeom>
        </p:spPr>
      </p:pic>
      <p:pic>
        <p:nvPicPr>
          <p:cNvPr id="17" name="Picture 16">
            <a:extLst>
              <a:ext uri="{FF2B5EF4-FFF2-40B4-BE49-F238E27FC236}">
                <a16:creationId xmlns:a16="http://schemas.microsoft.com/office/drawing/2014/main" id="{CF060C4D-258B-4304-81D7-213B1FE7D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2427" y="2320710"/>
            <a:ext cx="705024" cy="705024"/>
          </a:xfrm>
          <a:prstGeom prst="rect">
            <a:avLst/>
          </a:prstGeom>
        </p:spPr>
      </p:pic>
    </p:spTree>
    <p:extLst>
      <p:ext uri="{BB962C8B-B14F-4D97-AF65-F5344CB8AC3E}">
        <p14:creationId xmlns:p14="http://schemas.microsoft.com/office/powerpoint/2010/main" val="3238260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6718E-FA35-4B10-8134-B3E58C866C52}"/>
              </a:ext>
            </a:extLst>
          </p:cNvPr>
          <p:cNvSpPr>
            <a:spLocks noGrp="1"/>
          </p:cNvSpPr>
          <p:nvPr>
            <p:ph type="title"/>
          </p:nvPr>
        </p:nvSpPr>
        <p:spPr/>
        <p:txBody>
          <a:bodyPr/>
          <a:lstStyle/>
          <a:p>
            <a:r>
              <a:rPr lang="en-US" dirty="0"/>
              <a:t>Formulation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24E1D4-C625-4D09-9B00-519C674633FB}"/>
                  </a:ext>
                </a:extLst>
              </p:cNvPr>
              <p:cNvSpPr>
                <a:spLocks noGrp="1"/>
              </p:cNvSpPr>
              <p:nvPr>
                <p:ph idx="1"/>
              </p:nvPr>
            </p:nvSpPr>
            <p:spPr>
              <a:xfrm>
                <a:off x="1024128" y="1950098"/>
                <a:ext cx="9720073" cy="4461899"/>
              </a:xfrm>
            </p:spPr>
            <p:txBody>
              <a:bodyPr>
                <a:normAutofit fontScale="85000" lnSpcReduction="20000"/>
              </a:bodyPr>
              <a:lstStyle/>
              <a:p>
                <a:pPr marL="0" indent="0">
                  <a:buNone/>
                </a:pPr>
                <a:r>
                  <a:rPr lang="en-US" sz="2600" b="1" u="sng" dirty="0"/>
                  <a:t>Decisions:</a:t>
                </a:r>
              </a:p>
              <a:p>
                <a:pPr marL="0" indent="0">
                  <a:buNone/>
                </a:pPr>
                <a:r>
                  <a:rPr lang="en-US" dirty="0"/>
                  <a:t>Let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oMath>
                </a14:m>
                <a:r>
                  <a:rPr lang="en-US" dirty="0"/>
                  <a:t> be  </a:t>
                </a:r>
                <a14:m>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1 </m:t>
                            </m:r>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rPr>
                              <m:t>𝑝𝑟𝑜𝑓𝑒𝑠𝑠𝑜𝑟</m:t>
                            </m:r>
                            <m:r>
                              <a:rPr lang="en-US" i="1">
                                <a:latin typeface="Cambria Math" panose="02040503050406030204" pitchFamily="18" charset="0"/>
                              </a:rPr>
                              <m:t> </m:t>
                            </m:r>
                            <m:r>
                              <a:rPr lang="en-US" i="1">
                                <a:latin typeface="Cambria Math" panose="02040503050406030204" pitchFamily="18" charset="0"/>
                              </a:rPr>
                              <m:t>𝑗</m:t>
                            </m:r>
                            <m:r>
                              <a:rPr lang="en-US" i="1">
                                <a:latin typeface="Cambria Math" panose="02040503050406030204" pitchFamily="18" charset="0"/>
                              </a:rPr>
                              <m:t> </m:t>
                            </m:r>
                            <m:r>
                              <a:rPr lang="en-US" i="1">
                                <a:latin typeface="Cambria Math" panose="02040503050406030204" pitchFamily="18" charset="0"/>
                              </a:rPr>
                              <m:t>𝑡𝑒𝑎𝑐h𝑒𝑠</m:t>
                            </m:r>
                            <m:r>
                              <a:rPr lang="en-US" i="1">
                                <a:latin typeface="Cambria Math" panose="02040503050406030204" pitchFamily="18" charset="0"/>
                              </a:rPr>
                              <m:t> </m:t>
                            </m:r>
                            <m:r>
                              <a:rPr lang="en-US" i="1">
                                <a:latin typeface="Cambria Math" panose="02040503050406030204" pitchFamily="18" charset="0"/>
                              </a:rPr>
                              <m:t>𝑐𝑜𝑢𝑟𝑠𝑒</m:t>
                            </m:r>
                            <m:r>
                              <a:rPr lang="en-US" i="1">
                                <a:latin typeface="Cambria Math" panose="02040503050406030204" pitchFamily="18" charset="0"/>
                              </a:rPr>
                              <m:t> </m:t>
                            </m:r>
                            <m:r>
                              <a:rPr lang="en-US" i="1">
                                <a:latin typeface="Cambria Math" panose="02040503050406030204" pitchFamily="18" charset="0"/>
                              </a:rPr>
                              <m:t>𝑖</m:t>
                            </m:r>
                          </m:e>
                          <m:e>
                            <m:r>
                              <a:rPr lang="en-US" i="1">
                                <a:latin typeface="Cambria Math" panose="02040503050406030204" pitchFamily="18" charset="0"/>
                              </a:rPr>
                              <m:t> 0 </m:t>
                            </m:r>
                            <m:r>
                              <a:rPr lang="en-US" i="1">
                                <a:latin typeface="Cambria Math" panose="02040503050406030204" pitchFamily="18" charset="0"/>
                              </a:rPr>
                              <m:t>𝑜𝑡h𝑒𝑟𝑤𝑖𝑠𝑒</m:t>
                            </m:r>
                          </m:e>
                        </m:eqArr>
                      </m:e>
                    </m:d>
                  </m:oMath>
                </a14:m>
                <a:endParaRPr lang="en-US" dirty="0"/>
              </a:p>
              <a:p>
                <a:pPr marL="0" indent="0">
                  <a:buNone/>
                </a:pPr>
                <a:endParaRPr lang="en-US" dirty="0"/>
              </a:p>
              <a:p>
                <a:pPr marL="0" indent="0">
                  <a:buNone/>
                </a:pPr>
                <a:r>
                  <a:rPr lang="en-US" sz="2600" b="1" u="sng" dirty="0"/>
                  <a:t>Parameters:</a:t>
                </a:r>
              </a:p>
              <a:p>
                <a:pPr marL="0" indent="0">
                  <a:buNone/>
                </a:pPr>
                <a:r>
                  <a:rPr lang="en-US" dirty="0"/>
                  <a:t>Let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𝑖𝑗</m:t>
                        </m:r>
                      </m:sub>
                    </m:sSub>
                  </m:oMath>
                </a14:m>
                <a:r>
                  <a:rPr lang="en-US" dirty="0"/>
                  <a:t> be the happiness of professor </a:t>
                </a:r>
                <a14:m>
                  <m:oMath xmlns:m="http://schemas.openxmlformats.org/officeDocument/2006/math">
                    <m:r>
                      <a:rPr lang="en-US" i="1">
                        <a:latin typeface="Cambria Math" panose="02040503050406030204" pitchFamily="18" charset="0"/>
                      </a:rPr>
                      <m:t>𝑖</m:t>
                    </m:r>
                  </m:oMath>
                </a14:m>
                <a:r>
                  <a:rPr lang="en-US" dirty="0"/>
                  <a:t> with course </a:t>
                </a:r>
                <a14:m>
                  <m:oMath xmlns:m="http://schemas.openxmlformats.org/officeDocument/2006/math">
                    <m:r>
                      <a:rPr lang="en-US" i="1">
                        <a:latin typeface="Cambria Math" panose="02040503050406030204" pitchFamily="18" charset="0"/>
                      </a:rPr>
                      <m:t>𝑗</m:t>
                    </m:r>
                  </m:oMath>
                </a14:m>
                <a:endParaRPr lang="en-US" dirty="0"/>
              </a:p>
              <a:p>
                <a:pPr marL="0" indent="0">
                  <a:buNone/>
                </a:pPr>
                <a:r>
                  <a:rPr lang="en-US" dirty="0"/>
                  <a:t>Let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𝑗</m:t>
                        </m:r>
                      </m:sub>
                    </m:sSub>
                  </m:oMath>
                </a14:m>
                <a:r>
                  <a:rPr lang="en-US" dirty="0"/>
                  <a:t> be the course credit for course </a:t>
                </a:r>
                <a14:m>
                  <m:oMath xmlns:m="http://schemas.openxmlformats.org/officeDocument/2006/math">
                    <m:r>
                      <a:rPr lang="en-US" i="1">
                        <a:latin typeface="Cambria Math" panose="02040503050406030204" pitchFamily="18" charset="0"/>
                      </a:rPr>
                      <m:t>𝑗</m:t>
                    </m:r>
                  </m:oMath>
                </a14:m>
                <a:endParaRPr lang="en-US" dirty="0"/>
              </a:p>
              <a:p>
                <a:pPr marL="0" indent="0">
                  <a:buNone/>
                </a:pPr>
                <a:endParaRPr lang="en-US" dirty="0"/>
              </a:p>
              <a:p>
                <a:pPr marL="0" indent="0">
                  <a:buNone/>
                </a:pPr>
                <a:r>
                  <a:rPr lang="en-US" sz="2600" b="1" u="sng" dirty="0"/>
                  <a:t>Sets:</a:t>
                </a:r>
              </a:p>
              <a:p>
                <a:pPr marL="0" indent="0">
                  <a:buNone/>
                </a:pPr>
                <a:r>
                  <a:rPr lang="en-US" dirty="0"/>
                  <a:t>Let</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𝐼</m:t>
                    </m:r>
                  </m:oMath>
                </a14:m>
                <a:r>
                  <a:rPr lang="en-US" dirty="0"/>
                  <a:t> be the set of all professors &amp; </a:t>
                </a:r>
                <a14:m>
                  <m:oMath xmlns:m="http://schemas.openxmlformats.org/officeDocument/2006/math">
                    <m:r>
                      <a:rPr lang="en-US" i="1">
                        <a:latin typeface="Cambria Math" panose="02040503050406030204" pitchFamily="18" charset="0"/>
                      </a:rPr>
                      <m:t>𝐿</m:t>
                    </m:r>
                  </m:oMath>
                </a14:m>
                <a:r>
                  <a:rPr lang="en-US" dirty="0"/>
                  <a:t> be the set of all lecturers.</a:t>
                </a:r>
              </a:p>
              <a:p>
                <a:pPr marL="0" indent="0">
                  <a:buNone/>
                </a:pPr>
                <a:r>
                  <a:rPr lang="en-US" dirty="0"/>
                  <a:t>Let </a:t>
                </a:r>
                <a14:m>
                  <m:oMath xmlns:m="http://schemas.openxmlformats.org/officeDocument/2006/math">
                    <m:r>
                      <a:rPr lang="en-US" i="1">
                        <a:latin typeface="Cambria Math" panose="02040503050406030204" pitchFamily="18" charset="0"/>
                      </a:rPr>
                      <m:t>𝐽</m:t>
                    </m:r>
                  </m:oMath>
                </a14:m>
                <a:r>
                  <a:rPr lang="en-US" dirty="0"/>
                  <a:t> be the set of all courses &amp; </a:t>
                </a:r>
                <a14:m>
                  <m:oMath xmlns:m="http://schemas.openxmlformats.org/officeDocument/2006/math">
                    <m:r>
                      <a:rPr lang="en-US" i="1">
                        <a:latin typeface="Cambria Math" panose="02040503050406030204" pitchFamily="18" charset="0"/>
                      </a:rPr>
                      <m:t>𝐻</m:t>
                    </m:r>
                  </m:oMath>
                </a14:m>
                <a:r>
                  <a:rPr lang="en-US" dirty="0"/>
                  <a:t> be the set of all higher courses.</a:t>
                </a:r>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5C24E1D4-C625-4D09-9B00-519C674633FB}"/>
                  </a:ext>
                </a:extLst>
              </p:cNvPr>
              <p:cNvSpPr>
                <a:spLocks noGrp="1" noRot="1" noChangeAspect="1" noMove="1" noResize="1" noEditPoints="1" noAdjustHandles="1" noChangeArrowheads="1" noChangeShapeType="1" noTextEdit="1"/>
              </p:cNvSpPr>
              <p:nvPr>
                <p:ph idx="1"/>
              </p:nvPr>
            </p:nvSpPr>
            <p:spPr>
              <a:xfrm>
                <a:off x="1024128" y="1950098"/>
                <a:ext cx="9720073" cy="4461899"/>
              </a:xfrm>
              <a:blipFill>
                <a:blip r:embed="rId2"/>
                <a:stretch>
                  <a:fillRect l="-1254" t="-2869"/>
                </a:stretch>
              </a:blipFill>
            </p:spPr>
            <p:txBody>
              <a:bodyPr/>
              <a:lstStyle/>
              <a:p>
                <a:r>
                  <a:rPr lang="en-US">
                    <a:noFill/>
                  </a:rPr>
                  <a:t> </a:t>
                </a:r>
              </a:p>
            </p:txBody>
          </p:sp>
        </mc:Fallback>
      </mc:AlternateContent>
    </p:spTree>
    <p:extLst>
      <p:ext uri="{BB962C8B-B14F-4D97-AF65-F5344CB8AC3E}">
        <p14:creationId xmlns:p14="http://schemas.microsoft.com/office/powerpoint/2010/main" val="4132163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9FAF4-6FD3-4F29-8B79-4396C54E36B2}"/>
              </a:ext>
            </a:extLst>
          </p:cNvPr>
          <p:cNvSpPr>
            <a:spLocks noGrp="1"/>
          </p:cNvSpPr>
          <p:nvPr>
            <p:ph type="title"/>
          </p:nvPr>
        </p:nvSpPr>
        <p:spPr/>
        <p:txBody>
          <a:bodyPr/>
          <a:lstStyle/>
          <a:p>
            <a:r>
              <a:rPr lang="en-US" dirty="0"/>
              <a:t>Formulation 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16911D-A791-4D17-8F83-26B046D45B63}"/>
                  </a:ext>
                </a:extLst>
              </p:cNvPr>
              <p:cNvSpPr>
                <a:spLocks noGrp="1"/>
              </p:cNvSpPr>
              <p:nvPr>
                <p:ph idx="1"/>
              </p:nvPr>
            </p:nvSpPr>
            <p:spPr/>
            <p:txBody>
              <a:bodyPr>
                <a:normAutofit fontScale="92500" lnSpcReduction="20000"/>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𝑀𝑎𝑥</m:t>
                      </m:r>
                      <m:r>
                        <a:rPr lang="en-US" i="1" smtClean="0">
                          <a:latin typeface="Cambria Math" panose="02040503050406030204" pitchFamily="18" charset="0"/>
                        </a:rPr>
                        <m:t> </m:t>
                      </m:r>
                      <m:r>
                        <a:rPr lang="en-US" i="1" smtClean="0">
                          <a:latin typeface="Cambria Math" panose="02040503050406030204" pitchFamily="18" charset="0"/>
                        </a:rPr>
                        <m:t>𝑧</m:t>
                      </m:r>
                      <m:r>
                        <a:rPr lang="en-US" i="1" smtClean="0">
                          <a:latin typeface="Cambria Math" panose="02040503050406030204" pitchFamily="18" charset="0"/>
                        </a:rPr>
                        <m:t>= </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sub>
                        <m:sup>
                          <m:r>
                            <a:rPr lang="en-US" i="1">
                              <a:latin typeface="Cambria Math" panose="02040503050406030204" pitchFamily="18" charset="0"/>
                            </a:rPr>
                            <m:t>𝑛</m:t>
                          </m:r>
                        </m:sup>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sub>
                            <m:sup>
                              <m:r>
                                <a:rPr lang="en-US" i="1">
                                  <a:latin typeface="Cambria Math" panose="02040503050406030204" pitchFamily="18" charset="0"/>
                                </a:rPr>
                                <m:t>𝑚</m:t>
                              </m:r>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e>
                          </m:nary>
                        </m:e>
                      </m:nary>
                    </m:oMath>
                  </m:oMathPara>
                </a14:m>
                <a:endParaRPr lang="en-US" dirty="0"/>
              </a:p>
              <a:p>
                <a:pPr marL="0" indent="0">
                  <a:buNone/>
                </a:pPr>
                <a:r>
                  <a:rPr lang="en-US" dirty="0" err="1"/>
                  <a:t>s.t.</a:t>
                </a:r>
                <a:r>
                  <a:rPr lang="en-US" dirty="0"/>
                  <a:t> </a:t>
                </a:r>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sub>
                        <m:sup>
                          <m:r>
                            <a:rPr lang="en-US" i="1">
                              <a:latin typeface="Cambria Math" panose="02040503050406030204" pitchFamily="18" charset="0"/>
                            </a:rPr>
                            <m:t>𝑚</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r>
                            <a:rPr lang="en-US" i="1">
                              <a:latin typeface="Cambria Math" panose="02040503050406030204" pitchFamily="18" charset="0"/>
                            </a:rPr>
                            <m:t>=1</m:t>
                          </m:r>
                        </m:e>
                      </m:nary>
                      <m:r>
                        <a:rPr lang="en-US" i="1">
                          <a:latin typeface="Cambria Math" panose="02040503050406030204" pitchFamily="18" charset="0"/>
                        </a:rPr>
                        <m:t>   ∀</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𝐽</m:t>
                      </m:r>
                    </m:oMath>
                  </m:oMathPara>
                </a14:m>
                <a:endParaRPr lang="en-US" dirty="0"/>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𝑗</m:t>
                                  </m:r>
                                </m:sub>
                              </m:sSub>
                              <m:r>
                                <a:rPr lang="en-US" i="1">
                                  <a:latin typeface="Cambria Math" panose="02040503050406030204" pitchFamily="18" charset="0"/>
                                </a:rPr>
                                <m:t>𝑥</m:t>
                              </m:r>
                            </m:e>
                            <m:sub>
                              <m:r>
                                <a:rPr lang="en-US" i="1">
                                  <a:latin typeface="Cambria Math" panose="02040503050406030204" pitchFamily="18" charset="0"/>
                                </a:rPr>
                                <m:t>𝑖𝑗</m:t>
                              </m:r>
                            </m:sub>
                          </m:sSub>
                          <m:r>
                            <a:rPr lang="en-US" i="1">
                              <a:latin typeface="Cambria Math" panose="02040503050406030204" pitchFamily="18" charset="0"/>
                            </a:rPr>
                            <m:t>≤7   ∀</m:t>
                          </m:r>
                          <m:r>
                            <a:rPr lang="en-US" i="1">
                              <a:latin typeface="Cambria Math" panose="02040503050406030204" pitchFamily="18" charset="0"/>
                            </a:rPr>
                            <m:t>𝑖</m:t>
                          </m:r>
                        </m:e>
                      </m:nary>
                      <m:r>
                        <a:rPr lang="en-US" i="1">
                          <a:latin typeface="Cambria Math" panose="02040503050406030204" pitchFamily="18" charset="0"/>
                        </a:rPr>
                        <m:t>∈</m:t>
                      </m:r>
                      <m:r>
                        <a:rPr lang="en-US" i="1">
                          <a:latin typeface="Cambria Math" panose="02040503050406030204" pitchFamily="18" charset="0"/>
                        </a:rPr>
                        <m:t>𝐼</m:t>
                      </m:r>
                    </m:oMath>
                  </m:oMathPara>
                </a14:m>
                <a:endParaRPr lang="en-US" dirty="0"/>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𝑗</m:t>
                                  </m:r>
                                </m:sub>
                              </m:sSub>
                              <m:r>
                                <a:rPr lang="en-US" i="1">
                                  <a:latin typeface="Cambria Math" panose="02040503050406030204" pitchFamily="18" charset="0"/>
                                </a:rPr>
                                <m:t>𝑥</m:t>
                              </m:r>
                            </m:e>
                            <m:sub>
                              <m:r>
                                <a:rPr lang="en-US" i="1">
                                  <a:latin typeface="Cambria Math" panose="02040503050406030204" pitchFamily="18" charset="0"/>
                                </a:rPr>
                                <m:t>𝑖𝑗</m:t>
                              </m:r>
                            </m:sub>
                          </m:sSub>
                          <m:r>
                            <a:rPr lang="en-US" i="1">
                              <a:latin typeface="Cambria Math" panose="02040503050406030204" pitchFamily="18" charset="0"/>
                            </a:rPr>
                            <m:t>≥3   ∀</m:t>
                          </m:r>
                          <m:r>
                            <a:rPr lang="en-US" i="1">
                              <a:latin typeface="Cambria Math" panose="02040503050406030204" pitchFamily="18" charset="0"/>
                            </a:rPr>
                            <m:t>𝑖</m:t>
                          </m:r>
                        </m:e>
                      </m:nary>
                      <m:r>
                        <a:rPr lang="en-US" i="1">
                          <a:latin typeface="Cambria Math" panose="02040503050406030204" pitchFamily="18" charset="0"/>
                        </a:rPr>
                        <m:t>∈</m:t>
                      </m:r>
                      <m:r>
                        <a:rPr lang="en-US" i="1">
                          <a:latin typeface="Cambria Math" panose="02040503050406030204" pitchFamily="18" charset="0"/>
                        </a:rPr>
                        <m:t>𝐼</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𝑖𝑗</m:t>
                          </m:r>
                        </m:sub>
                      </m:sSub>
                      <m:r>
                        <a:rPr lang="en-US" b="0" i="1" smtClean="0">
                          <a:latin typeface="Cambria Math" panose="02040503050406030204" pitchFamily="18" charset="0"/>
                        </a:rPr>
                        <m:t>=0  </m:t>
                      </m:r>
                      <m:r>
                        <a:rPr lang="en-US" i="1" smtClean="0">
                          <a:latin typeface="Cambria Math" panose="02040503050406030204" pitchFamily="18" charset="0"/>
                        </a:rPr>
                        <m:t>∀</m:t>
                      </m:r>
                      <m:r>
                        <a:rPr lang="en-US" b="0" i="1" smtClean="0">
                          <a:latin typeface="Cambria Math" panose="02040503050406030204" pitchFamily="18" charset="0"/>
                        </a:rPr>
                        <m:t>𝑖</m:t>
                      </m:r>
                      <m:r>
                        <a:rPr lang="en-US"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 ∀</m:t>
                      </m:r>
                      <m:r>
                        <a:rPr lang="en-US" i="1" smtClean="0">
                          <a:latin typeface="Cambria Math" panose="02040503050406030204" pitchFamily="18" charset="0"/>
                        </a:rPr>
                        <m:t>𝑗</m:t>
                      </m:r>
                      <m:r>
                        <a:rPr lang="en-US" i="1" smtClean="0">
                          <a:latin typeface="Cambria Math" panose="02040503050406030204" pitchFamily="18" charset="0"/>
                        </a:rPr>
                        <m:t>∈</m:t>
                      </m:r>
                      <m:r>
                        <a:rPr lang="en-US" b="0" i="1" smtClean="0">
                          <a:latin typeface="Cambria Math" panose="02040503050406030204" pitchFamily="18" charset="0"/>
                        </a:rPr>
                        <m:t>𝐻</m:t>
                      </m:r>
                    </m:oMath>
                  </m:oMathPara>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416911D-A791-4D17-8F83-26B046D45B63}"/>
                  </a:ext>
                </a:extLst>
              </p:cNvPr>
              <p:cNvSpPr>
                <a:spLocks noGrp="1" noRot="1" noChangeAspect="1" noMove="1" noResize="1" noEditPoints="1" noAdjustHandles="1" noChangeArrowheads="1" noChangeShapeType="1" noTextEdit="1"/>
              </p:cNvSpPr>
              <p:nvPr>
                <p:ph idx="1"/>
              </p:nvPr>
            </p:nvSpPr>
            <p:spPr>
              <a:blipFill>
                <a:blip r:embed="rId2"/>
                <a:stretch>
                  <a:fillRect l="-1129"/>
                </a:stretch>
              </a:blipFill>
            </p:spPr>
            <p:txBody>
              <a:bodyPr/>
              <a:lstStyle/>
              <a:p>
                <a:r>
                  <a:rPr lang="en-US">
                    <a:noFill/>
                  </a:rPr>
                  <a:t> </a:t>
                </a:r>
              </a:p>
            </p:txBody>
          </p:sp>
        </mc:Fallback>
      </mc:AlternateContent>
    </p:spTree>
    <p:extLst>
      <p:ext uri="{BB962C8B-B14F-4D97-AF65-F5344CB8AC3E}">
        <p14:creationId xmlns:p14="http://schemas.microsoft.com/office/powerpoint/2010/main" val="4091779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1E714EF-7CAB-4F93-9666-123A50950F9C}"/>
                  </a:ext>
                </a:extLst>
              </p:cNvPr>
              <p:cNvSpPr>
                <a:spLocks noGrp="1"/>
              </p:cNvSpPr>
              <p:nvPr>
                <p:ph type="title"/>
              </p:nvPr>
            </p:nvSpPr>
            <p:spPr/>
            <p:txBody>
              <a:bodyPr/>
              <a:lstStyle/>
              <a:p>
                <a:r>
                  <a:rPr lang="en-US" dirty="0"/>
                  <a:t>Happiness Coefficient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𝑖𝑗</m:t>
                        </m:r>
                      </m:sub>
                    </m:sSub>
                  </m:oMath>
                </a14:m>
                <a:endParaRPr lang="en-US" dirty="0"/>
              </a:p>
            </p:txBody>
          </p:sp>
        </mc:Choice>
        <mc:Fallback xmlns="">
          <p:sp>
            <p:nvSpPr>
              <p:cNvPr id="2" name="Title 1">
                <a:extLst>
                  <a:ext uri="{FF2B5EF4-FFF2-40B4-BE49-F238E27FC236}">
                    <a16:creationId xmlns:a16="http://schemas.microsoft.com/office/drawing/2014/main" id="{71E714EF-7CAB-4F93-9666-123A50950F9C}"/>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7E71B9-6077-4EC5-94DE-D50164915493}"/>
                  </a:ext>
                </a:extLst>
              </p:cNvPr>
              <p:cNvSpPr>
                <a:spLocks noGrp="1"/>
              </p:cNvSpPr>
              <p:nvPr>
                <p:ph idx="1"/>
              </p:nvPr>
            </p:nvSpPr>
            <p:spPr>
              <a:xfrm>
                <a:off x="809524" y="2183363"/>
                <a:ext cx="9720073" cy="4422709"/>
              </a:xfrm>
            </p:spPr>
            <p:txBody>
              <a:bodyPr>
                <a:noAutofit/>
              </a:bodyPr>
              <a:lstStyle/>
              <a:p>
                <a:pPr marL="0" indent="0">
                  <a:buNone/>
                </a:pPr>
                <a:r>
                  <a:rPr lang="en-US" sz="2500" b="0" dirty="0">
                    <a:latin typeface="Cambria Math" panose="02040503050406030204" pitchFamily="18" charset="0"/>
                    <a:ea typeface="Cambria Math" panose="02040503050406030204" pitchFamily="18" charset="0"/>
                  </a:rPr>
                  <a:t>Professors got to rank 3 courses they would like to teach and from there we calculated the happiness coefficient as follows:</a:t>
                </a:r>
              </a:p>
              <a:p>
                <a:pPr marL="0" indent="0">
                  <a:buNone/>
                </a:pPr>
                <a:endParaRPr lang="en-US" sz="25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500" b="0" i="1" smtClean="0">
                              <a:latin typeface="Cambria Math" panose="02040503050406030204" pitchFamily="18" charset="0"/>
                              <a:ea typeface="Cambria Math" panose="02040503050406030204" pitchFamily="18" charset="0"/>
                            </a:rPr>
                          </m:ctrlPr>
                        </m:sSubPr>
                        <m:e>
                          <m:r>
                            <a:rPr lang="en-US" sz="2500" b="0" i="1" smtClean="0">
                              <a:latin typeface="Cambria Math" panose="02040503050406030204" pitchFamily="18" charset="0"/>
                              <a:ea typeface="Cambria Math" panose="02040503050406030204" pitchFamily="18" charset="0"/>
                            </a:rPr>
                            <m:t>𝑐</m:t>
                          </m:r>
                        </m:e>
                        <m:sub>
                          <m:r>
                            <a:rPr lang="en-US" sz="2500" b="0" i="1" smtClean="0">
                              <a:latin typeface="Cambria Math" panose="02040503050406030204" pitchFamily="18" charset="0"/>
                              <a:ea typeface="Cambria Math" panose="02040503050406030204" pitchFamily="18" charset="0"/>
                            </a:rPr>
                            <m:t>𝑖𝑗</m:t>
                          </m:r>
                        </m:sub>
                      </m:sSub>
                      <m:r>
                        <a:rPr lang="en-US" sz="2500" b="0" i="1" smtClean="0">
                          <a:latin typeface="Cambria Math" panose="02040503050406030204" pitchFamily="18" charset="0"/>
                          <a:ea typeface="Cambria Math" panose="02040503050406030204" pitchFamily="18" charset="0"/>
                        </a:rPr>
                        <m:t>  </m:t>
                      </m:r>
                      <m:d>
                        <m:dPr>
                          <m:begChr m:val="{"/>
                          <m:endChr m:val=""/>
                          <m:ctrlPr>
                            <a:rPr lang="en-US" sz="2500" i="1" smtClean="0">
                              <a:latin typeface="Cambria Math" panose="02040503050406030204" pitchFamily="18" charset="0"/>
                              <a:ea typeface="Cambria Math" panose="02040503050406030204" pitchFamily="18" charset="0"/>
                            </a:rPr>
                          </m:ctrlPr>
                        </m:dPr>
                        <m:e>
                          <m:eqArr>
                            <m:eqArrPr>
                              <m:ctrlPr>
                                <a:rPr lang="en-US" sz="2500" i="1" smtClean="0">
                                  <a:latin typeface="Cambria Math" panose="02040503050406030204" pitchFamily="18" charset="0"/>
                                  <a:ea typeface="Cambria Math" panose="02040503050406030204" pitchFamily="18" charset="0"/>
                                </a:rPr>
                              </m:ctrlPr>
                            </m:eqArrPr>
                            <m:e>
                              <m:r>
                                <m:rPr>
                                  <m:nor/>
                                </m:rPr>
                                <a:rPr lang="en-US" sz="2500" dirty="0">
                                  <a:latin typeface="Cambria Math" panose="02040503050406030204" pitchFamily="18" charset="0"/>
                                  <a:ea typeface="Cambria Math" panose="02040503050406030204" pitchFamily="18" charset="0"/>
                                </a:rPr>
                                <m:t>= 100</m:t>
                              </m:r>
                              <m:r>
                                <m:rPr>
                                  <m:nor/>
                                </m:rPr>
                                <a:rPr lang="en-US" sz="2500" b="0" dirty="0" smtClean="0">
                                  <a:latin typeface="Cambria Math" panose="02040503050406030204" pitchFamily="18" charset="0"/>
                                  <a:ea typeface="Cambria Math" panose="02040503050406030204" pitchFamily="18" charset="0"/>
                                </a:rPr>
                                <m:t>   </m:t>
                              </m:r>
                              <m:r>
                                <m:rPr>
                                  <m:nor/>
                                </m:rPr>
                                <a:rPr lang="en-US" sz="2500" dirty="0">
                                  <a:latin typeface="Cambria Math" panose="02040503050406030204" pitchFamily="18" charset="0"/>
                                  <a:ea typeface="Cambria Math" panose="02040503050406030204" pitchFamily="18" charset="0"/>
                                </a:rPr>
                                <m:t>if</m:t>
                              </m:r>
                              <m:r>
                                <m:rPr>
                                  <m:nor/>
                                </m:rPr>
                                <a:rPr lang="en-US" sz="2500" dirty="0">
                                  <a:latin typeface="Cambria Math" panose="02040503050406030204" pitchFamily="18" charset="0"/>
                                  <a:ea typeface="Cambria Math" panose="02040503050406030204" pitchFamily="18" charset="0"/>
                                </a:rPr>
                                <m:t> </m:t>
                              </m:r>
                              <m:r>
                                <m:rPr>
                                  <m:nor/>
                                </m:rPr>
                                <a:rPr lang="en-US" sz="2500" dirty="0">
                                  <a:latin typeface="Cambria Math" panose="02040503050406030204" pitchFamily="18" charset="0"/>
                                  <a:ea typeface="Cambria Math" panose="02040503050406030204" pitchFamily="18" charset="0"/>
                                </a:rPr>
                                <m:t>a</m:t>
                              </m:r>
                              <m:r>
                                <m:rPr>
                                  <m:nor/>
                                </m:rPr>
                                <a:rPr lang="en-US" sz="2500" dirty="0">
                                  <a:latin typeface="Cambria Math" panose="02040503050406030204" pitchFamily="18" charset="0"/>
                                  <a:ea typeface="Cambria Math" panose="02040503050406030204" pitchFamily="18" charset="0"/>
                                </a:rPr>
                                <m:t> </m:t>
                              </m:r>
                              <m:r>
                                <m:rPr>
                                  <m:nor/>
                                </m:rPr>
                                <a:rPr lang="en-US" sz="2500" dirty="0">
                                  <a:latin typeface="Cambria Math" panose="02040503050406030204" pitchFamily="18" charset="0"/>
                                  <a:ea typeface="Cambria Math" panose="02040503050406030204" pitchFamily="18" charset="0"/>
                                </a:rPr>
                                <m:t>course</m:t>
                              </m:r>
                              <m:r>
                                <m:rPr>
                                  <m:nor/>
                                </m:rPr>
                                <a:rPr lang="en-US" sz="2500" dirty="0">
                                  <a:latin typeface="Cambria Math" panose="02040503050406030204" pitchFamily="18" charset="0"/>
                                  <a:ea typeface="Cambria Math" panose="02040503050406030204" pitchFamily="18" charset="0"/>
                                </a:rPr>
                                <m:t> </m:t>
                              </m:r>
                              <m:r>
                                <m:rPr>
                                  <m:sty m:val="p"/>
                                </m:rPr>
                                <a:rPr lang="en-US" sz="2500" i="0">
                                  <a:latin typeface="Cambria Math" panose="02040503050406030204" pitchFamily="18" charset="0"/>
                                  <a:ea typeface="Cambria Math" panose="02040503050406030204" pitchFamily="18" charset="0"/>
                                </a:rPr>
                                <m:t>j</m:t>
                              </m:r>
                              <m:r>
                                <m:rPr>
                                  <m:nor/>
                                </m:rPr>
                                <a:rPr lang="en-US" sz="2500" dirty="0">
                                  <a:latin typeface="Cambria Math" panose="02040503050406030204" pitchFamily="18" charset="0"/>
                                  <a:ea typeface="Cambria Math" panose="02040503050406030204" pitchFamily="18" charset="0"/>
                                </a:rPr>
                                <m:t> </m:t>
                              </m:r>
                              <m:r>
                                <m:rPr>
                                  <m:nor/>
                                </m:rPr>
                                <a:rPr lang="en-US" sz="2500" dirty="0">
                                  <a:latin typeface="Cambria Math" panose="02040503050406030204" pitchFamily="18" charset="0"/>
                                  <a:ea typeface="Cambria Math" panose="02040503050406030204" pitchFamily="18" charset="0"/>
                                </a:rPr>
                                <m:t>is</m:t>
                              </m:r>
                              <m:r>
                                <m:rPr>
                                  <m:nor/>
                                </m:rPr>
                                <a:rPr lang="en-US" sz="2500" dirty="0">
                                  <a:latin typeface="Cambria Math" panose="02040503050406030204" pitchFamily="18" charset="0"/>
                                  <a:ea typeface="Cambria Math" panose="02040503050406030204" pitchFamily="18" charset="0"/>
                                </a:rPr>
                                <m:t> </m:t>
                              </m:r>
                              <m:r>
                                <m:rPr>
                                  <m:nor/>
                                </m:rPr>
                                <a:rPr lang="en-US" sz="2500" dirty="0">
                                  <a:latin typeface="Cambria Math" panose="02040503050406030204" pitchFamily="18" charset="0"/>
                                  <a:ea typeface="Cambria Math" panose="02040503050406030204" pitchFamily="18" charset="0"/>
                                </a:rPr>
                                <m:t>professor</m:t>
                              </m:r>
                              <m:r>
                                <m:rPr>
                                  <m:nor/>
                                </m:rPr>
                                <a:rPr lang="en-US" sz="2500" dirty="0">
                                  <a:latin typeface="Cambria Math" panose="02040503050406030204" pitchFamily="18" charset="0"/>
                                  <a:ea typeface="Cambria Math" panose="02040503050406030204" pitchFamily="18" charset="0"/>
                                </a:rPr>
                                <m:t> </m:t>
                              </m:r>
                              <m:r>
                                <m:rPr>
                                  <m:sty m:val="p"/>
                                </m:rPr>
                                <a:rPr lang="en-US" sz="2500" i="0">
                                  <a:latin typeface="Cambria Math" panose="02040503050406030204" pitchFamily="18" charset="0"/>
                                  <a:ea typeface="Cambria Math" panose="02040503050406030204" pitchFamily="18" charset="0"/>
                                </a:rPr>
                                <m:t>i</m:t>
                              </m:r>
                              <m:r>
                                <m:rPr>
                                  <m:nor/>
                                </m:rPr>
                                <a:rPr lang="en-US" sz="2500" dirty="0">
                                  <a:latin typeface="Cambria Math" panose="02040503050406030204" pitchFamily="18" charset="0"/>
                                  <a:ea typeface="Cambria Math" panose="02040503050406030204" pitchFamily="18" charset="0"/>
                                </a:rPr>
                                <m:t>’</m:t>
                              </m:r>
                              <m:r>
                                <m:rPr>
                                  <m:nor/>
                                </m:rPr>
                                <a:rPr lang="en-US" sz="2500" dirty="0">
                                  <a:latin typeface="Cambria Math" panose="02040503050406030204" pitchFamily="18" charset="0"/>
                                  <a:ea typeface="Cambria Math" panose="02040503050406030204" pitchFamily="18" charset="0"/>
                                </a:rPr>
                                <m:t>s</m:t>
                              </m:r>
                              <m:r>
                                <m:rPr>
                                  <m:nor/>
                                </m:rPr>
                                <a:rPr lang="en-US" sz="2500" dirty="0">
                                  <a:latin typeface="Cambria Math" panose="02040503050406030204" pitchFamily="18" charset="0"/>
                                  <a:ea typeface="Cambria Math" panose="02040503050406030204" pitchFamily="18" charset="0"/>
                                </a:rPr>
                                <m:t> 1</m:t>
                              </m:r>
                              <m:r>
                                <m:rPr>
                                  <m:nor/>
                                </m:rPr>
                                <a:rPr lang="en-US" sz="2500" baseline="30000" dirty="0">
                                  <a:latin typeface="Cambria Math" panose="02040503050406030204" pitchFamily="18" charset="0"/>
                                  <a:ea typeface="Cambria Math" panose="02040503050406030204" pitchFamily="18" charset="0"/>
                                </a:rPr>
                                <m:t>st</m:t>
                              </m:r>
                              <m:r>
                                <m:rPr>
                                  <m:nor/>
                                </m:rPr>
                                <a:rPr lang="en-US" sz="2500" dirty="0">
                                  <a:latin typeface="Cambria Math" panose="02040503050406030204" pitchFamily="18" charset="0"/>
                                  <a:ea typeface="Cambria Math" panose="02040503050406030204" pitchFamily="18" charset="0"/>
                                </a:rPr>
                                <m:t> </m:t>
                              </m:r>
                              <m:r>
                                <m:rPr>
                                  <m:nor/>
                                </m:rPr>
                                <a:rPr lang="en-US" sz="2500" dirty="0">
                                  <a:latin typeface="Cambria Math" panose="02040503050406030204" pitchFamily="18" charset="0"/>
                                  <a:ea typeface="Cambria Math" panose="02040503050406030204" pitchFamily="18" charset="0"/>
                                </a:rPr>
                                <m:t>preference</m:t>
                              </m:r>
                              <m:r>
                                <m:rPr>
                                  <m:nor/>
                                </m:rPr>
                                <a:rPr lang="en-US" sz="2500" dirty="0">
                                  <a:latin typeface="Cambria Math" panose="02040503050406030204" pitchFamily="18" charset="0"/>
                                  <a:ea typeface="Cambria Math" panose="02040503050406030204" pitchFamily="18" charset="0"/>
                                </a:rPr>
                                <m:t> </m:t>
                              </m:r>
                            </m:e>
                            <m:e>
                              <m:r>
                                <a:rPr lang="en-US" sz="2500" b="0" i="0" smtClean="0">
                                  <a:latin typeface="Cambria Math" panose="02040503050406030204" pitchFamily="18" charset="0"/>
                                  <a:ea typeface="Cambria Math" panose="02040503050406030204" pitchFamily="18" charset="0"/>
                                </a:rPr>
                                <m:t> </m:t>
                              </m:r>
                              <m:r>
                                <m:rPr>
                                  <m:nor/>
                                </m:rPr>
                                <a:rPr lang="en-US" sz="2500" dirty="0">
                                  <a:latin typeface="Cambria Math" panose="02040503050406030204" pitchFamily="18" charset="0"/>
                                  <a:ea typeface="Cambria Math" panose="02040503050406030204" pitchFamily="18" charset="0"/>
                                </a:rPr>
                                <m:t>= </m:t>
                              </m:r>
                              <m:r>
                                <m:rPr>
                                  <m:nor/>
                                </m:rPr>
                                <a:rPr lang="en-US" sz="2500" b="0" dirty="0" smtClean="0">
                                  <a:latin typeface="Cambria Math" panose="02040503050406030204" pitchFamily="18" charset="0"/>
                                  <a:ea typeface="Cambria Math" panose="02040503050406030204" pitchFamily="18" charset="0"/>
                                </a:rPr>
                                <m:t> </m:t>
                              </m:r>
                              <m:r>
                                <m:rPr>
                                  <m:nor/>
                                </m:rPr>
                                <a:rPr lang="en-US" sz="2500" dirty="0">
                                  <a:latin typeface="Cambria Math" panose="02040503050406030204" pitchFamily="18" charset="0"/>
                                  <a:ea typeface="Cambria Math" panose="02040503050406030204" pitchFamily="18" charset="0"/>
                                </a:rPr>
                                <m:t>90 </m:t>
                              </m:r>
                              <m:r>
                                <m:rPr>
                                  <m:nor/>
                                </m:rPr>
                                <a:rPr lang="en-US" sz="2500" b="0" dirty="0" smtClean="0">
                                  <a:latin typeface="Cambria Math" panose="02040503050406030204" pitchFamily="18" charset="0"/>
                                  <a:ea typeface="Cambria Math" panose="02040503050406030204" pitchFamily="18" charset="0"/>
                                </a:rPr>
                                <m:t>   </m:t>
                              </m:r>
                              <m:r>
                                <m:rPr>
                                  <m:nor/>
                                </m:rPr>
                                <a:rPr lang="en-US" sz="2500" dirty="0">
                                  <a:latin typeface="Cambria Math" panose="02040503050406030204" pitchFamily="18" charset="0"/>
                                  <a:ea typeface="Cambria Math" panose="02040503050406030204" pitchFamily="18" charset="0"/>
                                </a:rPr>
                                <m:t>if</m:t>
                              </m:r>
                              <m:r>
                                <m:rPr>
                                  <m:nor/>
                                </m:rPr>
                                <a:rPr lang="en-US" sz="2500" dirty="0">
                                  <a:latin typeface="Cambria Math" panose="02040503050406030204" pitchFamily="18" charset="0"/>
                                  <a:ea typeface="Cambria Math" panose="02040503050406030204" pitchFamily="18" charset="0"/>
                                </a:rPr>
                                <m:t> </m:t>
                              </m:r>
                              <m:r>
                                <m:rPr>
                                  <m:nor/>
                                </m:rPr>
                                <a:rPr lang="en-US" sz="2500" dirty="0">
                                  <a:latin typeface="Cambria Math" panose="02040503050406030204" pitchFamily="18" charset="0"/>
                                  <a:ea typeface="Cambria Math" panose="02040503050406030204" pitchFamily="18" charset="0"/>
                                </a:rPr>
                                <m:t>a</m:t>
                              </m:r>
                              <m:r>
                                <m:rPr>
                                  <m:nor/>
                                </m:rPr>
                                <a:rPr lang="en-US" sz="2500" dirty="0">
                                  <a:latin typeface="Cambria Math" panose="02040503050406030204" pitchFamily="18" charset="0"/>
                                  <a:ea typeface="Cambria Math" panose="02040503050406030204" pitchFamily="18" charset="0"/>
                                </a:rPr>
                                <m:t> </m:t>
                              </m:r>
                              <m:r>
                                <m:rPr>
                                  <m:nor/>
                                </m:rPr>
                                <a:rPr lang="en-US" sz="2500" dirty="0">
                                  <a:latin typeface="Cambria Math" panose="02040503050406030204" pitchFamily="18" charset="0"/>
                                  <a:ea typeface="Cambria Math" panose="02040503050406030204" pitchFamily="18" charset="0"/>
                                </a:rPr>
                                <m:t>course</m:t>
                              </m:r>
                              <m:r>
                                <m:rPr>
                                  <m:nor/>
                                </m:rPr>
                                <a:rPr lang="en-US" sz="2500" dirty="0">
                                  <a:latin typeface="Cambria Math" panose="02040503050406030204" pitchFamily="18" charset="0"/>
                                  <a:ea typeface="Cambria Math" panose="02040503050406030204" pitchFamily="18" charset="0"/>
                                </a:rPr>
                                <m:t> </m:t>
                              </m:r>
                              <m:r>
                                <m:rPr>
                                  <m:sty m:val="p"/>
                                </m:rPr>
                                <a:rPr lang="en-US" sz="2500" i="0">
                                  <a:latin typeface="Cambria Math" panose="02040503050406030204" pitchFamily="18" charset="0"/>
                                  <a:ea typeface="Cambria Math" panose="02040503050406030204" pitchFamily="18" charset="0"/>
                                </a:rPr>
                                <m:t>j</m:t>
                              </m:r>
                              <m:r>
                                <m:rPr>
                                  <m:nor/>
                                </m:rPr>
                                <a:rPr lang="en-US" sz="2500" dirty="0">
                                  <a:latin typeface="Cambria Math" panose="02040503050406030204" pitchFamily="18" charset="0"/>
                                  <a:ea typeface="Cambria Math" panose="02040503050406030204" pitchFamily="18" charset="0"/>
                                </a:rPr>
                                <m:t> </m:t>
                              </m:r>
                              <m:r>
                                <m:rPr>
                                  <m:nor/>
                                </m:rPr>
                                <a:rPr lang="en-US" sz="2500" dirty="0">
                                  <a:latin typeface="Cambria Math" panose="02040503050406030204" pitchFamily="18" charset="0"/>
                                  <a:ea typeface="Cambria Math" panose="02040503050406030204" pitchFamily="18" charset="0"/>
                                </a:rPr>
                                <m:t>is</m:t>
                              </m:r>
                              <m:r>
                                <m:rPr>
                                  <m:nor/>
                                </m:rPr>
                                <a:rPr lang="en-US" sz="2500" dirty="0">
                                  <a:latin typeface="Cambria Math" panose="02040503050406030204" pitchFamily="18" charset="0"/>
                                  <a:ea typeface="Cambria Math" panose="02040503050406030204" pitchFamily="18" charset="0"/>
                                </a:rPr>
                                <m:t> </m:t>
                              </m:r>
                              <m:r>
                                <m:rPr>
                                  <m:nor/>
                                </m:rPr>
                                <a:rPr lang="en-US" sz="2500" dirty="0">
                                  <a:latin typeface="Cambria Math" panose="02040503050406030204" pitchFamily="18" charset="0"/>
                                  <a:ea typeface="Cambria Math" panose="02040503050406030204" pitchFamily="18" charset="0"/>
                                </a:rPr>
                                <m:t>professor</m:t>
                              </m:r>
                              <m:r>
                                <m:rPr>
                                  <m:nor/>
                                </m:rPr>
                                <a:rPr lang="en-US" sz="2500" dirty="0">
                                  <a:latin typeface="Cambria Math" panose="02040503050406030204" pitchFamily="18" charset="0"/>
                                  <a:ea typeface="Cambria Math" panose="02040503050406030204" pitchFamily="18" charset="0"/>
                                </a:rPr>
                                <m:t> </m:t>
                              </m:r>
                              <m:r>
                                <m:rPr>
                                  <m:sty m:val="p"/>
                                </m:rPr>
                                <a:rPr lang="en-US" sz="2500" i="0">
                                  <a:latin typeface="Cambria Math" panose="02040503050406030204" pitchFamily="18" charset="0"/>
                                  <a:ea typeface="Cambria Math" panose="02040503050406030204" pitchFamily="18" charset="0"/>
                                </a:rPr>
                                <m:t>i</m:t>
                              </m:r>
                              <m:r>
                                <m:rPr>
                                  <m:nor/>
                                </m:rPr>
                                <a:rPr lang="en-US" sz="2500" dirty="0">
                                  <a:latin typeface="Cambria Math" panose="02040503050406030204" pitchFamily="18" charset="0"/>
                                  <a:ea typeface="Cambria Math" panose="02040503050406030204" pitchFamily="18" charset="0"/>
                                </a:rPr>
                                <m:t>’</m:t>
                              </m:r>
                              <m:r>
                                <m:rPr>
                                  <m:nor/>
                                </m:rPr>
                                <a:rPr lang="en-US" sz="2500" dirty="0">
                                  <a:latin typeface="Cambria Math" panose="02040503050406030204" pitchFamily="18" charset="0"/>
                                  <a:ea typeface="Cambria Math" panose="02040503050406030204" pitchFamily="18" charset="0"/>
                                </a:rPr>
                                <m:t>s</m:t>
                              </m:r>
                              <m:r>
                                <m:rPr>
                                  <m:nor/>
                                </m:rPr>
                                <a:rPr lang="en-US" sz="2500" dirty="0">
                                  <a:latin typeface="Cambria Math" panose="02040503050406030204" pitchFamily="18" charset="0"/>
                                  <a:ea typeface="Cambria Math" panose="02040503050406030204" pitchFamily="18" charset="0"/>
                                </a:rPr>
                                <m:t> 2</m:t>
                              </m:r>
                              <m:r>
                                <m:rPr>
                                  <m:nor/>
                                </m:rPr>
                                <a:rPr lang="en-US" sz="2500" baseline="30000" dirty="0">
                                  <a:latin typeface="Cambria Math" panose="02040503050406030204" pitchFamily="18" charset="0"/>
                                  <a:ea typeface="Cambria Math" panose="02040503050406030204" pitchFamily="18" charset="0"/>
                                </a:rPr>
                                <m:t>nd</m:t>
                              </m:r>
                              <m:r>
                                <m:rPr>
                                  <m:nor/>
                                </m:rPr>
                                <a:rPr lang="en-US" sz="2500" dirty="0">
                                  <a:latin typeface="Cambria Math" panose="02040503050406030204" pitchFamily="18" charset="0"/>
                                  <a:ea typeface="Cambria Math" panose="02040503050406030204" pitchFamily="18" charset="0"/>
                                </a:rPr>
                                <m:t> </m:t>
                              </m:r>
                              <m:r>
                                <m:rPr>
                                  <m:nor/>
                                </m:rPr>
                                <a:rPr lang="en-US" sz="2500" dirty="0">
                                  <a:latin typeface="Cambria Math" panose="02040503050406030204" pitchFamily="18" charset="0"/>
                                  <a:ea typeface="Cambria Math" panose="02040503050406030204" pitchFamily="18" charset="0"/>
                                </a:rPr>
                                <m:t>preference</m:t>
                              </m:r>
                              <m:r>
                                <m:rPr>
                                  <m:nor/>
                                </m:rPr>
                                <a:rPr lang="en-US" sz="2500" dirty="0">
                                  <a:latin typeface="Cambria Math" panose="02040503050406030204" pitchFamily="18" charset="0"/>
                                  <a:ea typeface="Cambria Math" panose="02040503050406030204" pitchFamily="18" charset="0"/>
                                </a:rPr>
                                <m:t> </m:t>
                              </m:r>
                            </m:e>
                            <m:e>
                              <m:r>
                                <a:rPr lang="en-US" sz="2500" b="0" i="0" smtClean="0">
                                  <a:latin typeface="Cambria Math" panose="02040503050406030204" pitchFamily="18" charset="0"/>
                                  <a:ea typeface="Cambria Math" panose="02040503050406030204" pitchFamily="18" charset="0"/>
                                </a:rPr>
                                <m:t> </m:t>
                              </m:r>
                              <m:r>
                                <m:rPr>
                                  <m:nor/>
                                </m:rPr>
                                <a:rPr lang="en-US" sz="2500" dirty="0">
                                  <a:latin typeface="Cambria Math" panose="02040503050406030204" pitchFamily="18" charset="0"/>
                                  <a:ea typeface="Cambria Math" panose="02040503050406030204" pitchFamily="18" charset="0"/>
                                </a:rPr>
                                <m:t>=</m:t>
                              </m:r>
                              <m:r>
                                <m:rPr>
                                  <m:nor/>
                                </m:rPr>
                                <a:rPr lang="en-US" sz="2500" b="0" dirty="0" smtClean="0">
                                  <a:latin typeface="Cambria Math" panose="02040503050406030204" pitchFamily="18" charset="0"/>
                                  <a:ea typeface="Cambria Math" panose="02040503050406030204" pitchFamily="18" charset="0"/>
                                </a:rPr>
                                <m:t> </m:t>
                              </m:r>
                              <m:r>
                                <m:rPr>
                                  <m:nor/>
                                </m:rPr>
                                <a:rPr lang="en-US" sz="2500" dirty="0">
                                  <a:latin typeface="Cambria Math" panose="02040503050406030204" pitchFamily="18" charset="0"/>
                                  <a:ea typeface="Cambria Math" panose="02040503050406030204" pitchFamily="18" charset="0"/>
                                </a:rPr>
                                <m:t> 80 </m:t>
                              </m:r>
                              <m:r>
                                <m:rPr>
                                  <m:nor/>
                                </m:rPr>
                                <a:rPr lang="en-US" sz="2500" b="0" dirty="0" smtClean="0">
                                  <a:latin typeface="Cambria Math" panose="02040503050406030204" pitchFamily="18" charset="0"/>
                                  <a:ea typeface="Cambria Math" panose="02040503050406030204" pitchFamily="18" charset="0"/>
                                </a:rPr>
                                <m:t>   </m:t>
                              </m:r>
                              <m:r>
                                <m:rPr>
                                  <m:nor/>
                                </m:rPr>
                                <a:rPr lang="en-US" sz="2500" dirty="0">
                                  <a:latin typeface="Cambria Math" panose="02040503050406030204" pitchFamily="18" charset="0"/>
                                  <a:ea typeface="Cambria Math" panose="02040503050406030204" pitchFamily="18" charset="0"/>
                                </a:rPr>
                                <m:t>if</m:t>
                              </m:r>
                              <m:r>
                                <m:rPr>
                                  <m:nor/>
                                </m:rPr>
                                <a:rPr lang="en-US" sz="2500" dirty="0">
                                  <a:latin typeface="Cambria Math" panose="02040503050406030204" pitchFamily="18" charset="0"/>
                                  <a:ea typeface="Cambria Math" panose="02040503050406030204" pitchFamily="18" charset="0"/>
                                </a:rPr>
                                <m:t> </m:t>
                              </m:r>
                              <m:r>
                                <m:rPr>
                                  <m:nor/>
                                </m:rPr>
                                <a:rPr lang="en-US" sz="2500" dirty="0">
                                  <a:latin typeface="Cambria Math" panose="02040503050406030204" pitchFamily="18" charset="0"/>
                                  <a:ea typeface="Cambria Math" panose="02040503050406030204" pitchFamily="18" charset="0"/>
                                </a:rPr>
                                <m:t>a</m:t>
                              </m:r>
                              <m:r>
                                <m:rPr>
                                  <m:nor/>
                                </m:rPr>
                                <a:rPr lang="en-US" sz="2500" dirty="0">
                                  <a:latin typeface="Cambria Math" panose="02040503050406030204" pitchFamily="18" charset="0"/>
                                  <a:ea typeface="Cambria Math" panose="02040503050406030204" pitchFamily="18" charset="0"/>
                                </a:rPr>
                                <m:t> </m:t>
                              </m:r>
                              <m:r>
                                <m:rPr>
                                  <m:nor/>
                                </m:rPr>
                                <a:rPr lang="en-US" sz="2500" dirty="0">
                                  <a:latin typeface="Cambria Math" panose="02040503050406030204" pitchFamily="18" charset="0"/>
                                  <a:ea typeface="Cambria Math" panose="02040503050406030204" pitchFamily="18" charset="0"/>
                                </a:rPr>
                                <m:t>course</m:t>
                              </m:r>
                              <m:r>
                                <m:rPr>
                                  <m:nor/>
                                </m:rPr>
                                <a:rPr lang="en-US" sz="2500" dirty="0">
                                  <a:latin typeface="Cambria Math" panose="02040503050406030204" pitchFamily="18" charset="0"/>
                                  <a:ea typeface="Cambria Math" panose="02040503050406030204" pitchFamily="18" charset="0"/>
                                </a:rPr>
                                <m:t> </m:t>
                              </m:r>
                              <m:r>
                                <m:rPr>
                                  <m:sty m:val="p"/>
                                </m:rPr>
                                <a:rPr lang="en-US" sz="2500" i="0">
                                  <a:latin typeface="Cambria Math" panose="02040503050406030204" pitchFamily="18" charset="0"/>
                                  <a:ea typeface="Cambria Math" panose="02040503050406030204" pitchFamily="18" charset="0"/>
                                </a:rPr>
                                <m:t>j</m:t>
                              </m:r>
                              <m:r>
                                <m:rPr>
                                  <m:nor/>
                                </m:rPr>
                                <a:rPr lang="en-US" sz="2500" dirty="0">
                                  <a:latin typeface="Cambria Math" panose="02040503050406030204" pitchFamily="18" charset="0"/>
                                  <a:ea typeface="Cambria Math" panose="02040503050406030204" pitchFamily="18" charset="0"/>
                                </a:rPr>
                                <m:t> </m:t>
                              </m:r>
                              <m:r>
                                <m:rPr>
                                  <m:nor/>
                                </m:rPr>
                                <a:rPr lang="en-US" sz="2500" dirty="0">
                                  <a:latin typeface="Cambria Math" panose="02040503050406030204" pitchFamily="18" charset="0"/>
                                  <a:ea typeface="Cambria Math" panose="02040503050406030204" pitchFamily="18" charset="0"/>
                                </a:rPr>
                                <m:t>is</m:t>
                              </m:r>
                              <m:r>
                                <m:rPr>
                                  <m:nor/>
                                </m:rPr>
                                <a:rPr lang="en-US" sz="2500" dirty="0">
                                  <a:latin typeface="Cambria Math" panose="02040503050406030204" pitchFamily="18" charset="0"/>
                                  <a:ea typeface="Cambria Math" panose="02040503050406030204" pitchFamily="18" charset="0"/>
                                </a:rPr>
                                <m:t> </m:t>
                              </m:r>
                              <m:r>
                                <m:rPr>
                                  <m:nor/>
                                </m:rPr>
                                <a:rPr lang="en-US" sz="2500" dirty="0">
                                  <a:latin typeface="Cambria Math" panose="02040503050406030204" pitchFamily="18" charset="0"/>
                                  <a:ea typeface="Cambria Math" panose="02040503050406030204" pitchFamily="18" charset="0"/>
                                </a:rPr>
                                <m:t>professor</m:t>
                              </m:r>
                              <m:r>
                                <m:rPr>
                                  <m:nor/>
                                </m:rPr>
                                <a:rPr lang="en-US" sz="2500" dirty="0">
                                  <a:latin typeface="Cambria Math" panose="02040503050406030204" pitchFamily="18" charset="0"/>
                                  <a:ea typeface="Cambria Math" panose="02040503050406030204" pitchFamily="18" charset="0"/>
                                </a:rPr>
                                <m:t> </m:t>
                              </m:r>
                              <m:r>
                                <m:rPr>
                                  <m:sty m:val="p"/>
                                </m:rPr>
                                <a:rPr lang="en-US" sz="2500" i="0">
                                  <a:latin typeface="Cambria Math" panose="02040503050406030204" pitchFamily="18" charset="0"/>
                                  <a:ea typeface="Cambria Math" panose="02040503050406030204" pitchFamily="18" charset="0"/>
                                </a:rPr>
                                <m:t>i</m:t>
                              </m:r>
                              <m:r>
                                <m:rPr>
                                  <m:nor/>
                                </m:rPr>
                                <a:rPr lang="en-US" sz="2500" dirty="0">
                                  <a:latin typeface="Cambria Math" panose="02040503050406030204" pitchFamily="18" charset="0"/>
                                  <a:ea typeface="Cambria Math" panose="02040503050406030204" pitchFamily="18" charset="0"/>
                                </a:rPr>
                                <m:t>’</m:t>
                              </m:r>
                              <m:r>
                                <m:rPr>
                                  <m:nor/>
                                </m:rPr>
                                <a:rPr lang="en-US" sz="2500" dirty="0">
                                  <a:latin typeface="Cambria Math" panose="02040503050406030204" pitchFamily="18" charset="0"/>
                                  <a:ea typeface="Cambria Math" panose="02040503050406030204" pitchFamily="18" charset="0"/>
                                </a:rPr>
                                <m:t>s</m:t>
                              </m:r>
                              <m:r>
                                <m:rPr>
                                  <m:nor/>
                                </m:rPr>
                                <a:rPr lang="en-US" sz="2500" dirty="0">
                                  <a:latin typeface="Cambria Math" panose="02040503050406030204" pitchFamily="18" charset="0"/>
                                  <a:ea typeface="Cambria Math" panose="02040503050406030204" pitchFamily="18" charset="0"/>
                                </a:rPr>
                                <m:t> 3</m:t>
                              </m:r>
                              <m:r>
                                <m:rPr>
                                  <m:nor/>
                                </m:rPr>
                                <a:rPr lang="en-US" sz="2500" baseline="30000" dirty="0">
                                  <a:latin typeface="Cambria Math" panose="02040503050406030204" pitchFamily="18" charset="0"/>
                                  <a:ea typeface="Cambria Math" panose="02040503050406030204" pitchFamily="18" charset="0"/>
                                </a:rPr>
                                <m:t>rd</m:t>
                              </m:r>
                              <m:r>
                                <m:rPr>
                                  <m:nor/>
                                </m:rPr>
                                <a:rPr lang="en-US" sz="2500" dirty="0">
                                  <a:latin typeface="Cambria Math" panose="02040503050406030204" pitchFamily="18" charset="0"/>
                                  <a:ea typeface="Cambria Math" panose="02040503050406030204" pitchFamily="18" charset="0"/>
                                </a:rPr>
                                <m:t> </m:t>
                              </m:r>
                              <m:r>
                                <m:rPr>
                                  <m:nor/>
                                </m:rPr>
                                <a:rPr lang="en-US" sz="2500" dirty="0">
                                  <a:latin typeface="Cambria Math" panose="02040503050406030204" pitchFamily="18" charset="0"/>
                                  <a:ea typeface="Cambria Math" panose="02040503050406030204" pitchFamily="18" charset="0"/>
                                </a:rPr>
                                <m:t>preference</m:t>
                              </m:r>
                              <m:r>
                                <m:rPr>
                                  <m:nor/>
                                </m:rPr>
                                <a:rPr lang="en-US" sz="2500" dirty="0">
                                  <a:latin typeface="Cambria Math" panose="02040503050406030204" pitchFamily="18" charset="0"/>
                                  <a:ea typeface="Cambria Math" panose="02040503050406030204" pitchFamily="18" charset="0"/>
                                </a:rPr>
                                <m:t> </m:t>
                              </m:r>
                            </m:e>
                            <m:e>
                              <m:r>
                                <a:rPr lang="en-US" sz="2500" b="0" i="0" smtClean="0">
                                  <a:latin typeface="Cambria Math" panose="02040503050406030204" pitchFamily="18" charset="0"/>
                                  <a:ea typeface="Cambria Math" panose="02040503050406030204" pitchFamily="18" charset="0"/>
                                </a:rPr>
                                <m:t>= 0      </m:t>
                              </m:r>
                              <m:r>
                                <m:rPr>
                                  <m:sty m:val="p"/>
                                </m:rPr>
                                <a:rPr lang="en-US" sz="2500" b="0" i="0" smtClean="0">
                                  <a:latin typeface="Cambria Math" panose="02040503050406030204" pitchFamily="18" charset="0"/>
                                  <a:ea typeface="Cambria Math" panose="02040503050406030204" pitchFamily="18" charset="0"/>
                                </a:rPr>
                                <m:t>Otherwise</m:t>
                              </m:r>
                              <m:r>
                                <a:rPr lang="en-US" sz="2500" b="0" i="0" smtClean="0">
                                  <a:latin typeface="Cambria Math" panose="02040503050406030204" pitchFamily="18" charset="0"/>
                                  <a:ea typeface="Cambria Math" panose="02040503050406030204" pitchFamily="18" charset="0"/>
                                </a:rPr>
                                <m:t>                                                            </m:t>
                              </m:r>
                            </m:e>
                          </m:eqArr>
                        </m:e>
                      </m:d>
                    </m:oMath>
                  </m:oMathPara>
                </a14:m>
                <a:endParaRPr lang="en-US" sz="2500" dirty="0">
                  <a:latin typeface="Cambria Math" panose="02040503050406030204" pitchFamily="18" charset="0"/>
                  <a:ea typeface="Cambria Math" panose="02040503050406030204" pitchFamily="18" charset="0"/>
                </a:endParaRPr>
              </a:p>
              <a:p>
                <a:pPr marL="0" indent="0">
                  <a:buNone/>
                </a:pPr>
                <a:endParaRPr lang="en-US" sz="2500" dirty="0">
                  <a:latin typeface="Cambria Math" panose="02040503050406030204" pitchFamily="18" charset="0"/>
                  <a:ea typeface="Cambria Math" panose="02040503050406030204" pitchFamily="18" charset="0"/>
                </a:endParaRPr>
              </a:p>
              <a:p>
                <a:pPr marL="0" indent="0">
                  <a:buNone/>
                </a:pPr>
                <a:r>
                  <a:rPr lang="en-US" sz="2000" u="sng" dirty="0">
                    <a:latin typeface="Cambria Math" panose="02040503050406030204" pitchFamily="18" charset="0"/>
                    <a:ea typeface="Cambria Math" panose="02040503050406030204" pitchFamily="18" charset="0"/>
                  </a:rPr>
                  <a:t>Remark:</a:t>
                </a:r>
                <a:r>
                  <a:rPr lang="en-US" sz="2000" dirty="0">
                    <a:latin typeface="Cambria Math" panose="02040503050406030204" pitchFamily="18" charset="0"/>
                    <a:ea typeface="Cambria Math" panose="02040503050406030204" pitchFamily="18" charset="0"/>
                  </a:rPr>
                  <a:t> Sections of courses on different campuses were treated as separate courses</a:t>
                </a:r>
              </a:p>
              <a:p>
                <a:pPr marL="0" indent="0">
                  <a:buNone/>
                </a:pPr>
                <a:endParaRPr lang="en-US" sz="2900"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F97E71B9-6077-4EC5-94DE-D50164915493}"/>
                  </a:ext>
                </a:extLst>
              </p:cNvPr>
              <p:cNvSpPr>
                <a:spLocks noGrp="1" noRot="1" noChangeAspect="1" noMove="1" noResize="1" noEditPoints="1" noAdjustHandles="1" noChangeArrowheads="1" noChangeShapeType="1" noTextEdit="1"/>
              </p:cNvSpPr>
              <p:nvPr>
                <p:ph idx="1"/>
              </p:nvPr>
            </p:nvSpPr>
            <p:spPr>
              <a:xfrm>
                <a:off x="809524" y="2183363"/>
                <a:ext cx="9720073" cy="4422709"/>
              </a:xfrm>
              <a:blipFill>
                <a:blip r:embed="rId3"/>
                <a:stretch>
                  <a:fillRect l="-1506" t="-1928"/>
                </a:stretch>
              </a:blipFill>
            </p:spPr>
            <p:txBody>
              <a:bodyPr/>
              <a:lstStyle/>
              <a:p>
                <a:r>
                  <a:rPr lang="en-US">
                    <a:noFill/>
                  </a:rPr>
                  <a:t> </a:t>
                </a:r>
              </a:p>
            </p:txBody>
          </p:sp>
        </mc:Fallback>
      </mc:AlternateContent>
    </p:spTree>
    <p:extLst>
      <p:ext uri="{BB962C8B-B14F-4D97-AF65-F5344CB8AC3E}">
        <p14:creationId xmlns:p14="http://schemas.microsoft.com/office/powerpoint/2010/main" val="1809401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PROVIDED</a:t>
            </a:r>
          </a:p>
        </p:txBody>
      </p:sp>
      <p:sp>
        <p:nvSpPr>
          <p:cNvPr id="3" name="Content Placeholder 2"/>
          <p:cNvSpPr>
            <a:spLocks noGrp="1"/>
          </p:cNvSpPr>
          <p:nvPr>
            <p:ph idx="1"/>
          </p:nvPr>
        </p:nvSpPr>
        <p:spPr/>
        <p:txBody>
          <a:bodyPr/>
          <a:lstStyle/>
          <a:p>
            <a:pPr marL="0" indent="0">
              <a:buNone/>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673165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Cleaning up our data </a:t>
            </a:r>
          </a:p>
        </p:txBody>
      </p:sp>
    </p:spTree>
    <p:extLst>
      <p:ext uri="{BB962C8B-B14F-4D97-AF65-F5344CB8AC3E}">
        <p14:creationId xmlns:p14="http://schemas.microsoft.com/office/powerpoint/2010/main" val="3162644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&amp; bound algorithm</a:t>
            </a:r>
          </a:p>
        </p:txBody>
      </p:sp>
      <p:sp>
        <p:nvSpPr>
          <p:cNvPr id="3" name="Content Placeholder 2"/>
          <p:cNvSpPr>
            <a:spLocks noGrp="1"/>
          </p:cNvSpPr>
          <p:nvPr>
            <p:ph idx="1"/>
          </p:nvPr>
        </p:nvSpPr>
        <p:spPr/>
        <p:txBody>
          <a:bodyPr>
            <a:normAutofit/>
          </a:bodyPr>
          <a:lstStyle/>
          <a:p>
            <a:r>
              <a:rPr lang="en-US" sz="2400" b="1" dirty="0"/>
              <a:t>1. Branching:</a:t>
            </a:r>
          </a:p>
          <a:p>
            <a:r>
              <a:rPr lang="en-US" sz="2400" dirty="0"/>
              <a:t>Original problem is partitioned into smaller sub problems.</a:t>
            </a:r>
          </a:p>
          <a:p>
            <a:endParaRPr lang="en-US" sz="2400" dirty="0"/>
          </a:p>
          <a:p>
            <a:r>
              <a:rPr lang="en-US" sz="2400" b="1" dirty="0"/>
              <a:t>2. Bounding:</a:t>
            </a:r>
          </a:p>
          <a:p>
            <a:r>
              <a:rPr lang="en-US" sz="2400" dirty="0"/>
              <a:t>Compute the estimated optimal solution (lower bound) of the considered problem.</a:t>
            </a:r>
          </a:p>
          <a:p>
            <a:r>
              <a:rPr lang="en-US" sz="2400" dirty="0"/>
              <a:t>Then compare to the best known solution.</a:t>
            </a:r>
          </a:p>
          <a:p>
            <a:endParaRPr lang="en-US" sz="2400" dirty="0"/>
          </a:p>
        </p:txBody>
      </p:sp>
    </p:spTree>
    <p:extLst>
      <p:ext uri="{BB962C8B-B14F-4D97-AF65-F5344CB8AC3E}">
        <p14:creationId xmlns:p14="http://schemas.microsoft.com/office/powerpoint/2010/main" val="2315878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&amp; bound algorithm</a:t>
            </a:r>
          </a:p>
        </p:txBody>
      </p:sp>
      <p:sp>
        <p:nvSpPr>
          <p:cNvPr id="3" name="Content Placeholder 2"/>
          <p:cNvSpPr>
            <a:spLocks noGrp="1"/>
          </p:cNvSpPr>
          <p:nvPr>
            <p:ph idx="1"/>
          </p:nvPr>
        </p:nvSpPr>
        <p:spPr/>
        <p:txBody>
          <a:bodyPr/>
          <a:lstStyle/>
          <a:p>
            <a:r>
              <a:rPr lang="en-US" sz="2400" b="1" dirty="0"/>
              <a:t>3. Elimination:</a:t>
            </a:r>
          </a:p>
          <a:p>
            <a:r>
              <a:rPr lang="en-US" sz="2400" dirty="0"/>
              <a:t>Identify nodes which do not lead to the best solution and eliminate them.</a:t>
            </a:r>
          </a:p>
          <a:p>
            <a:endParaRPr lang="en-US" sz="2400" dirty="0"/>
          </a:p>
          <a:p>
            <a:r>
              <a:rPr lang="en-US" sz="2400" b="1" dirty="0"/>
              <a:t>4. Selection:</a:t>
            </a:r>
          </a:p>
          <a:p>
            <a:r>
              <a:rPr lang="en-US" sz="2400" dirty="0"/>
              <a:t>An exploration strategy where we discover our optimal solution with the best bounds.</a:t>
            </a:r>
          </a:p>
          <a:p>
            <a:endParaRPr lang="en-US" dirty="0"/>
          </a:p>
        </p:txBody>
      </p:sp>
    </p:spTree>
    <p:extLst>
      <p:ext uri="{BB962C8B-B14F-4D97-AF65-F5344CB8AC3E}">
        <p14:creationId xmlns:p14="http://schemas.microsoft.com/office/powerpoint/2010/main" val="14162886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212</TotalTime>
  <Words>321</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Cambria Math</vt:lpstr>
      <vt:lpstr>Tw Cen MT</vt:lpstr>
      <vt:lpstr>Tw Cen MT Condensed</vt:lpstr>
      <vt:lpstr>Wingdings</vt:lpstr>
      <vt:lpstr>Wingdings 3</vt:lpstr>
      <vt:lpstr>Integral</vt:lpstr>
      <vt:lpstr>Instructor Assignment Problem</vt:lpstr>
      <vt:lpstr>Project Description</vt:lpstr>
      <vt:lpstr>Formulation</vt:lpstr>
      <vt:lpstr>Formulation continued…</vt:lpstr>
      <vt:lpstr>Happiness Coefficient c_ij</vt:lpstr>
      <vt:lpstr>DATA PROVIDED</vt:lpstr>
      <vt:lpstr>Cleaning up our data </vt:lpstr>
      <vt:lpstr>Branch &amp; bound algorithm</vt:lpstr>
      <vt:lpstr>Branch &amp; bound algorithm</vt:lpstr>
      <vt:lpstr>Branch &amp; bound algorithm, example:</vt:lpstr>
      <vt:lpstr>PowerPoint Presentation</vt:lpstr>
      <vt:lpstr>Tabu Search</vt:lpstr>
      <vt:lpstr>Implementation of solution</vt:lpstr>
      <vt:lpstr>Solution</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Objective:                                                                                                                                         Maximize happiness/fitness of professors to their assigned courses  Possible Constraints: Each course has to be assigned to someone Lecturers cannot be assigned higher level courses (it happens under special circumstances)  Preference regarding the campus. NOT NEEDED RN Maximum credit hours of professors. (Usually a certain number. However, special circumstances such as teaching more last semester or other duties such as advising senior project need to be taken in consideration)  Some teachers like to have more sections of the same course Each teacher has a field they can teach in Professors whom have published in field has higher priority</dc:title>
  <dc:creator>Begad El Said</dc:creator>
  <cp:lastModifiedBy>Begad El Said</cp:lastModifiedBy>
  <cp:revision>18</cp:revision>
  <dcterms:created xsi:type="dcterms:W3CDTF">2019-11-10T09:45:04Z</dcterms:created>
  <dcterms:modified xsi:type="dcterms:W3CDTF">2019-11-25T07:34:27Z</dcterms:modified>
</cp:coreProperties>
</file>