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9" r:id="rId4"/>
  </p:sldMasterIdLst>
  <p:notesMasterIdLst>
    <p:notesMasterId r:id="rId22"/>
  </p:notesMasterIdLst>
  <p:handoutMasterIdLst>
    <p:handoutMasterId r:id="rId23"/>
  </p:handoutMasterIdLst>
  <p:sldIdLst>
    <p:sldId id="1508" r:id="rId5"/>
    <p:sldId id="1675" r:id="rId6"/>
    <p:sldId id="1676" r:id="rId7"/>
    <p:sldId id="1678" r:id="rId8"/>
    <p:sldId id="1680" r:id="rId9"/>
    <p:sldId id="1681" r:id="rId10"/>
    <p:sldId id="1718" r:id="rId11"/>
    <p:sldId id="1719" r:id="rId12"/>
    <p:sldId id="1682" r:id="rId13"/>
    <p:sldId id="1683" r:id="rId14"/>
    <p:sldId id="1720" r:id="rId15"/>
    <p:sldId id="1721" r:id="rId16"/>
    <p:sldId id="1722" r:id="rId17"/>
    <p:sldId id="1737" r:id="rId18"/>
    <p:sldId id="1723" r:id="rId19"/>
    <p:sldId id="1724" r:id="rId20"/>
    <p:sldId id="173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EB4E3"/>
    <a:srgbClr val="FFCCFF"/>
    <a:srgbClr val="FCFCFE"/>
    <a:srgbClr val="3498DB"/>
    <a:srgbClr val="F2F9FE"/>
    <a:srgbClr val="F2F4FE"/>
    <a:srgbClr val="EEF2FC"/>
    <a:srgbClr val="E9DEEE"/>
    <a:srgbClr val="D9EC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43" autoAdjust="0"/>
    <p:restoredTop sz="69643" autoAdjust="0"/>
  </p:normalViewPr>
  <p:slideViewPr>
    <p:cSldViewPr>
      <p:cViewPr varScale="1">
        <p:scale>
          <a:sx n="89" d="100"/>
          <a:sy n="89" d="100"/>
        </p:scale>
        <p:origin x="528" y="84"/>
      </p:cViewPr>
      <p:guideLst/>
    </p:cSldViewPr>
  </p:slideViewPr>
  <p:outlineViewPr>
    <p:cViewPr>
      <p:scale>
        <a:sx n="33" d="100"/>
        <a:sy n="33" d="100"/>
      </p:scale>
      <p:origin x="0" y="-532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9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73D06B-6BDD-48EC-BE8B-ACFF90F54E3E}" type="datetime8">
              <a:rPr lang="en-US" altLang="ja-JP" smtClean="0">
                <a:latin typeface="Segoe UI" pitchFamily="34" charset="0"/>
              </a:rPr>
              <a:t>4/18/2018 12:26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5F63945-09EF-4D56-AA6D-C1F6374BA98A}" type="datetime8">
              <a:rPr lang="en-US" altLang="ja-JP" smtClean="0"/>
              <a:t>4/18/2018 12:26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12:26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6732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それは</a:t>
            </a:r>
            <a:r>
              <a:rPr kumimoji="1" lang="en-US" altLang="ja-JP" dirty="0"/>
              <a:t>Prism</a:t>
            </a:r>
            <a:r>
              <a:rPr kumimoji="1" lang="ja-JP" altLang="en-US" dirty="0"/>
              <a:t>が</a:t>
            </a:r>
            <a:endParaRPr kumimoji="1" lang="en-US" altLang="ja-JP" dirty="0"/>
          </a:p>
          <a:p>
            <a:r>
              <a:rPr kumimoji="1" lang="ja-JP" altLang="en-US" dirty="0"/>
              <a:t>・ガイダンスであり</a:t>
            </a:r>
            <a:endParaRPr kumimoji="1" lang="en-US" altLang="ja-JP" dirty="0"/>
          </a:p>
          <a:p>
            <a:r>
              <a:rPr kumimoji="1" lang="ja-JP" altLang="en-US" dirty="0"/>
              <a:t>・パターンやプラクティスの集合</a:t>
            </a:r>
            <a:endParaRPr kumimoji="1" lang="en-US" altLang="ja-JP" dirty="0"/>
          </a:p>
          <a:p>
            <a:r>
              <a:rPr kumimoji="1" lang="ja-JP" altLang="en-US" dirty="0"/>
              <a:t>であるということです。</a:t>
            </a:r>
          </a:p>
          <a:p>
            <a:r>
              <a:rPr kumimoji="1" lang="ja-JP" altLang="en-US" dirty="0"/>
              <a:t>そしてそれらが、みなさんのアプリにテスタビリティやメンテナンスビリティをあたえてくれる</a:t>
            </a:r>
          </a:p>
          <a:p>
            <a:endParaRPr kumimoji="1" lang="ja-JP" altLang="en-US" dirty="0"/>
          </a:p>
          <a:p>
            <a:r>
              <a:rPr kumimoji="1" lang="ja-JP" altLang="en-US" dirty="0"/>
              <a:t>これこそが</a:t>
            </a:r>
            <a:r>
              <a:rPr kumimoji="1" lang="en-US" altLang="ja-JP" dirty="0"/>
              <a:t>Prism</a:t>
            </a:r>
            <a:r>
              <a:rPr kumimoji="1" lang="ja-JP" altLang="en-US" dirty="0"/>
              <a:t>の真価だと思っています。</a:t>
            </a:r>
            <a:endParaRPr kumimoji="1" lang="en-US"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10</a:t>
            </a:fld>
            <a:endParaRPr lang="en-US" altLang="ja-JP"/>
          </a:p>
        </p:txBody>
      </p:sp>
    </p:spTree>
    <p:extLst>
      <p:ext uri="{BB962C8B-B14F-4D97-AF65-F5344CB8AC3E}">
        <p14:creationId xmlns:p14="http://schemas.microsoft.com/office/powerpoint/2010/main" val="1742162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つまり</a:t>
            </a:r>
            <a:r>
              <a:rPr kumimoji="1" lang="en-US" altLang="ja-JP" dirty="0"/>
              <a:t>Prism</a:t>
            </a:r>
            <a:r>
              <a:rPr kumimoji="1" lang="ja-JP" altLang="en-US" dirty="0"/>
              <a:t>を適用すべきケースというのは、第一に</a:t>
            </a:r>
            <a:r>
              <a:rPr kumimoji="1" lang="en-US" altLang="ja-JP" dirty="0"/>
              <a:t>MVVM</a:t>
            </a:r>
            <a:r>
              <a:rPr kumimoji="1" lang="ja-JP" altLang="en-US" dirty="0"/>
              <a:t>の理解に不安がある人が該当します。</a:t>
            </a:r>
            <a:endParaRPr kumimoji="1" lang="en-US" altLang="ja-JP" dirty="0"/>
          </a:p>
          <a:p>
            <a:r>
              <a:rPr kumimoji="1" lang="en-US" altLang="ja-JP" dirty="0"/>
              <a:t>Prism</a:t>
            </a:r>
            <a:r>
              <a:rPr kumimoji="1" lang="ja-JP" altLang="en-US" dirty="0"/>
              <a:t>を利用することで、</a:t>
            </a:r>
            <a:r>
              <a:rPr kumimoji="1" lang="en-US" altLang="ja-JP" dirty="0"/>
              <a:t>MVVM</a:t>
            </a:r>
            <a:r>
              <a:rPr kumimoji="1" lang="ja-JP" altLang="en-US" dirty="0"/>
              <a:t>パターンを適用する上での多くの課題が、自然に解決する事が出来ます。</a:t>
            </a:r>
            <a:endParaRPr kumimoji="1" lang="en-US" altLang="ja-JP" dirty="0"/>
          </a:p>
          <a:p>
            <a:endParaRPr kumimoji="1" lang="en-US" altLang="ja-JP" dirty="0"/>
          </a:p>
          <a:p>
            <a:r>
              <a:rPr kumimoji="1" lang="ja-JP" altLang="en-US" dirty="0"/>
              <a:t>もちろん、</a:t>
            </a:r>
            <a:r>
              <a:rPr kumimoji="1" lang="en-US" altLang="ja-JP" dirty="0"/>
              <a:t>MVVM</a:t>
            </a:r>
            <a:r>
              <a:rPr kumimoji="1" lang="ja-JP" altLang="en-US" dirty="0" err="1"/>
              <a:t>へ習</a:t>
            </a:r>
            <a:r>
              <a:rPr kumimoji="1" lang="ja-JP" altLang="en-US" dirty="0"/>
              <a:t>熟している人でも、</a:t>
            </a:r>
            <a:r>
              <a:rPr kumimoji="1" lang="en-US" altLang="ja-JP" dirty="0"/>
              <a:t>Prims</a:t>
            </a:r>
            <a:r>
              <a:rPr kumimoji="1" lang="ja-JP" altLang="en-US" dirty="0"/>
              <a:t>の特に画面遷移周りの要件がマッチするのであれば、利用する価値は大いにあります。</a:t>
            </a:r>
            <a:endParaRPr kumimoji="1" lang="en-US" altLang="ja-JP" dirty="0"/>
          </a:p>
          <a:p>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12:26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4923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逆に複雑で特殊な画面遷移が多く、</a:t>
            </a:r>
            <a:r>
              <a:rPr kumimoji="1" lang="en-US" altLang="ja-JP" dirty="0"/>
              <a:t>Prism</a:t>
            </a:r>
            <a:r>
              <a:rPr kumimoji="1" lang="ja-JP" altLang="en-US" dirty="0"/>
              <a:t>の画面遷移周りがマッチしないのであれば、</a:t>
            </a:r>
            <a:r>
              <a:rPr kumimoji="1" lang="en-US" altLang="ja-JP" dirty="0"/>
              <a:t>Prism</a:t>
            </a:r>
            <a:r>
              <a:rPr kumimoji="1" lang="ja-JP" altLang="en-US" dirty="0"/>
              <a:t>を採用する価値は大きく下がります。</a:t>
            </a:r>
            <a:endParaRPr kumimoji="1" lang="en-US" altLang="ja-JP" dirty="0"/>
          </a:p>
          <a:p>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また、</a:t>
            </a:r>
            <a:r>
              <a:rPr kumimoji="1" lang="en-US" altLang="ja-JP" dirty="0"/>
              <a:t>Prism</a:t>
            </a:r>
            <a:r>
              <a:rPr kumimoji="1" lang="ja-JP" altLang="en-US" dirty="0"/>
              <a:t>はフルスタックに近いフレームワークですから、ある程度「押しつけ」の強い側面があります。</a:t>
            </a:r>
            <a:endParaRPr kumimoji="1" lang="en-US" altLang="ja-JP" dirty="0"/>
          </a:p>
          <a:p>
            <a:r>
              <a:rPr kumimoji="1" lang="en-US" altLang="ja-JP" dirty="0"/>
              <a:t>MVVM</a:t>
            </a:r>
            <a:r>
              <a:rPr kumimoji="1" lang="ja-JP" altLang="en-US" dirty="0"/>
              <a:t>パターンに深い理解があり、既存資産や確たるアーキテクチャへのこだわりがあるのであれば、</a:t>
            </a:r>
            <a:r>
              <a:rPr kumimoji="1" lang="en-US" altLang="ja-JP" dirty="0"/>
              <a:t>Prism</a:t>
            </a:r>
            <a:r>
              <a:rPr kumimoji="1" lang="ja-JP" altLang="en-US" dirty="0"/>
              <a:t>を採用する理由も少ないかもしれません。</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12:26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2988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それでは実際にハンズオンに入る前に、ハンズオンの概要について簡単に説明します。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12:26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5614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ハンズオンはこちらの</a:t>
            </a:r>
            <a:r>
              <a:rPr kumimoji="1" lang="en-US" altLang="ja-JP" dirty="0"/>
              <a:t>URL</a:t>
            </a:r>
            <a:r>
              <a:rPr kumimoji="1" lang="ja-JP" altLang="en-US" dirty="0"/>
              <a:t>の</a:t>
            </a:r>
            <a:r>
              <a:rPr kumimoji="1" lang="en-US" altLang="ja-JP" dirty="0"/>
              <a:t>Github</a:t>
            </a:r>
            <a:r>
              <a:rPr kumimoji="1" lang="ja-JP" altLang="en-US" dirty="0"/>
              <a:t>上のドキュメントやリソースを利用して進めます。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12:26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13424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ハンズオンのプログラムの概要はこちらのとおりです。</a:t>
            </a:r>
            <a:endParaRPr kumimoji="1" lang="en-US" altLang="ja-JP" dirty="0"/>
          </a:p>
          <a:p>
            <a:r>
              <a:rPr kumimoji="1" lang="ja-JP" altLang="en-US" dirty="0"/>
              <a:t>画面遷移については、いくつかよくある複数のパターンについて学習していただきます。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12:26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45696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ハンズオンの個々のセクションでは、まずそのセクションの目的を理解いただき</a:t>
            </a:r>
            <a:endParaRPr kumimoji="1" lang="en-US" altLang="ja-JP" dirty="0"/>
          </a:p>
          <a:p>
            <a:r>
              <a:rPr kumimoji="1" lang="ja-JP" altLang="en-US" dirty="0"/>
              <a:t>つづいてテキストに従ってハンズオンを実施していただきます。</a:t>
            </a:r>
            <a:endParaRPr kumimoji="1" lang="en-US" altLang="ja-JP" dirty="0"/>
          </a:p>
          <a:p>
            <a:r>
              <a:rPr kumimoji="1" lang="ja-JP" altLang="en-US" dirty="0"/>
              <a:t>分からない箇所があれば、適宜挙手ください。</a:t>
            </a:r>
            <a:endParaRPr kumimoji="1" lang="en-US" altLang="ja-JP" dirty="0"/>
          </a:p>
          <a:p>
            <a:r>
              <a:rPr kumimoji="1" lang="ja-JP" altLang="en-US" dirty="0"/>
              <a:t>また早く終わった方は、同一テーブル内で協力しあって進めていただけると助かります。</a:t>
            </a:r>
            <a:endParaRPr kumimoji="1" lang="en-US" altLang="ja-JP" dirty="0"/>
          </a:p>
          <a:p>
            <a:r>
              <a:rPr kumimoji="1" lang="ja-JP" altLang="en-US" dirty="0"/>
              <a:t>全員が終わったところで、軽く振り返って、次のセクションへ進むという流れ</a:t>
            </a:r>
            <a:r>
              <a:rPr kumimoji="1" lang="ja-JP" altLang="en-US"/>
              <a:t>で行います。</a:t>
            </a:r>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12:26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5602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12:27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8347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2</a:t>
            </a:fld>
            <a:endParaRPr lang="en-US" altLang="ja-JP"/>
          </a:p>
        </p:txBody>
      </p:sp>
    </p:spTree>
    <p:extLst>
      <p:ext uri="{BB962C8B-B14F-4D97-AF65-F5344CB8AC3E}">
        <p14:creationId xmlns:p14="http://schemas.microsoft.com/office/powerpoint/2010/main" val="135309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本ハンズオンは大きく二つの目的をもって開催しています。</a:t>
            </a:r>
            <a:endParaRPr kumimoji="1" lang="en-US" altLang="ja-JP" dirty="0"/>
          </a:p>
          <a:p>
            <a:endParaRPr kumimoji="1" lang="en-US" altLang="ja-JP" dirty="0"/>
          </a:p>
          <a:p>
            <a:r>
              <a:rPr kumimoji="1" lang="ja-JP" altLang="en-US" dirty="0"/>
              <a:t>ひとつは</a:t>
            </a:r>
            <a:r>
              <a:rPr kumimoji="1" lang="en-US" altLang="ja-JP" dirty="0"/>
              <a:t>Xamarin.Forms</a:t>
            </a:r>
            <a:r>
              <a:rPr kumimoji="1" lang="ja-JP" altLang="en-US" dirty="0"/>
              <a:t>で</a:t>
            </a:r>
            <a:r>
              <a:rPr kumimoji="1" lang="en-US" altLang="ja-JP" dirty="0"/>
              <a:t>Prism</a:t>
            </a:r>
            <a:r>
              <a:rPr kumimoji="1" lang="ja-JP" altLang="en-US" dirty="0"/>
              <a:t>を利用する動機を正しく理解していただくことです。</a:t>
            </a:r>
            <a:endParaRPr kumimoji="1" lang="en-US" altLang="ja-JP" dirty="0"/>
          </a:p>
          <a:p>
            <a:r>
              <a:rPr kumimoji="1" lang="ja-JP" altLang="en-US" dirty="0"/>
              <a:t>利用に適したケースがどういったケースで、逆に適さないケースがどういったケースなのか理解いただきます。</a:t>
            </a:r>
            <a:endParaRPr kumimoji="1" lang="en-US" altLang="ja-JP" dirty="0"/>
          </a:p>
          <a:p>
            <a:endParaRPr kumimoji="1" lang="en-US" altLang="ja-JP" dirty="0"/>
          </a:p>
          <a:p>
            <a:r>
              <a:rPr kumimoji="1" lang="ja-JP" altLang="en-US" dirty="0"/>
              <a:t>その上で、実際に</a:t>
            </a:r>
            <a:r>
              <a:rPr kumimoji="1" lang="en-US" altLang="ja-JP" dirty="0"/>
              <a:t>Prism</a:t>
            </a:r>
            <a:r>
              <a:rPr kumimoji="1" lang="ja-JP" altLang="en-US" dirty="0"/>
              <a:t>を利用してアプリケーションを開発する上で基本的な利用方法を、ハンズオン形式で理解していただきます。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3</a:t>
            </a:fld>
            <a:endParaRPr lang="en-US" altLang="ja-JP"/>
          </a:p>
        </p:txBody>
      </p:sp>
    </p:spTree>
    <p:extLst>
      <p:ext uri="{BB962C8B-B14F-4D97-AF65-F5344CB8AC3E}">
        <p14:creationId xmlns:p14="http://schemas.microsoft.com/office/powerpoint/2010/main" val="555894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それではまず、なぜ</a:t>
            </a:r>
            <a:r>
              <a:rPr kumimoji="1" lang="en-US" altLang="ja-JP" dirty="0"/>
              <a:t>Prism</a:t>
            </a:r>
            <a:r>
              <a:rPr kumimoji="1" lang="ja-JP" altLang="en-US" dirty="0"/>
              <a:t>を利用すべきなのか？</a:t>
            </a:r>
            <a:endParaRPr kumimoji="1" lang="en-US" altLang="ja-JP" dirty="0"/>
          </a:p>
          <a:p>
            <a:r>
              <a:rPr kumimoji="1" lang="ja-JP" altLang="en-US" dirty="0"/>
              <a:t>その動機について説明いたします。</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4</a:t>
            </a:fld>
            <a:endParaRPr lang="en-US" altLang="ja-JP"/>
          </a:p>
        </p:txBody>
      </p:sp>
    </p:spTree>
    <p:extLst>
      <p:ext uri="{BB962C8B-B14F-4D97-AF65-F5344CB8AC3E}">
        <p14:creationId xmlns:p14="http://schemas.microsoft.com/office/powerpoint/2010/main" val="40535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Prism</a:t>
            </a:r>
            <a:r>
              <a:rPr kumimoji="1" lang="ja-JP" altLang="en-US" dirty="0"/>
              <a:t>の製作者である</a:t>
            </a:r>
            <a:r>
              <a:rPr kumimoji="1" lang="en-US" altLang="ja-JP" dirty="0"/>
              <a:t>Brian</a:t>
            </a:r>
            <a:r>
              <a:rPr kumimoji="1" lang="ja-JP" altLang="en-US" dirty="0"/>
              <a:t> </a:t>
            </a:r>
            <a:r>
              <a:rPr kumimoji="1" lang="en-US" altLang="ja-JP" dirty="0" err="1"/>
              <a:t>Lagnus</a:t>
            </a:r>
            <a:r>
              <a:rPr kumimoji="1" lang="ja-JP" altLang="en-US" dirty="0"/>
              <a:t>氏は次のようにおっしゃっています。</a:t>
            </a:r>
            <a:endParaRPr kumimoji="1" lang="en-US" altLang="ja-JP" dirty="0"/>
          </a:p>
          <a:p>
            <a:r>
              <a:rPr kumimoji="1" lang="ja-JP" altLang="en-US" dirty="0"/>
              <a:t>プリズムは</a:t>
            </a:r>
            <a:r>
              <a:rPr kumimoji="1" lang="en-US" altLang="ja-JP" dirty="0"/>
              <a:t>XAML</a:t>
            </a:r>
            <a:r>
              <a:rPr kumimoji="1" lang="ja-JP" altLang="en-US" dirty="0"/>
              <a:t>アプリケーションフレームワークです。</a:t>
            </a:r>
            <a:endParaRPr kumimoji="1" lang="en-US" altLang="ja-JP" dirty="0"/>
          </a:p>
          <a:p>
            <a:r>
              <a:rPr kumimoji="1" lang="ja-JP" altLang="en-US" dirty="0"/>
              <a:t>そして、プリズムはガイダンスであり、パターンやプラクティスの集合でもあります。</a:t>
            </a:r>
            <a:endParaRPr kumimoji="1" lang="en-US" altLang="ja-JP" dirty="0"/>
          </a:p>
          <a:p>
            <a:r>
              <a:rPr kumimoji="1" lang="ja-JP" altLang="en-US" dirty="0"/>
              <a:t>プリズムを使うと、アプリケーションは自然とテストしやすく、変更も容易になります。</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5</a:t>
            </a:fld>
            <a:endParaRPr lang="en-US" altLang="ja-JP"/>
          </a:p>
        </p:txBody>
      </p:sp>
    </p:spTree>
    <p:extLst>
      <p:ext uri="{BB962C8B-B14F-4D97-AF65-F5344CB8AC3E}">
        <p14:creationId xmlns:p14="http://schemas.microsoft.com/office/powerpoint/2010/main" val="184470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プリズムは利用者に</a:t>
            </a:r>
            <a:endParaRPr kumimoji="1" lang="en-US" altLang="ja-JP" dirty="0"/>
          </a:p>
          <a:p>
            <a:r>
              <a:rPr kumimoji="1" lang="en-US" altLang="ja-JP" dirty="0"/>
              <a:t>MVVM</a:t>
            </a:r>
            <a:r>
              <a:rPr kumimoji="1" lang="ja-JP" altLang="en-US" dirty="0"/>
              <a:t>の</a:t>
            </a:r>
            <a:r>
              <a:rPr kumimoji="1" lang="en-US" altLang="ja-JP" dirty="0"/>
              <a:t>Support</a:t>
            </a:r>
            <a:r>
              <a:rPr kumimoji="1" lang="ja-JP" altLang="en-US" dirty="0" err="1"/>
              <a:t>を提</a:t>
            </a:r>
            <a:r>
              <a:rPr kumimoji="1" lang="ja-JP" altLang="en-US" dirty="0"/>
              <a:t>供します。</a:t>
            </a:r>
            <a:endParaRPr kumimoji="1" lang="en-US" altLang="ja-JP" dirty="0"/>
          </a:p>
          <a:p>
            <a:r>
              <a:rPr kumimoji="1" lang="ja-JP" altLang="en-US" dirty="0"/>
              <a:t>・</a:t>
            </a:r>
            <a:r>
              <a:rPr kumimoji="1" lang="en-US" altLang="ja-JP" dirty="0"/>
              <a:t>Commanding</a:t>
            </a:r>
          </a:p>
          <a:p>
            <a:r>
              <a:rPr kumimoji="1" lang="ja-JP" altLang="en-US" dirty="0"/>
              <a:t>・</a:t>
            </a:r>
            <a:r>
              <a:rPr kumimoji="1" lang="en-US" altLang="ja-JP" dirty="0"/>
              <a:t>Messaging</a:t>
            </a:r>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ja-JP" altLang="en-US" dirty="0"/>
              <a:t> </a:t>
            </a:r>
            <a:r>
              <a:rPr kumimoji="1" lang="en-US" altLang="ja-JP" dirty="0"/>
              <a:t>Injection</a:t>
            </a:r>
          </a:p>
          <a:p>
            <a:r>
              <a:rPr kumimoji="1" lang="ja-JP" altLang="en-US" dirty="0"/>
              <a:t>そして</a:t>
            </a:r>
            <a:r>
              <a:rPr kumimoji="1" lang="en-US" altLang="ja-JP" dirty="0"/>
              <a:t>Logging</a:t>
            </a:r>
            <a:r>
              <a:rPr kumimoji="1" lang="ja-JP" altLang="en-US" dirty="0"/>
              <a:t>です</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6</a:t>
            </a:fld>
            <a:endParaRPr lang="en-US" altLang="ja-JP"/>
          </a:p>
        </p:txBody>
      </p:sp>
    </p:spTree>
    <p:extLst>
      <p:ext uri="{BB962C8B-B14F-4D97-AF65-F5344CB8AC3E}">
        <p14:creationId xmlns:p14="http://schemas.microsoft.com/office/powerpoint/2010/main" val="52989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Xamarin.Forms</a:t>
            </a:r>
            <a:r>
              <a:rPr kumimoji="1" lang="ja-JP" altLang="en-US" dirty="0" err="1"/>
              <a:t>で開</a:t>
            </a:r>
            <a:r>
              <a:rPr kumimoji="1" lang="ja-JP" altLang="en-US" dirty="0"/>
              <a:t>発しようとした場合、特別な理由がない限りは</a:t>
            </a:r>
            <a:r>
              <a:rPr kumimoji="1" lang="en-US" altLang="ja-JP" dirty="0"/>
              <a:t>MVVM</a:t>
            </a:r>
            <a:r>
              <a:rPr kumimoji="1" lang="ja-JP" altLang="en-US" dirty="0"/>
              <a:t>パターンを利用することになると思います。</a:t>
            </a:r>
          </a:p>
          <a:p>
            <a:r>
              <a:rPr kumimoji="1" lang="ja-JP" altLang="en-US" dirty="0"/>
              <a:t>しかし</a:t>
            </a:r>
            <a:r>
              <a:rPr kumimoji="1" lang="en-US" altLang="ja-JP" dirty="0"/>
              <a:t>Xamarin.Forms</a:t>
            </a:r>
            <a:r>
              <a:rPr kumimoji="1" lang="ja-JP" altLang="en-US" dirty="0"/>
              <a:t>単独では</a:t>
            </a:r>
            <a:r>
              <a:rPr kumimoji="1" lang="en-US" altLang="ja-JP" dirty="0"/>
              <a:t>MVVM</a:t>
            </a:r>
            <a:r>
              <a:rPr kumimoji="1" lang="ja-JP" altLang="en-US" dirty="0"/>
              <a:t>パターンを利用する上で、なかなか辛い点もあります。</a:t>
            </a:r>
          </a:p>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4/18/2018 12:26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3978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特につらいのは、</a:t>
            </a:r>
            <a:r>
              <a:rPr kumimoji="1" lang="en-US" altLang="ja-JP" dirty="0"/>
              <a:t>VM</a:t>
            </a:r>
            <a:r>
              <a:rPr kumimoji="1" lang="ja-JP" altLang="en-US" dirty="0"/>
              <a:t>から</a:t>
            </a:r>
            <a:r>
              <a:rPr kumimoji="1" lang="en-US" altLang="ja-JP" dirty="0"/>
              <a:t>View</a:t>
            </a:r>
            <a:r>
              <a:rPr kumimoji="1" lang="ja-JP" altLang="en-US" dirty="0"/>
              <a:t>を操作するケースです。</a:t>
            </a:r>
            <a:endParaRPr kumimoji="1" lang="en-US" altLang="ja-JP" dirty="0"/>
          </a:p>
          <a:p>
            <a:r>
              <a:rPr kumimoji="1" lang="ja-JP" altLang="en-US" dirty="0"/>
              <a:t>画面遷移や、確認ダイアログ・選択ダイアログなどです。</a:t>
            </a:r>
            <a:endParaRPr kumimoji="1" lang="en-US" altLang="ja-JP" dirty="0"/>
          </a:p>
          <a:p>
            <a:r>
              <a:rPr kumimoji="1" lang="ja-JP" altLang="en-US" dirty="0"/>
              <a:t>この課題を解決してくれるのが</a:t>
            </a:r>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8</a:t>
            </a:fld>
            <a:endParaRPr lang="en-US" altLang="ja-JP"/>
          </a:p>
        </p:txBody>
      </p:sp>
    </p:spTree>
    <p:extLst>
      <p:ext uri="{BB962C8B-B14F-4D97-AF65-F5344CB8AC3E}">
        <p14:creationId xmlns:p14="http://schemas.microsoft.com/office/powerpoint/2010/main" val="3749276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Prism</a:t>
            </a:r>
            <a:r>
              <a:rPr kumimoji="1" lang="ja-JP" altLang="en-US" dirty="0"/>
              <a:t>の</a:t>
            </a:r>
            <a:r>
              <a:rPr kumimoji="1" lang="en-US" altLang="ja-JP" dirty="0"/>
              <a:t>MVVM</a:t>
            </a:r>
            <a:r>
              <a:rPr kumimoji="1" lang="ja-JP" altLang="en-US" dirty="0"/>
              <a:t>サポートであり、特に</a:t>
            </a:r>
            <a:endParaRPr kumimoji="1" lang="en-US" altLang="ja-JP" dirty="0"/>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en-US" altLang="ja-JP" baseline="0" dirty="0"/>
              <a:t> Injection</a:t>
            </a:r>
            <a:endParaRPr kumimoji="1" lang="en-US" altLang="ja-JP" dirty="0"/>
          </a:p>
          <a:p>
            <a:r>
              <a:rPr kumimoji="1" lang="ja-JP" altLang="en-US" dirty="0"/>
              <a:t>この辺りが非常に</a:t>
            </a:r>
            <a:r>
              <a:rPr kumimoji="1" lang="ja-JP" altLang="en-US" baseline="0" dirty="0"/>
              <a:t>強力です。</a:t>
            </a:r>
          </a:p>
          <a:p>
            <a:pPr defTabSz="1010626">
              <a:spcAft>
                <a:spcPts val="368"/>
              </a:spcAft>
              <a:defRPr/>
            </a:pPr>
            <a:endParaRPr kumimoji="1" lang="ja-JP" altLang="en-US" dirty="0"/>
          </a:p>
          <a:p>
            <a:pPr defTabSz="1010626">
              <a:spcAft>
                <a:spcPts val="368"/>
              </a:spcAft>
              <a:defRPr/>
            </a:pPr>
            <a:r>
              <a:rPr kumimoji="1" lang="ja-JP" altLang="en-US" dirty="0"/>
              <a:t>ただこういった個別の機能よりも大切なものが</a:t>
            </a:r>
            <a:r>
              <a:rPr kumimoji="1" lang="en-US" altLang="ja-JP" dirty="0"/>
              <a:t>Prism</a:t>
            </a:r>
            <a:r>
              <a:rPr kumimoji="1" lang="ja-JP" altLang="en-US" dirty="0"/>
              <a:t>には、含まれていると考えています。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9</a:t>
            </a:fld>
            <a:endParaRPr lang="en-US" altLang="ja-JP"/>
          </a:p>
        </p:txBody>
      </p:sp>
    </p:spTree>
    <p:extLst>
      <p:ext uri="{BB962C8B-B14F-4D97-AF65-F5344CB8AC3E}">
        <p14:creationId xmlns:p14="http://schemas.microsoft.com/office/powerpoint/2010/main" val="210398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タイトル 1"/>
          <p:cNvSpPr>
            <a:spLocks noGrp="1"/>
          </p:cNvSpPr>
          <p:nvPr>
            <p:ph type="title"/>
          </p:nvPr>
        </p:nvSpPr>
        <p:spPr>
          <a:xfrm>
            <a:off x="3913981" y="295274"/>
            <a:ext cx="8250222" cy="3490020"/>
          </a:xfrm>
        </p:spPr>
        <p:txBody>
          <a:bodyPr/>
          <a:lstStyle>
            <a:lvl1pPr>
              <a:defRPr sz="6000"/>
            </a:lvl1pPr>
          </a:lstStyle>
          <a:p>
            <a:r>
              <a:rPr kumimoji="1" lang="ja-JP" altLang="en-US"/>
              <a:t>マスター タイトルの書式設定</a:t>
            </a:r>
            <a:endParaRPr kumimoji="1" lang="ja-JP" altLang="en-US" dirty="0"/>
          </a:p>
        </p:txBody>
      </p:sp>
      <p:sp>
        <p:nvSpPr>
          <p:cNvPr id="9" name="Text Placeholder 5"/>
          <p:cNvSpPr>
            <a:spLocks noGrp="1"/>
          </p:cNvSpPr>
          <p:nvPr>
            <p:ph type="body" sz="quarter" idx="10"/>
          </p:nvPr>
        </p:nvSpPr>
        <p:spPr>
          <a:xfrm>
            <a:off x="6434260" y="3785294"/>
            <a:ext cx="5727577" cy="2654756"/>
          </a:xfrm>
        </p:spPr>
        <p:txBody>
          <a:bodyPr>
            <a:normAutofit/>
          </a:bodyPr>
          <a:lstStyle>
            <a:lvl1pPr marL="0" indent="0">
              <a:buNone/>
              <a:defRPr sz="3600">
                <a:solidFill>
                  <a:schemeClr val="tx1">
                    <a:lumMod val="65000"/>
                    <a:lumOff val="35000"/>
                  </a:schemeClr>
                </a:soli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p:txBody>
      </p:sp>
      <p:pic>
        <p:nvPicPr>
          <p:cNvPr id="5" name="図 4"/>
          <p:cNvPicPr>
            <a:picLocks noChangeAspect="1"/>
          </p:cNvPicPr>
          <p:nvPr userDrawn="1"/>
        </p:nvPicPr>
        <p:blipFill>
          <a:blip r:embed="rId2"/>
          <a:stretch>
            <a:fillRect/>
          </a:stretch>
        </p:blipFill>
        <p:spPr>
          <a:xfrm>
            <a:off x="-1" y="3129171"/>
            <a:ext cx="5282133" cy="3861240"/>
          </a:xfrm>
          <a:prstGeom prst="rect">
            <a:avLst/>
          </a:prstGeom>
        </p:spPr>
      </p:pic>
    </p:spTree>
    <p:extLst>
      <p:ext uri="{BB962C8B-B14F-4D97-AF65-F5344CB8AC3E}">
        <p14:creationId xmlns:p14="http://schemas.microsoft.com/office/powerpoint/2010/main" val="1315567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s 2 Columns">
    <p:bg>
      <p:bgPr>
        <a:solidFill>
          <a:srgbClr val="F8F8F8"/>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8" name="Text Placeholder 5"/>
          <p:cNvSpPr>
            <a:spLocks noGrp="1"/>
          </p:cNvSpPr>
          <p:nvPr>
            <p:ph type="body" sz="quarter" idx="11"/>
          </p:nvPr>
        </p:nvSpPr>
        <p:spPr>
          <a:xfrm>
            <a:off x="62182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pic>
        <p:nvPicPr>
          <p:cNvPr id="10" name="図 9"/>
          <p:cNvPicPr>
            <a:picLocks noChangeAspect="1"/>
          </p:cNvPicPr>
          <p:nvPr userDrawn="1"/>
        </p:nvPicPr>
        <p:blipFill>
          <a:blip r:embed="rId2"/>
          <a:stretch>
            <a:fillRect/>
          </a:stretch>
        </p:blipFill>
        <p:spPr>
          <a:xfrm>
            <a:off x="0" y="6129528"/>
            <a:ext cx="1177677" cy="860882"/>
          </a:xfrm>
          <a:prstGeom prst="rect">
            <a:avLst/>
          </a:prstGeom>
        </p:spPr>
      </p:pic>
      <p:sp>
        <p:nvSpPr>
          <p:cNvPr id="9"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92138315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3917" userDrawn="1">
          <p15:clr>
            <a:srgbClr val="FBAE40"/>
          </p15:clr>
        </p15:guide>
        <p15:guide id="2" orient="horz" pos="220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164732"/>
          </a:xfrm>
        </p:spPr>
        <p:txBody>
          <a:bodyPr lIns="360000" tIns="360000" rIns="360000" bIns="360000" spcCol="0">
            <a:normAutofit/>
          </a:bodyPr>
          <a:lstStyle>
            <a:lvl1pPr marL="342900" indent="-342900">
              <a:lnSpc>
                <a:spcPct val="100000"/>
              </a:lnSpc>
              <a:spcBef>
                <a:spcPts val="600"/>
              </a:spcBef>
              <a:defRPr sz="4000">
                <a:solidFill>
                  <a:schemeClr val="tx2"/>
                </a:solidFill>
                <a:latin typeface="+mj-ea"/>
                <a:ea typeface="+mj-ea"/>
              </a:defRPr>
            </a:lvl1pPr>
            <a:lvl2pPr marL="720000" indent="-396000">
              <a:lnSpc>
                <a:spcPct val="100000"/>
              </a:lnSpc>
              <a:defRPr>
                <a:latin typeface="+mn-ea"/>
                <a:ea typeface="+mn-ea"/>
              </a:defRPr>
            </a:lvl2pPr>
            <a:lvl3pPr marL="900000" indent="-360000">
              <a:lnSpc>
                <a:spcPct val="100000"/>
              </a:lnSpc>
              <a:defRPr sz="2800">
                <a:latin typeface="+mn-ea"/>
                <a:ea typeface="+mn-ea"/>
              </a:defRPr>
            </a:lvl3pPr>
            <a:lvl4pPr marL="1152000" indent="-360000">
              <a:lnSpc>
                <a:spcPct val="100000"/>
              </a:lnSpc>
              <a:defRPr sz="2400">
                <a:latin typeface="+mn-ea"/>
                <a:ea typeface="+mn-ea"/>
              </a:defRPr>
            </a:lvl4pPr>
            <a:lvl5pPr marL="1368000" indent="-360000">
              <a:lnSpc>
                <a:spcPct val="100000"/>
              </a:lnSpc>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8"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9" name="図 8"/>
          <p:cNvPicPr>
            <a:picLocks noChangeAspect="1"/>
          </p:cNvPicPr>
          <p:nvPr userDrawn="1"/>
        </p:nvPicPr>
        <p:blipFill>
          <a:blip r:embed="rId2"/>
          <a:stretch>
            <a:fillRect/>
          </a:stretch>
        </p:blipFill>
        <p:spPr>
          <a:xfrm>
            <a:off x="0" y="6129528"/>
            <a:ext cx="1177677" cy="860882"/>
          </a:xfrm>
          <a:prstGeom prst="rect">
            <a:avLst/>
          </a:prstGeom>
        </p:spPr>
      </p:pic>
      <p:sp>
        <p:nvSpPr>
          <p:cNvPr id="11"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893078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rgbClr val="F8F8F8"/>
        </a:solidFill>
        <a:effectLst/>
      </p:bgPr>
    </p:bg>
    <p:spTree>
      <p:nvGrpSpPr>
        <p:cNvPr id="1" name=""/>
        <p:cNvGrpSpPr/>
        <p:nvPr/>
      </p:nvGrpSpPr>
      <p:grpSpPr>
        <a:xfrm>
          <a:off x="0" y="0"/>
          <a:ext cx="0" cy="0"/>
          <a:chOff x="0" y="0"/>
          <a:chExt cx="0" cy="0"/>
        </a:xfrm>
      </p:grpSpPr>
      <p:sp>
        <p:nvSpPr>
          <p:cNvPr id="5"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6" name="図 5"/>
          <p:cNvPicPr>
            <a:picLocks noChangeAspect="1"/>
          </p:cNvPicPr>
          <p:nvPr userDrawn="1"/>
        </p:nvPicPr>
        <p:blipFill>
          <a:blip r:embed="rId2"/>
          <a:stretch>
            <a:fillRect/>
          </a:stretch>
        </p:blipFill>
        <p:spPr>
          <a:xfrm>
            <a:off x="0" y="6129528"/>
            <a:ext cx="1177677" cy="860882"/>
          </a:xfrm>
          <a:prstGeom prst="rect">
            <a:avLst/>
          </a:prstGeom>
        </p:spPr>
      </p:pic>
      <p:sp>
        <p:nvSpPr>
          <p:cNvPr id="7"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056959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rgbClr val="3498DB"/>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45629" y="904974"/>
            <a:ext cx="10945216" cy="2645767"/>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6" name="コンテンツ プレースホルダー 5"/>
          <p:cNvSpPr>
            <a:spLocks noGrp="1"/>
          </p:cNvSpPr>
          <p:nvPr>
            <p:ph sz="quarter" idx="10"/>
          </p:nvPr>
        </p:nvSpPr>
        <p:spPr>
          <a:xfrm>
            <a:off x="745629" y="3550740"/>
            <a:ext cx="10945216" cy="2610817"/>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22728158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ote slide">
    <p:bg>
      <p:bgPr>
        <a:solidFill>
          <a:srgbClr val="3498DB"/>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38603" y="184894"/>
            <a:ext cx="10945216" cy="1080120"/>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6" name="コンテンツ プレースホルダー 5"/>
          <p:cNvSpPr>
            <a:spLocks noGrp="1"/>
          </p:cNvSpPr>
          <p:nvPr>
            <p:ph sz="quarter" idx="10"/>
          </p:nvPr>
        </p:nvSpPr>
        <p:spPr>
          <a:xfrm>
            <a:off x="745629" y="1265014"/>
            <a:ext cx="10945216" cy="4896544"/>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3679933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uote slide">
    <p:bg>
      <p:bgPr>
        <a:solidFill>
          <a:schemeClr val="tx2">
            <a:lumMod val="7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38603" y="184894"/>
            <a:ext cx="10945216" cy="1080120"/>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6" name="コンテンツ プレースホルダー 5"/>
          <p:cNvSpPr>
            <a:spLocks noGrp="1"/>
          </p:cNvSpPr>
          <p:nvPr>
            <p:ph sz="quarter" idx="10"/>
          </p:nvPr>
        </p:nvSpPr>
        <p:spPr>
          <a:xfrm>
            <a:off x="745629" y="1265014"/>
            <a:ext cx="10945216" cy="4896544"/>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21027831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
        <p:nvSpPr>
          <p:cNvPr id="4" name="Title 4"/>
          <p:cNvSpPr>
            <a:spLocks noGrp="1"/>
          </p:cNvSpPr>
          <p:nvPr>
            <p:ph type="title"/>
          </p:nvPr>
        </p:nvSpPr>
        <p:spPr>
          <a:xfrm>
            <a:off x="673622" y="544935"/>
            <a:ext cx="11089232" cy="5904654"/>
          </a:xfrm>
        </p:spPr>
        <p:txBody>
          <a:bodyPr anchor="ctr" anchorCtr="0"/>
          <a:lstStyle>
            <a:lvl1pPr algn="l">
              <a:defRPr sz="8800">
                <a:solidFill>
                  <a:schemeClr val="tx1"/>
                </a:solidFill>
                <a:latin typeface="+mj-ea"/>
                <a:ea typeface="+mj-ea"/>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410627906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0" y="1212851"/>
            <a:ext cx="11887198" cy="5164731"/>
          </a:xfrm>
          <a:prstGeom prst="rect">
            <a:avLst/>
          </a:prstGeom>
        </p:spPr>
        <p:txBody>
          <a:bodyPr vert="horz" wrap="square" lIns="146304" tIns="91440" rIns="146304" bIns="9144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3" name="スライド番号プレースホルダー 2"/>
          <p:cNvSpPr>
            <a:spLocks noGrp="1"/>
          </p:cNvSpPr>
          <p:nvPr>
            <p:ph type="sldNum" sz="quarter" idx="4"/>
          </p:nvPr>
        </p:nvSpPr>
        <p:spPr>
          <a:xfrm>
            <a:off x="10601526" y="6521598"/>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5" name="テキスト ボックス 4"/>
          <p:cNvSpPr txBox="1"/>
          <p:nvPr userDrawn="1"/>
        </p:nvSpPr>
        <p:spPr>
          <a:xfrm>
            <a:off x="4248635" y="6393403"/>
            <a:ext cx="3939220" cy="544765"/>
          </a:xfrm>
          <a:prstGeom prst="rect">
            <a:avLst/>
          </a:prstGeom>
          <a:noFill/>
        </p:spPr>
        <p:txBody>
          <a:bodyPr wrap="none" lIns="182880" tIns="146304" rIns="182880" bIns="146304" rtlCol="0">
            <a:spAutoFit/>
          </a:bodyPr>
          <a:lstStyle/>
          <a:p>
            <a:pPr algn="ctr">
              <a:lnSpc>
                <a:spcPct val="90000"/>
              </a:lnSpc>
              <a:spcAft>
                <a:spcPts val="600"/>
              </a:spcAft>
            </a:pPr>
            <a:r>
              <a:rPr kumimoji="1" lang="en-US" altLang="ja-JP" sz="1800" dirty="0">
                <a:solidFill>
                  <a:srgbClr val="4F81BD"/>
                </a:solidFill>
              </a:rPr>
              <a:t>©</a:t>
            </a:r>
            <a:r>
              <a:rPr kumimoji="1" lang="ja-JP" altLang="en-US" sz="1800" dirty="0">
                <a:solidFill>
                  <a:srgbClr val="4F81BD"/>
                </a:solidFill>
              </a:rPr>
              <a:t> </a:t>
            </a:r>
            <a:r>
              <a:rPr kumimoji="1" lang="en-US" altLang="ja-JP" sz="1800" dirty="0">
                <a:solidFill>
                  <a:srgbClr val="4F81BD"/>
                </a:solidFill>
              </a:rPr>
              <a:t>2018 @Japan Xamarin User Group</a:t>
            </a:r>
            <a:endParaRPr kumimoji="1" lang="ja-JP" altLang="en-US" sz="1800" dirty="0" err="1">
              <a:solidFill>
                <a:srgbClr val="4F81BD"/>
              </a:solidFill>
            </a:endParaRPr>
          </a:p>
        </p:txBody>
      </p:sp>
    </p:spTree>
    <p:extLst>
      <p:ext uri="{BB962C8B-B14F-4D97-AF65-F5344CB8AC3E}">
        <p14:creationId xmlns:p14="http://schemas.microsoft.com/office/powerpoint/2010/main" val="2948838993"/>
      </p:ext>
    </p:extLst>
  </p:cSld>
  <p:clrMap bg1="lt1" tx1="dk1" bg2="lt2" tx2="dk2" accent1="accent1" accent2="accent2" accent3="accent3" accent4="accent4" accent5="accent5" accent6="accent6" hlink="hlink" folHlink="folHlink"/>
  <p:sldLayoutIdLst>
    <p:sldLayoutId id="2147484340" r:id="rId1"/>
    <p:sldLayoutId id="2147484345" r:id="rId2"/>
    <p:sldLayoutId id="2147484342" r:id="rId3"/>
    <p:sldLayoutId id="2147484343" r:id="rId4"/>
    <p:sldLayoutId id="2147484344" r:id="rId5"/>
    <p:sldLayoutId id="2147484349" r:id="rId6"/>
    <p:sldLayoutId id="2147484350" r:id="rId7"/>
    <p:sldLayoutId id="2147484348" r:id="rId8"/>
  </p:sldLayoutIdLst>
  <p:transition>
    <p:fade/>
  </p:transition>
  <p:hf hdr="0" ftr="0" dt="0"/>
  <p:txStyles>
    <p:titleStyle>
      <a:lvl1pPr algn="l" defTabSz="932742" rtl="0" eaLnBrk="1" latinLnBrk="0" hangingPunct="1">
        <a:lnSpc>
          <a:spcPct val="90000"/>
        </a:lnSpc>
        <a:spcBef>
          <a:spcPct val="0"/>
        </a:spcBef>
        <a:buNone/>
        <a:defRPr kumimoji="1" lang="en-US" sz="4800" b="0" kern="1200" cap="none" spc="-102" baseline="0" dirty="0" smtClean="0">
          <a:ln w="3175">
            <a:noFill/>
          </a:ln>
          <a:solidFill>
            <a:schemeClr val="accent1"/>
          </a:solidFill>
          <a:effectLst/>
          <a:latin typeface="+mj-ea"/>
          <a:ea typeface="+mj-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solidFill>
            <a:schemeClr val="tx1">
              <a:lumMod val="75000"/>
              <a:lumOff val="25000"/>
            </a:schemeClr>
          </a:solidFill>
          <a:latin typeface="+mj-ea"/>
          <a:ea typeface="+mj-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800" kern="1200" spc="0" baseline="0">
          <a:solidFill>
            <a:schemeClr val="tx1">
              <a:lumMod val="75000"/>
              <a:lumOff val="25000"/>
            </a:schemeClr>
          </a:solidFill>
          <a:latin typeface="+mj-ea"/>
          <a:ea typeface="+mj-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1">
              <a:lumMod val="75000"/>
              <a:lumOff val="25000"/>
            </a:schemeClr>
          </a:solidFill>
          <a:latin typeface="+mj-ea"/>
          <a:ea typeface="+mj-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xug/PrismHands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416287" y="231438"/>
            <a:ext cx="8250222" cy="3490020"/>
          </a:xfrm>
        </p:spPr>
        <p:txBody>
          <a:bodyPr/>
          <a:lstStyle/>
          <a:p>
            <a:r>
              <a:rPr lang="en-US" altLang="ja-JP" sz="4400" dirty="0"/>
              <a:t>Prism for Xamarin.Forms</a:t>
            </a:r>
            <a:r>
              <a:rPr lang="ja-JP" altLang="en-US" sz="4400" dirty="0"/>
              <a:t>入門 </a:t>
            </a:r>
            <a:br>
              <a:rPr lang="en-US" altLang="ja-JP" sz="4400" dirty="0"/>
            </a:br>
            <a:r>
              <a:rPr lang="en-US" altLang="ja-JP" sz="4400" dirty="0"/>
              <a:t>Hands-on</a:t>
            </a:r>
            <a:endParaRPr lang="ja-JP" altLang="en-US" sz="4400" dirty="0"/>
          </a:p>
        </p:txBody>
      </p:sp>
      <p:sp>
        <p:nvSpPr>
          <p:cNvPr id="2" name="テキスト プレースホルダー 1"/>
          <p:cNvSpPr>
            <a:spLocks noGrp="1"/>
          </p:cNvSpPr>
          <p:nvPr>
            <p:ph type="body" sz="quarter" idx="10"/>
          </p:nvPr>
        </p:nvSpPr>
        <p:spPr/>
        <p:txBody>
          <a:bodyPr anchor="b"/>
          <a:lstStyle/>
          <a:p>
            <a:pPr algn="r"/>
            <a:r>
              <a:rPr lang="en-US" altLang="ja-JP"/>
              <a:t>2018.04.20</a:t>
            </a:r>
            <a:endParaRPr kumimoji="1" lang="ja-JP" altLang="en-US" dirty="0"/>
          </a:p>
        </p:txBody>
      </p:sp>
    </p:spTree>
    <p:extLst>
      <p:ext uri="{BB962C8B-B14F-4D97-AF65-F5344CB8AC3E}">
        <p14:creationId xmlns:p14="http://schemas.microsoft.com/office/powerpoint/2010/main" val="3527015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What is Prism?</a:t>
            </a:r>
            <a:endParaRPr kumimoji="1" lang="ja-JP" altLang="en-US" dirty="0"/>
          </a:p>
        </p:txBody>
      </p:sp>
      <p:sp>
        <p:nvSpPr>
          <p:cNvPr id="3" name="テキスト プレースホルダー 5"/>
          <p:cNvSpPr txBox="1">
            <a:spLocks/>
          </p:cNvSpPr>
          <p:nvPr/>
        </p:nvSpPr>
        <p:spPr>
          <a:xfrm>
            <a:off x="721092" y="1409030"/>
            <a:ext cx="11078794" cy="5074554"/>
          </a:xfrm>
          <a:prstGeom prst="rect">
            <a:avLst/>
          </a:prstGeom>
        </p:spPr>
        <p:txBody>
          <a:bodyPr/>
          <a:lstStyle>
            <a:lvl1pPr marL="422061" indent="-422061" algn="l" rtl="0" eaLnBrk="1" fontAlgn="base" hangingPunct="1">
              <a:spcBef>
                <a:spcPct val="20000"/>
              </a:spcBef>
              <a:spcAft>
                <a:spcPct val="0"/>
              </a:spcAft>
              <a:buChar char="•"/>
              <a:defRPr kumimoji="1" sz="3939">
                <a:solidFill>
                  <a:schemeClr val="tx1"/>
                </a:solidFill>
                <a:latin typeface="+mn-lt"/>
                <a:ea typeface="+mn-ea"/>
                <a:cs typeface="+mn-cs"/>
              </a:defRPr>
            </a:lvl1pPr>
            <a:lvl2pPr marL="914468" indent="-351718" algn="l" rtl="0" eaLnBrk="1" fontAlgn="base" hangingPunct="1">
              <a:spcBef>
                <a:spcPct val="20000"/>
              </a:spcBef>
              <a:spcAft>
                <a:spcPct val="0"/>
              </a:spcAft>
              <a:buChar char="–"/>
              <a:defRPr kumimoji="1" sz="3446">
                <a:solidFill>
                  <a:schemeClr val="tx1"/>
                </a:solidFill>
                <a:latin typeface="+mn-lt"/>
                <a:ea typeface="+mn-ea"/>
              </a:defRPr>
            </a:lvl2pPr>
            <a:lvl3pPr marL="1406875" indent="-281376" algn="l" rtl="0" eaLnBrk="1" fontAlgn="base" hangingPunct="1">
              <a:spcBef>
                <a:spcPct val="20000"/>
              </a:spcBef>
              <a:spcAft>
                <a:spcPct val="0"/>
              </a:spcAft>
              <a:buChar char="•"/>
              <a:defRPr kumimoji="1" sz="2954">
                <a:solidFill>
                  <a:schemeClr val="tx1"/>
                </a:solidFill>
                <a:latin typeface="+mn-lt"/>
                <a:ea typeface="+mn-ea"/>
              </a:defRPr>
            </a:lvl3pPr>
            <a:lvl4pPr marL="1969625" indent="-281376" algn="l" rtl="0" eaLnBrk="1" fontAlgn="base" hangingPunct="1">
              <a:spcBef>
                <a:spcPct val="20000"/>
              </a:spcBef>
              <a:spcAft>
                <a:spcPct val="0"/>
              </a:spcAft>
              <a:buChar char="–"/>
              <a:defRPr kumimoji="1" sz="2462">
                <a:solidFill>
                  <a:schemeClr val="tx1"/>
                </a:solidFill>
                <a:latin typeface="+mn-lt"/>
                <a:ea typeface="+mn-ea"/>
              </a:defRPr>
            </a:lvl4pPr>
            <a:lvl5pPr marL="2532376" indent="-281376" algn="l" rtl="0" eaLnBrk="1" fontAlgn="base" hangingPunct="1">
              <a:spcBef>
                <a:spcPct val="20000"/>
              </a:spcBef>
              <a:spcAft>
                <a:spcPct val="0"/>
              </a:spcAft>
              <a:buChar char="»"/>
              <a:defRPr kumimoji="1" sz="2462">
                <a:solidFill>
                  <a:schemeClr val="tx1"/>
                </a:solidFill>
                <a:latin typeface="+mn-lt"/>
                <a:ea typeface="+mn-ea"/>
              </a:defRPr>
            </a:lvl5pPr>
            <a:lvl6pPr marL="3095125" indent="-281376" algn="l" rtl="0" eaLnBrk="1" fontAlgn="base" hangingPunct="1">
              <a:spcBef>
                <a:spcPct val="20000"/>
              </a:spcBef>
              <a:spcAft>
                <a:spcPct val="0"/>
              </a:spcAft>
              <a:buChar char="»"/>
              <a:defRPr kumimoji="1" sz="2462">
                <a:solidFill>
                  <a:schemeClr val="tx1"/>
                </a:solidFill>
                <a:latin typeface="+mn-lt"/>
                <a:ea typeface="+mn-ea"/>
              </a:defRPr>
            </a:lvl6pPr>
            <a:lvl7pPr marL="3657875" indent="-281376" algn="l" rtl="0" eaLnBrk="1" fontAlgn="base" hangingPunct="1">
              <a:spcBef>
                <a:spcPct val="20000"/>
              </a:spcBef>
              <a:spcAft>
                <a:spcPct val="0"/>
              </a:spcAft>
              <a:buChar char="»"/>
              <a:defRPr kumimoji="1" sz="2462">
                <a:solidFill>
                  <a:schemeClr val="tx1"/>
                </a:solidFill>
                <a:latin typeface="+mn-lt"/>
                <a:ea typeface="+mn-ea"/>
              </a:defRPr>
            </a:lvl7pPr>
            <a:lvl8pPr marL="4220625" indent="-281376" algn="l" rtl="0" eaLnBrk="1" fontAlgn="base" hangingPunct="1">
              <a:spcBef>
                <a:spcPct val="20000"/>
              </a:spcBef>
              <a:spcAft>
                <a:spcPct val="0"/>
              </a:spcAft>
              <a:buChar char="»"/>
              <a:defRPr kumimoji="1" sz="2462">
                <a:solidFill>
                  <a:schemeClr val="tx1"/>
                </a:solidFill>
                <a:latin typeface="+mn-lt"/>
                <a:ea typeface="+mn-ea"/>
              </a:defRPr>
            </a:lvl8pPr>
            <a:lvl9pPr marL="4783374" indent="-281376" algn="l" rtl="0" eaLnBrk="1" fontAlgn="base" hangingPunct="1">
              <a:spcBef>
                <a:spcPct val="20000"/>
              </a:spcBef>
              <a:spcAft>
                <a:spcPct val="0"/>
              </a:spcAft>
              <a:buChar char="»"/>
              <a:defRPr kumimoji="1" sz="2462">
                <a:solidFill>
                  <a:schemeClr val="tx1"/>
                </a:solidFill>
                <a:latin typeface="+mn-lt"/>
                <a:ea typeface="+mn-ea"/>
              </a:defRPr>
            </a:lvl9pPr>
          </a:lstStyle>
          <a:p>
            <a:r>
              <a:rPr lang="en-US" altLang="ja-JP" sz="3264" kern="0" dirty="0"/>
              <a:t>XAML Application Framework</a:t>
            </a:r>
          </a:p>
          <a:p>
            <a:r>
              <a:rPr lang="en-US" altLang="ja-JP" sz="3264" kern="0" dirty="0">
                <a:solidFill>
                  <a:srgbClr val="FF0000"/>
                </a:solidFill>
              </a:rPr>
              <a:t>Guidance</a:t>
            </a:r>
          </a:p>
          <a:p>
            <a:r>
              <a:rPr lang="en-US" altLang="ja-JP" sz="3264" kern="0" dirty="0">
                <a:solidFill>
                  <a:srgbClr val="FF0000"/>
                </a:solidFill>
              </a:rPr>
              <a:t>Patterns &amp; Practices</a:t>
            </a:r>
          </a:p>
          <a:p>
            <a:r>
              <a:rPr lang="en-US" altLang="ja-JP" sz="3264" kern="0" dirty="0">
                <a:solidFill>
                  <a:srgbClr val="FF0000"/>
                </a:solidFill>
              </a:rPr>
              <a:t>Testable &amp; Maintainable</a:t>
            </a:r>
          </a:p>
          <a:p>
            <a:r>
              <a:rPr lang="en-US" altLang="ja-JP" sz="3264" kern="0" dirty="0"/>
              <a:t>Open Source</a:t>
            </a:r>
          </a:p>
          <a:p>
            <a:r>
              <a:rPr lang="en-US" altLang="ja-JP" sz="3264" kern="0" dirty="0"/>
              <a:t>.NET Foundation</a:t>
            </a:r>
          </a:p>
          <a:p>
            <a:endParaRPr lang="ja-JP" altLang="en-US" sz="3264" kern="0" dirty="0"/>
          </a:p>
        </p:txBody>
      </p:sp>
    </p:spTree>
    <p:extLst>
      <p:ext uri="{BB962C8B-B14F-4D97-AF65-F5344CB8AC3E}">
        <p14:creationId xmlns:p14="http://schemas.microsoft.com/office/powerpoint/2010/main" val="140177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E901205E-97A6-488B-8D14-6A213CCB1551}"/>
              </a:ext>
            </a:extLst>
          </p:cNvPr>
          <p:cNvSpPr>
            <a:spLocks noGrp="1"/>
          </p:cNvSpPr>
          <p:nvPr>
            <p:ph type="body" sz="quarter" idx="10"/>
          </p:nvPr>
        </p:nvSpPr>
        <p:spPr/>
        <p:txBody>
          <a:bodyPr/>
          <a:lstStyle/>
          <a:p>
            <a:r>
              <a:rPr kumimoji="1" lang="en-US" altLang="ja-JP" dirty="0"/>
              <a:t>MVVM</a:t>
            </a:r>
            <a:r>
              <a:rPr lang="ja-JP" altLang="en-US" dirty="0"/>
              <a:t>パターンの理解へ不安がある人</a:t>
            </a:r>
            <a:endParaRPr lang="en-US" altLang="ja-JP" dirty="0"/>
          </a:p>
          <a:p>
            <a:r>
              <a:rPr lang="en-US" altLang="ja-JP" dirty="0"/>
              <a:t>Prism</a:t>
            </a:r>
            <a:r>
              <a:rPr lang="ja-JP" altLang="en-US" dirty="0"/>
              <a:t>の（特に画面遷移周り）がマッチするアプリケーションの作成者</a:t>
            </a:r>
            <a:endParaRPr lang="en-US" altLang="ja-JP" dirty="0"/>
          </a:p>
        </p:txBody>
      </p:sp>
      <p:sp>
        <p:nvSpPr>
          <p:cNvPr id="2" name="スライド番号プレースホルダー 1">
            <a:extLst>
              <a:ext uri="{FF2B5EF4-FFF2-40B4-BE49-F238E27FC236}">
                <a16:creationId xmlns:a16="http://schemas.microsoft.com/office/drawing/2014/main" id="{0B5B00ED-77BA-4BB3-87EF-9013666B9336}"/>
              </a:ext>
            </a:extLst>
          </p:cNvPr>
          <p:cNvSpPr>
            <a:spLocks noGrp="1"/>
          </p:cNvSpPr>
          <p:nvPr>
            <p:ph type="sldNum" sz="quarter" idx="4"/>
          </p:nvPr>
        </p:nvSpPr>
        <p:spPr/>
        <p:txBody>
          <a:bodyPr/>
          <a:lstStyle/>
          <a:p>
            <a:fld id="{BA547519-0BEB-4367-A945-810145453CE0}" type="slidenum">
              <a:rPr kumimoji="1" lang="ja-JP" altLang="en-US" smtClean="0"/>
              <a:pPr/>
              <a:t>11</a:t>
            </a:fld>
            <a:endParaRPr kumimoji="1" lang="ja-JP" altLang="en-US" dirty="0"/>
          </a:p>
        </p:txBody>
      </p:sp>
      <p:sp>
        <p:nvSpPr>
          <p:cNvPr id="3" name="タイトル 2">
            <a:extLst>
              <a:ext uri="{FF2B5EF4-FFF2-40B4-BE49-F238E27FC236}">
                <a16:creationId xmlns:a16="http://schemas.microsoft.com/office/drawing/2014/main" id="{F60FD448-8786-4D3F-8C08-C14BAE9699AF}"/>
              </a:ext>
            </a:extLst>
          </p:cNvPr>
          <p:cNvSpPr>
            <a:spLocks noGrp="1"/>
          </p:cNvSpPr>
          <p:nvPr>
            <p:ph type="title"/>
          </p:nvPr>
        </p:nvSpPr>
        <p:spPr/>
        <p:txBody>
          <a:bodyPr/>
          <a:lstStyle/>
          <a:p>
            <a:r>
              <a:rPr lang="en-US" altLang="ja-JP" dirty="0"/>
              <a:t>Who should use Prism?</a:t>
            </a:r>
            <a:endParaRPr kumimoji="1" lang="ja-JP" altLang="en-US" dirty="0"/>
          </a:p>
        </p:txBody>
      </p:sp>
    </p:spTree>
    <p:extLst>
      <p:ext uri="{BB962C8B-B14F-4D97-AF65-F5344CB8AC3E}">
        <p14:creationId xmlns:p14="http://schemas.microsoft.com/office/powerpoint/2010/main" val="38518323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BAE0F7-127A-416E-89D7-78B6BE4FF6BD}"/>
              </a:ext>
            </a:extLst>
          </p:cNvPr>
          <p:cNvSpPr>
            <a:spLocks noGrp="1"/>
          </p:cNvSpPr>
          <p:nvPr>
            <p:ph type="body" sz="quarter" idx="10"/>
          </p:nvPr>
        </p:nvSpPr>
        <p:spPr/>
        <p:txBody>
          <a:bodyPr/>
          <a:lstStyle/>
          <a:p>
            <a:r>
              <a:rPr kumimoji="1" lang="ja-JP" altLang="en-US" dirty="0"/>
              <a:t>複雑で特殊な画面遷移が多く、</a:t>
            </a:r>
            <a:r>
              <a:rPr kumimoji="1" lang="en-US" altLang="ja-JP" dirty="0"/>
              <a:t>Prism</a:t>
            </a:r>
            <a:r>
              <a:rPr kumimoji="1" lang="ja-JP" altLang="en-US" dirty="0"/>
              <a:t>のマッチしないアプリケーションの作成者</a:t>
            </a:r>
          </a:p>
        </p:txBody>
      </p:sp>
      <p:sp>
        <p:nvSpPr>
          <p:cNvPr id="3" name="スライド番号プレースホルダー 2">
            <a:extLst>
              <a:ext uri="{FF2B5EF4-FFF2-40B4-BE49-F238E27FC236}">
                <a16:creationId xmlns:a16="http://schemas.microsoft.com/office/drawing/2014/main" id="{E6F4B511-5CE6-47AC-A26A-ADA1885341BF}"/>
              </a:ext>
            </a:extLst>
          </p:cNvPr>
          <p:cNvSpPr>
            <a:spLocks noGrp="1"/>
          </p:cNvSpPr>
          <p:nvPr>
            <p:ph type="sldNum" sz="quarter" idx="4"/>
          </p:nvPr>
        </p:nvSpPr>
        <p:spPr/>
        <p:txBody>
          <a:bodyPr/>
          <a:lstStyle/>
          <a:p>
            <a:fld id="{BA547519-0BEB-4367-A945-810145453CE0}" type="slidenum">
              <a:rPr kumimoji="1" lang="ja-JP" altLang="en-US" smtClean="0"/>
              <a:pPr/>
              <a:t>12</a:t>
            </a:fld>
            <a:endParaRPr kumimoji="1" lang="ja-JP" altLang="en-US" dirty="0"/>
          </a:p>
        </p:txBody>
      </p:sp>
      <p:sp>
        <p:nvSpPr>
          <p:cNvPr id="4" name="タイトル 3">
            <a:extLst>
              <a:ext uri="{FF2B5EF4-FFF2-40B4-BE49-F238E27FC236}">
                <a16:creationId xmlns:a16="http://schemas.microsoft.com/office/drawing/2014/main" id="{7B69B9A0-3088-4ED4-B3B2-D7278272D19C}"/>
              </a:ext>
            </a:extLst>
          </p:cNvPr>
          <p:cNvSpPr>
            <a:spLocks noGrp="1"/>
          </p:cNvSpPr>
          <p:nvPr>
            <p:ph type="title"/>
          </p:nvPr>
        </p:nvSpPr>
        <p:spPr/>
        <p:txBody>
          <a:bodyPr/>
          <a:lstStyle/>
          <a:p>
            <a:r>
              <a:rPr lang="en-US" altLang="ja-JP" dirty="0"/>
              <a:t>Who does not need to use Prism?</a:t>
            </a:r>
            <a:endParaRPr kumimoji="1" lang="ja-JP" altLang="en-US" dirty="0"/>
          </a:p>
        </p:txBody>
      </p:sp>
    </p:spTree>
    <p:extLst>
      <p:ext uri="{BB962C8B-B14F-4D97-AF65-F5344CB8AC3E}">
        <p14:creationId xmlns:p14="http://schemas.microsoft.com/office/powerpoint/2010/main" val="35184966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EED1345-A64F-4D94-BF6E-DD804E252623}"/>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6" name="コンテンツ プレースホルダー 5">
            <a:extLst>
              <a:ext uri="{FF2B5EF4-FFF2-40B4-BE49-F238E27FC236}">
                <a16:creationId xmlns:a16="http://schemas.microsoft.com/office/drawing/2014/main" id="{A9C55446-734F-4343-988D-7AA87E3F7A38}"/>
              </a:ext>
            </a:extLst>
          </p:cNvPr>
          <p:cNvSpPr>
            <a:spLocks noGrp="1"/>
          </p:cNvSpPr>
          <p:nvPr>
            <p:ph sz="quarter" idx="10"/>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B95EDC73-8CBB-4987-9D2C-CE9E44521F98}"/>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13</a:t>
            </a:fld>
            <a:endParaRPr kumimoji="1" lang="ja-JP" altLang="en-US" dirty="0"/>
          </a:p>
        </p:txBody>
      </p:sp>
    </p:spTree>
    <p:extLst>
      <p:ext uri="{BB962C8B-B14F-4D97-AF65-F5344CB8AC3E}">
        <p14:creationId xmlns:p14="http://schemas.microsoft.com/office/powerpoint/2010/main" val="17373851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2CDD3EAA-2A68-45A1-ACBC-0F979BC6ABC0}"/>
              </a:ext>
            </a:extLst>
          </p:cNvPr>
          <p:cNvSpPr>
            <a:spLocks noGrp="1"/>
          </p:cNvSpPr>
          <p:nvPr>
            <p:ph type="body" sz="quarter" idx="10"/>
          </p:nvPr>
        </p:nvSpPr>
        <p:spPr/>
        <p:txBody>
          <a:bodyPr/>
          <a:lstStyle/>
          <a:p>
            <a:pPr marL="0" indent="0">
              <a:buNone/>
            </a:pPr>
            <a:r>
              <a:rPr kumimoji="1" lang="ja-JP" altLang="en-US" dirty="0"/>
              <a:t>以下の</a:t>
            </a:r>
            <a:r>
              <a:rPr kumimoji="1" lang="en-US" altLang="ja-JP" dirty="0"/>
              <a:t>Github</a:t>
            </a:r>
            <a:r>
              <a:rPr kumimoji="1" lang="ja-JP" altLang="en-US" dirty="0"/>
              <a:t>のドキュメント・リソースを利用して</a:t>
            </a:r>
            <a:r>
              <a:rPr lang="ja-JP" altLang="en-US" dirty="0"/>
              <a:t>進めます。</a:t>
            </a:r>
            <a:endParaRPr lang="en-US" altLang="ja-JP" dirty="0"/>
          </a:p>
          <a:p>
            <a:pPr marL="0" indent="0">
              <a:buNone/>
            </a:pPr>
            <a:r>
              <a:rPr lang="en-US" altLang="ja-JP" dirty="0">
                <a:hlinkClick r:id="rId3"/>
              </a:rPr>
              <a:t>https://github.com/jxug/PrismHandsOn</a:t>
            </a:r>
            <a:endParaRPr lang="en-US" altLang="ja-JP" dirty="0"/>
          </a:p>
          <a:p>
            <a:pPr marL="0" indent="0">
              <a:buNone/>
            </a:pPr>
            <a:endParaRPr kumimoji="1" lang="ja-JP" altLang="en-US" dirty="0"/>
          </a:p>
        </p:txBody>
      </p:sp>
      <p:sp>
        <p:nvSpPr>
          <p:cNvPr id="4" name="タイトル 3">
            <a:extLst>
              <a:ext uri="{FF2B5EF4-FFF2-40B4-BE49-F238E27FC236}">
                <a16:creationId xmlns:a16="http://schemas.microsoft.com/office/drawing/2014/main" id="{A12424D4-1B75-4C7A-8E8C-9430E378FD2B}"/>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Contents</a:t>
            </a:r>
            <a:endParaRPr kumimoji="1" lang="ja-JP" altLang="en-US" dirty="0"/>
          </a:p>
        </p:txBody>
      </p:sp>
    </p:spTree>
    <p:extLst>
      <p:ext uri="{BB962C8B-B14F-4D97-AF65-F5344CB8AC3E}">
        <p14:creationId xmlns:p14="http://schemas.microsoft.com/office/powerpoint/2010/main" val="5246962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type="body" sz="quarter" idx="10"/>
          </p:nvPr>
        </p:nvSpPr>
        <p:spPr/>
        <p:txBody>
          <a:bodyPr>
            <a:normAutofit fontScale="92500" lnSpcReduction="2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Tree>
    <p:extLst>
      <p:ext uri="{BB962C8B-B14F-4D97-AF65-F5344CB8AC3E}">
        <p14:creationId xmlns:p14="http://schemas.microsoft.com/office/powerpoint/2010/main" val="12540366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AAB715-1330-4BD2-9E6E-3D4B7D3351A9}"/>
              </a:ext>
            </a:extLst>
          </p:cNvPr>
          <p:cNvSpPr>
            <a:spLocks noGrp="1"/>
          </p:cNvSpPr>
          <p:nvPr>
            <p:ph type="body" sz="quarter" idx="10"/>
          </p:nvPr>
        </p:nvSpPr>
        <p:spPr/>
        <p:txBody>
          <a:bodyPr/>
          <a:lstStyle/>
          <a:p>
            <a:pPr marL="0" indent="0">
              <a:buNone/>
            </a:pPr>
            <a:r>
              <a:rPr kumimoji="1" lang="ja-JP" altLang="en-US" dirty="0"/>
              <a:t>各セクションごとに次の流れで進めます。</a:t>
            </a:r>
            <a:br>
              <a:rPr kumimoji="1" lang="en-US" altLang="ja-JP" dirty="0"/>
            </a:br>
            <a:endParaRPr kumimoji="1" lang="en-US" altLang="ja-JP" dirty="0"/>
          </a:p>
          <a:p>
            <a:pPr marL="742950" indent="-742950">
              <a:buFont typeface="+mj-lt"/>
              <a:buAutoNum type="arabicPeriod"/>
            </a:pPr>
            <a:r>
              <a:rPr kumimoji="1" lang="ja-JP" altLang="en-US" dirty="0"/>
              <a:t>各セクションの目的の共有</a:t>
            </a:r>
            <a:endParaRPr lang="en-US" altLang="ja-JP" dirty="0"/>
          </a:p>
          <a:p>
            <a:pPr marL="742950" indent="-742950">
              <a:buFont typeface="+mj-lt"/>
              <a:buAutoNum type="arabicPeriod"/>
            </a:pPr>
            <a:r>
              <a:rPr lang="ja-JP" altLang="en-US" dirty="0"/>
              <a:t>テキストに則って作業の実施</a:t>
            </a:r>
            <a:endParaRPr lang="en-US" altLang="ja-JP" dirty="0"/>
          </a:p>
          <a:p>
            <a:pPr marL="742950" indent="-742950">
              <a:buFont typeface="+mj-lt"/>
              <a:buAutoNum type="arabicPeriod"/>
            </a:pPr>
            <a:r>
              <a:rPr kumimoji="1" lang="ja-JP" altLang="en-US" dirty="0"/>
              <a:t>各セクションの振り返り</a:t>
            </a:r>
          </a:p>
        </p:txBody>
      </p:sp>
      <p:sp>
        <p:nvSpPr>
          <p:cNvPr id="3" name="スライド番号プレースホルダー 2">
            <a:extLst>
              <a:ext uri="{FF2B5EF4-FFF2-40B4-BE49-F238E27FC236}">
                <a16:creationId xmlns:a16="http://schemas.microsoft.com/office/drawing/2014/main" id="{F450D261-E39B-4D38-8424-F107116EBDFB}"/>
              </a:ext>
            </a:extLst>
          </p:cNvPr>
          <p:cNvSpPr>
            <a:spLocks noGrp="1"/>
          </p:cNvSpPr>
          <p:nvPr>
            <p:ph type="sldNum" sz="quarter" idx="4"/>
          </p:nvPr>
        </p:nvSpPr>
        <p:spPr/>
        <p:txBody>
          <a:bodyPr/>
          <a:lstStyle/>
          <a:p>
            <a:fld id="{BA547519-0BEB-4367-A945-810145453CE0}" type="slidenum">
              <a:rPr kumimoji="1" lang="ja-JP" altLang="en-US" smtClean="0"/>
              <a:pPr/>
              <a:t>16</a:t>
            </a:fld>
            <a:endParaRPr kumimoji="1" lang="ja-JP" altLang="en-US" dirty="0"/>
          </a:p>
        </p:txBody>
      </p:sp>
      <p:sp>
        <p:nvSpPr>
          <p:cNvPr id="4" name="タイトル 3">
            <a:extLst>
              <a:ext uri="{FF2B5EF4-FFF2-40B4-BE49-F238E27FC236}">
                <a16:creationId xmlns:a16="http://schemas.microsoft.com/office/drawing/2014/main" id="{62C73D89-0139-4BFC-B60B-758B5AE692FB}"/>
              </a:ext>
            </a:extLst>
          </p:cNvPr>
          <p:cNvSpPr>
            <a:spLocks noGrp="1"/>
          </p:cNvSpPr>
          <p:nvPr>
            <p:ph type="title"/>
          </p:nvPr>
        </p:nvSpPr>
        <p:spPr/>
        <p:txBody>
          <a:bodyPr/>
          <a:lstStyle/>
          <a:p>
            <a:r>
              <a:rPr kumimoji="1" lang="en-US" altLang="ja-JP" dirty="0"/>
              <a:t>Hands-on</a:t>
            </a:r>
            <a:r>
              <a:rPr kumimoji="1" lang="ja-JP" altLang="en-US" dirty="0"/>
              <a:t>の流れ</a:t>
            </a:r>
          </a:p>
        </p:txBody>
      </p:sp>
    </p:spTree>
    <p:extLst>
      <p:ext uri="{BB962C8B-B14F-4D97-AF65-F5344CB8AC3E}">
        <p14:creationId xmlns:p14="http://schemas.microsoft.com/office/powerpoint/2010/main" val="15803146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1D9A774-2975-4589-97E2-50C269648533}"/>
              </a:ext>
            </a:extLst>
          </p:cNvPr>
          <p:cNvSpPr>
            <a:spLocks noGrp="1"/>
          </p:cNvSpPr>
          <p:nvPr>
            <p:ph type="title"/>
          </p:nvPr>
        </p:nvSpPr>
        <p:spPr/>
        <p:txBody>
          <a:bodyPr/>
          <a:lstStyle/>
          <a:p>
            <a:r>
              <a:rPr kumimoji="1" lang="en-US" altLang="ja-JP" dirty="0"/>
              <a:t>Let’s start Hands-on</a:t>
            </a:r>
            <a:endParaRPr kumimoji="1" lang="ja-JP" altLang="en-US" dirty="0"/>
          </a:p>
        </p:txBody>
      </p:sp>
      <p:sp>
        <p:nvSpPr>
          <p:cNvPr id="3" name="スライド番号プレースホルダー 2">
            <a:extLst>
              <a:ext uri="{FF2B5EF4-FFF2-40B4-BE49-F238E27FC236}">
                <a16:creationId xmlns:a16="http://schemas.microsoft.com/office/drawing/2014/main" id="{BDD2CF7F-67C8-4FFC-9CA7-9B4E078680F3}"/>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17</a:t>
            </a:fld>
            <a:endParaRPr kumimoji="1" lang="ja-JP" altLang="en-US" dirty="0"/>
          </a:p>
        </p:txBody>
      </p:sp>
    </p:spTree>
    <p:extLst>
      <p:ext uri="{BB962C8B-B14F-4D97-AF65-F5344CB8AC3E}">
        <p14:creationId xmlns:p14="http://schemas.microsoft.com/office/powerpoint/2010/main" val="34421113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はじめに</a:t>
            </a:r>
          </a:p>
        </p:txBody>
      </p:sp>
      <p:sp>
        <p:nvSpPr>
          <p:cNvPr id="2" name="コンテンツ プレースホルダー 1"/>
          <p:cNvSpPr>
            <a:spLocks noGrp="1"/>
          </p:cNvSpPr>
          <p:nvPr>
            <p:ph sz="quarter" idx="10"/>
          </p:nvPr>
        </p:nvSpPr>
        <p:spPr/>
        <p:txBody>
          <a:bodyPr/>
          <a:lstStyle/>
          <a:p>
            <a:endParaRPr kumimoji="1" lang="ja-JP" altLang="en-US"/>
          </a:p>
        </p:txBody>
      </p:sp>
    </p:spTree>
    <p:extLst>
      <p:ext uri="{BB962C8B-B14F-4D97-AF65-F5344CB8AC3E}">
        <p14:creationId xmlns:p14="http://schemas.microsoft.com/office/powerpoint/2010/main" val="12033204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Hands-on</a:t>
            </a:r>
            <a:r>
              <a:rPr lang="ja-JP" altLang="en-US" dirty="0"/>
              <a:t> の目的</a:t>
            </a:r>
            <a:endParaRPr kumimoji="1" lang="ja-JP" altLang="en-US" dirty="0"/>
          </a:p>
        </p:txBody>
      </p:sp>
      <p:sp>
        <p:nvSpPr>
          <p:cNvPr id="5" name="テキスト ボックス 4"/>
          <p:cNvSpPr txBox="1"/>
          <p:nvPr/>
        </p:nvSpPr>
        <p:spPr>
          <a:xfrm>
            <a:off x="622617" y="1481038"/>
            <a:ext cx="11191240" cy="2874248"/>
          </a:xfrm>
          <a:prstGeom prst="rect">
            <a:avLst/>
          </a:prstGeom>
          <a:noFill/>
        </p:spPr>
        <p:txBody>
          <a:bodyPr wrap="square" rtlCol="0">
            <a:spAutoFit/>
          </a:bodyPr>
          <a:lstStyle/>
          <a:p>
            <a:r>
              <a:rPr lang="ja-JP" altLang="en-US" sz="3013" dirty="0">
                <a:latin typeface="+mn-ea"/>
                <a:cs typeface="Meiryo UI" panose="020B0604030504040204" pitchFamily="50" charset="-128"/>
              </a:rPr>
              <a:t>次を理解していただくのが本</a:t>
            </a:r>
            <a:r>
              <a:rPr lang="en-US" altLang="ja-JP" sz="3013" dirty="0">
                <a:latin typeface="+mn-ea"/>
                <a:cs typeface="Meiryo UI" panose="020B0604030504040204" pitchFamily="50" charset="-128"/>
              </a:rPr>
              <a:t>Hands-on</a:t>
            </a:r>
            <a:r>
              <a:rPr lang="ja-JP" altLang="en-US" sz="3013" dirty="0">
                <a:latin typeface="+mn-ea"/>
                <a:cs typeface="Meiryo UI" panose="020B0604030504040204" pitchFamily="50" charset="-128"/>
              </a:rPr>
              <a:t>の目的となります。</a:t>
            </a:r>
            <a:endParaRPr lang="en-US" altLang="ja-JP" sz="3013" dirty="0">
              <a:latin typeface="+mn-ea"/>
              <a:cs typeface="Meiryo UI" panose="020B0604030504040204" pitchFamily="50" charset="-128"/>
            </a:endParaRPr>
          </a:p>
          <a:p>
            <a:endParaRPr lang="en-US" altLang="ja-JP" sz="3013" dirty="0">
              <a:latin typeface="+mn-ea"/>
              <a:cs typeface="Meiryo UI" panose="020B0604030504040204" pitchFamily="50" charset="-128"/>
            </a:endParaRPr>
          </a:p>
          <a:p>
            <a:pPr marL="514350" indent="-514350">
              <a:buFont typeface="+mj-lt"/>
              <a:buAutoNum type="arabicPeriod"/>
            </a:pPr>
            <a:r>
              <a:rPr lang="ja-JP" altLang="en-US" sz="3013" dirty="0">
                <a:latin typeface="+mn-ea"/>
                <a:cs typeface="Meiryo UI" panose="020B0604030504040204" pitchFamily="50" charset="-128"/>
              </a:rPr>
              <a:t>なぜ</a:t>
            </a:r>
            <a:r>
              <a:rPr lang="en-US" altLang="ja-JP" sz="3013" dirty="0">
                <a:latin typeface="+mn-ea"/>
                <a:cs typeface="Meiryo UI" panose="020B0604030504040204" pitchFamily="50" charset="-128"/>
              </a:rPr>
              <a:t>Prism</a:t>
            </a:r>
            <a:r>
              <a:rPr lang="ja-JP" altLang="en-US" sz="3013" dirty="0">
                <a:latin typeface="+mn-ea"/>
                <a:cs typeface="Meiryo UI" panose="020B0604030504040204" pitchFamily="50" charset="-128"/>
              </a:rPr>
              <a:t>を使うのか？</a:t>
            </a:r>
            <a:endParaRPr lang="en-US" altLang="ja-JP" sz="3013" dirty="0">
              <a:latin typeface="+mn-ea"/>
              <a:cs typeface="Meiryo UI" panose="020B0604030504040204" pitchFamily="50" charset="-128"/>
            </a:endParaRPr>
          </a:p>
          <a:p>
            <a:pPr marL="980721" lvl="1" indent="-514350">
              <a:buFont typeface="Arial" panose="020B0604020202020204" pitchFamily="34" charset="0"/>
              <a:buChar char="•"/>
            </a:pPr>
            <a:r>
              <a:rPr lang="ja-JP" altLang="en-US" sz="3013" dirty="0">
                <a:latin typeface="+mn-ea"/>
                <a:cs typeface="Meiryo UI" panose="020B0604030504040204" pitchFamily="50" charset="-128"/>
              </a:rPr>
              <a:t>誰が</a:t>
            </a:r>
            <a:r>
              <a:rPr lang="en-US" altLang="ja-JP" sz="3013" dirty="0">
                <a:latin typeface="+mn-ea"/>
                <a:cs typeface="Meiryo UI" panose="020B0604030504040204" pitchFamily="50" charset="-128"/>
              </a:rPr>
              <a:t>Prism</a:t>
            </a:r>
            <a:r>
              <a:rPr lang="ja-JP" altLang="en-US" sz="3013" dirty="0">
                <a:latin typeface="+mn-ea"/>
                <a:cs typeface="Meiryo UI" panose="020B0604030504040204" pitchFamily="50" charset="-128"/>
              </a:rPr>
              <a:t>を使うべきか？</a:t>
            </a:r>
            <a:endParaRPr lang="en-US" altLang="ja-JP" sz="3013" dirty="0">
              <a:latin typeface="+mn-ea"/>
              <a:cs typeface="Meiryo UI" panose="020B0604030504040204" pitchFamily="50" charset="-128"/>
            </a:endParaRPr>
          </a:p>
          <a:p>
            <a:pPr marL="980721" lvl="1" indent="-514350">
              <a:buFont typeface="Arial" panose="020B0604020202020204" pitchFamily="34" charset="0"/>
              <a:buChar char="•"/>
            </a:pPr>
            <a:r>
              <a:rPr lang="en-US" altLang="ja-JP" sz="3013" dirty="0">
                <a:latin typeface="+mn-ea"/>
                <a:cs typeface="Meiryo UI" panose="020B0604030504040204" pitchFamily="50" charset="-128"/>
              </a:rPr>
              <a:t>Prism</a:t>
            </a:r>
            <a:r>
              <a:rPr lang="ja-JP" altLang="en-US" sz="3013" dirty="0">
                <a:latin typeface="+mn-ea"/>
                <a:cs typeface="Meiryo UI" panose="020B0604030504040204" pitchFamily="50" charset="-128"/>
              </a:rPr>
              <a:t>を使うべきではない場合は？</a:t>
            </a:r>
            <a:endParaRPr lang="en-US" altLang="ja-JP" sz="3013" dirty="0">
              <a:latin typeface="+mn-ea"/>
              <a:cs typeface="Meiryo UI" panose="020B0604030504040204" pitchFamily="50" charset="-128"/>
            </a:endParaRPr>
          </a:p>
          <a:p>
            <a:pPr marL="514350" indent="-514350">
              <a:buFont typeface="+mj-lt"/>
              <a:buAutoNum type="arabicPeriod"/>
            </a:pPr>
            <a:r>
              <a:rPr lang="en-US" altLang="ja-JP" sz="3013" dirty="0">
                <a:latin typeface="+mn-ea"/>
                <a:cs typeface="Meiryo UI" panose="020B0604030504040204" pitchFamily="50" charset="-128"/>
              </a:rPr>
              <a:t>Prism</a:t>
            </a:r>
            <a:r>
              <a:rPr lang="ja-JP" altLang="en-US" sz="3013" dirty="0">
                <a:latin typeface="+mn-ea"/>
                <a:cs typeface="Meiryo UI" panose="020B0604030504040204" pitchFamily="50" charset="-128"/>
              </a:rPr>
              <a:t>の基本的な機能の利用方法</a:t>
            </a:r>
            <a:endParaRPr lang="en-US" altLang="ja-JP" sz="3013" dirty="0">
              <a:latin typeface="+mn-ea"/>
              <a:cs typeface="Meiryo UI" panose="020B0604030504040204" pitchFamily="50" charset="-128"/>
            </a:endParaRPr>
          </a:p>
        </p:txBody>
      </p:sp>
    </p:spTree>
    <p:extLst>
      <p:ext uri="{BB962C8B-B14F-4D97-AF65-F5344CB8AC3E}">
        <p14:creationId xmlns:p14="http://schemas.microsoft.com/office/powerpoint/2010/main" val="180815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Why</a:t>
            </a:r>
            <a:r>
              <a:rPr lang="ja-JP" altLang="en-US" dirty="0"/>
              <a:t> </a:t>
            </a:r>
            <a:r>
              <a:rPr lang="en-US" altLang="ja-JP" dirty="0"/>
              <a:t>Prism for Xamarin.Forms</a:t>
            </a:r>
            <a:r>
              <a:rPr lang="ja-JP" altLang="en-US" dirty="0"/>
              <a:t>？</a:t>
            </a:r>
            <a:endParaRPr kumimoji="1" lang="ja-JP" altLang="en-US" dirty="0"/>
          </a:p>
        </p:txBody>
      </p:sp>
      <p:sp>
        <p:nvSpPr>
          <p:cNvPr id="2" name="コンテンツ プレースホルダー 1"/>
          <p:cNvSpPr>
            <a:spLocks noGrp="1"/>
          </p:cNvSpPr>
          <p:nvPr>
            <p:ph sz="quarter" idx="10"/>
          </p:nvPr>
        </p:nvSpPr>
        <p:spPr/>
        <p:txBody>
          <a:bodyPr/>
          <a:lstStyle/>
          <a:p>
            <a:endParaRPr kumimoji="1" lang="ja-JP" altLang="en-US"/>
          </a:p>
        </p:txBody>
      </p:sp>
    </p:spTree>
    <p:extLst>
      <p:ext uri="{BB962C8B-B14F-4D97-AF65-F5344CB8AC3E}">
        <p14:creationId xmlns:p14="http://schemas.microsoft.com/office/powerpoint/2010/main" val="21398413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What is Prism?</a:t>
            </a:r>
            <a:endParaRPr kumimoji="1" lang="ja-JP" altLang="en-US" dirty="0"/>
          </a:p>
        </p:txBody>
      </p:sp>
      <p:sp>
        <p:nvSpPr>
          <p:cNvPr id="3" name="テキスト プレースホルダー 5"/>
          <p:cNvSpPr txBox="1">
            <a:spLocks/>
          </p:cNvSpPr>
          <p:nvPr/>
        </p:nvSpPr>
        <p:spPr>
          <a:xfrm>
            <a:off x="678840" y="1481038"/>
            <a:ext cx="11078794" cy="5267548"/>
          </a:xfrm>
          <a:prstGeom prst="rect">
            <a:avLst/>
          </a:prstGeom>
        </p:spPr>
        <p:txBody>
          <a:bodyPr/>
          <a:lstStyle>
            <a:lvl1pPr marL="422061" indent="-422061" algn="l" rtl="0" eaLnBrk="1" fontAlgn="base" hangingPunct="1">
              <a:spcBef>
                <a:spcPct val="20000"/>
              </a:spcBef>
              <a:spcAft>
                <a:spcPct val="0"/>
              </a:spcAft>
              <a:buChar char="•"/>
              <a:defRPr kumimoji="1" sz="3939">
                <a:solidFill>
                  <a:schemeClr val="tx1"/>
                </a:solidFill>
                <a:latin typeface="+mn-lt"/>
                <a:ea typeface="+mn-ea"/>
                <a:cs typeface="+mn-cs"/>
              </a:defRPr>
            </a:lvl1pPr>
            <a:lvl2pPr marL="914468" indent="-351718" algn="l" rtl="0" eaLnBrk="1" fontAlgn="base" hangingPunct="1">
              <a:spcBef>
                <a:spcPct val="20000"/>
              </a:spcBef>
              <a:spcAft>
                <a:spcPct val="0"/>
              </a:spcAft>
              <a:buChar char="–"/>
              <a:defRPr kumimoji="1" sz="3446">
                <a:solidFill>
                  <a:schemeClr val="tx1"/>
                </a:solidFill>
                <a:latin typeface="+mn-lt"/>
                <a:ea typeface="+mn-ea"/>
              </a:defRPr>
            </a:lvl2pPr>
            <a:lvl3pPr marL="1406875" indent="-281376" algn="l" rtl="0" eaLnBrk="1" fontAlgn="base" hangingPunct="1">
              <a:spcBef>
                <a:spcPct val="20000"/>
              </a:spcBef>
              <a:spcAft>
                <a:spcPct val="0"/>
              </a:spcAft>
              <a:buChar char="•"/>
              <a:defRPr kumimoji="1" sz="2954">
                <a:solidFill>
                  <a:schemeClr val="tx1"/>
                </a:solidFill>
                <a:latin typeface="+mn-lt"/>
                <a:ea typeface="+mn-ea"/>
              </a:defRPr>
            </a:lvl3pPr>
            <a:lvl4pPr marL="1969625" indent="-281376" algn="l" rtl="0" eaLnBrk="1" fontAlgn="base" hangingPunct="1">
              <a:spcBef>
                <a:spcPct val="20000"/>
              </a:spcBef>
              <a:spcAft>
                <a:spcPct val="0"/>
              </a:spcAft>
              <a:buChar char="–"/>
              <a:defRPr kumimoji="1" sz="2462">
                <a:solidFill>
                  <a:schemeClr val="tx1"/>
                </a:solidFill>
                <a:latin typeface="+mn-lt"/>
                <a:ea typeface="+mn-ea"/>
              </a:defRPr>
            </a:lvl4pPr>
            <a:lvl5pPr marL="2532376" indent="-281376" algn="l" rtl="0" eaLnBrk="1" fontAlgn="base" hangingPunct="1">
              <a:spcBef>
                <a:spcPct val="20000"/>
              </a:spcBef>
              <a:spcAft>
                <a:spcPct val="0"/>
              </a:spcAft>
              <a:buChar char="»"/>
              <a:defRPr kumimoji="1" sz="2462">
                <a:solidFill>
                  <a:schemeClr val="tx1"/>
                </a:solidFill>
                <a:latin typeface="+mn-lt"/>
                <a:ea typeface="+mn-ea"/>
              </a:defRPr>
            </a:lvl5pPr>
            <a:lvl6pPr marL="3095125" indent="-281376" algn="l" rtl="0" eaLnBrk="1" fontAlgn="base" hangingPunct="1">
              <a:spcBef>
                <a:spcPct val="20000"/>
              </a:spcBef>
              <a:spcAft>
                <a:spcPct val="0"/>
              </a:spcAft>
              <a:buChar char="»"/>
              <a:defRPr kumimoji="1" sz="2462">
                <a:solidFill>
                  <a:schemeClr val="tx1"/>
                </a:solidFill>
                <a:latin typeface="+mn-lt"/>
                <a:ea typeface="+mn-ea"/>
              </a:defRPr>
            </a:lvl6pPr>
            <a:lvl7pPr marL="3657875" indent="-281376" algn="l" rtl="0" eaLnBrk="1" fontAlgn="base" hangingPunct="1">
              <a:spcBef>
                <a:spcPct val="20000"/>
              </a:spcBef>
              <a:spcAft>
                <a:spcPct val="0"/>
              </a:spcAft>
              <a:buChar char="»"/>
              <a:defRPr kumimoji="1" sz="2462">
                <a:solidFill>
                  <a:schemeClr val="tx1"/>
                </a:solidFill>
                <a:latin typeface="+mn-lt"/>
                <a:ea typeface="+mn-ea"/>
              </a:defRPr>
            </a:lvl7pPr>
            <a:lvl8pPr marL="4220625" indent="-281376" algn="l" rtl="0" eaLnBrk="1" fontAlgn="base" hangingPunct="1">
              <a:spcBef>
                <a:spcPct val="20000"/>
              </a:spcBef>
              <a:spcAft>
                <a:spcPct val="0"/>
              </a:spcAft>
              <a:buChar char="»"/>
              <a:defRPr kumimoji="1" sz="2462">
                <a:solidFill>
                  <a:schemeClr val="tx1"/>
                </a:solidFill>
                <a:latin typeface="+mn-lt"/>
                <a:ea typeface="+mn-ea"/>
              </a:defRPr>
            </a:lvl8pPr>
            <a:lvl9pPr marL="4783374" indent="-281376" algn="l" rtl="0" eaLnBrk="1" fontAlgn="base" hangingPunct="1">
              <a:spcBef>
                <a:spcPct val="20000"/>
              </a:spcBef>
              <a:spcAft>
                <a:spcPct val="0"/>
              </a:spcAft>
              <a:buChar char="»"/>
              <a:defRPr kumimoji="1" sz="2462">
                <a:solidFill>
                  <a:schemeClr val="tx1"/>
                </a:solidFill>
                <a:latin typeface="+mn-lt"/>
                <a:ea typeface="+mn-ea"/>
              </a:defRPr>
            </a:lvl9pPr>
          </a:lstStyle>
          <a:p>
            <a:r>
              <a:rPr lang="en-US" altLang="ja-JP" sz="3264" kern="0" dirty="0"/>
              <a:t>XAML Application Framework</a:t>
            </a:r>
          </a:p>
          <a:p>
            <a:r>
              <a:rPr lang="en-US" altLang="ja-JP" sz="3264" kern="0" dirty="0"/>
              <a:t>Guidance</a:t>
            </a:r>
          </a:p>
          <a:p>
            <a:r>
              <a:rPr lang="en-US" altLang="ja-JP" sz="3264" kern="0" dirty="0"/>
              <a:t>Patterns &amp; Practices</a:t>
            </a:r>
          </a:p>
          <a:p>
            <a:r>
              <a:rPr lang="en-US" altLang="ja-JP" sz="3264" kern="0" dirty="0"/>
              <a:t>Testable &amp; Maintainable</a:t>
            </a:r>
          </a:p>
          <a:p>
            <a:r>
              <a:rPr lang="en-US" altLang="ja-JP" sz="3264" kern="0" dirty="0"/>
              <a:t>Open Source</a:t>
            </a:r>
          </a:p>
          <a:p>
            <a:r>
              <a:rPr lang="en-US" altLang="ja-JP" sz="3264" kern="0" dirty="0"/>
              <a:t>.NET Foundation</a:t>
            </a:r>
          </a:p>
          <a:p>
            <a:endParaRPr lang="ja-JP" altLang="en-US" sz="3264" kern="0" dirty="0"/>
          </a:p>
        </p:txBody>
      </p:sp>
    </p:spTree>
    <p:extLst>
      <p:ext uri="{BB962C8B-B14F-4D97-AF65-F5344CB8AC3E}">
        <p14:creationId xmlns:p14="http://schemas.microsoft.com/office/powerpoint/2010/main" val="201649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What </a:t>
            </a:r>
            <a:r>
              <a:rPr lang="en-US" altLang="ja-JP" dirty="0"/>
              <a:t>do you get</a:t>
            </a:r>
            <a:r>
              <a:rPr kumimoji="1" lang="en-US" altLang="ja-JP" dirty="0"/>
              <a:t>?</a:t>
            </a:r>
            <a:endParaRPr kumimoji="1" lang="ja-JP" altLang="en-US" dirty="0"/>
          </a:p>
        </p:txBody>
      </p:sp>
      <p:sp>
        <p:nvSpPr>
          <p:cNvPr id="4" name="テキスト プレースホルダー 5"/>
          <p:cNvSpPr txBox="1">
            <a:spLocks/>
          </p:cNvSpPr>
          <p:nvPr/>
        </p:nvSpPr>
        <p:spPr>
          <a:xfrm>
            <a:off x="642165" y="1212849"/>
            <a:ext cx="11152144" cy="5267548"/>
          </a:xfrm>
          <a:prstGeom prst="rect">
            <a:avLst/>
          </a:prstGeom>
        </p:spPr>
        <p:txBody>
          <a:bodyPr>
            <a:normAutofit/>
          </a:bodyPr>
          <a:lstStyle>
            <a:lvl1pPr marL="422061" indent="-422061" algn="l" rtl="0" eaLnBrk="1" fontAlgn="base" hangingPunct="1">
              <a:spcBef>
                <a:spcPct val="20000"/>
              </a:spcBef>
              <a:spcAft>
                <a:spcPct val="0"/>
              </a:spcAft>
              <a:buChar char="•"/>
              <a:defRPr kumimoji="1" sz="3939">
                <a:solidFill>
                  <a:schemeClr val="tx1"/>
                </a:solidFill>
                <a:latin typeface="+mn-lt"/>
                <a:ea typeface="+mn-ea"/>
                <a:cs typeface="+mn-cs"/>
              </a:defRPr>
            </a:lvl1pPr>
            <a:lvl2pPr marL="914468" indent="-351718" algn="l" rtl="0" eaLnBrk="1" fontAlgn="base" hangingPunct="1">
              <a:spcBef>
                <a:spcPct val="20000"/>
              </a:spcBef>
              <a:spcAft>
                <a:spcPct val="0"/>
              </a:spcAft>
              <a:buChar char="–"/>
              <a:defRPr kumimoji="1" sz="3446">
                <a:solidFill>
                  <a:schemeClr val="tx1"/>
                </a:solidFill>
                <a:latin typeface="+mn-lt"/>
                <a:ea typeface="+mn-ea"/>
              </a:defRPr>
            </a:lvl2pPr>
            <a:lvl3pPr marL="1406875" indent="-281376" algn="l" rtl="0" eaLnBrk="1" fontAlgn="base" hangingPunct="1">
              <a:spcBef>
                <a:spcPct val="20000"/>
              </a:spcBef>
              <a:spcAft>
                <a:spcPct val="0"/>
              </a:spcAft>
              <a:buChar char="•"/>
              <a:defRPr kumimoji="1" sz="2954">
                <a:solidFill>
                  <a:schemeClr val="tx1"/>
                </a:solidFill>
                <a:latin typeface="+mn-lt"/>
                <a:ea typeface="+mn-ea"/>
              </a:defRPr>
            </a:lvl3pPr>
            <a:lvl4pPr marL="1969625" indent="-281376" algn="l" rtl="0" eaLnBrk="1" fontAlgn="base" hangingPunct="1">
              <a:spcBef>
                <a:spcPct val="20000"/>
              </a:spcBef>
              <a:spcAft>
                <a:spcPct val="0"/>
              </a:spcAft>
              <a:buChar char="–"/>
              <a:defRPr kumimoji="1" sz="2462">
                <a:solidFill>
                  <a:schemeClr val="tx1"/>
                </a:solidFill>
                <a:latin typeface="+mn-lt"/>
                <a:ea typeface="+mn-ea"/>
              </a:defRPr>
            </a:lvl4pPr>
            <a:lvl5pPr marL="2532376" indent="-281376" algn="l" rtl="0" eaLnBrk="1" fontAlgn="base" hangingPunct="1">
              <a:spcBef>
                <a:spcPct val="20000"/>
              </a:spcBef>
              <a:spcAft>
                <a:spcPct val="0"/>
              </a:spcAft>
              <a:buChar char="»"/>
              <a:defRPr kumimoji="1" sz="2462">
                <a:solidFill>
                  <a:schemeClr val="tx1"/>
                </a:solidFill>
                <a:latin typeface="+mn-lt"/>
                <a:ea typeface="+mn-ea"/>
              </a:defRPr>
            </a:lvl5pPr>
            <a:lvl6pPr marL="3095125" indent="-281376" algn="l" rtl="0" eaLnBrk="1" fontAlgn="base" hangingPunct="1">
              <a:spcBef>
                <a:spcPct val="20000"/>
              </a:spcBef>
              <a:spcAft>
                <a:spcPct val="0"/>
              </a:spcAft>
              <a:buChar char="»"/>
              <a:defRPr kumimoji="1" sz="2462">
                <a:solidFill>
                  <a:schemeClr val="tx1"/>
                </a:solidFill>
                <a:latin typeface="+mn-lt"/>
                <a:ea typeface="+mn-ea"/>
              </a:defRPr>
            </a:lvl6pPr>
            <a:lvl7pPr marL="3657875" indent="-281376" algn="l" rtl="0" eaLnBrk="1" fontAlgn="base" hangingPunct="1">
              <a:spcBef>
                <a:spcPct val="20000"/>
              </a:spcBef>
              <a:spcAft>
                <a:spcPct val="0"/>
              </a:spcAft>
              <a:buChar char="»"/>
              <a:defRPr kumimoji="1" sz="2462">
                <a:solidFill>
                  <a:schemeClr val="tx1"/>
                </a:solidFill>
                <a:latin typeface="+mn-lt"/>
                <a:ea typeface="+mn-ea"/>
              </a:defRPr>
            </a:lvl7pPr>
            <a:lvl8pPr marL="4220625" indent="-281376" algn="l" rtl="0" eaLnBrk="1" fontAlgn="base" hangingPunct="1">
              <a:spcBef>
                <a:spcPct val="20000"/>
              </a:spcBef>
              <a:spcAft>
                <a:spcPct val="0"/>
              </a:spcAft>
              <a:buChar char="»"/>
              <a:defRPr kumimoji="1" sz="2462">
                <a:solidFill>
                  <a:schemeClr val="tx1"/>
                </a:solidFill>
                <a:latin typeface="+mn-lt"/>
                <a:ea typeface="+mn-ea"/>
              </a:defRPr>
            </a:lvl8pPr>
            <a:lvl9pPr marL="4783374" indent="-281376" algn="l" rtl="0" eaLnBrk="1" fontAlgn="base" hangingPunct="1">
              <a:spcBef>
                <a:spcPct val="20000"/>
              </a:spcBef>
              <a:spcAft>
                <a:spcPct val="0"/>
              </a:spcAft>
              <a:buChar char="»"/>
              <a:defRPr kumimoji="1" sz="2462">
                <a:solidFill>
                  <a:schemeClr val="tx1"/>
                </a:solidFill>
                <a:latin typeface="+mn-lt"/>
                <a:ea typeface="+mn-ea"/>
              </a:defRPr>
            </a:lvl9pPr>
          </a:lstStyle>
          <a:p>
            <a:r>
              <a:rPr lang="en-US" altLang="ja-JP" sz="3264" kern="0" dirty="0"/>
              <a:t>MVVM Support</a:t>
            </a:r>
          </a:p>
          <a:p>
            <a:r>
              <a:rPr lang="en-US" altLang="ja-JP" sz="3264" kern="0" dirty="0"/>
              <a:t>Commanding</a:t>
            </a:r>
          </a:p>
          <a:p>
            <a:r>
              <a:rPr lang="en-US" altLang="ja-JP" sz="3264" kern="0" dirty="0"/>
              <a:t>Messaging</a:t>
            </a:r>
          </a:p>
          <a:p>
            <a:r>
              <a:rPr lang="en-US" altLang="ja-JP" sz="3264" kern="0" dirty="0"/>
              <a:t>Navigation</a:t>
            </a:r>
          </a:p>
          <a:p>
            <a:r>
              <a:rPr lang="en-US" altLang="ja-JP" sz="3264" kern="0" dirty="0"/>
              <a:t>Page Dialog Service</a:t>
            </a:r>
          </a:p>
          <a:p>
            <a:r>
              <a:rPr lang="en-US" altLang="ja-JP" sz="3264" kern="0" dirty="0"/>
              <a:t>Dependency Injection</a:t>
            </a:r>
          </a:p>
          <a:p>
            <a:r>
              <a:rPr lang="en-US" altLang="ja-JP" sz="3264" kern="0" dirty="0"/>
              <a:t>Logging</a:t>
            </a:r>
          </a:p>
          <a:p>
            <a:endParaRPr lang="ja-JP" altLang="en-US" sz="3264" kern="0" dirty="0"/>
          </a:p>
        </p:txBody>
      </p:sp>
    </p:spTree>
    <p:extLst>
      <p:ext uri="{BB962C8B-B14F-4D97-AF65-F5344CB8AC3E}">
        <p14:creationId xmlns:p14="http://schemas.microsoft.com/office/powerpoint/2010/main" val="73268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64D587D-B710-4CE0-B114-9CFA23DE01FF}"/>
              </a:ext>
            </a:extLst>
          </p:cNvPr>
          <p:cNvSpPr>
            <a:spLocks noGrp="1"/>
          </p:cNvSpPr>
          <p:nvPr>
            <p:ph type="sldNum" sz="quarter" idx="4"/>
          </p:nvPr>
        </p:nvSpPr>
        <p:spPr/>
        <p:txBody>
          <a:bodyPr/>
          <a:lstStyle/>
          <a:p>
            <a:fld id="{BA547519-0BEB-4367-A945-810145453CE0}" type="slidenum">
              <a:rPr kumimoji="1" lang="ja-JP" altLang="en-US" smtClean="0"/>
              <a:pPr/>
              <a:t>7</a:t>
            </a:fld>
            <a:endParaRPr kumimoji="1" lang="ja-JP" altLang="en-US" dirty="0"/>
          </a:p>
        </p:txBody>
      </p:sp>
      <p:sp>
        <p:nvSpPr>
          <p:cNvPr id="3" name="タイトル 2">
            <a:extLst>
              <a:ext uri="{FF2B5EF4-FFF2-40B4-BE49-F238E27FC236}">
                <a16:creationId xmlns:a16="http://schemas.microsoft.com/office/drawing/2014/main" id="{CAC2CF8F-53D4-4A3C-8B72-9E9D616A3076}"/>
              </a:ext>
            </a:extLst>
          </p:cNvPr>
          <p:cNvSpPr>
            <a:spLocks noGrp="1"/>
          </p:cNvSpPr>
          <p:nvPr>
            <p:ph type="title"/>
          </p:nvPr>
        </p:nvSpPr>
        <p:spPr/>
        <p:txBody>
          <a:bodyPr/>
          <a:lstStyle/>
          <a:p>
            <a:r>
              <a:rPr kumimoji="1" lang="en-US" altLang="ja-JP" dirty="0"/>
              <a:t>Xamarin.Forms</a:t>
            </a:r>
            <a:r>
              <a:rPr kumimoji="1" lang="ja-JP" altLang="en-US" dirty="0"/>
              <a:t>の最初の悩み</a:t>
            </a:r>
          </a:p>
        </p:txBody>
      </p:sp>
      <p:sp>
        <p:nvSpPr>
          <p:cNvPr id="4" name="テキスト プレースホルダー 4">
            <a:extLst>
              <a:ext uri="{FF2B5EF4-FFF2-40B4-BE49-F238E27FC236}">
                <a16:creationId xmlns:a16="http://schemas.microsoft.com/office/drawing/2014/main" id="{B9559CAC-A7A4-4FC0-BAE7-9FBB074DA5B9}"/>
              </a:ext>
            </a:extLst>
          </p:cNvPr>
          <p:cNvSpPr txBox="1">
            <a:spLocks/>
          </p:cNvSpPr>
          <p:nvPr/>
        </p:nvSpPr>
        <p:spPr>
          <a:xfrm>
            <a:off x="274638" y="1553046"/>
            <a:ext cx="11887200" cy="482453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solidFill>
                  <a:schemeClr val="tx1">
                    <a:lumMod val="75000"/>
                    <a:lumOff val="25000"/>
                  </a:schemeClr>
                </a:solidFill>
                <a:latin typeface="+mj-ea"/>
                <a:ea typeface="+mj-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800" kern="1200" spc="0" baseline="0">
                <a:solidFill>
                  <a:schemeClr val="tx1">
                    <a:lumMod val="75000"/>
                    <a:lumOff val="25000"/>
                  </a:schemeClr>
                </a:solidFill>
                <a:latin typeface="+mj-ea"/>
                <a:ea typeface="+mj-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1">
                    <a:lumMod val="75000"/>
                    <a:lumOff val="25000"/>
                  </a:schemeClr>
                </a:solidFill>
                <a:latin typeface="+mj-ea"/>
                <a:ea typeface="+mj-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Xamarin.Forms</a:t>
            </a:r>
            <a:r>
              <a:rPr lang="ja-JP" altLang="en-US" dirty="0"/>
              <a:t>をつかう</a:t>
            </a:r>
            <a:endParaRPr lang="en-US" altLang="ja-JP" dirty="0"/>
          </a:p>
          <a:p>
            <a:pPr marL="571500" indent="-571500">
              <a:buFont typeface="Yu Gothic UI Light" panose="020B0300000000000000" pitchFamily="50" charset="-128"/>
              <a:buChar char="→"/>
            </a:pPr>
            <a:r>
              <a:rPr lang="en-US" altLang="ja-JP" dirty="0"/>
              <a:t>MVVM</a:t>
            </a:r>
            <a:r>
              <a:rPr lang="ja-JP" altLang="en-US" dirty="0"/>
              <a:t>パターンにしよう</a:t>
            </a:r>
            <a:endParaRPr lang="en-US" altLang="ja-JP" dirty="0"/>
          </a:p>
          <a:p>
            <a:pPr marL="571500" indent="-571500">
              <a:buFont typeface="Yu Gothic UI Light" panose="020B0300000000000000" pitchFamily="50" charset="-128"/>
              <a:buChar char="→"/>
            </a:pPr>
            <a:r>
              <a:rPr lang="ja-JP" altLang="en-US" dirty="0"/>
              <a:t>素のままだとつらい！</a:t>
            </a:r>
          </a:p>
        </p:txBody>
      </p:sp>
    </p:spTree>
    <p:extLst>
      <p:ext uri="{BB962C8B-B14F-4D97-AF65-F5344CB8AC3E}">
        <p14:creationId xmlns:p14="http://schemas.microsoft.com/office/powerpoint/2010/main" val="240186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MVVM</a:t>
            </a:r>
            <a:r>
              <a:rPr kumimoji="1" lang="ja-JP" altLang="en-US" dirty="0"/>
              <a:t>パターンで辛くなりがちな点</a:t>
            </a:r>
          </a:p>
        </p:txBody>
      </p:sp>
      <p:sp>
        <p:nvSpPr>
          <p:cNvPr id="3" name="正方形/長方形 2"/>
          <p:cNvSpPr/>
          <p:nvPr/>
        </p:nvSpPr>
        <p:spPr bwMode="auto">
          <a:xfrm>
            <a:off x="614471" y="1668517"/>
            <a:ext cx="2423569" cy="2276686"/>
          </a:xfrm>
          <a:prstGeom prst="rect">
            <a:avLst/>
          </a:pr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kumimoji="1" lang="en-US" altLang="ja-JP" sz="3264" dirty="0">
                <a:gradFill>
                  <a:gsLst>
                    <a:gs pos="0">
                      <a:srgbClr val="FFFFFF"/>
                    </a:gs>
                    <a:gs pos="100000">
                      <a:srgbClr val="FFFFFF"/>
                    </a:gs>
                  </a:gsLst>
                  <a:lin ang="5400000" scaled="0"/>
                </a:gradFill>
                <a:latin typeface="+mn-ea"/>
                <a:cs typeface="Segoe UI" pitchFamily="34" charset="0"/>
              </a:rPr>
              <a:t>View</a:t>
            </a:r>
            <a:endParaRPr kumimoji="1" lang="ja-JP" altLang="en-US" sz="3264" dirty="0" err="1">
              <a:gradFill>
                <a:gsLst>
                  <a:gs pos="0">
                    <a:srgbClr val="FFFFFF"/>
                  </a:gs>
                  <a:gs pos="100000">
                    <a:srgbClr val="FFFFFF"/>
                  </a:gs>
                </a:gsLst>
                <a:lin ang="5400000" scaled="0"/>
              </a:gradFill>
              <a:latin typeface="+mn-ea"/>
              <a:cs typeface="Segoe UI" pitchFamily="34" charset="0"/>
            </a:endParaRPr>
          </a:p>
        </p:txBody>
      </p:sp>
      <p:sp>
        <p:nvSpPr>
          <p:cNvPr id="4" name="正方形/長方形 3"/>
          <p:cNvSpPr/>
          <p:nvPr/>
        </p:nvSpPr>
        <p:spPr bwMode="auto">
          <a:xfrm>
            <a:off x="5258710" y="1668517"/>
            <a:ext cx="2423569" cy="2276686"/>
          </a:xfrm>
          <a:prstGeom prst="rect">
            <a:avLst/>
          </a:pr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kumimoji="1" lang="en-US" altLang="ja-JP" sz="3264" dirty="0">
                <a:gradFill>
                  <a:gsLst>
                    <a:gs pos="0">
                      <a:srgbClr val="FFFFFF"/>
                    </a:gs>
                    <a:gs pos="100000">
                      <a:srgbClr val="FFFFFF"/>
                    </a:gs>
                  </a:gsLst>
                  <a:lin ang="5400000" scaled="0"/>
                </a:gradFill>
                <a:latin typeface="+mn-ea"/>
                <a:cs typeface="Segoe UI" pitchFamily="34" charset="0"/>
              </a:rPr>
              <a:t>ViewModel</a:t>
            </a:r>
            <a:endParaRPr kumimoji="1" lang="ja-JP" altLang="en-US" sz="3264" dirty="0" err="1">
              <a:gradFill>
                <a:gsLst>
                  <a:gs pos="0">
                    <a:srgbClr val="FFFFFF"/>
                  </a:gs>
                  <a:gs pos="100000">
                    <a:srgbClr val="FFFFFF"/>
                  </a:gs>
                </a:gsLst>
                <a:lin ang="5400000" scaled="0"/>
              </a:gradFill>
              <a:latin typeface="+mn-ea"/>
              <a:cs typeface="Segoe UI" pitchFamily="34" charset="0"/>
            </a:endParaRPr>
          </a:p>
        </p:txBody>
      </p:sp>
      <p:sp>
        <p:nvSpPr>
          <p:cNvPr id="5" name="正方形/長方形 4"/>
          <p:cNvSpPr/>
          <p:nvPr/>
        </p:nvSpPr>
        <p:spPr bwMode="auto">
          <a:xfrm>
            <a:off x="9902949" y="1668517"/>
            <a:ext cx="2423569" cy="2276686"/>
          </a:xfrm>
          <a:prstGeom prst="rect">
            <a:avLst/>
          </a:pr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kumimoji="1" lang="en-US" altLang="ja-JP" sz="3264" dirty="0">
                <a:gradFill>
                  <a:gsLst>
                    <a:gs pos="0">
                      <a:srgbClr val="FFFFFF"/>
                    </a:gs>
                    <a:gs pos="100000">
                      <a:srgbClr val="FFFFFF"/>
                    </a:gs>
                  </a:gsLst>
                  <a:lin ang="5400000" scaled="0"/>
                </a:gradFill>
                <a:latin typeface="+mn-ea"/>
                <a:cs typeface="Segoe UI" pitchFamily="34" charset="0"/>
              </a:rPr>
              <a:t>Model</a:t>
            </a:r>
            <a:endParaRPr kumimoji="1" lang="ja-JP" altLang="en-US" sz="3264" dirty="0" err="1">
              <a:gradFill>
                <a:gsLst>
                  <a:gs pos="0">
                    <a:srgbClr val="FFFFFF"/>
                  </a:gs>
                  <a:gs pos="100000">
                    <a:srgbClr val="FFFFFF"/>
                  </a:gs>
                </a:gsLst>
                <a:lin ang="5400000" scaled="0"/>
              </a:gradFill>
              <a:latin typeface="+mn-ea"/>
              <a:cs typeface="Segoe UI" pitchFamily="34" charset="0"/>
            </a:endParaRPr>
          </a:p>
        </p:txBody>
      </p:sp>
      <p:cxnSp>
        <p:nvCxnSpPr>
          <p:cNvPr id="6" name="直線矢印コネクタ 5"/>
          <p:cNvCxnSpPr/>
          <p:nvPr/>
        </p:nvCxnSpPr>
        <p:spPr>
          <a:xfrm>
            <a:off x="3038041" y="2402932"/>
            <a:ext cx="2220670"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3038041" y="3210788"/>
            <a:ext cx="2220670"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7682280" y="3210788"/>
            <a:ext cx="2220670"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7682280" y="2402932"/>
            <a:ext cx="2220670"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156915" y="1448192"/>
            <a:ext cx="1982920" cy="1071458"/>
          </a:xfrm>
          <a:prstGeom prst="rect">
            <a:avLst/>
          </a:prstGeom>
          <a:noFill/>
        </p:spPr>
        <p:txBody>
          <a:bodyPr wrap="square" lIns="186521" tIns="149217" rIns="186521" bIns="149217" rtlCol="0">
            <a:spAutoFit/>
          </a:bodyPr>
          <a:lstStyle/>
          <a:p>
            <a:pPr algn="ctr">
              <a:lnSpc>
                <a:spcPct val="90000"/>
              </a:lnSpc>
              <a:spcAft>
                <a:spcPts val="612"/>
              </a:spcAft>
            </a:pPr>
            <a:r>
              <a:rPr kumimoji="1" lang="en-US" altLang="ja-JP" sz="2448" dirty="0">
                <a:solidFill>
                  <a:srgbClr val="4F81BD"/>
                </a:solidFill>
                <a:latin typeface="+mn-ea"/>
              </a:rPr>
              <a:t>Binding &amp;</a:t>
            </a:r>
          </a:p>
          <a:p>
            <a:pPr algn="ctr">
              <a:lnSpc>
                <a:spcPct val="90000"/>
              </a:lnSpc>
              <a:spcAft>
                <a:spcPts val="612"/>
              </a:spcAft>
            </a:pPr>
            <a:r>
              <a:rPr kumimoji="1" lang="en-US" altLang="ja-JP" sz="2448" dirty="0">
                <a:solidFill>
                  <a:srgbClr val="4F81BD"/>
                </a:solidFill>
                <a:latin typeface="+mn-ea"/>
              </a:rPr>
              <a:t>Command</a:t>
            </a:r>
            <a:endParaRPr kumimoji="1" lang="ja-JP" altLang="en-US" sz="2448" dirty="0" err="1">
              <a:solidFill>
                <a:srgbClr val="4F81BD"/>
              </a:solidFill>
              <a:latin typeface="+mn-ea"/>
            </a:endParaRPr>
          </a:p>
        </p:txBody>
      </p:sp>
      <p:sp>
        <p:nvSpPr>
          <p:cNvPr id="11" name="テキスト ボックス 10"/>
          <p:cNvSpPr txBox="1"/>
          <p:nvPr/>
        </p:nvSpPr>
        <p:spPr>
          <a:xfrm>
            <a:off x="7793665" y="1656938"/>
            <a:ext cx="1982920" cy="647165"/>
          </a:xfrm>
          <a:prstGeom prst="rect">
            <a:avLst/>
          </a:prstGeom>
          <a:noFill/>
        </p:spPr>
        <p:txBody>
          <a:bodyPr wrap="square" lIns="186521" tIns="149217" rIns="186521" bIns="149217" rtlCol="0">
            <a:spAutoFit/>
          </a:bodyPr>
          <a:lstStyle/>
          <a:p>
            <a:pPr algn="ctr">
              <a:lnSpc>
                <a:spcPct val="90000"/>
              </a:lnSpc>
              <a:spcAft>
                <a:spcPts val="612"/>
              </a:spcAft>
            </a:pPr>
            <a:r>
              <a:rPr kumimoji="1" lang="en-US" altLang="ja-JP" sz="2448" dirty="0">
                <a:solidFill>
                  <a:srgbClr val="4F81BD"/>
                </a:solidFill>
                <a:latin typeface="+mn-ea"/>
              </a:rPr>
              <a:t>Update</a:t>
            </a:r>
            <a:endParaRPr kumimoji="1" lang="ja-JP" altLang="en-US" sz="2448" dirty="0" err="1">
              <a:solidFill>
                <a:srgbClr val="4F81BD"/>
              </a:solidFill>
              <a:latin typeface="+mn-ea"/>
            </a:endParaRPr>
          </a:p>
        </p:txBody>
      </p:sp>
      <p:sp>
        <p:nvSpPr>
          <p:cNvPr id="12" name="テキスト ボックス 11"/>
          <p:cNvSpPr txBox="1"/>
          <p:nvPr/>
        </p:nvSpPr>
        <p:spPr>
          <a:xfrm>
            <a:off x="7801154" y="3304841"/>
            <a:ext cx="1982920" cy="647165"/>
          </a:xfrm>
          <a:prstGeom prst="rect">
            <a:avLst/>
          </a:prstGeom>
          <a:noFill/>
        </p:spPr>
        <p:txBody>
          <a:bodyPr wrap="square" lIns="186521" tIns="149217" rIns="186521" bIns="149217" rtlCol="0">
            <a:spAutoFit/>
          </a:bodyPr>
          <a:lstStyle/>
          <a:p>
            <a:pPr algn="ctr">
              <a:lnSpc>
                <a:spcPct val="90000"/>
              </a:lnSpc>
              <a:spcAft>
                <a:spcPts val="612"/>
              </a:spcAft>
            </a:pPr>
            <a:r>
              <a:rPr kumimoji="1" lang="en-US" altLang="ja-JP" sz="2448" dirty="0">
                <a:solidFill>
                  <a:srgbClr val="4F81BD"/>
                </a:solidFill>
                <a:latin typeface="+mn-ea"/>
              </a:rPr>
              <a:t>Notification</a:t>
            </a:r>
            <a:endParaRPr kumimoji="1" lang="ja-JP" altLang="en-US" sz="2448" dirty="0" err="1">
              <a:solidFill>
                <a:srgbClr val="4F81BD"/>
              </a:solidFill>
              <a:latin typeface="+mn-ea"/>
            </a:endParaRPr>
          </a:p>
        </p:txBody>
      </p:sp>
      <p:sp>
        <p:nvSpPr>
          <p:cNvPr id="13" name="テキスト ボックス 12"/>
          <p:cNvSpPr txBox="1"/>
          <p:nvPr/>
        </p:nvSpPr>
        <p:spPr>
          <a:xfrm>
            <a:off x="3156915" y="3304841"/>
            <a:ext cx="1982920" cy="647165"/>
          </a:xfrm>
          <a:prstGeom prst="rect">
            <a:avLst/>
          </a:prstGeom>
          <a:noFill/>
        </p:spPr>
        <p:txBody>
          <a:bodyPr wrap="square" lIns="186521" tIns="149217" rIns="186521" bIns="149217" rtlCol="0">
            <a:spAutoFit/>
          </a:bodyPr>
          <a:lstStyle/>
          <a:p>
            <a:pPr algn="ctr">
              <a:lnSpc>
                <a:spcPct val="90000"/>
              </a:lnSpc>
              <a:spcAft>
                <a:spcPts val="612"/>
              </a:spcAft>
            </a:pPr>
            <a:r>
              <a:rPr kumimoji="1" lang="en-US" altLang="ja-JP" sz="2448" dirty="0">
                <a:solidFill>
                  <a:srgbClr val="4F81BD"/>
                </a:solidFill>
                <a:latin typeface="+mn-ea"/>
              </a:rPr>
              <a:t>Notification</a:t>
            </a:r>
            <a:endParaRPr kumimoji="1" lang="ja-JP" altLang="en-US" sz="2448" dirty="0" err="1">
              <a:solidFill>
                <a:srgbClr val="4F81BD"/>
              </a:solidFill>
              <a:latin typeface="+mn-ea"/>
            </a:endParaRPr>
          </a:p>
        </p:txBody>
      </p:sp>
      <p:cxnSp>
        <p:nvCxnSpPr>
          <p:cNvPr id="14" name="コネクタ: 曲線 13"/>
          <p:cNvCxnSpPr>
            <a:stCxn id="4" idx="2"/>
            <a:endCxn id="3" idx="2"/>
          </p:cNvCxnSpPr>
          <p:nvPr/>
        </p:nvCxnSpPr>
        <p:spPr>
          <a:xfrm rot="5400000">
            <a:off x="4148376" y="1623085"/>
            <a:ext cx="12953" cy="4644239"/>
          </a:xfrm>
          <a:prstGeom prst="curvedConnector3">
            <a:avLst>
              <a:gd name="adj1" fmla="val 9060016"/>
            </a:avLst>
          </a:prstGeom>
          <a:ln w="22225">
            <a:solidFill>
              <a:srgbClr val="FF0000"/>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479034" y="4753060"/>
            <a:ext cx="3581209" cy="1495750"/>
          </a:xfrm>
          <a:prstGeom prst="rect">
            <a:avLst/>
          </a:prstGeom>
          <a:noFill/>
        </p:spPr>
        <p:txBody>
          <a:bodyPr wrap="square" lIns="186521" tIns="149217" rIns="186521" bIns="149217" rtlCol="0">
            <a:spAutoFit/>
          </a:bodyPr>
          <a:lstStyle/>
          <a:p>
            <a:pPr marL="349724" indent="-349724">
              <a:lnSpc>
                <a:spcPct val="90000"/>
              </a:lnSpc>
              <a:spcAft>
                <a:spcPts val="612"/>
              </a:spcAft>
              <a:buFont typeface="Arial" panose="020B0604020202020204" pitchFamily="34" charset="0"/>
              <a:buChar char="•"/>
            </a:pPr>
            <a:r>
              <a:rPr kumimoji="1" lang="ja-JP" altLang="en-US" sz="2448" dirty="0">
                <a:solidFill>
                  <a:srgbClr val="FF0000"/>
                </a:solidFill>
                <a:latin typeface="+mn-ea"/>
              </a:rPr>
              <a:t>画面遷移</a:t>
            </a:r>
            <a:endParaRPr kumimoji="1" lang="en-US" altLang="ja-JP" sz="2448" dirty="0">
              <a:solidFill>
                <a:srgbClr val="FF0000"/>
              </a:solidFill>
              <a:latin typeface="+mn-ea"/>
            </a:endParaRPr>
          </a:p>
          <a:p>
            <a:pPr marL="349724" indent="-349724">
              <a:lnSpc>
                <a:spcPct val="90000"/>
              </a:lnSpc>
              <a:spcAft>
                <a:spcPts val="612"/>
              </a:spcAft>
              <a:buFont typeface="Arial" panose="020B0604020202020204" pitchFamily="34" charset="0"/>
              <a:buChar char="•"/>
            </a:pPr>
            <a:r>
              <a:rPr kumimoji="1" lang="ja-JP" altLang="en-US" sz="2448" dirty="0">
                <a:solidFill>
                  <a:srgbClr val="FF0000"/>
                </a:solidFill>
                <a:latin typeface="+mn-ea"/>
              </a:rPr>
              <a:t>確認ダイアログ</a:t>
            </a:r>
            <a:endParaRPr kumimoji="1" lang="en-US" altLang="ja-JP" sz="2448" dirty="0">
              <a:solidFill>
                <a:srgbClr val="FF0000"/>
              </a:solidFill>
              <a:latin typeface="+mn-ea"/>
            </a:endParaRPr>
          </a:p>
          <a:p>
            <a:pPr marL="349724" indent="-349724">
              <a:lnSpc>
                <a:spcPct val="90000"/>
              </a:lnSpc>
              <a:spcAft>
                <a:spcPts val="612"/>
              </a:spcAft>
              <a:buFont typeface="Arial" panose="020B0604020202020204" pitchFamily="34" charset="0"/>
              <a:buChar char="•"/>
            </a:pPr>
            <a:r>
              <a:rPr kumimoji="1" lang="ja-JP" altLang="en-US" sz="2448" dirty="0">
                <a:solidFill>
                  <a:srgbClr val="FF0000"/>
                </a:solidFill>
                <a:latin typeface="+mn-ea"/>
              </a:rPr>
              <a:t>選択ダイアログ</a:t>
            </a:r>
            <a:endParaRPr kumimoji="1" lang="en-US" altLang="ja-JP" sz="2448" dirty="0">
              <a:solidFill>
                <a:srgbClr val="FF0000"/>
              </a:solidFill>
              <a:latin typeface="+mn-ea"/>
            </a:endParaRPr>
          </a:p>
        </p:txBody>
      </p:sp>
    </p:spTree>
    <p:extLst>
      <p:ext uri="{BB962C8B-B14F-4D97-AF65-F5344CB8AC3E}">
        <p14:creationId xmlns:p14="http://schemas.microsoft.com/office/powerpoint/2010/main" val="58572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What </a:t>
            </a:r>
            <a:r>
              <a:rPr lang="en-US" altLang="ja-JP" dirty="0"/>
              <a:t>do you get</a:t>
            </a:r>
            <a:r>
              <a:rPr kumimoji="1" lang="en-US" altLang="ja-JP" dirty="0"/>
              <a:t>?</a:t>
            </a:r>
            <a:endParaRPr kumimoji="1" lang="ja-JP" altLang="en-US" dirty="0"/>
          </a:p>
        </p:txBody>
      </p:sp>
      <p:sp>
        <p:nvSpPr>
          <p:cNvPr id="4" name="テキスト プレースホルダー 5"/>
          <p:cNvSpPr txBox="1">
            <a:spLocks/>
          </p:cNvSpPr>
          <p:nvPr/>
        </p:nvSpPr>
        <p:spPr>
          <a:xfrm>
            <a:off x="668699" y="1409030"/>
            <a:ext cx="11152144" cy="4948810"/>
          </a:xfrm>
          <a:prstGeom prst="rect">
            <a:avLst/>
          </a:prstGeom>
        </p:spPr>
        <p:txBody>
          <a:bodyPr>
            <a:normAutofit/>
          </a:bodyPr>
          <a:lstStyle>
            <a:lvl1pPr marL="422061" indent="-422061" algn="l" rtl="0" eaLnBrk="1" fontAlgn="base" hangingPunct="1">
              <a:spcBef>
                <a:spcPct val="20000"/>
              </a:spcBef>
              <a:spcAft>
                <a:spcPct val="0"/>
              </a:spcAft>
              <a:buChar char="•"/>
              <a:defRPr kumimoji="1" sz="3939">
                <a:solidFill>
                  <a:schemeClr val="tx1"/>
                </a:solidFill>
                <a:latin typeface="+mn-lt"/>
                <a:ea typeface="+mn-ea"/>
                <a:cs typeface="+mn-cs"/>
              </a:defRPr>
            </a:lvl1pPr>
            <a:lvl2pPr marL="914468" indent="-351718" algn="l" rtl="0" eaLnBrk="1" fontAlgn="base" hangingPunct="1">
              <a:spcBef>
                <a:spcPct val="20000"/>
              </a:spcBef>
              <a:spcAft>
                <a:spcPct val="0"/>
              </a:spcAft>
              <a:buChar char="–"/>
              <a:defRPr kumimoji="1" sz="3446">
                <a:solidFill>
                  <a:schemeClr val="tx1"/>
                </a:solidFill>
                <a:latin typeface="+mn-lt"/>
                <a:ea typeface="+mn-ea"/>
              </a:defRPr>
            </a:lvl2pPr>
            <a:lvl3pPr marL="1406875" indent="-281376" algn="l" rtl="0" eaLnBrk="1" fontAlgn="base" hangingPunct="1">
              <a:spcBef>
                <a:spcPct val="20000"/>
              </a:spcBef>
              <a:spcAft>
                <a:spcPct val="0"/>
              </a:spcAft>
              <a:buChar char="•"/>
              <a:defRPr kumimoji="1" sz="2954">
                <a:solidFill>
                  <a:schemeClr val="tx1"/>
                </a:solidFill>
                <a:latin typeface="+mn-lt"/>
                <a:ea typeface="+mn-ea"/>
              </a:defRPr>
            </a:lvl3pPr>
            <a:lvl4pPr marL="1969625" indent="-281376" algn="l" rtl="0" eaLnBrk="1" fontAlgn="base" hangingPunct="1">
              <a:spcBef>
                <a:spcPct val="20000"/>
              </a:spcBef>
              <a:spcAft>
                <a:spcPct val="0"/>
              </a:spcAft>
              <a:buChar char="–"/>
              <a:defRPr kumimoji="1" sz="2462">
                <a:solidFill>
                  <a:schemeClr val="tx1"/>
                </a:solidFill>
                <a:latin typeface="+mn-lt"/>
                <a:ea typeface="+mn-ea"/>
              </a:defRPr>
            </a:lvl4pPr>
            <a:lvl5pPr marL="2532376" indent="-281376" algn="l" rtl="0" eaLnBrk="1" fontAlgn="base" hangingPunct="1">
              <a:spcBef>
                <a:spcPct val="20000"/>
              </a:spcBef>
              <a:spcAft>
                <a:spcPct val="0"/>
              </a:spcAft>
              <a:buChar char="»"/>
              <a:defRPr kumimoji="1" sz="2462">
                <a:solidFill>
                  <a:schemeClr val="tx1"/>
                </a:solidFill>
                <a:latin typeface="+mn-lt"/>
                <a:ea typeface="+mn-ea"/>
              </a:defRPr>
            </a:lvl5pPr>
            <a:lvl6pPr marL="3095125" indent="-281376" algn="l" rtl="0" eaLnBrk="1" fontAlgn="base" hangingPunct="1">
              <a:spcBef>
                <a:spcPct val="20000"/>
              </a:spcBef>
              <a:spcAft>
                <a:spcPct val="0"/>
              </a:spcAft>
              <a:buChar char="»"/>
              <a:defRPr kumimoji="1" sz="2462">
                <a:solidFill>
                  <a:schemeClr val="tx1"/>
                </a:solidFill>
                <a:latin typeface="+mn-lt"/>
                <a:ea typeface="+mn-ea"/>
              </a:defRPr>
            </a:lvl6pPr>
            <a:lvl7pPr marL="3657875" indent="-281376" algn="l" rtl="0" eaLnBrk="1" fontAlgn="base" hangingPunct="1">
              <a:spcBef>
                <a:spcPct val="20000"/>
              </a:spcBef>
              <a:spcAft>
                <a:spcPct val="0"/>
              </a:spcAft>
              <a:buChar char="»"/>
              <a:defRPr kumimoji="1" sz="2462">
                <a:solidFill>
                  <a:schemeClr val="tx1"/>
                </a:solidFill>
                <a:latin typeface="+mn-lt"/>
                <a:ea typeface="+mn-ea"/>
              </a:defRPr>
            </a:lvl7pPr>
            <a:lvl8pPr marL="4220625" indent="-281376" algn="l" rtl="0" eaLnBrk="1" fontAlgn="base" hangingPunct="1">
              <a:spcBef>
                <a:spcPct val="20000"/>
              </a:spcBef>
              <a:spcAft>
                <a:spcPct val="0"/>
              </a:spcAft>
              <a:buChar char="»"/>
              <a:defRPr kumimoji="1" sz="2462">
                <a:solidFill>
                  <a:schemeClr val="tx1"/>
                </a:solidFill>
                <a:latin typeface="+mn-lt"/>
                <a:ea typeface="+mn-ea"/>
              </a:defRPr>
            </a:lvl8pPr>
            <a:lvl9pPr marL="4783374" indent="-281376" algn="l" rtl="0" eaLnBrk="1" fontAlgn="base" hangingPunct="1">
              <a:spcBef>
                <a:spcPct val="20000"/>
              </a:spcBef>
              <a:spcAft>
                <a:spcPct val="0"/>
              </a:spcAft>
              <a:buChar char="»"/>
              <a:defRPr kumimoji="1" sz="2462">
                <a:solidFill>
                  <a:schemeClr val="tx1"/>
                </a:solidFill>
                <a:latin typeface="+mn-lt"/>
                <a:ea typeface="+mn-ea"/>
              </a:defRPr>
            </a:lvl9pPr>
          </a:lstStyle>
          <a:p>
            <a:r>
              <a:rPr lang="en-US" altLang="ja-JP" sz="3264" kern="0" dirty="0">
                <a:solidFill>
                  <a:srgbClr val="FF0000"/>
                </a:solidFill>
              </a:rPr>
              <a:t>MVVM Support</a:t>
            </a:r>
          </a:p>
          <a:p>
            <a:r>
              <a:rPr lang="en-US" altLang="ja-JP" sz="3264" kern="0" dirty="0"/>
              <a:t>Commanding</a:t>
            </a:r>
          </a:p>
          <a:p>
            <a:r>
              <a:rPr lang="en-US" altLang="ja-JP" sz="3264" kern="0" dirty="0"/>
              <a:t>Messaging</a:t>
            </a:r>
          </a:p>
          <a:p>
            <a:r>
              <a:rPr lang="en-US" altLang="ja-JP" sz="3264" kern="0" dirty="0">
                <a:solidFill>
                  <a:srgbClr val="FF0000"/>
                </a:solidFill>
              </a:rPr>
              <a:t>Navigation</a:t>
            </a:r>
          </a:p>
          <a:p>
            <a:r>
              <a:rPr lang="en-US" altLang="ja-JP" sz="3264" kern="0" dirty="0">
                <a:solidFill>
                  <a:srgbClr val="FF0000"/>
                </a:solidFill>
              </a:rPr>
              <a:t>Page Dialog Service</a:t>
            </a:r>
          </a:p>
          <a:p>
            <a:r>
              <a:rPr lang="en-US" altLang="ja-JP" sz="3264" kern="0" dirty="0">
                <a:solidFill>
                  <a:srgbClr val="FF0000"/>
                </a:solidFill>
              </a:rPr>
              <a:t>Dependency Injection</a:t>
            </a:r>
          </a:p>
          <a:p>
            <a:r>
              <a:rPr lang="en-US" altLang="ja-JP" sz="3264" kern="0" dirty="0"/>
              <a:t>Logging</a:t>
            </a:r>
          </a:p>
          <a:p>
            <a:endParaRPr lang="ja-JP" altLang="en-US" sz="3264" kern="0" dirty="0"/>
          </a:p>
        </p:txBody>
      </p:sp>
    </p:spTree>
    <p:extLst>
      <p:ext uri="{BB962C8B-B14F-4D97-AF65-F5344CB8AC3E}">
        <p14:creationId xmlns:p14="http://schemas.microsoft.com/office/powerpoint/2010/main" val="39189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XUG">
  <a:themeElements>
    <a:clrScheme name="JXUG">
      <a:dk1>
        <a:srgbClr val="1F1F1F"/>
      </a:dk1>
      <a:lt1>
        <a:sysClr val="window" lastClr="FFFFFF"/>
      </a:lt1>
      <a:dk2>
        <a:srgbClr val="1F497D"/>
      </a:dk2>
      <a:lt2>
        <a:srgbClr val="EAECEE"/>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5F497A"/>
      </a:folHlink>
    </a:clrScheme>
    <a:fontScheme name="Yu Gothic UI Light">
      <a:majorFont>
        <a:latin typeface="Yu Gothic UI Light"/>
        <a:ea typeface="Yu Gothic UI Light"/>
        <a:cs typeface=""/>
      </a:majorFont>
      <a:minorFont>
        <a:latin typeface="Yu Gothic UI Light"/>
        <a:ea typeface="Yu Gothic UI Light"/>
        <a:cs typeface=""/>
      </a:minorFont>
    </a:fontScheme>
    <a:fmtScheme name="クチュール">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XUG" id="{58F48618-8DBE-44FC-8A37-515C30D83DF0}" vid="{52D2B051-3C77-4338-B5FB-B9BA1BD89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7B8B9102A81F64C8F9F09937C628587" ma:contentTypeVersion="2" ma:contentTypeDescription="新しいドキュメントを作成します。" ma:contentTypeScope="" ma:versionID="e781a4d8ccec06c5b42b1493ab7a10db">
  <xsd:schema xmlns:xsd="http://www.w3.org/2001/XMLSchema" xmlns:xs="http://www.w3.org/2001/XMLSchema" xmlns:p="http://schemas.microsoft.com/office/2006/metadata/properties" xmlns:ns2="3c0f7343-c375-4729-9c6e-3010c795816b" targetNamespace="http://schemas.microsoft.com/office/2006/metadata/properties" ma:root="true" ma:fieldsID="1ca49d870aadf0cb365d63c7d4b01c16" ns2:_="">
    <xsd:import namespace="3c0f7343-c375-4729-9c6e-3010c795816b"/>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0f7343-c375-4729-9c6e-3010c795816b" elementFormDefault="qualified">
    <xsd:import namespace="http://schemas.microsoft.com/office/2006/documentManagement/types"/>
    <xsd:import namespace="http://schemas.microsoft.com/office/infopath/2007/PartnerControls"/>
    <xsd:element name="SharedWithUsers" ma:index="8"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FAB8BC-E1C7-4980-86EA-608513CB92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0f7343-c375-4729-9c6e-3010c79581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3c0f7343-c375-4729-9c6e-3010c795816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8980</TotalTime>
  <Words>1268</Words>
  <Application>Microsoft Office PowerPoint</Application>
  <PresentationFormat>ユーザー設定</PresentationFormat>
  <Paragraphs>178</Paragraphs>
  <Slides>17</Slides>
  <Notes>17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Meiryo UI</vt:lpstr>
      <vt:lpstr>ＭＳ Ｐゴシック</vt:lpstr>
      <vt:lpstr>Yu Gothic UI Light</vt:lpstr>
      <vt:lpstr>Arial</vt:lpstr>
      <vt:lpstr>Segoe UI</vt:lpstr>
      <vt:lpstr>Segoe UI Light</vt:lpstr>
      <vt:lpstr>JXUG</vt:lpstr>
      <vt:lpstr>Prism for Xamarin.Forms入門  Hands-on</vt:lpstr>
      <vt:lpstr>はじめに</vt:lpstr>
      <vt:lpstr>Hands-on の目的</vt:lpstr>
      <vt:lpstr>Why Prism for Xamarin.Forms？</vt:lpstr>
      <vt:lpstr>What is Prism?</vt:lpstr>
      <vt:lpstr>What do you get?</vt:lpstr>
      <vt:lpstr>Xamarin.Formsの最初の悩み</vt:lpstr>
      <vt:lpstr>MVVMパターンで辛くなりがちな点</vt:lpstr>
      <vt:lpstr>What do you get?</vt:lpstr>
      <vt:lpstr>What is Prism?</vt:lpstr>
      <vt:lpstr>Who should use Prism?</vt:lpstr>
      <vt:lpstr>Who does not need to use Prism?</vt:lpstr>
      <vt:lpstr>Hands-on Program</vt:lpstr>
      <vt:lpstr>Hands-on Contents</vt:lpstr>
      <vt:lpstr>Hands-on Program</vt:lpstr>
      <vt:lpstr>Hands-onの流れ</vt:lpstr>
      <vt:lpstr>Let’s start Hands-on</vt:lpstr>
    </vt:vector>
  </TitlesOfParts>
  <Manager/>
  <Company>XLsoft K.K.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概要</dc:title>
  <dc:subject/>
  <dc:creator>Yoshito Tabuchi</dc:creator>
  <cp:keywords>Xamarin</cp:keywords>
  <dc:description/>
  <cp:lastModifiedBy>Nakamura Atsushi</cp:lastModifiedBy>
  <cp:revision>1138</cp:revision>
  <dcterms:created xsi:type="dcterms:W3CDTF">2016-03-28T12:00:00Z</dcterms:created>
  <dcterms:modified xsi:type="dcterms:W3CDTF">2018-04-17T15:27:03Z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0x01010067B8B9102A81F64C8F9F09937C628587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