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5" r:id="rId6"/>
    <p:sldId id="260" r:id="rId7"/>
    <p:sldId id="262" r:id="rId8"/>
    <p:sldId id="283" r:id="rId9"/>
    <p:sldId id="284" r:id="rId10"/>
    <p:sldId id="286" r:id="rId11"/>
    <p:sldId id="288" r:id="rId12"/>
    <p:sldId id="287" r:id="rId13"/>
    <p:sldId id="289" r:id="rId14"/>
    <p:sldId id="261" r:id="rId15"/>
    <p:sldId id="264" r:id="rId16"/>
    <p:sldId id="265" r:id="rId17"/>
    <p:sldId id="26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833ADC-57A3-4C01-9B33-C775A36779A5}">
          <p14:sldIdLst>
            <p14:sldId id="256"/>
            <p14:sldId id="257"/>
            <p14:sldId id="258"/>
            <p14:sldId id="259"/>
            <p14:sldId id="285"/>
            <p14:sldId id="260"/>
            <p14:sldId id="262"/>
            <p14:sldId id="283"/>
            <p14:sldId id="284"/>
            <p14:sldId id="286"/>
            <p14:sldId id="288"/>
            <p14:sldId id="287"/>
            <p14:sldId id="289"/>
            <p14:sldId id="261"/>
            <p14:sldId id="264"/>
            <p14:sldId id="265"/>
            <p14:sldId id="266"/>
            <p14:sldId id="268"/>
            <p14:sldId id="269"/>
            <p14:sldId id="270"/>
            <p14:sldId id="271"/>
            <p14:sldId id="272"/>
            <p14:sldId id="273"/>
            <p14:sldId id="274"/>
            <p14:sldId id="275"/>
            <p14:sldId id="276"/>
            <p14:sldId id="277"/>
            <p14:sldId id="278"/>
            <p14:sldId id="279"/>
            <p14:sldId id="280"/>
            <p14:sldId id="281"/>
            <p14:sldId id="28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a:srgbClr val="ED8428"/>
    <a:srgbClr val="AB71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45.png"/><Relationship Id="rId2"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7236-B0B6-D862-6948-93982F51D99F}"/>
              </a:ext>
            </a:extLst>
          </p:cNvPr>
          <p:cNvSpPr>
            <a:spLocks noGrp="1"/>
          </p:cNvSpPr>
          <p:nvPr>
            <p:ph type="ctrTitle"/>
          </p:nvPr>
        </p:nvSpPr>
        <p:spPr>
          <a:xfrm>
            <a:off x="986267" y="1338294"/>
            <a:ext cx="10993549" cy="946562"/>
          </a:xfrm>
        </p:spPr>
        <p:txBody>
          <a:bodyPr>
            <a:normAutofit fontScale="90000"/>
          </a:bodyPr>
          <a:lstStyle/>
          <a:p>
            <a:r>
              <a:rPr lang="en-US" sz="6000" dirty="0"/>
              <a:t>STUDENTS MANAGEMENT APP</a:t>
            </a:r>
          </a:p>
        </p:txBody>
      </p:sp>
      <p:sp>
        <p:nvSpPr>
          <p:cNvPr id="3" name="Subtitle 2">
            <a:extLst>
              <a:ext uri="{FF2B5EF4-FFF2-40B4-BE49-F238E27FC236}">
                <a16:creationId xmlns:a16="http://schemas.microsoft.com/office/drawing/2014/main" id="{B453D269-2731-5FBF-D48E-C4BA9233AF6C}"/>
              </a:ext>
            </a:extLst>
          </p:cNvPr>
          <p:cNvSpPr>
            <a:spLocks noGrp="1"/>
          </p:cNvSpPr>
          <p:nvPr>
            <p:ph type="subTitle" idx="1"/>
          </p:nvPr>
        </p:nvSpPr>
        <p:spPr>
          <a:xfrm>
            <a:off x="599227" y="3429000"/>
            <a:ext cx="10993546" cy="1485333"/>
          </a:xfrm>
        </p:spPr>
        <p:txBody>
          <a:bodyPr>
            <a:normAutofit fontScale="40000" lnSpcReduction="20000"/>
          </a:bodyPr>
          <a:lstStyle/>
          <a:p>
            <a:pPr algn="ctr"/>
            <a:r>
              <a:rPr lang="en-US" sz="6700" dirty="0">
                <a:solidFill>
                  <a:schemeClr val="accent3">
                    <a:lumMod val="20000"/>
                    <a:lumOff val="80000"/>
                  </a:schemeClr>
                </a:solidFill>
              </a:rPr>
              <a:t>A project made in the context of </a:t>
            </a:r>
            <a:r>
              <a:rPr lang="en-US" sz="6700" dirty="0" err="1"/>
              <a:t>sev</a:t>
            </a:r>
            <a:r>
              <a:rPr lang="en-US" sz="6700" dirty="0"/>
              <a:t> – regeneration </a:t>
            </a:r>
            <a:r>
              <a:rPr lang="en-US" sz="6700" dirty="0">
                <a:solidFill>
                  <a:schemeClr val="accent3">
                    <a:lumMod val="20000"/>
                    <a:lumOff val="80000"/>
                  </a:schemeClr>
                </a:solidFill>
              </a:rPr>
              <a:t>Skills4Jobs initiative at </a:t>
            </a:r>
            <a:r>
              <a:rPr lang="en-US" sz="6700" dirty="0"/>
              <a:t>university of economics and business</a:t>
            </a:r>
            <a:r>
              <a:rPr lang="en-US" sz="6700" dirty="0">
                <a:solidFill>
                  <a:schemeClr val="accent3">
                    <a:lumMod val="20000"/>
                    <a:lumOff val="80000"/>
                  </a:schemeClr>
                </a:solidFill>
              </a:rPr>
              <a:t> for Software Engineers</a:t>
            </a:r>
            <a:endParaRPr lang="el-GR" sz="6700" dirty="0">
              <a:solidFill>
                <a:schemeClr val="accent3">
                  <a:lumMod val="20000"/>
                  <a:lumOff val="80000"/>
                </a:schemeClr>
              </a:solidFill>
            </a:endParaRPr>
          </a:p>
          <a:p>
            <a:r>
              <a:rPr lang="en-US" sz="4600" dirty="0"/>
              <a:t> </a:t>
            </a:r>
            <a:r>
              <a:rPr lang="en-US" dirty="0"/>
              <a:t>							</a:t>
            </a:r>
          </a:p>
        </p:txBody>
      </p:sp>
      <p:sp>
        <p:nvSpPr>
          <p:cNvPr id="4" name="Subtitle 2">
            <a:extLst>
              <a:ext uri="{FF2B5EF4-FFF2-40B4-BE49-F238E27FC236}">
                <a16:creationId xmlns:a16="http://schemas.microsoft.com/office/drawing/2014/main" id="{FB1B10F7-ADD9-CE26-CC37-C777B94052DC}"/>
              </a:ext>
            </a:extLst>
          </p:cNvPr>
          <p:cNvSpPr txBox="1">
            <a:spLocks/>
          </p:cNvSpPr>
          <p:nvPr/>
        </p:nvSpPr>
        <p:spPr>
          <a:xfrm>
            <a:off x="7501813" y="5545100"/>
            <a:ext cx="3806890" cy="7658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t>			</a:t>
            </a:r>
            <a:r>
              <a:rPr lang="en-US" dirty="0" err="1"/>
              <a:t>begiana</a:t>
            </a:r>
            <a:r>
              <a:rPr lang="en-US" dirty="0"/>
              <a:t> </a:t>
            </a:r>
            <a:r>
              <a:rPr lang="en-US" dirty="0" err="1"/>
              <a:t>elmazai</a:t>
            </a:r>
            <a:endParaRPr lang="en-US" dirty="0"/>
          </a:p>
        </p:txBody>
      </p:sp>
    </p:spTree>
    <p:extLst>
      <p:ext uri="{BB962C8B-B14F-4D97-AF65-F5344CB8AC3E}">
        <p14:creationId xmlns:p14="http://schemas.microsoft.com/office/powerpoint/2010/main" val="213366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									2.</a:t>
            </a:r>
            <a:r>
              <a:rPr lang="en-US" sz="4400" dirty="0">
                <a:solidFill>
                  <a:schemeClr val="accent2"/>
                </a:solidFill>
              </a:rPr>
              <a:t>B</a:t>
            </a:r>
            <a:r>
              <a:rPr lang="en-US" sz="4400" dirty="0"/>
              <a:t>.Service</a:t>
            </a:r>
          </a:p>
        </p:txBody>
      </p:sp>
      <p:sp>
        <p:nvSpPr>
          <p:cNvPr id="10" name="TextBox 9">
            <a:extLst>
              <a:ext uri="{FF2B5EF4-FFF2-40B4-BE49-F238E27FC236}">
                <a16:creationId xmlns:a16="http://schemas.microsoft.com/office/drawing/2014/main" id="{DD4547D5-E254-9AAD-3B6F-03E76E964889}"/>
              </a:ext>
            </a:extLst>
          </p:cNvPr>
          <p:cNvSpPr txBox="1"/>
          <p:nvPr/>
        </p:nvSpPr>
        <p:spPr>
          <a:xfrm>
            <a:off x="5042517" y="1959746"/>
            <a:ext cx="6826928" cy="1200329"/>
          </a:xfrm>
          <a:prstGeom prst="rect">
            <a:avLst/>
          </a:prstGeom>
          <a:noFill/>
        </p:spPr>
        <p:txBody>
          <a:bodyPr wrap="square" rtlCol="0">
            <a:spAutoFit/>
          </a:bodyPr>
          <a:lstStyle/>
          <a:p>
            <a:r>
              <a:rPr lang="en-US" sz="2400" dirty="0">
                <a:solidFill>
                  <a:schemeClr val="accent2"/>
                </a:solidFill>
              </a:rPr>
              <a:t>Service layer also contains interfaces and classes that implement them but also holds for public API and  documentation explaining utility . </a:t>
            </a:r>
            <a:endParaRPr lang="en-US" dirty="0">
              <a:solidFill>
                <a:schemeClr val="accent2"/>
              </a:solidFill>
            </a:endParaRPr>
          </a:p>
        </p:txBody>
      </p:sp>
      <p:pic>
        <p:nvPicPr>
          <p:cNvPr id="6" name="Picture 5">
            <a:extLst>
              <a:ext uri="{FF2B5EF4-FFF2-40B4-BE49-F238E27FC236}">
                <a16:creationId xmlns:a16="http://schemas.microsoft.com/office/drawing/2014/main" id="{03419950-6B30-6837-4FC0-EE5FAF7692AC}"/>
              </a:ext>
            </a:extLst>
          </p:cNvPr>
          <p:cNvPicPr>
            <a:picLocks noChangeAspect="1"/>
          </p:cNvPicPr>
          <p:nvPr/>
        </p:nvPicPr>
        <p:blipFill>
          <a:blip r:embed="rId2"/>
          <a:stretch>
            <a:fillRect/>
          </a:stretch>
        </p:blipFill>
        <p:spPr>
          <a:xfrm>
            <a:off x="420209" y="581678"/>
            <a:ext cx="4465707" cy="6094330"/>
          </a:xfrm>
          <a:prstGeom prst="rect">
            <a:avLst/>
          </a:prstGeom>
        </p:spPr>
      </p:pic>
      <p:sp>
        <p:nvSpPr>
          <p:cNvPr id="7" name="TextBox 6">
            <a:extLst>
              <a:ext uri="{FF2B5EF4-FFF2-40B4-BE49-F238E27FC236}">
                <a16:creationId xmlns:a16="http://schemas.microsoft.com/office/drawing/2014/main" id="{23899375-635D-72FE-C998-9F3C98ECCB98}"/>
              </a:ext>
            </a:extLst>
          </p:cNvPr>
          <p:cNvSpPr txBox="1"/>
          <p:nvPr/>
        </p:nvSpPr>
        <p:spPr>
          <a:xfrm>
            <a:off x="3399085" y="835550"/>
            <a:ext cx="1309751" cy="646331"/>
          </a:xfrm>
          <a:prstGeom prst="rect">
            <a:avLst/>
          </a:prstGeom>
          <a:noFill/>
        </p:spPr>
        <p:txBody>
          <a:bodyPr wrap="square" rtlCol="0">
            <a:spAutoFit/>
          </a:bodyPr>
          <a:lstStyle/>
          <a:p>
            <a:pPr algn="ctr"/>
            <a:r>
              <a:rPr lang="en-US" dirty="0">
                <a:solidFill>
                  <a:schemeClr val="accent2"/>
                </a:solidFill>
              </a:rPr>
              <a:t>Service</a:t>
            </a:r>
          </a:p>
          <a:p>
            <a:pPr algn="ctr"/>
            <a:r>
              <a:rPr lang="en-US" dirty="0">
                <a:solidFill>
                  <a:schemeClr val="accent2"/>
                </a:solidFill>
              </a:rPr>
              <a:t>Interface</a:t>
            </a:r>
            <a:endParaRPr lang="en-US" sz="1400" dirty="0">
              <a:solidFill>
                <a:schemeClr val="accent2"/>
              </a:solidFill>
            </a:endParaRPr>
          </a:p>
        </p:txBody>
      </p:sp>
      <p:sp>
        <p:nvSpPr>
          <p:cNvPr id="9" name="TextBox 8">
            <a:extLst>
              <a:ext uri="{FF2B5EF4-FFF2-40B4-BE49-F238E27FC236}">
                <a16:creationId xmlns:a16="http://schemas.microsoft.com/office/drawing/2014/main" id="{84CC256D-E84F-5440-078E-5BA402623BE3}"/>
              </a:ext>
            </a:extLst>
          </p:cNvPr>
          <p:cNvSpPr txBox="1"/>
          <p:nvPr/>
        </p:nvSpPr>
        <p:spPr>
          <a:xfrm>
            <a:off x="5140171" y="5246828"/>
            <a:ext cx="3475608" cy="1200329"/>
          </a:xfrm>
          <a:prstGeom prst="rect">
            <a:avLst/>
          </a:prstGeom>
          <a:noFill/>
        </p:spPr>
        <p:txBody>
          <a:bodyPr wrap="square" rtlCol="0">
            <a:spAutoFit/>
          </a:bodyPr>
          <a:lstStyle/>
          <a:p>
            <a:r>
              <a:rPr lang="en-US" sz="2400" dirty="0">
                <a:solidFill>
                  <a:srgbClr val="465359"/>
                </a:solidFill>
              </a:rPr>
              <a:t>Service layer calls methods from DAO layer with dependency injection</a:t>
            </a:r>
          </a:p>
        </p:txBody>
      </p:sp>
      <p:pic>
        <p:nvPicPr>
          <p:cNvPr id="13" name="Picture 12">
            <a:extLst>
              <a:ext uri="{FF2B5EF4-FFF2-40B4-BE49-F238E27FC236}">
                <a16:creationId xmlns:a16="http://schemas.microsoft.com/office/drawing/2014/main" id="{E49D0A52-7421-DDD0-F8CC-C826D0B64967}"/>
              </a:ext>
            </a:extLst>
          </p:cNvPr>
          <p:cNvPicPr>
            <a:picLocks noChangeAspect="1"/>
          </p:cNvPicPr>
          <p:nvPr/>
        </p:nvPicPr>
        <p:blipFill>
          <a:blip r:embed="rId3"/>
          <a:stretch>
            <a:fillRect/>
          </a:stretch>
        </p:blipFill>
        <p:spPr>
          <a:xfrm>
            <a:off x="8813833" y="5262642"/>
            <a:ext cx="2868288" cy="1184515"/>
          </a:xfrm>
          <a:prstGeom prst="rect">
            <a:avLst/>
          </a:prstGeom>
        </p:spPr>
      </p:pic>
      <p:pic>
        <p:nvPicPr>
          <p:cNvPr id="16" name="Picture 15">
            <a:extLst>
              <a:ext uri="{FF2B5EF4-FFF2-40B4-BE49-F238E27FC236}">
                <a16:creationId xmlns:a16="http://schemas.microsoft.com/office/drawing/2014/main" id="{48CC28D7-6A61-1D83-80C4-0EB666D319A0}"/>
              </a:ext>
            </a:extLst>
          </p:cNvPr>
          <p:cNvPicPr>
            <a:picLocks noChangeAspect="1"/>
          </p:cNvPicPr>
          <p:nvPr/>
        </p:nvPicPr>
        <p:blipFill>
          <a:blip r:embed="rId4"/>
          <a:stretch>
            <a:fillRect/>
          </a:stretch>
        </p:blipFill>
        <p:spPr>
          <a:xfrm>
            <a:off x="8813833" y="3297817"/>
            <a:ext cx="2796976" cy="1693582"/>
          </a:xfrm>
          <a:prstGeom prst="rect">
            <a:avLst/>
          </a:prstGeom>
        </p:spPr>
      </p:pic>
      <p:sp>
        <p:nvSpPr>
          <p:cNvPr id="17" name="TextBox 16">
            <a:extLst>
              <a:ext uri="{FF2B5EF4-FFF2-40B4-BE49-F238E27FC236}">
                <a16:creationId xmlns:a16="http://schemas.microsoft.com/office/drawing/2014/main" id="{CC4D8A9F-2DA5-354D-25F9-D966005C50B6}"/>
              </a:ext>
            </a:extLst>
          </p:cNvPr>
          <p:cNvSpPr txBox="1"/>
          <p:nvPr/>
        </p:nvSpPr>
        <p:spPr>
          <a:xfrm>
            <a:off x="4775676" y="3645578"/>
            <a:ext cx="4038157" cy="954107"/>
          </a:xfrm>
          <a:prstGeom prst="rect">
            <a:avLst/>
          </a:prstGeom>
          <a:noFill/>
        </p:spPr>
        <p:txBody>
          <a:bodyPr wrap="square" rtlCol="0">
            <a:spAutoFit/>
          </a:bodyPr>
          <a:lstStyle/>
          <a:p>
            <a:pPr algn="ctr"/>
            <a:r>
              <a:rPr lang="en-US" sz="2800" dirty="0">
                <a:solidFill>
                  <a:srgbClr val="465359"/>
                </a:solidFill>
              </a:rPr>
              <a:t>Service Delete Method Implementation </a:t>
            </a:r>
          </a:p>
        </p:txBody>
      </p:sp>
    </p:spTree>
    <p:extLst>
      <p:ext uri="{BB962C8B-B14F-4D97-AF65-F5344CB8AC3E}">
        <p14:creationId xmlns:p14="http://schemas.microsoft.com/office/powerpoint/2010/main" val="303287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a:t>
            </a:r>
            <a:r>
              <a:rPr lang="en-US" sz="4400" dirty="0">
                <a:solidFill>
                  <a:schemeClr val="accent2"/>
                </a:solidFill>
              </a:rPr>
              <a:t>B</a:t>
            </a:r>
            <a:r>
              <a:rPr lang="en-US" sz="4400" dirty="0"/>
              <a:t>.DTO</a:t>
            </a:r>
          </a:p>
        </p:txBody>
      </p:sp>
      <p:sp>
        <p:nvSpPr>
          <p:cNvPr id="11" name="TextBox 10">
            <a:extLst>
              <a:ext uri="{FF2B5EF4-FFF2-40B4-BE49-F238E27FC236}">
                <a16:creationId xmlns:a16="http://schemas.microsoft.com/office/drawing/2014/main" id="{E656FB55-F4DE-529D-10F4-8FB673CF22D3}"/>
              </a:ext>
            </a:extLst>
          </p:cNvPr>
          <p:cNvSpPr txBox="1"/>
          <p:nvPr/>
        </p:nvSpPr>
        <p:spPr>
          <a:xfrm>
            <a:off x="581193" y="3128903"/>
            <a:ext cx="2517114" cy="2308324"/>
          </a:xfrm>
          <a:prstGeom prst="rect">
            <a:avLst/>
          </a:prstGeom>
          <a:noFill/>
        </p:spPr>
        <p:txBody>
          <a:bodyPr wrap="square" rtlCol="0">
            <a:spAutoFit/>
          </a:bodyPr>
          <a:lstStyle/>
          <a:p>
            <a:r>
              <a:rPr lang="en-US" sz="2400" dirty="0">
                <a:solidFill>
                  <a:schemeClr val="accent2"/>
                </a:solidFill>
              </a:rPr>
              <a:t>DTO like model classes but serves communication between controllers and service layer </a:t>
            </a:r>
            <a:endParaRPr lang="en-US" dirty="0">
              <a:solidFill>
                <a:schemeClr val="accent2"/>
              </a:solidFill>
            </a:endParaRPr>
          </a:p>
        </p:txBody>
      </p:sp>
      <p:pic>
        <p:nvPicPr>
          <p:cNvPr id="5" name="Picture 4">
            <a:extLst>
              <a:ext uri="{FF2B5EF4-FFF2-40B4-BE49-F238E27FC236}">
                <a16:creationId xmlns:a16="http://schemas.microsoft.com/office/drawing/2014/main" id="{AA9C97EE-387C-DD06-6479-1B10FE529607}"/>
              </a:ext>
            </a:extLst>
          </p:cNvPr>
          <p:cNvPicPr>
            <a:picLocks noChangeAspect="1"/>
          </p:cNvPicPr>
          <p:nvPr/>
        </p:nvPicPr>
        <p:blipFill>
          <a:blip r:embed="rId2"/>
          <a:stretch>
            <a:fillRect/>
          </a:stretch>
        </p:blipFill>
        <p:spPr>
          <a:xfrm>
            <a:off x="3836338" y="4454878"/>
            <a:ext cx="3723532" cy="2256445"/>
          </a:xfrm>
          <a:prstGeom prst="rect">
            <a:avLst/>
          </a:prstGeom>
        </p:spPr>
      </p:pic>
      <p:pic>
        <p:nvPicPr>
          <p:cNvPr id="7" name="Picture 6">
            <a:extLst>
              <a:ext uri="{FF2B5EF4-FFF2-40B4-BE49-F238E27FC236}">
                <a16:creationId xmlns:a16="http://schemas.microsoft.com/office/drawing/2014/main" id="{605FC216-0BD1-A1E6-4173-391BEEF0EFFA}"/>
              </a:ext>
            </a:extLst>
          </p:cNvPr>
          <p:cNvPicPr>
            <a:picLocks noChangeAspect="1"/>
          </p:cNvPicPr>
          <p:nvPr/>
        </p:nvPicPr>
        <p:blipFill>
          <a:blip r:embed="rId3"/>
          <a:stretch>
            <a:fillRect/>
          </a:stretch>
        </p:blipFill>
        <p:spPr>
          <a:xfrm>
            <a:off x="7898109" y="4454878"/>
            <a:ext cx="3895838" cy="2256445"/>
          </a:xfrm>
          <a:prstGeom prst="rect">
            <a:avLst/>
          </a:prstGeom>
        </p:spPr>
      </p:pic>
      <p:pic>
        <p:nvPicPr>
          <p:cNvPr id="8" name="Picture 7">
            <a:extLst>
              <a:ext uri="{FF2B5EF4-FFF2-40B4-BE49-F238E27FC236}">
                <a16:creationId xmlns:a16="http://schemas.microsoft.com/office/drawing/2014/main" id="{9D37A7E7-FB2C-A3B0-E9CC-EDFB010AA1C2}"/>
              </a:ext>
            </a:extLst>
          </p:cNvPr>
          <p:cNvPicPr>
            <a:picLocks noChangeAspect="1"/>
          </p:cNvPicPr>
          <p:nvPr/>
        </p:nvPicPr>
        <p:blipFill>
          <a:blip r:embed="rId4"/>
          <a:stretch>
            <a:fillRect/>
          </a:stretch>
        </p:blipFill>
        <p:spPr>
          <a:xfrm>
            <a:off x="3836338" y="2126418"/>
            <a:ext cx="3690080" cy="2156647"/>
          </a:xfrm>
          <a:prstGeom prst="rect">
            <a:avLst/>
          </a:prstGeom>
        </p:spPr>
      </p:pic>
      <p:pic>
        <p:nvPicPr>
          <p:cNvPr id="10" name="Picture 9">
            <a:extLst>
              <a:ext uri="{FF2B5EF4-FFF2-40B4-BE49-F238E27FC236}">
                <a16:creationId xmlns:a16="http://schemas.microsoft.com/office/drawing/2014/main" id="{7CB3A884-850C-BF5B-18D3-BE414687F5BD}"/>
              </a:ext>
            </a:extLst>
          </p:cNvPr>
          <p:cNvPicPr>
            <a:picLocks noChangeAspect="1"/>
          </p:cNvPicPr>
          <p:nvPr/>
        </p:nvPicPr>
        <p:blipFill>
          <a:blip r:embed="rId5"/>
          <a:stretch>
            <a:fillRect/>
          </a:stretch>
        </p:blipFill>
        <p:spPr>
          <a:xfrm>
            <a:off x="7898109" y="2126418"/>
            <a:ext cx="3895838" cy="2156647"/>
          </a:xfrm>
          <a:prstGeom prst="rect">
            <a:avLst/>
          </a:prstGeom>
        </p:spPr>
      </p:pic>
    </p:spTree>
    <p:extLst>
      <p:ext uri="{BB962C8B-B14F-4D97-AF65-F5344CB8AC3E}">
        <p14:creationId xmlns:p14="http://schemas.microsoft.com/office/powerpoint/2010/main" val="125360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a:t>
            </a:r>
            <a:r>
              <a:rPr lang="en-US" sz="4400" dirty="0">
                <a:solidFill>
                  <a:schemeClr val="accent2"/>
                </a:solidFill>
              </a:rPr>
              <a:t>B</a:t>
            </a:r>
            <a:r>
              <a:rPr lang="en-US" sz="4400" dirty="0"/>
              <a:t>.Validator</a:t>
            </a:r>
          </a:p>
        </p:txBody>
      </p:sp>
      <p:pic>
        <p:nvPicPr>
          <p:cNvPr id="6" name="Picture 5">
            <a:extLst>
              <a:ext uri="{FF2B5EF4-FFF2-40B4-BE49-F238E27FC236}">
                <a16:creationId xmlns:a16="http://schemas.microsoft.com/office/drawing/2014/main" id="{A793ED73-8403-5EBE-CDC7-E3BFBBF9DC72}"/>
              </a:ext>
            </a:extLst>
          </p:cNvPr>
          <p:cNvPicPr>
            <a:picLocks noChangeAspect="1"/>
          </p:cNvPicPr>
          <p:nvPr/>
        </p:nvPicPr>
        <p:blipFill>
          <a:blip r:embed="rId2"/>
          <a:stretch>
            <a:fillRect/>
          </a:stretch>
        </p:blipFill>
        <p:spPr>
          <a:xfrm>
            <a:off x="5854925" y="2886258"/>
            <a:ext cx="5428593" cy="2706673"/>
          </a:xfrm>
          <a:prstGeom prst="rect">
            <a:avLst/>
          </a:prstGeom>
        </p:spPr>
      </p:pic>
      <p:pic>
        <p:nvPicPr>
          <p:cNvPr id="9" name="Picture 8">
            <a:extLst>
              <a:ext uri="{FF2B5EF4-FFF2-40B4-BE49-F238E27FC236}">
                <a16:creationId xmlns:a16="http://schemas.microsoft.com/office/drawing/2014/main" id="{363075F6-F5EB-EEEC-8317-35D31C1527E7}"/>
              </a:ext>
            </a:extLst>
          </p:cNvPr>
          <p:cNvPicPr>
            <a:picLocks noChangeAspect="1"/>
          </p:cNvPicPr>
          <p:nvPr/>
        </p:nvPicPr>
        <p:blipFill>
          <a:blip r:embed="rId3"/>
          <a:stretch>
            <a:fillRect/>
          </a:stretch>
        </p:blipFill>
        <p:spPr>
          <a:xfrm>
            <a:off x="811428" y="2886258"/>
            <a:ext cx="4529093" cy="2706673"/>
          </a:xfrm>
          <a:prstGeom prst="rect">
            <a:avLst/>
          </a:prstGeom>
        </p:spPr>
      </p:pic>
      <p:sp>
        <p:nvSpPr>
          <p:cNvPr id="11" name="TextBox 10">
            <a:extLst>
              <a:ext uri="{FF2B5EF4-FFF2-40B4-BE49-F238E27FC236}">
                <a16:creationId xmlns:a16="http://schemas.microsoft.com/office/drawing/2014/main" id="{E656FB55-F4DE-529D-10F4-8FB673CF22D3}"/>
              </a:ext>
            </a:extLst>
          </p:cNvPr>
          <p:cNvSpPr txBox="1"/>
          <p:nvPr/>
        </p:nvSpPr>
        <p:spPr>
          <a:xfrm>
            <a:off x="3870664" y="2071291"/>
            <a:ext cx="6826928" cy="461665"/>
          </a:xfrm>
          <a:prstGeom prst="rect">
            <a:avLst/>
          </a:prstGeom>
          <a:noFill/>
        </p:spPr>
        <p:txBody>
          <a:bodyPr wrap="square" rtlCol="0">
            <a:spAutoFit/>
          </a:bodyPr>
          <a:lstStyle/>
          <a:p>
            <a:r>
              <a:rPr lang="en-US" sz="2400" dirty="0">
                <a:solidFill>
                  <a:schemeClr val="accent2"/>
                </a:solidFill>
              </a:rPr>
              <a:t>Checks if DTOS are valid</a:t>
            </a:r>
            <a:endParaRPr lang="en-US" dirty="0">
              <a:solidFill>
                <a:schemeClr val="accent2"/>
              </a:solidFill>
            </a:endParaRPr>
          </a:p>
        </p:txBody>
      </p:sp>
    </p:spTree>
    <p:extLst>
      <p:ext uri="{BB962C8B-B14F-4D97-AF65-F5344CB8AC3E}">
        <p14:creationId xmlns:p14="http://schemas.microsoft.com/office/powerpoint/2010/main" val="367126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3.RAZOR PAGES</a:t>
            </a:r>
          </a:p>
        </p:txBody>
      </p:sp>
      <p:sp>
        <p:nvSpPr>
          <p:cNvPr id="11" name="TextBox 10">
            <a:extLst>
              <a:ext uri="{FF2B5EF4-FFF2-40B4-BE49-F238E27FC236}">
                <a16:creationId xmlns:a16="http://schemas.microsoft.com/office/drawing/2014/main" id="{E656FB55-F4DE-529D-10F4-8FB673CF22D3}"/>
              </a:ext>
            </a:extLst>
          </p:cNvPr>
          <p:cNvSpPr txBox="1"/>
          <p:nvPr/>
        </p:nvSpPr>
        <p:spPr>
          <a:xfrm>
            <a:off x="3567552" y="4799558"/>
            <a:ext cx="3948874" cy="1631216"/>
          </a:xfrm>
          <a:prstGeom prst="rect">
            <a:avLst/>
          </a:prstGeom>
          <a:noFill/>
        </p:spPr>
        <p:txBody>
          <a:bodyPr wrap="square" rtlCol="0">
            <a:spAutoFit/>
          </a:bodyPr>
          <a:lstStyle/>
          <a:p>
            <a:pPr algn="ctr"/>
            <a:r>
              <a:rPr lang="en-US" sz="2000" dirty="0">
                <a:solidFill>
                  <a:schemeClr val="accent2"/>
                </a:solidFill>
              </a:rPr>
              <a:t>Every time a request is made a new html page is sent back.  Each razor pages represent a CRUD action . For example </a:t>
            </a:r>
            <a:r>
              <a:rPr lang="en-US" sz="2000" dirty="0" err="1">
                <a:solidFill>
                  <a:schemeClr val="accent2"/>
                </a:solidFill>
              </a:rPr>
              <a:t>IndexModel</a:t>
            </a:r>
            <a:r>
              <a:rPr lang="en-US" sz="2000" dirty="0">
                <a:solidFill>
                  <a:schemeClr val="accent2"/>
                </a:solidFill>
              </a:rPr>
              <a:t>  calls </a:t>
            </a:r>
            <a:r>
              <a:rPr lang="en-US" sz="2000" dirty="0" err="1">
                <a:solidFill>
                  <a:schemeClr val="accent2"/>
                </a:solidFill>
              </a:rPr>
              <a:t>GetAllStudents</a:t>
            </a:r>
            <a:r>
              <a:rPr lang="en-US" sz="2000" dirty="0">
                <a:solidFill>
                  <a:schemeClr val="accent2"/>
                </a:solidFill>
              </a:rPr>
              <a:t>() from Service layer</a:t>
            </a:r>
            <a:endParaRPr lang="en-US" sz="1600" dirty="0">
              <a:solidFill>
                <a:schemeClr val="accent2"/>
              </a:solidFill>
            </a:endParaRPr>
          </a:p>
        </p:txBody>
      </p:sp>
      <p:pic>
        <p:nvPicPr>
          <p:cNvPr id="4" name="Picture 3">
            <a:extLst>
              <a:ext uri="{FF2B5EF4-FFF2-40B4-BE49-F238E27FC236}">
                <a16:creationId xmlns:a16="http://schemas.microsoft.com/office/drawing/2014/main" id="{FAD03E68-D019-5B2F-6F06-2C4F16B60521}"/>
              </a:ext>
            </a:extLst>
          </p:cNvPr>
          <p:cNvPicPr>
            <a:picLocks noChangeAspect="1"/>
          </p:cNvPicPr>
          <p:nvPr/>
        </p:nvPicPr>
        <p:blipFill>
          <a:blip r:embed="rId2"/>
          <a:stretch>
            <a:fillRect/>
          </a:stretch>
        </p:blipFill>
        <p:spPr>
          <a:xfrm>
            <a:off x="431923" y="3630435"/>
            <a:ext cx="2390356" cy="2497907"/>
          </a:xfrm>
          <a:prstGeom prst="rect">
            <a:avLst/>
          </a:prstGeom>
        </p:spPr>
      </p:pic>
      <p:sp>
        <p:nvSpPr>
          <p:cNvPr id="8" name="TextBox 7">
            <a:extLst>
              <a:ext uri="{FF2B5EF4-FFF2-40B4-BE49-F238E27FC236}">
                <a16:creationId xmlns:a16="http://schemas.microsoft.com/office/drawing/2014/main" id="{53E32074-22AF-E335-A846-19B01FEF3F1F}"/>
              </a:ext>
            </a:extLst>
          </p:cNvPr>
          <p:cNvSpPr txBox="1"/>
          <p:nvPr/>
        </p:nvSpPr>
        <p:spPr>
          <a:xfrm>
            <a:off x="431923" y="1951672"/>
            <a:ext cx="2258011" cy="1477328"/>
          </a:xfrm>
          <a:prstGeom prst="rect">
            <a:avLst/>
          </a:prstGeom>
          <a:noFill/>
        </p:spPr>
        <p:txBody>
          <a:bodyPr wrap="square" rtlCol="0">
            <a:spAutoFit/>
          </a:bodyPr>
          <a:lstStyle/>
          <a:p>
            <a:r>
              <a:rPr lang="en-US" sz="1800" dirty="0">
                <a:solidFill>
                  <a:schemeClr val="accent2"/>
                </a:solidFill>
              </a:rPr>
              <a:t>Razor pages contains the view (</a:t>
            </a:r>
            <a:r>
              <a:rPr lang="en-US" sz="1800" dirty="0" err="1">
                <a:solidFill>
                  <a:schemeClr val="accent2"/>
                </a:solidFill>
              </a:rPr>
              <a:t>csHtml</a:t>
            </a:r>
            <a:r>
              <a:rPr lang="en-US" sz="1800" dirty="0">
                <a:solidFill>
                  <a:schemeClr val="accent2"/>
                </a:solidFill>
              </a:rPr>
              <a:t>) file and the controller class that manages the requests of the user. </a:t>
            </a:r>
          </a:p>
        </p:txBody>
      </p:sp>
      <p:pic>
        <p:nvPicPr>
          <p:cNvPr id="12" name="Picture 11">
            <a:extLst>
              <a:ext uri="{FF2B5EF4-FFF2-40B4-BE49-F238E27FC236}">
                <a16:creationId xmlns:a16="http://schemas.microsoft.com/office/drawing/2014/main" id="{583169A8-4342-3B56-64E7-946B0F761935}"/>
              </a:ext>
            </a:extLst>
          </p:cNvPr>
          <p:cNvPicPr>
            <a:picLocks noChangeAspect="1"/>
          </p:cNvPicPr>
          <p:nvPr/>
        </p:nvPicPr>
        <p:blipFill>
          <a:blip r:embed="rId3"/>
          <a:stretch>
            <a:fillRect/>
          </a:stretch>
        </p:blipFill>
        <p:spPr>
          <a:xfrm>
            <a:off x="3672427" y="1978612"/>
            <a:ext cx="3739125" cy="2584149"/>
          </a:xfrm>
          <a:prstGeom prst="rect">
            <a:avLst/>
          </a:prstGeom>
        </p:spPr>
      </p:pic>
      <p:pic>
        <p:nvPicPr>
          <p:cNvPr id="14" name="Picture 13">
            <a:extLst>
              <a:ext uri="{FF2B5EF4-FFF2-40B4-BE49-F238E27FC236}">
                <a16:creationId xmlns:a16="http://schemas.microsoft.com/office/drawing/2014/main" id="{669B2E06-FCDF-7EB1-7143-AA60729CDD1A}"/>
              </a:ext>
            </a:extLst>
          </p:cNvPr>
          <p:cNvPicPr>
            <a:picLocks noChangeAspect="1"/>
          </p:cNvPicPr>
          <p:nvPr/>
        </p:nvPicPr>
        <p:blipFill>
          <a:blip r:embed="rId4"/>
          <a:stretch>
            <a:fillRect/>
          </a:stretch>
        </p:blipFill>
        <p:spPr>
          <a:xfrm>
            <a:off x="7963270" y="2510784"/>
            <a:ext cx="3739125" cy="4060395"/>
          </a:xfrm>
          <a:prstGeom prst="rect">
            <a:avLst/>
          </a:prstGeom>
        </p:spPr>
      </p:pic>
      <p:sp>
        <p:nvSpPr>
          <p:cNvPr id="15" name="TextBox 14">
            <a:extLst>
              <a:ext uri="{FF2B5EF4-FFF2-40B4-BE49-F238E27FC236}">
                <a16:creationId xmlns:a16="http://schemas.microsoft.com/office/drawing/2014/main" id="{9B4CF712-1158-3172-F0A1-31A694687316}"/>
              </a:ext>
            </a:extLst>
          </p:cNvPr>
          <p:cNvSpPr txBox="1"/>
          <p:nvPr/>
        </p:nvSpPr>
        <p:spPr>
          <a:xfrm flipH="1">
            <a:off x="7796131" y="2029763"/>
            <a:ext cx="4073402" cy="338554"/>
          </a:xfrm>
          <a:prstGeom prst="rect">
            <a:avLst/>
          </a:prstGeom>
          <a:noFill/>
        </p:spPr>
        <p:txBody>
          <a:bodyPr wrap="square" rtlCol="0">
            <a:spAutoFit/>
          </a:bodyPr>
          <a:lstStyle/>
          <a:p>
            <a:pPr algn="ctr"/>
            <a:r>
              <a:rPr lang="en-US" sz="1600" dirty="0">
                <a:solidFill>
                  <a:schemeClr val="accent2"/>
                </a:solidFill>
              </a:rPr>
              <a:t>The HTML page that is sent to user</a:t>
            </a:r>
          </a:p>
        </p:txBody>
      </p:sp>
    </p:spTree>
    <p:extLst>
      <p:ext uri="{BB962C8B-B14F-4D97-AF65-F5344CB8AC3E}">
        <p14:creationId xmlns:p14="http://schemas.microsoft.com/office/powerpoint/2010/main" val="361640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pic>
        <p:nvPicPr>
          <p:cNvPr id="8" name="Picture 7">
            <a:extLst>
              <a:ext uri="{FF2B5EF4-FFF2-40B4-BE49-F238E27FC236}">
                <a16:creationId xmlns:a16="http://schemas.microsoft.com/office/drawing/2014/main" id="{7A13B627-D2EF-9962-989F-D4ACE4FDBE06}"/>
              </a:ext>
            </a:extLst>
          </p:cNvPr>
          <p:cNvPicPr>
            <a:picLocks noChangeAspect="1"/>
          </p:cNvPicPr>
          <p:nvPr/>
        </p:nvPicPr>
        <p:blipFill>
          <a:blip r:embed="rId2"/>
          <a:stretch>
            <a:fillRect/>
          </a:stretch>
        </p:blipFill>
        <p:spPr>
          <a:xfrm>
            <a:off x="3761772" y="1909823"/>
            <a:ext cx="7963381" cy="4861367"/>
          </a:xfrm>
          <a:prstGeom prst="rect">
            <a:avLst/>
          </a:prstGeom>
        </p:spPr>
      </p:pic>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1009456" y="3643594"/>
            <a:ext cx="2185156"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HOMEPAGE</a:t>
            </a:r>
          </a:p>
        </p:txBody>
      </p:sp>
    </p:spTree>
    <p:extLst>
      <p:ext uri="{BB962C8B-B14F-4D97-AF65-F5344CB8AC3E}">
        <p14:creationId xmlns:p14="http://schemas.microsoft.com/office/powerpoint/2010/main" val="272798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791429" y="2822510"/>
            <a:ext cx="2416651" cy="141743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Students page</a:t>
            </a:r>
          </a:p>
        </p:txBody>
      </p:sp>
      <p:pic>
        <p:nvPicPr>
          <p:cNvPr id="4" name="Picture 3">
            <a:extLst>
              <a:ext uri="{FF2B5EF4-FFF2-40B4-BE49-F238E27FC236}">
                <a16:creationId xmlns:a16="http://schemas.microsoft.com/office/drawing/2014/main" id="{60649FF6-C2D0-A9FC-7138-1514BC75F2D4}"/>
              </a:ext>
            </a:extLst>
          </p:cNvPr>
          <p:cNvPicPr>
            <a:picLocks noChangeAspect="1"/>
          </p:cNvPicPr>
          <p:nvPr/>
        </p:nvPicPr>
        <p:blipFill>
          <a:blip r:embed="rId2"/>
          <a:stretch>
            <a:fillRect/>
          </a:stretch>
        </p:blipFill>
        <p:spPr>
          <a:xfrm>
            <a:off x="3831221" y="1910206"/>
            <a:ext cx="7895332" cy="4827385"/>
          </a:xfrm>
          <a:prstGeom prst="rect">
            <a:avLst/>
          </a:prstGeom>
        </p:spPr>
      </p:pic>
    </p:spTree>
    <p:extLst>
      <p:ext uri="{BB962C8B-B14F-4D97-AF65-F5344CB8AC3E}">
        <p14:creationId xmlns:p14="http://schemas.microsoft.com/office/powerpoint/2010/main" val="88731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961641" y="2982896"/>
            <a:ext cx="2416651" cy="55900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Create student</a:t>
            </a:r>
          </a:p>
        </p:txBody>
      </p:sp>
      <p:pic>
        <p:nvPicPr>
          <p:cNvPr id="5" name="Picture 4">
            <a:extLst>
              <a:ext uri="{FF2B5EF4-FFF2-40B4-BE49-F238E27FC236}">
                <a16:creationId xmlns:a16="http://schemas.microsoft.com/office/drawing/2014/main" id="{4FAD3F74-070A-C638-D991-39294F7C439F}"/>
              </a:ext>
            </a:extLst>
          </p:cNvPr>
          <p:cNvPicPr>
            <a:picLocks noChangeAspect="1"/>
          </p:cNvPicPr>
          <p:nvPr/>
        </p:nvPicPr>
        <p:blipFill>
          <a:blip r:embed="rId2"/>
          <a:stretch>
            <a:fillRect/>
          </a:stretch>
        </p:blipFill>
        <p:spPr>
          <a:xfrm>
            <a:off x="4027991" y="1902522"/>
            <a:ext cx="7698564" cy="4886031"/>
          </a:xfrm>
          <a:prstGeom prst="rect">
            <a:avLst/>
          </a:prstGeom>
        </p:spPr>
      </p:pic>
      <p:sp>
        <p:nvSpPr>
          <p:cNvPr id="6" name="TextBox 5">
            <a:extLst>
              <a:ext uri="{FF2B5EF4-FFF2-40B4-BE49-F238E27FC236}">
                <a16:creationId xmlns:a16="http://schemas.microsoft.com/office/drawing/2014/main" id="{C5DAB399-B80B-9AA4-693A-34EA554C298B}"/>
              </a:ext>
            </a:extLst>
          </p:cNvPr>
          <p:cNvSpPr txBox="1"/>
          <p:nvPr/>
        </p:nvSpPr>
        <p:spPr>
          <a:xfrm>
            <a:off x="782233" y="4025940"/>
            <a:ext cx="2775466" cy="923330"/>
          </a:xfrm>
          <a:prstGeom prst="rect">
            <a:avLst/>
          </a:prstGeom>
          <a:noFill/>
        </p:spPr>
        <p:txBody>
          <a:bodyPr wrap="square" rtlCol="0">
            <a:spAutoFit/>
          </a:bodyPr>
          <a:lstStyle/>
          <a:p>
            <a:pPr algn="ctr"/>
            <a:r>
              <a:rPr lang="en-US" dirty="0">
                <a:solidFill>
                  <a:schemeClr val="accent1">
                    <a:lumMod val="75000"/>
                  </a:schemeClr>
                </a:solidFill>
              </a:rPr>
              <a:t>It throws error message: name or </a:t>
            </a:r>
            <a:r>
              <a:rPr lang="en-US" dirty="0" err="1">
                <a:solidFill>
                  <a:schemeClr val="accent1">
                    <a:lumMod val="75000"/>
                  </a:schemeClr>
                </a:solidFill>
              </a:rPr>
              <a:t>lastname</a:t>
            </a:r>
            <a:r>
              <a:rPr lang="en-US" dirty="0">
                <a:solidFill>
                  <a:schemeClr val="accent1">
                    <a:lumMod val="75000"/>
                  </a:schemeClr>
                </a:solidFill>
              </a:rPr>
              <a:t> is under 2 or 4 </a:t>
            </a:r>
            <a:r>
              <a:rPr lang="en-US" dirty="0" err="1">
                <a:solidFill>
                  <a:schemeClr val="accent1">
                    <a:lumMod val="75000"/>
                  </a:schemeClr>
                </a:solidFill>
              </a:rPr>
              <a:t>charachters</a:t>
            </a:r>
            <a:endParaRPr lang="en-US" dirty="0">
              <a:solidFill>
                <a:schemeClr val="accent1">
                  <a:lumMod val="75000"/>
                </a:schemeClr>
              </a:solidFill>
            </a:endParaRPr>
          </a:p>
        </p:txBody>
      </p:sp>
    </p:spTree>
    <p:extLst>
      <p:ext uri="{BB962C8B-B14F-4D97-AF65-F5344CB8AC3E}">
        <p14:creationId xmlns:p14="http://schemas.microsoft.com/office/powerpoint/2010/main" val="78908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581193" y="3615716"/>
            <a:ext cx="3546923" cy="1058208"/>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a:t>Student created</a:t>
            </a:r>
            <a:endParaRPr lang="en-US" sz="2800" dirty="0"/>
          </a:p>
        </p:txBody>
      </p:sp>
      <p:pic>
        <p:nvPicPr>
          <p:cNvPr id="4" name="Picture 3">
            <a:extLst>
              <a:ext uri="{FF2B5EF4-FFF2-40B4-BE49-F238E27FC236}">
                <a16:creationId xmlns:a16="http://schemas.microsoft.com/office/drawing/2014/main" id="{A7B8809A-57B7-887B-F0BE-E9D19E155C3B}"/>
              </a:ext>
            </a:extLst>
          </p:cNvPr>
          <p:cNvPicPr>
            <a:picLocks noChangeAspect="1"/>
          </p:cNvPicPr>
          <p:nvPr/>
        </p:nvPicPr>
        <p:blipFill>
          <a:blip r:embed="rId2"/>
          <a:stretch>
            <a:fillRect/>
          </a:stretch>
        </p:blipFill>
        <p:spPr>
          <a:xfrm>
            <a:off x="4213185" y="1914204"/>
            <a:ext cx="7546396" cy="4897496"/>
          </a:xfrm>
          <a:prstGeom prst="rect">
            <a:avLst/>
          </a:prstGeom>
        </p:spPr>
      </p:pic>
    </p:spTree>
    <p:extLst>
      <p:ext uri="{BB962C8B-B14F-4D97-AF65-F5344CB8AC3E}">
        <p14:creationId xmlns:p14="http://schemas.microsoft.com/office/powerpoint/2010/main" val="286843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581193" y="3517777"/>
            <a:ext cx="2567119" cy="116424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Same goes with</a:t>
            </a:r>
          </a:p>
          <a:p>
            <a:pPr algn="ctr"/>
            <a:r>
              <a:rPr lang="en-US" sz="2800" dirty="0"/>
              <a:t>Teacher </a:t>
            </a:r>
          </a:p>
        </p:txBody>
      </p:sp>
      <p:pic>
        <p:nvPicPr>
          <p:cNvPr id="5" name="Picture 4">
            <a:extLst>
              <a:ext uri="{FF2B5EF4-FFF2-40B4-BE49-F238E27FC236}">
                <a16:creationId xmlns:a16="http://schemas.microsoft.com/office/drawing/2014/main" id="{560DBAD6-94C3-2DB8-F6D1-6A7B12279914}"/>
              </a:ext>
            </a:extLst>
          </p:cNvPr>
          <p:cNvPicPr>
            <a:picLocks noChangeAspect="1"/>
          </p:cNvPicPr>
          <p:nvPr/>
        </p:nvPicPr>
        <p:blipFill>
          <a:blip r:embed="rId2"/>
          <a:stretch>
            <a:fillRect/>
          </a:stretch>
        </p:blipFill>
        <p:spPr>
          <a:xfrm>
            <a:off x="3559946" y="1916114"/>
            <a:ext cx="8182579" cy="4897496"/>
          </a:xfrm>
          <a:prstGeom prst="rect">
            <a:avLst/>
          </a:prstGeom>
        </p:spPr>
      </p:pic>
    </p:spTree>
    <p:extLst>
      <p:ext uri="{BB962C8B-B14F-4D97-AF65-F5344CB8AC3E}">
        <p14:creationId xmlns:p14="http://schemas.microsoft.com/office/powerpoint/2010/main" val="428459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55719" y="3746376"/>
            <a:ext cx="2567119" cy="51839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Update Teacher</a:t>
            </a:r>
          </a:p>
        </p:txBody>
      </p:sp>
      <p:pic>
        <p:nvPicPr>
          <p:cNvPr id="7" name="Picture 6">
            <a:extLst>
              <a:ext uri="{FF2B5EF4-FFF2-40B4-BE49-F238E27FC236}">
                <a16:creationId xmlns:a16="http://schemas.microsoft.com/office/drawing/2014/main" id="{0B4A9F77-3E71-38E6-33B6-983FEF44C738}"/>
              </a:ext>
            </a:extLst>
          </p:cNvPr>
          <p:cNvPicPr>
            <a:picLocks noChangeAspect="1"/>
          </p:cNvPicPr>
          <p:nvPr/>
        </p:nvPicPr>
        <p:blipFill>
          <a:blip r:embed="rId2"/>
          <a:stretch>
            <a:fillRect/>
          </a:stretch>
        </p:blipFill>
        <p:spPr>
          <a:xfrm>
            <a:off x="3546245" y="1890944"/>
            <a:ext cx="8190036" cy="4891595"/>
          </a:xfrm>
          <a:prstGeom prst="rect">
            <a:avLst/>
          </a:prstGeom>
        </p:spPr>
      </p:pic>
    </p:spTree>
    <p:extLst>
      <p:ext uri="{BB962C8B-B14F-4D97-AF65-F5344CB8AC3E}">
        <p14:creationId xmlns:p14="http://schemas.microsoft.com/office/powerpoint/2010/main" val="340661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35D3-E8C2-2958-A98B-E96D1386B2BE}"/>
              </a:ext>
            </a:extLst>
          </p:cNvPr>
          <p:cNvSpPr>
            <a:spLocks noGrp="1"/>
          </p:cNvSpPr>
          <p:nvPr>
            <p:ph type="title"/>
          </p:nvPr>
        </p:nvSpPr>
        <p:spPr/>
        <p:txBody>
          <a:bodyPr>
            <a:normAutofit/>
          </a:bodyPr>
          <a:lstStyle/>
          <a:p>
            <a:pPr algn="ctr"/>
            <a:r>
              <a:rPr lang="en-US" sz="4000" dirty="0"/>
              <a:t>INTRODUCTION</a:t>
            </a:r>
          </a:p>
        </p:txBody>
      </p:sp>
      <p:sp>
        <p:nvSpPr>
          <p:cNvPr id="3" name="Content Placeholder 2">
            <a:extLst>
              <a:ext uri="{FF2B5EF4-FFF2-40B4-BE49-F238E27FC236}">
                <a16:creationId xmlns:a16="http://schemas.microsoft.com/office/drawing/2014/main" id="{67606ACB-33D1-11CB-D5B7-C9CDD36D31D1}"/>
              </a:ext>
            </a:extLst>
          </p:cNvPr>
          <p:cNvSpPr>
            <a:spLocks noGrp="1"/>
          </p:cNvSpPr>
          <p:nvPr>
            <p:ph idx="1"/>
          </p:nvPr>
        </p:nvSpPr>
        <p:spPr>
          <a:xfrm>
            <a:off x="581192" y="2477541"/>
            <a:ext cx="11029615" cy="3678303"/>
          </a:xfrm>
        </p:spPr>
        <p:txBody>
          <a:bodyPr>
            <a:normAutofit/>
          </a:bodyPr>
          <a:lstStyle/>
          <a:p>
            <a:pPr marL="0" indent="0" algn="ctr">
              <a:lnSpc>
                <a:spcPct val="150000"/>
              </a:lnSpc>
              <a:buNone/>
            </a:pPr>
            <a:r>
              <a:rPr lang="en-US" sz="2800" dirty="0"/>
              <a:t>There was a need to create a web Application to manage the enrollments of students in courses and the teachers teaching each course. </a:t>
            </a:r>
          </a:p>
          <a:p>
            <a:pPr marL="0" indent="0" algn="ctr">
              <a:lnSpc>
                <a:spcPct val="150000"/>
              </a:lnSpc>
              <a:buNone/>
            </a:pPr>
            <a:r>
              <a:rPr lang="en-US" sz="2800" dirty="0"/>
              <a:t>So , I used ASP.NET CORE framework coding with C# , as this can integrate a unified solution of our code/business logic and graphical interfaces.</a:t>
            </a:r>
          </a:p>
          <a:p>
            <a:pPr marL="0" indent="0" algn="ctr">
              <a:buNone/>
            </a:pPr>
            <a:endParaRPr lang="en-US" sz="2800" dirty="0"/>
          </a:p>
        </p:txBody>
      </p:sp>
    </p:spTree>
    <p:extLst>
      <p:ext uri="{BB962C8B-B14F-4D97-AF65-F5344CB8AC3E}">
        <p14:creationId xmlns:p14="http://schemas.microsoft.com/office/powerpoint/2010/main" val="4089640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55719" y="3640424"/>
            <a:ext cx="2567119" cy="98833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Teacher Updated</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266983" y="1903727"/>
            <a:ext cx="8469298" cy="4887689"/>
          </a:xfrm>
          <a:prstGeom prst="rect">
            <a:avLst/>
          </a:prstGeom>
        </p:spPr>
      </p:pic>
    </p:spTree>
    <p:extLst>
      <p:ext uri="{BB962C8B-B14F-4D97-AF65-F5344CB8AC3E}">
        <p14:creationId xmlns:p14="http://schemas.microsoft.com/office/powerpoint/2010/main" val="337228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322554" y="3906175"/>
            <a:ext cx="2567119" cy="44139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Courses</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266983" y="1903727"/>
            <a:ext cx="8469298" cy="4887689"/>
          </a:xfrm>
          <a:prstGeom prst="rect">
            <a:avLst/>
          </a:prstGeom>
        </p:spPr>
      </p:pic>
      <p:pic>
        <p:nvPicPr>
          <p:cNvPr id="4" name="Picture 3">
            <a:extLst>
              <a:ext uri="{FF2B5EF4-FFF2-40B4-BE49-F238E27FC236}">
                <a16:creationId xmlns:a16="http://schemas.microsoft.com/office/drawing/2014/main" id="{E03791FC-3849-2D95-E622-890F0860D583}"/>
              </a:ext>
            </a:extLst>
          </p:cNvPr>
          <p:cNvPicPr>
            <a:picLocks noChangeAspect="1"/>
          </p:cNvPicPr>
          <p:nvPr/>
        </p:nvPicPr>
        <p:blipFill>
          <a:blip r:embed="rId3"/>
          <a:stretch>
            <a:fillRect/>
          </a:stretch>
        </p:blipFill>
        <p:spPr>
          <a:xfrm>
            <a:off x="3266983" y="2558673"/>
            <a:ext cx="8428450" cy="3871295"/>
          </a:xfrm>
          <a:prstGeom prst="rect">
            <a:avLst/>
          </a:prstGeom>
        </p:spPr>
      </p:pic>
    </p:spTree>
    <p:extLst>
      <p:ext uri="{BB962C8B-B14F-4D97-AF65-F5344CB8AC3E}">
        <p14:creationId xmlns:p14="http://schemas.microsoft.com/office/powerpoint/2010/main" val="385771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14761" y="3355760"/>
            <a:ext cx="2567119" cy="44139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Create Course</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266983" y="1903727"/>
            <a:ext cx="8469298"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sp>
        <p:nvSpPr>
          <p:cNvPr id="7" name="TextBox 6">
            <a:extLst>
              <a:ext uri="{FF2B5EF4-FFF2-40B4-BE49-F238E27FC236}">
                <a16:creationId xmlns:a16="http://schemas.microsoft.com/office/drawing/2014/main" id="{E85DF795-60CA-3048-6BB2-FC51CA8544DC}"/>
              </a:ext>
            </a:extLst>
          </p:cNvPr>
          <p:cNvSpPr txBox="1"/>
          <p:nvPr/>
        </p:nvSpPr>
        <p:spPr>
          <a:xfrm>
            <a:off x="530974" y="4416558"/>
            <a:ext cx="2234256" cy="923330"/>
          </a:xfrm>
          <a:prstGeom prst="rect">
            <a:avLst/>
          </a:prstGeom>
          <a:noFill/>
        </p:spPr>
        <p:txBody>
          <a:bodyPr wrap="square" rtlCol="0">
            <a:spAutoFit/>
          </a:bodyPr>
          <a:lstStyle/>
          <a:p>
            <a:pPr algn="ctr"/>
            <a:r>
              <a:rPr lang="en-US" dirty="0">
                <a:solidFill>
                  <a:schemeClr val="tx1">
                    <a:lumMod val="75000"/>
                    <a:lumOff val="25000"/>
                  </a:schemeClr>
                </a:solidFill>
              </a:rPr>
              <a:t>It is required to choose an already inserted teacher</a:t>
            </a:r>
          </a:p>
        </p:txBody>
      </p:sp>
    </p:spTree>
    <p:extLst>
      <p:ext uri="{BB962C8B-B14F-4D97-AF65-F5344CB8AC3E}">
        <p14:creationId xmlns:p14="http://schemas.microsoft.com/office/powerpoint/2010/main" val="359853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518548" y="2967335"/>
            <a:ext cx="2234257" cy="9233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Course Created</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266983" y="1903727"/>
            <a:ext cx="8469298"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sp>
        <p:nvSpPr>
          <p:cNvPr id="7" name="TextBox 6">
            <a:extLst>
              <a:ext uri="{FF2B5EF4-FFF2-40B4-BE49-F238E27FC236}">
                <a16:creationId xmlns:a16="http://schemas.microsoft.com/office/drawing/2014/main" id="{E85DF795-60CA-3048-6BB2-FC51CA8544DC}"/>
              </a:ext>
            </a:extLst>
          </p:cNvPr>
          <p:cNvSpPr txBox="1"/>
          <p:nvPr/>
        </p:nvSpPr>
        <p:spPr>
          <a:xfrm>
            <a:off x="530974" y="4177101"/>
            <a:ext cx="2234256" cy="923330"/>
          </a:xfrm>
          <a:prstGeom prst="rect">
            <a:avLst/>
          </a:prstGeom>
          <a:noFill/>
        </p:spPr>
        <p:txBody>
          <a:bodyPr wrap="square" rtlCol="0">
            <a:spAutoFit/>
          </a:bodyPr>
          <a:lstStyle/>
          <a:p>
            <a:pPr algn="ctr"/>
            <a:r>
              <a:rPr lang="en-US" dirty="0">
                <a:solidFill>
                  <a:schemeClr val="tx1">
                    <a:lumMod val="75000"/>
                    <a:lumOff val="25000"/>
                  </a:schemeClr>
                </a:solidFill>
              </a:rPr>
              <a:t>It is required to choose an already inserted teacher</a:t>
            </a:r>
          </a:p>
        </p:txBody>
      </p:sp>
      <p:pic>
        <p:nvPicPr>
          <p:cNvPr id="4" name="Picture 3">
            <a:extLst>
              <a:ext uri="{FF2B5EF4-FFF2-40B4-BE49-F238E27FC236}">
                <a16:creationId xmlns:a16="http://schemas.microsoft.com/office/drawing/2014/main" id="{4D208151-E862-869C-B0EA-69668E91419A}"/>
              </a:ext>
            </a:extLst>
          </p:cNvPr>
          <p:cNvPicPr>
            <a:picLocks noChangeAspect="1"/>
          </p:cNvPicPr>
          <p:nvPr/>
        </p:nvPicPr>
        <p:blipFill>
          <a:blip r:embed="rId4"/>
          <a:stretch>
            <a:fillRect/>
          </a:stretch>
        </p:blipFill>
        <p:spPr>
          <a:xfrm>
            <a:off x="4176888" y="2599030"/>
            <a:ext cx="7247248" cy="3635055"/>
          </a:xfrm>
          <a:prstGeom prst="rect">
            <a:avLst/>
          </a:prstGeom>
        </p:spPr>
      </p:pic>
    </p:spTree>
    <p:extLst>
      <p:ext uri="{BB962C8B-B14F-4D97-AF65-F5344CB8AC3E}">
        <p14:creationId xmlns:p14="http://schemas.microsoft.com/office/powerpoint/2010/main" val="360620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581193" y="2967335"/>
            <a:ext cx="2184037" cy="9233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Update</a:t>
            </a:r>
          </a:p>
          <a:p>
            <a:pPr algn="ctr"/>
            <a:r>
              <a:rPr lang="en-US" sz="2800" dirty="0"/>
              <a:t>Course</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266983" y="1903727"/>
            <a:ext cx="8469298"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sp>
        <p:nvSpPr>
          <p:cNvPr id="7" name="TextBox 6">
            <a:extLst>
              <a:ext uri="{FF2B5EF4-FFF2-40B4-BE49-F238E27FC236}">
                <a16:creationId xmlns:a16="http://schemas.microsoft.com/office/drawing/2014/main" id="{E85DF795-60CA-3048-6BB2-FC51CA8544DC}"/>
              </a:ext>
            </a:extLst>
          </p:cNvPr>
          <p:cNvSpPr txBox="1"/>
          <p:nvPr/>
        </p:nvSpPr>
        <p:spPr>
          <a:xfrm>
            <a:off x="581192" y="4345084"/>
            <a:ext cx="2184037" cy="1077218"/>
          </a:xfrm>
          <a:prstGeom prst="rect">
            <a:avLst/>
          </a:prstGeom>
          <a:noFill/>
        </p:spPr>
        <p:txBody>
          <a:bodyPr wrap="square" rtlCol="0">
            <a:spAutoFit/>
          </a:bodyPr>
          <a:lstStyle/>
          <a:p>
            <a:pPr algn="ctr"/>
            <a:r>
              <a:rPr lang="en-US" sz="1600" dirty="0">
                <a:solidFill>
                  <a:schemeClr val="accent1">
                    <a:lumMod val="75000"/>
                  </a:schemeClr>
                </a:solidFill>
              </a:rPr>
              <a:t>It throws error message: course should not be under 6 </a:t>
            </a:r>
            <a:r>
              <a:rPr lang="en-US" sz="1600" dirty="0" err="1">
                <a:solidFill>
                  <a:schemeClr val="accent1">
                    <a:lumMod val="75000"/>
                  </a:schemeClr>
                </a:solidFill>
              </a:rPr>
              <a:t>charachters</a:t>
            </a:r>
            <a:endParaRPr lang="en-US" sz="1600" dirty="0">
              <a:solidFill>
                <a:schemeClr val="accent1">
                  <a:lumMod val="75000"/>
                </a:schemeClr>
              </a:solidFill>
            </a:endParaRPr>
          </a:p>
        </p:txBody>
      </p:sp>
      <p:pic>
        <p:nvPicPr>
          <p:cNvPr id="8" name="Picture 7">
            <a:extLst>
              <a:ext uri="{FF2B5EF4-FFF2-40B4-BE49-F238E27FC236}">
                <a16:creationId xmlns:a16="http://schemas.microsoft.com/office/drawing/2014/main" id="{B8FD1B47-4D46-B91C-60B7-AE5B8FE0438A}"/>
              </a:ext>
            </a:extLst>
          </p:cNvPr>
          <p:cNvPicPr>
            <a:picLocks noChangeAspect="1"/>
          </p:cNvPicPr>
          <p:nvPr/>
        </p:nvPicPr>
        <p:blipFill>
          <a:blip r:embed="rId4"/>
          <a:stretch>
            <a:fillRect/>
          </a:stretch>
        </p:blipFill>
        <p:spPr>
          <a:xfrm>
            <a:off x="4790798" y="2519139"/>
            <a:ext cx="6035563" cy="4229467"/>
          </a:xfrm>
          <a:prstGeom prst="rect">
            <a:avLst/>
          </a:prstGeom>
        </p:spPr>
      </p:pic>
      <p:pic>
        <p:nvPicPr>
          <p:cNvPr id="11" name="Picture 10">
            <a:extLst>
              <a:ext uri="{FF2B5EF4-FFF2-40B4-BE49-F238E27FC236}">
                <a16:creationId xmlns:a16="http://schemas.microsoft.com/office/drawing/2014/main" id="{3028695F-14DA-EE56-0489-A3B5B5846BB3}"/>
              </a:ext>
            </a:extLst>
          </p:cNvPr>
          <p:cNvPicPr>
            <a:picLocks noChangeAspect="1"/>
          </p:cNvPicPr>
          <p:nvPr/>
        </p:nvPicPr>
        <p:blipFill>
          <a:blip r:embed="rId5"/>
          <a:stretch>
            <a:fillRect/>
          </a:stretch>
        </p:blipFill>
        <p:spPr>
          <a:xfrm>
            <a:off x="5104028" y="2622915"/>
            <a:ext cx="4724809" cy="4168501"/>
          </a:xfrm>
          <a:prstGeom prst="rect">
            <a:avLst/>
          </a:prstGeom>
        </p:spPr>
      </p:pic>
    </p:spTree>
    <p:extLst>
      <p:ext uri="{BB962C8B-B14F-4D97-AF65-F5344CB8AC3E}">
        <p14:creationId xmlns:p14="http://schemas.microsoft.com/office/powerpoint/2010/main" val="1252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71000" y="3637357"/>
            <a:ext cx="2352100" cy="111858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Course </a:t>
            </a:r>
          </a:p>
          <a:p>
            <a:pPr algn="ctr"/>
            <a:r>
              <a:rPr lang="en-US" sz="2800" dirty="0"/>
              <a:t>Updated</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355759" y="1903727"/>
            <a:ext cx="8380522"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pic>
        <p:nvPicPr>
          <p:cNvPr id="8" name="Picture 7">
            <a:extLst>
              <a:ext uri="{FF2B5EF4-FFF2-40B4-BE49-F238E27FC236}">
                <a16:creationId xmlns:a16="http://schemas.microsoft.com/office/drawing/2014/main" id="{B8FD1B47-4D46-B91C-60B7-AE5B8FE0438A}"/>
              </a:ext>
            </a:extLst>
          </p:cNvPr>
          <p:cNvPicPr>
            <a:picLocks noChangeAspect="1"/>
          </p:cNvPicPr>
          <p:nvPr/>
        </p:nvPicPr>
        <p:blipFill>
          <a:blip r:embed="rId4"/>
          <a:stretch>
            <a:fillRect/>
          </a:stretch>
        </p:blipFill>
        <p:spPr>
          <a:xfrm>
            <a:off x="4790798" y="2519139"/>
            <a:ext cx="6035563" cy="4229467"/>
          </a:xfrm>
          <a:prstGeom prst="rect">
            <a:avLst/>
          </a:prstGeom>
        </p:spPr>
      </p:pic>
      <p:pic>
        <p:nvPicPr>
          <p:cNvPr id="4" name="Picture 3">
            <a:extLst>
              <a:ext uri="{FF2B5EF4-FFF2-40B4-BE49-F238E27FC236}">
                <a16:creationId xmlns:a16="http://schemas.microsoft.com/office/drawing/2014/main" id="{BD2FF49E-74FC-53F2-B2E3-DD1C20AB96CC}"/>
              </a:ext>
            </a:extLst>
          </p:cNvPr>
          <p:cNvPicPr>
            <a:picLocks noChangeAspect="1"/>
          </p:cNvPicPr>
          <p:nvPr/>
        </p:nvPicPr>
        <p:blipFill>
          <a:blip r:embed="rId5"/>
          <a:stretch>
            <a:fillRect/>
          </a:stretch>
        </p:blipFill>
        <p:spPr>
          <a:xfrm>
            <a:off x="3600901" y="2714286"/>
            <a:ext cx="7529212" cy="3414056"/>
          </a:xfrm>
          <a:prstGeom prst="rect">
            <a:avLst/>
          </a:prstGeom>
        </p:spPr>
      </p:pic>
    </p:spTree>
    <p:extLst>
      <p:ext uri="{BB962C8B-B14F-4D97-AF65-F5344CB8AC3E}">
        <p14:creationId xmlns:p14="http://schemas.microsoft.com/office/powerpoint/2010/main" val="201418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642633" y="3846755"/>
            <a:ext cx="2352100" cy="574559"/>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Enrollments</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355759" y="1903727"/>
            <a:ext cx="8380522"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pic>
        <p:nvPicPr>
          <p:cNvPr id="4" name="Picture 3">
            <a:extLst>
              <a:ext uri="{FF2B5EF4-FFF2-40B4-BE49-F238E27FC236}">
                <a16:creationId xmlns:a16="http://schemas.microsoft.com/office/drawing/2014/main" id="{BD2FF49E-74FC-53F2-B2E3-DD1C20AB96CC}"/>
              </a:ext>
            </a:extLst>
          </p:cNvPr>
          <p:cNvPicPr>
            <a:picLocks noChangeAspect="1"/>
          </p:cNvPicPr>
          <p:nvPr/>
        </p:nvPicPr>
        <p:blipFill>
          <a:blip r:embed="rId4"/>
          <a:stretch>
            <a:fillRect/>
          </a:stretch>
        </p:blipFill>
        <p:spPr>
          <a:xfrm>
            <a:off x="3600901" y="2714286"/>
            <a:ext cx="7529212" cy="3414056"/>
          </a:xfrm>
          <a:prstGeom prst="rect">
            <a:avLst/>
          </a:prstGeom>
        </p:spPr>
      </p:pic>
      <p:pic>
        <p:nvPicPr>
          <p:cNvPr id="7" name="Picture 6">
            <a:extLst>
              <a:ext uri="{FF2B5EF4-FFF2-40B4-BE49-F238E27FC236}">
                <a16:creationId xmlns:a16="http://schemas.microsoft.com/office/drawing/2014/main" id="{B7847389-DC3B-BE46-906B-79FDB5CC1B87}"/>
              </a:ext>
            </a:extLst>
          </p:cNvPr>
          <p:cNvPicPr>
            <a:picLocks noChangeAspect="1"/>
          </p:cNvPicPr>
          <p:nvPr/>
        </p:nvPicPr>
        <p:blipFill>
          <a:blip r:embed="rId5"/>
          <a:stretch>
            <a:fillRect/>
          </a:stretch>
        </p:blipFill>
        <p:spPr>
          <a:xfrm>
            <a:off x="3470457" y="2898587"/>
            <a:ext cx="7955818" cy="3045453"/>
          </a:xfrm>
          <a:prstGeom prst="rect">
            <a:avLst/>
          </a:prstGeom>
        </p:spPr>
      </p:pic>
    </p:spTree>
    <p:extLst>
      <p:ext uri="{BB962C8B-B14F-4D97-AF65-F5344CB8AC3E}">
        <p14:creationId xmlns:p14="http://schemas.microsoft.com/office/powerpoint/2010/main" val="2466473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72052" y="2952036"/>
            <a:ext cx="2352100" cy="78768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Create Enroll</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355759" y="1903727"/>
            <a:ext cx="8380522"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pic>
        <p:nvPicPr>
          <p:cNvPr id="8" name="Picture 7">
            <a:extLst>
              <a:ext uri="{FF2B5EF4-FFF2-40B4-BE49-F238E27FC236}">
                <a16:creationId xmlns:a16="http://schemas.microsoft.com/office/drawing/2014/main" id="{C75A27B8-5363-D612-C677-73A0DA2A6FC3}"/>
              </a:ext>
            </a:extLst>
          </p:cNvPr>
          <p:cNvPicPr>
            <a:picLocks noChangeAspect="1"/>
          </p:cNvPicPr>
          <p:nvPr/>
        </p:nvPicPr>
        <p:blipFill>
          <a:blip r:embed="rId4"/>
          <a:stretch>
            <a:fillRect/>
          </a:stretch>
        </p:blipFill>
        <p:spPr>
          <a:xfrm>
            <a:off x="5576079" y="2603787"/>
            <a:ext cx="3939881" cy="3635055"/>
          </a:xfrm>
          <a:prstGeom prst="rect">
            <a:avLst/>
          </a:prstGeom>
        </p:spPr>
      </p:pic>
      <p:sp>
        <p:nvSpPr>
          <p:cNvPr id="10" name="TextBox 9">
            <a:extLst>
              <a:ext uri="{FF2B5EF4-FFF2-40B4-BE49-F238E27FC236}">
                <a16:creationId xmlns:a16="http://schemas.microsoft.com/office/drawing/2014/main" id="{DAA7F837-C519-CADC-2751-D518F6448600}"/>
              </a:ext>
            </a:extLst>
          </p:cNvPr>
          <p:cNvSpPr txBox="1"/>
          <p:nvPr/>
        </p:nvSpPr>
        <p:spPr>
          <a:xfrm>
            <a:off x="530974" y="4216681"/>
            <a:ext cx="2234256" cy="1200329"/>
          </a:xfrm>
          <a:prstGeom prst="rect">
            <a:avLst/>
          </a:prstGeom>
          <a:noFill/>
        </p:spPr>
        <p:txBody>
          <a:bodyPr wrap="square" rtlCol="0">
            <a:spAutoFit/>
          </a:bodyPr>
          <a:lstStyle/>
          <a:p>
            <a:pPr algn="ctr"/>
            <a:r>
              <a:rPr lang="en-US" dirty="0">
                <a:solidFill>
                  <a:schemeClr val="tx1">
                    <a:lumMod val="75000"/>
                    <a:lumOff val="25000"/>
                  </a:schemeClr>
                </a:solidFill>
              </a:rPr>
              <a:t>It is required to choose already inserted Students and Courses</a:t>
            </a:r>
          </a:p>
        </p:txBody>
      </p:sp>
    </p:spTree>
    <p:extLst>
      <p:ext uri="{BB962C8B-B14F-4D97-AF65-F5344CB8AC3E}">
        <p14:creationId xmlns:p14="http://schemas.microsoft.com/office/powerpoint/2010/main" val="294891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472052" y="2952036"/>
            <a:ext cx="2352100" cy="78768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Create Enroll</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355759" y="1903727"/>
            <a:ext cx="8380522" cy="4887689"/>
          </a:xfrm>
          <a:prstGeom prst="rect">
            <a:avLst/>
          </a:prstGeom>
        </p:spPr>
      </p:pic>
      <p:pic>
        <p:nvPicPr>
          <p:cNvPr id="5" name="Picture 4">
            <a:extLst>
              <a:ext uri="{FF2B5EF4-FFF2-40B4-BE49-F238E27FC236}">
                <a16:creationId xmlns:a16="http://schemas.microsoft.com/office/drawing/2014/main" id="{8BDF6E28-B676-D931-C290-A0AD09BBC747}"/>
              </a:ext>
            </a:extLst>
          </p:cNvPr>
          <p:cNvPicPr>
            <a:picLocks noChangeAspect="1"/>
          </p:cNvPicPr>
          <p:nvPr/>
        </p:nvPicPr>
        <p:blipFill>
          <a:blip r:embed="rId3"/>
          <a:stretch>
            <a:fillRect/>
          </a:stretch>
        </p:blipFill>
        <p:spPr>
          <a:xfrm>
            <a:off x="4790798" y="2486116"/>
            <a:ext cx="5753100" cy="4305300"/>
          </a:xfrm>
          <a:prstGeom prst="rect">
            <a:avLst/>
          </a:prstGeom>
        </p:spPr>
      </p:pic>
      <p:pic>
        <p:nvPicPr>
          <p:cNvPr id="8" name="Picture 7">
            <a:extLst>
              <a:ext uri="{FF2B5EF4-FFF2-40B4-BE49-F238E27FC236}">
                <a16:creationId xmlns:a16="http://schemas.microsoft.com/office/drawing/2014/main" id="{C75A27B8-5363-D612-C677-73A0DA2A6FC3}"/>
              </a:ext>
            </a:extLst>
          </p:cNvPr>
          <p:cNvPicPr>
            <a:picLocks noChangeAspect="1"/>
          </p:cNvPicPr>
          <p:nvPr/>
        </p:nvPicPr>
        <p:blipFill>
          <a:blip r:embed="rId4"/>
          <a:stretch>
            <a:fillRect/>
          </a:stretch>
        </p:blipFill>
        <p:spPr>
          <a:xfrm>
            <a:off x="5576079" y="2603787"/>
            <a:ext cx="3939881" cy="3635055"/>
          </a:xfrm>
          <a:prstGeom prst="rect">
            <a:avLst/>
          </a:prstGeom>
        </p:spPr>
      </p:pic>
      <p:sp>
        <p:nvSpPr>
          <p:cNvPr id="10" name="TextBox 9">
            <a:extLst>
              <a:ext uri="{FF2B5EF4-FFF2-40B4-BE49-F238E27FC236}">
                <a16:creationId xmlns:a16="http://schemas.microsoft.com/office/drawing/2014/main" id="{DAA7F837-C519-CADC-2751-D518F6448600}"/>
              </a:ext>
            </a:extLst>
          </p:cNvPr>
          <p:cNvSpPr txBox="1"/>
          <p:nvPr/>
        </p:nvSpPr>
        <p:spPr>
          <a:xfrm>
            <a:off x="530974" y="4216681"/>
            <a:ext cx="2234256" cy="646331"/>
          </a:xfrm>
          <a:prstGeom prst="rect">
            <a:avLst/>
          </a:prstGeom>
          <a:noFill/>
        </p:spPr>
        <p:txBody>
          <a:bodyPr wrap="square" rtlCol="0">
            <a:spAutoFit/>
          </a:bodyPr>
          <a:lstStyle/>
          <a:p>
            <a:pPr algn="ctr"/>
            <a:r>
              <a:rPr lang="en-US" dirty="0">
                <a:solidFill>
                  <a:schemeClr val="tx1">
                    <a:lumMod val="75000"/>
                    <a:lumOff val="25000"/>
                  </a:schemeClr>
                </a:solidFill>
              </a:rPr>
              <a:t>It throws error if you make the same enroll</a:t>
            </a:r>
          </a:p>
        </p:txBody>
      </p:sp>
      <p:pic>
        <p:nvPicPr>
          <p:cNvPr id="4" name="Picture 3">
            <a:extLst>
              <a:ext uri="{FF2B5EF4-FFF2-40B4-BE49-F238E27FC236}">
                <a16:creationId xmlns:a16="http://schemas.microsoft.com/office/drawing/2014/main" id="{0E713CD5-06C0-99B7-F28A-F2EE9DB65F25}"/>
              </a:ext>
            </a:extLst>
          </p:cNvPr>
          <p:cNvPicPr>
            <a:picLocks noChangeAspect="1"/>
          </p:cNvPicPr>
          <p:nvPr/>
        </p:nvPicPr>
        <p:blipFill>
          <a:blip r:embed="rId5"/>
          <a:stretch>
            <a:fillRect/>
          </a:stretch>
        </p:blipFill>
        <p:spPr>
          <a:xfrm>
            <a:off x="5659905" y="2486116"/>
            <a:ext cx="3772227" cy="4038950"/>
          </a:xfrm>
          <a:prstGeom prst="rect">
            <a:avLst/>
          </a:prstGeom>
        </p:spPr>
      </p:pic>
    </p:spTree>
    <p:extLst>
      <p:ext uri="{BB962C8B-B14F-4D97-AF65-F5344CB8AC3E}">
        <p14:creationId xmlns:p14="http://schemas.microsoft.com/office/powerpoint/2010/main" val="3598200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526152" y="4139175"/>
            <a:ext cx="2352100" cy="51712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Enrollment Created</a:t>
            </a:r>
          </a:p>
        </p:txBody>
      </p:sp>
      <p:pic>
        <p:nvPicPr>
          <p:cNvPr id="6" name="Picture 5">
            <a:extLst>
              <a:ext uri="{FF2B5EF4-FFF2-40B4-BE49-F238E27FC236}">
                <a16:creationId xmlns:a16="http://schemas.microsoft.com/office/drawing/2014/main" id="{86B25832-5590-E4E9-8C44-4A3C9A9990F9}"/>
              </a:ext>
            </a:extLst>
          </p:cNvPr>
          <p:cNvPicPr>
            <a:picLocks noChangeAspect="1"/>
          </p:cNvPicPr>
          <p:nvPr/>
        </p:nvPicPr>
        <p:blipFill>
          <a:blip r:embed="rId2"/>
          <a:stretch>
            <a:fillRect/>
          </a:stretch>
        </p:blipFill>
        <p:spPr>
          <a:xfrm>
            <a:off x="3355759" y="1903727"/>
            <a:ext cx="8380522" cy="4887689"/>
          </a:xfrm>
          <a:prstGeom prst="rect">
            <a:avLst/>
          </a:prstGeom>
        </p:spPr>
      </p:pic>
      <p:pic>
        <p:nvPicPr>
          <p:cNvPr id="7" name="Picture 6">
            <a:extLst>
              <a:ext uri="{FF2B5EF4-FFF2-40B4-BE49-F238E27FC236}">
                <a16:creationId xmlns:a16="http://schemas.microsoft.com/office/drawing/2014/main" id="{8FDE289A-972C-6D09-462B-DB581E5CE163}"/>
              </a:ext>
            </a:extLst>
          </p:cNvPr>
          <p:cNvPicPr>
            <a:picLocks noChangeAspect="1"/>
          </p:cNvPicPr>
          <p:nvPr/>
        </p:nvPicPr>
        <p:blipFill>
          <a:blip r:embed="rId3"/>
          <a:stretch>
            <a:fillRect/>
          </a:stretch>
        </p:blipFill>
        <p:spPr>
          <a:xfrm>
            <a:off x="4310774" y="2654424"/>
            <a:ext cx="6843353" cy="2969502"/>
          </a:xfrm>
          <a:prstGeom prst="rect">
            <a:avLst/>
          </a:prstGeom>
        </p:spPr>
      </p:pic>
    </p:spTree>
    <p:extLst>
      <p:ext uri="{BB962C8B-B14F-4D97-AF65-F5344CB8AC3E}">
        <p14:creationId xmlns:p14="http://schemas.microsoft.com/office/powerpoint/2010/main" val="152321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07ED-AAA5-51C9-0743-638FDA4A692D}"/>
              </a:ext>
            </a:extLst>
          </p:cNvPr>
          <p:cNvSpPr>
            <a:spLocks noGrp="1"/>
          </p:cNvSpPr>
          <p:nvPr>
            <p:ph type="title"/>
          </p:nvPr>
        </p:nvSpPr>
        <p:spPr/>
        <p:txBody>
          <a:bodyPr>
            <a:normAutofit/>
          </a:bodyPr>
          <a:lstStyle/>
          <a:p>
            <a:pPr algn="ctr"/>
            <a:r>
              <a:rPr lang="en-US" sz="4000" dirty="0"/>
              <a:t>Application components	</a:t>
            </a:r>
          </a:p>
        </p:txBody>
      </p:sp>
      <p:sp>
        <p:nvSpPr>
          <p:cNvPr id="3" name="Content Placeholder 2">
            <a:extLst>
              <a:ext uri="{FF2B5EF4-FFF2-40B4-BE49-F238E27FC236}">
                <a16:creationId xmlns:a16="http://schemas.microsoft.com/office/drawing/2014/main" id="{52DAFD13-74EF-CD7D-0D90-8D8686B525C1}"/>
              </a:ext>
            </a:extLst>
          </p:cNvPr>
          <p:cNvSpPr>
            <a:spLocks noGrp="1"/>
          </p:cNvSpPr>
          <p:nvPr>
            <p:ph idx="1"/>
          </p:nvPr>
        </p:nvSpPr>
        <p:spPr/>
        <p:txBody>
          <a:bodyPr/>
          <a:lstStyle/>
          <a:p>
            <a:pPr marL="0" marR="0" lvl="0" indent="0">
              <a:lnSpc>
                <a:spcPct val="115000"/>
              </a:lnSpc>
              <a:spcBef>
                <a:spcPts val="500"/>
              </a:spcBef>
              <a:spcAft>
                <a:spcPts val="1000"/>
              </a:spcAft>
              <a:buNone/>
            </a:pPr>
            <a:r>
              <a:rPr lang="en-US" sz="3600" cap="all" spc="25"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1.</a:t>
            </a:r>
            <a:r>
              <a:rPr lang="en-US" sz="3600" cap="all" spc="25"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rPr>
              <a:t>A database at SQL Server Management Studio</a:t>
            </a:r>
            <a:r>
              <a:rPr lang="el-GR" sz="3600"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3600"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500"/>
              </a:spcBef>
              <a:spcAft>
                <a:spcPts val="1000"/>
              </a:spcAft>
              <a:buNone/>
            </a:pPr>
            <a:r>
              <a:rPr lang="en-US" sz="3600" dirty="0">
                <a:solidFill>
                  <a:schemeClr val="accent2">
                    <a:lumMod val="75000"/>
                  </a:schemeClr>
                </a:solidFill>
                <a:latin typeface="Calibri" panose="020F0502020204030204" pitchFamily="34" charset="0"/>
                <a:ea typeface="Times New Roman" panose="02020603050405020304" pitchFamily="18" charset="0"/>
                <a:cs typeface="Times New Roman" panose="02020603050405020304" pitchFamily="18" charset="0"/>
              </a:rPr>
              <a:t>2.</a:t>
            </a:r>
            <a:r>
              <a:rPr lang="en-US" sz="3600" dirty="0">
                <a:solidFill>
                  <a:schemeClr val="tx1">
                    <a:lumMod val="75000"/>
                    <a:lumOff val="25000"/>
                  </a:schemeClr>
                </a:solidFill>
                <a:latin typeface="Calibri" panose="020F0502020204030204" pitchFamily="34" charset="0"/>
                <a:ea typeface="Times New Roman" panose="02020603050405020304" pitchFamily="18" charset="0"/>
                <a:cs typeface="Times New Roman" panose="02020603050405020304" pitchFamily="18" charset="0"/>
              </a:rPr>
              <a:t>C# code</a:t>
            </a:r>
            <a:endParaRPr lang="en-US" sz="3600"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500"/>
              </a:spcBef>
              <a:spcAft>
                <a:spcPts val="1000"/>
              </a:spcAft>
              <a:buNone/>
            </a:pPr>
            <a:r>
              <a:rPr lang="en-US" sz="3600"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3.</a:t>
            </a:r>
            <a:r>
              <a:rPr lang="en-US" sz="3600" dirty="0">
                <a:solidFill>
                  <a:schemeClr val="tx1">
                    <a:lumMod val="75000"/>
                    <a:lumOff val="25000"/>
                  </a:schemeClr>
                </a:solidFill>
                <a:effectLst/>
                <a:latin typeface="Calibri" panose="020F0502020204030204" pitchFamily="34" charset="0"/>
                <a:ea typeface="Times New Roman" panose="02020603050405020304" pitchFamily="18" charset="0"/>
                <a:cs typeface="Times New Roman" panose="02020603050405020304" pitchFamily="18" charset="0"/>
              </a:rPr>
              <a:t>Razor pages</a:t>
            </a:r>
          </a:p>
          <a:p>
            <a:pPr marL="0" indent="0">
              <a:buNone/>
            </a:pPr>
            <a:endParaRPr lang="en-US" dirty="0"/>
          </a:p>
        </p:txBody>
      </p:sp>
    </p:spTree>
    <p:extLst>
      <p:ext uri="{BB962C8B-B14F-4D97-AF65-F5344CB8AC3E}">
        <p14:creationId xmlns:p14="http://schemas.microsoft.com/office/powerpoint/2010/main" val="2378865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624610" y="1834263"/>
            <a:ext cx="10942780" cy="49546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When you delete a course also enrollments in this course are deleted</a:t>
            </a:r>
          </a:p>
        </p:txBody>
      </p:sp>
      <p:pic>
        <p:nvPicPr>
          <p:cNvPr id="4" name="Picture 3">
            <a:extLst>
              <a:ext uri="{FF2B5EF4-FFF2-40B4-BE49-F238E27FC236}">
                <a16:creationId xmlns:a16="http://schemas.microsoft.com/office/drawing/2014/main" id="{1452B84D-C863-5F2E-4833-F934C265BCAD}"/>
              </a:ext>
            </a:extLst>
          </p:cNvPr>
          <p:cNvPicPr>
            <a:picLocks noChangeAspect="1"/>
          </p:cNvPicPr>
          <p:nvPr/>
        </p:nvPicPr>
        <p:blipFill>
          <a:blip r:embed="rId2"/>
          <a:stretch>
            <a:fillRect/>
          </a:stretch>
        </p:blipFill>
        <p:spPr>
          <a:xfrm>
            <a:off x="483538" y="2348026"/>
            <a:ext cx="5251007" cy="2295411"/>
          </a:xfrm>
          <a:prstGeom prst="rect">
            <a:avLst/>
          </a:prstGeom>
        </p:spPr>
      </p:pic>
      <p:pic>
        <p:nvPicPr>
          <p:cNvPr id="8" name="Picture 7">
            <a:extLst>
              <a:ext uri="{FF2B5EF4-FFF2-40B4-BE49-F238E27FC236}">
                <a16:creationId xmlns:a16="http://schemas.microsoft.com/office/drawing/2014/main" id="{B27B6379-F699-A78C-BABB-A71D1476FB42}"/>
              </a:ext>
            </a:extLst>
          </p:cNvPr>
          <p:cNvPicPr>
            <a:picLocks noChangeAspect="1"/>
          </p:cNvPicPr>
          <p:nvPr/>
        </p:nvPicPr>
        <p:blipFill>
          <a:blip r:embed="rId3"/>
          <a:stretch>
            <a:fillRect/>
          </a:stretch>
        </p:blipFill>
        <p:spPr>
          <a:xfrm>
            <a:off x="5907226" y="2369685"/>
            <a:ext cx="5703583" cy="2273752"/>
          </a:xfrm>
          <a:prstGeom prst="rect">
            <a:avLst/>
          </a:prstGeom>
        </p:spPr>
      </p:pic>
      <p:pic>
        <p:nvPicPr>
          <p:cNvPr id="11" name="Picture 10">
            <a:extLst>
              <a:ext uri="{FF2B5EF4-FFF2-40B4-BE49-F238E27FC236}">
                <a16:creationId xmlns:a16="http://schemas.microsoft.com/office/drawing/2014/main" id="{4AA0D204-C95F-D782-C30D-8CFB07651C27}"/>
              </a:ext>
            </a:extLst>
          </p:cNvPr>
          <p:cNvPicPr>
            <a:picLocks noChangeAspect="1"/>
          </p:cNvPicPr>
          <p:nvPr/>
        </p:nvPicPr>
        <p:blipFill>
          <a:blip r:embed="rId4"/>
          <a:stretch>
            <a:fillRect/>
          </a:stretch>
        </p:blipFill>
        <p:spPr>
          <a:xfrm>
            <a:off x="5907227" y="4619987"/>
            <a:ext cx="5703582" cy="2010787"/>
          </a:xfrm>
          <a:prstGeom prst="rect">
            <a:avLst/>
          </a:prstGeom>
        </p:spPr>
      </p:pic>
      <p:pic>
        <p:nvPicPr>
          <p:cNvPr id="13" name="Picture 12">
            <a:extLst>
              <a:ext uri="{FF2B5EF4-FFF2-40B4-BE49-F238E27FC236}">
                <a16:creationId xmlns:a16="http://schemas.microsoft.com/office/drawing/2014/main" id="{43619A2A-6204-0965-30B7-4E4932BA44FA}"/>
              </a:ext>
            </a:extLst>
          </p:cNvPr>
          <p:cNvPicPr>
            <a:picLocks noChangeAspect="1"/>
          </p:cNvPicPr>
          <p:nvPr/>
        </p:nvPicPr>
        <p:blipFill>
          <a:blip r:embed="rId5"/>
          <a:stretch>
            <a:fillRect/>
          </a:stretch>
        </p:blipFill>
        <p:spPr>
          <a:xfrm>
            <a:off x="483539" y="4643437"/>
            <a:ext cx="5251007" cy="1985682"/>
          </a:xfrm>
          <a:prstGeom prst="rect">
            <a:avLst/>
          </a:prstGeom>
        </p:spPr>
      </p:pic>
    </p:spTree>
    <p:extLst>
      <p:ext uri="{BB962C8B-B14F-4D97-AF65-F5344CB8AC3E}">
        <p14:creationId xmlns:p14="http://schemas.microsoft.com/office/powerpoint/2010/main" val="356506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624610" y="1834263"/>
            <a:ext cx="10942780" cy="49546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800" dirty="0"/>
              <a:t>When you delete a student also enrollments of this student are deleted</a:t>
            </a:r>
          </a:p>
        </p:txBody>
      </p:sp>
      <p:pic>
        <p:nvPicPr>
          <p:cNvPr id="11" name="Picture 10">
            <a:extLst>
              <a:ext uri="{FF2B5EF4-FFF2-40B4-BE49-F238E27FC236}">
                <a16:creationId xmlns:a16="http://schemas.microsoft.com/office/drawing/2014/main" id="{4AA0D204-C95F-D782-C30D-8CFB07651C27}"/>
              </a:ext>
            </a:extLst>
          </p:cNvPr>
          <p:cNvPicPr>
            <a:picLocks noChangeAspect="1"/>
          </p:cNvPicPr>
          <p:nvPr/>
        </p:nvPicPr>
        <p:blipFill>
          <a:blip r:embed="rId2"/>
          <a:stretch>
            <a:fillRect/>
          </a:stretch>
        </p:blipFill>
        <p:spPr>
          <a:xfrm>
            <a:off x="5907227" y="4935995"/>
            <a:ext cx="5801234" cy="1842401"/>
          </a:xfrm>
          <a:prstGeom prst="rect">
            <a:avLst/>
          </a:prstGeom>
        </p:spPr>
      </p:pic>
      <p:pic>
        <p:nvPicPr>
          <p:cNvPr id="5" name="Picture 4">
            <a:extLst>
              <a:ext uri="{FF2B5EF4-FFF2-40B4-BE49-F238E27FC236}">
                <a16:creationId xmlns:a16="http://schemas.microsoft.com/office/drawing/2014/main" id="{58FFA28B-AD9C-D7FB-D185-F431ABA6E3B3}"/>
              </a:ext>
            </a:extLst>
          </p:cNvPr>
          <p:cNvPicPr>
            <a:picLocks noChangeAspect="1"/>
          </p:cNvPicPr>
          <p:nvPr/>
        </p:nvPicPr>
        <p:blipFill>
          <a:blip r:embed="rId3"/>
          <a:stretch>
            <a:fillRect/>
          </a:stretch>
        </p:blipFill>
        <p:spPr>
          <a:xfrm>
            <a:off x="483538" y="2329729"/>
            <a:ext cx="5251007" cy="2703910"/>
          </a:xfrm>
          <a:prstGeom prst="rect">
            <a:avLst/>
          </a:prstGeom>
        </p:spPr>
      </p:pic>
      <p:pic>
        <p:nvPicPr>
          <p:cNvPr id="7" name="Picture 6">
            <a:extLst>
              <a:ext uri="{FF2B5EF4-FFF2-40B4-BE49-F238E27FC236}">
                <a16:creationId xmlns:a16="http://schemas.microsoft.com/office/drawing/2014/main" id="{22012848-70AD-5F03-1611-198C10517269}"/>
              </a:ext>
            </a:extLst>
          </p:cNvPr>
          <p:cNvPicPr>
            <a:picLocks noChangeAspect="1"/>
          </p:cNvPicPr>
          <p:nvPr/>
        </p:nvPicPr>
        <p:blipFill>
          <a:blip r:embed="rId4"/>
          <a:stretch>
            <a:fillRect/>
          </a:stretch>
        </p:blipFill>
        <p:spPr>
          <a:xfrm>
            <a:off x="483538" y="4643438"/>
            <a:ext cx="5251007" cy="2134958"/>
          </a:xfrm>
          <a:prstGeom prst="rect">
            <a:avLst/>
          </a:prstGeom>
        </p:spPr>
      </p:pic>
      <p:pic>
        <p:nvPicPr>
          <p:cNvPr id="12" name="Picture 11">
            <a:extLst>
              <a:ext uri="{FF2B5EF4-FFF2-40B4-BE49-F238E27FC236}">
                <a16:creationId xmlns:a16="http://schemas.microsoft.com/office/drawing/2014/main" id="{11CDE2BE-AAB8-6761-734C-C959A33B23BD}"/>
              </a:ext>
            </a:extLst>
          </p:cNvPr>
          <p:cNvPicPr>
            <a:picLocks noChangeAspect="1"/>
          </p:cNvPicPr>
          <p:nvPr/>
        </p:nvPicPr>
        <p:blipFill>
          <a:blip r:embed="rId5"/>
          <a:stretch>
            <a:fillRect/>
          </a:stretch>
        </p:blipFill>
        <p:spPr>
          <a:xfrm>
            <a:off x="5926580" y="2329729"/>
            <a:ext cx="5781881" cy="2606266"/>
          </a:xfrm>
          <a:prstGeom prst="rect">
            <a:avLst/>
          </a:prstGeom>
        </p:spPr>
      </p:pic>
    </p:spTree>
    <p:extLst>
      <p:ext uri="{BB962C8B-B14F-4D97-AF65-F5344CB8AC3E}">
        <p14:creationId xmlns:p14="http://schemas.microsoft.com/office/powerpoint/2010/main" val="216515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CFE-1200-932C-E1C3-4B26F9A3B362}"/>
              </a:ext>
            </a:extLst>
          </p:cNvPr>
          <p:cNvSpPr>
            <a:spLocks noGrp="1"/>
          </p:cNvSpPr>
          <p:nvPr>
            <p:ph type="title"/>
          </p:nvPr>
        </p:nvSpPr>
        <p:spPr/>
        <p:txBody>
          <a:bodyPr>
            <a:normAutofit/>
          </a:bodyPr>
          <a:lstStyle/>
          <a:p>
            <a:pPr algn="ctr"/>
            <a:r>
              <a:rPr lang="en-US" sz="4400" dirty="0"/>
              <a:t>DEMONSTRATION</a:t>
            </a:r>
          </a:p>
        </p:txBody>
      </p:sp>
      <p:sp>
        <p:nvSpPr>
          <p:cNvPr id="9" name="Text Placeholder 2">
            <a:extLst>
              <a:ext uri="{FF2B5EF4-FFF2-40B4-BE49-F238E27FC236}">
                <a16:creationId xmlns:a16="http://schemas.microsoft.com/office/drawing/2014/main" id="{AF1FBAFF-2661-FB42-2D26-7815E390BE77}"/>
              </a:ext>
            </a:extLst>
          </p:cNvPr>
          <p:cNvSpPr txBox="1">
            <a:spLocks/>
          </p:cNvSpPr>
          <p:nvPr/>
        </p:nvSpPr>
        <p:spPr>
          <a:xfrm>
            <a:off x="624610" y="1834263"/>
            <a:ext cx="10942780" cy="495466"/>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algn="ctr"/>
            <a:r>
              <a:rPr lang="en-US" sz="2400" dirty="0"/>
              <a:t>When you delete a teacher also courses and enrollments in this course are deleted</a:t>
            </a:r>
          </a:p>
        </p:txBody>
      </p:sp>
      <p:pic>
        <p:nvPicPr>
          <p:cNvPr id="4" name="Picture 3">
            <a:extLst>
              <a:ext uri="{FF2B5EF4-FFF2-40B4-BE49-F238E27FC236}">
                <a16:creationId xmlns:a16="http://schemas.microsoft.com/office/drawing/2014/main" id="{01FC2B64-F918-B1D0-F8F1-E75466C56CA1}"/>
              </a:ext>
            </a:extLst>
          </p:cNvPr>
          <p:cNvPicPr>
            <a:picLocks noChangeAspect="1"/>
          </p:cNvPicPr>
          <p:nvPr/>
        </p:nvPicPr>
        <p:blipFill>
          <a:blip r:embed="rId2"/>
          <a:stretch>
            <a:fillRect/>
          </a:stretch>
        </p:blipFill>
        <p:spPr>
          <a:xfrm>
            <a:off x="453104" y="2329729"/>
            <a:ext cx="3484556" cy="1860531"/>
          </a:xfrm>
          <a:prstGeom prst="rect">
            <a:avLst/>
          </a:prstGeom>
        </p:spPr>
      </p:pic>
      <p:pic>
        <p:nvPicPr>
          <p:cNvPr id="8" name="Picture 7">
            <a:extLst>
              <a:ext uri="{FF2B5EF4-FFF2-40B4-BE49-F238E27FC236}">
                <a16:creationId xmlns:a16="http://schemas.microsoft.com/office/drawing/2014/main" id="{8C8109E2-CDB7-DBE6-45E2-D74D1AD2B8D4}"/>
              </a:ext>
            </a:extLst>
          </p:cNvPr>
          <p:cNvPicPr>
            <a:picLocks noChangeAspect="1"/>
          </p:cNvPicPr>
          <p:nvPr/>
        </p:nvPicPr>
        <p:blipFill>
          <a:blip r:embed="rId3"/>
          <a:stretch>
            <a:fillRect/>
          </a:stretch>
        </p:blipFill>
        <p:spPr>
          <a:xfrm>
            <a:off x="4109166" y="2329729"/>
            <a:ext cx="3617104" cy="1655531"/>
          </a:xfrm>
          <a:prstGeom prst="rect">
            <a:avLst/>
          </a:prstGeom>
        </p:spPr>
      </p:pic>
      <p:pic>
        <p:nvPicPr>
          <p:cNvPr id="13" name="Picture 12">
            <a:extLst>
              <a:ext uri="{FF2B5EF4-FFF2-40B4-BE49-F238E27FC236}">
                <a16:creationId xmlns:a16="http://schemas.microsoft.com/office/drawing/2014/main" id="{60F4D132-B941-9B35-C4B3-9FFB31F07ADB}"/>
              </a:ext>
            </a:extLst>
          </p:cNvPr>
          <p:cNvPicPr>
            <a:picLocks noChangeAspect="1"/>
          </p:cNvPicPr>
          <p:nvPr/>
        </p:nvPicPr>
        <p:blipFill>
          <a:blip r:embed="rId4"/>
          <a:stretch>
            <a:fillRect/>
          </a:stretch>
        </p:blipFill>
        <p:spPr>
          <a:xfrm>
            <a:off x="7901465" y="2329729"/>
            <a:ext cx="3837431" cy="1860531"/>
          </a:xfrm>
          <a:prstGeom prst="rect">
            <a:avLst/>
          </a:prstGeom>
        </p:spPr>
      </p:pic>
      <p:pic>
        <p:nvPicPr>
          <p:cNvPr id="15" name="Picture 14">
            <a:extLst>
              <a:ext uri="{FF2B5EF4-FFF2-40B4-BE49-F238E27FC236}">
                <a16:creationId xmlns:a16="http://schemas.microsoft.com/office/drawing/2014/main" id="{1B39DEA7-0956-9BC3-57C8-610C40C5A006}"/>
              </a:ext>
            </a:extLst>
          </p:cNvPr>
          <p:cNvPicPr>
            <a:picLocks noChangeAspect="1"/>
          </p:cNvPicPr>
          <p:nvPr/>
        </p:nvPicPr>
        <p:blipFill>
          <a:blip r:embed="rId5"/>
          <a:stretch>
            <a:fillRect/>
          </a:stretch>
        </p:blipFill>
        <p:spPr>
          <a:xfrm>
            <a:off x="453104" y="4659991"/>
            <a:ext cx="3484556" cy="1730931"/>
          </a:xfrm>
          <a:prstGeom prst="rect">
            <a:avLst/>
          </a:prstGeom>
        </p:spPr>
      </p:pic>
      <p:pic>
        <p:nvPicPr>
          <p:cNvPr id="17" name="Picture 16">
            <a:extLst>
              <a:ext uri="{FF2B5EF4-FFF2-40B4-BE49-F238E27FC236}">
                <a16:creationId xmlns:a16="http://schemas.microsoft.com/office/drawing/2014/main" id="{0229CA48-5138-6D5B-497A-3F506F5C0EAA}"/>
              </a:ext>
            </a:extLst>
          </p:cNvPr>
          <p:cNvPicPr>
            <a:picLocks noChangeAspect="1"/>
          </p:cNvPicPr>
          <p:nvPr/>
        </p:nvPicPr>
        <p:blipFill>
          <a:blip r:embed="rId6"/>
          <a:stretch>
            <a:fillRect/>
          </a:stretch>
        </p:blipFill>
        <p:spPr>
          <a:xfrm>
            <a:off x="4109165" y="4388885"/>
            <a:ext cx="3617103" cy="1868190"/>
          </a:xfrm>
          <a:prstGeom prst="rect">
            <a:avLst/>
          </a:prstGeom>
        </p:spPr>
      </p:pic>
      <p:pic>
        <p:nvPicPr>
          <p:cNvPr id="18" name="Picture 17">
            <a:extLst>
              <a:ext uri="{FF2B5EF4-FFF2-40B4-BE49-F238E27FC236}">
                <a16:creationId xmlns:a16="http://schemas.microsoft.com/office/drawing/2014/main" id="{9A4E862B-8F4A-DDA1-0127-2C3AC5CC64FC}"/>
              </a:ext>
            </a:extLst>
          </p:cNvPr>
          <p:cNvPicPr>
            <a:picLocks noChangeAspect="1"/>
          </p:cNvPicPr>
          <p:nvPr/>
        </p:nvPicPr>
        <p:blipFill>
          <a:blip r:embed="rId7"/>
          <a:stretch>
            <a:fillRect/>
          </a:stretch>
        </p:blipFill>
        <p:spPr>
          <a:xfrm>
            <a:off x="7901464" y="4672399"/>
            <a:ext cx="3876209" cy="1718523"/>
          </a:xfrm>
          <a:prstGeom prst="rect">
            <a:avLst/>
          </a:prstGeom>
        </p:spPr>
      </p:pic>
    </p:spTree>
    <p:extLst>
      <p:ext uri="{BB962C8B-B14F-4D97-AF65-F5344CB8AC3E}">
        <p14:creationId xmlns:p14="http://schemas.microsoft.com/office/powerpoint/2010/main" val="3312819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80DA-7B28-298D-8EEB-32D2FD1CE464}"/>
              </a:ext>
            </a:extLst>
          </p:cNvPr>
          <p:cNvSpPr>
            <a:spLocks noGrp="1"/>
          </p:cNvSpPr>
          <p:nvPr>
            <p:ph type="title"/>
          </p:nvPr>
        </p:nvSpPr>
        <p:spPr/>
        <p:txBody>
          <a:bodyPr>
            <a:normAutofit/>
          </a:bodyPr>
          <a:lstStyle/>
          <a:p>
            <a:pPr algn="ctr"/>
            <a:r>
              <a:rPr lang="en-US" sz="4800" dirty="0"/>
              <a:t>SOURCES </a:t>
            </a:r>
          </a:p>
        </p:txBody>
      </p:sp>
      <p:sp>
        <p:nvSpPr>
          <p:cNvPr id="6" name="Content Placeholder 5">
            <a:extLst>
              <a:ext uri="{FF2B5EF4-FFF2-40B4-BE49-F238E27FC236}">
                <a16:creationId xmlns:a16="http://schemas.microsoft.com/office/drawing/2014/main" id="{FFB09C3A-4E34-1733-5754-484942E63BF6}"/>
              </a:ext>
            </a:extLst>
          </p:cNvPr>
          <p:cNvSpPr>
            <a:spLocks noGrp="1"/>
          </p:cNvSpPr>
          <p:nvPr>
            <p:ph sz="quarter" idx="4"/>
          </p:nvPr>
        </p:nvSpPr>
        <p:spPr>
          <a:xfrm>
            <a:off x="1526959" y="3429000"/>
            <a:ext cx="11029615" cy="1466764"/>
          </a:xfrm>
        </p:spPr>
        <p:txBody>
          <a:bodyPr>
            <a:normAutofit/>
          </a:bodyPr>
          <a:lstStyle/>
          <a:p>
            <a:r>
              <a:rPr lang="en-US" sz="2400" dirty="0"/>
              <a:t>Notes from </a:t>
            </a:r>
            <a:r>
              <a:rPr lang="en-US" sz="2400" dirty="0">
                <a:solidFill>
                  <a:schemeClr val="accent2"/>
                </a:solidFill>
              </a:rPr>
              <a:t>Thanasis </a:t>
            </a:r>
            <a:r>
              <a:rPr lang="en-US" sz="2400" dirty="0" err="1">
                <a:solidFill>
                  <a:schemeClr val="accent2"/>
                </a:solidFill>
              </a:rPr>
              <a:t>Androutsos</a:t>
            </a:r>
            <a:r>
              <a:rPr lang="en-US" sz="2400" dirty="0">
                <a:solidFill>
                  <a:schemeClr val="accent2"/>
                </a:solidFill>
              </a:rPr>
              <a:t> </a:t>
            </a:r>
            <a:r>
              <a:rPr lang="en-US" sz="2400" dirty="0"/>
              <a:t>, also the teacher leading this course</a:t>
            </a:r>
          </a:p>
          <a:p>
            <a:r>
              <a:rPr lang="en-US" sz="2400" dirty="0"/>
              <a:t>https://en.wikipedia.org/wiki/Service-oriented_architecture</a:t>
            </a:r>
          </a:p>
        </p:txBody>
      </p:sp>
    </p:spTree>
    <p:extLst>
      <p:ext uri="{BB962C8B-B14F-4D97-AF65-F5344CB8AC3E}">
        <p14:creationId xmlns:p14="http://schemas.microsoft.com/office/powerpoint/2010/main" val="19561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B99171D-354C-58F2-AF0D-0816215850C0}"/>
              </a:ext>
            </a:extLst>
          </p:cNvPr>
          <p:cNvPicPr>
            <a:picLocks noGrp="1" noChangeAspect="1"/>
          </p:cNvPicPr>
          <p:nvPr>
            <p:ph sz="quarter" idx="4"/>
          </p:nvPr>
        </p:nvPicPr>
        <p:blipFill>
          <a:blip r:embed="rId2"/>
          <a:stretch>
            <a:fillRect/>
          </a:stretch>
        </p:blipFill>
        <p:spPr>
          <a:xfrm>
            <a:off x="5833641" y="1863523"/>
            <a:ext cx="5603904" cy="4907667"/>
          </a:xfrm>
        </p:spPr>
      </p:pic>
      <p:sp>
        <p:nvSpPr>
          <p:cNvPr id="2" name="Title 1">
            <a:extLst>
              <a:ext uri="{FF2B5EF4-FFF2-40B4-BE49-F238E27FC236}">
                <a16:creationId xmlns:a16="http://schemas.microsoft.com/office/drawing/2014/main" id="{F9874B3A-5559-B446-1841-176BC77EC6E3}"/>
              </a:ext>
            </a:extLst>
          </p:cNvPr>
          <p:cNvSpPr>
            <a:spLocks noGrp="1"/>
          </p:cNvSpPr>
          <p:nvPr>
            <p:ph type="title"/>
          </p:nvPr>
        </p:nvSpPr>
        <p:spPr/>
        <p:txBody>
          <a:bodyPr/>
          <a:lstStyle/>
          <a:p>
            <a:pPr algn="ctr"/>
            <a:r>
              <a:rPr lang="en-US" dirty="0"/>
              <a:t> </a:t>
            </a:r>
            <a:r>
              <a:rPr lang="en-US" sz="4400" dirty="0"/>
              <a:t>1. DATABASE    </a:t>
            </a:r>
            <a:endParaRPr lang="en-US" dirty="0"/>
          </a:p>
        </p:txBody>
      </p:sp>
      <p:sp>
        <p:nvSpPr>
          <p:cNvPr id="3" name="Text Placeholder 2">
            <a:extLst>
              <a:ext uri="{FF2B5EF4-FFF2-40B4-BE49-F238E27FC236}">
                <a16:creationId xmlns:a16="http://schemas.microsoft.com/office/drawing/2014/main" id="{0C9AE118-F04F-A6C6-7FA9-33EEC7C740EE}"/>
              </a:ext>
            </a:extLst>
          </p:cNvPr>
          <p:cNvSpPr>
            <a:spLocks noGrp="1"/>
          </p:cNvSpPr>
          <p:nvPr>
            <p:ph type="body" idx="1"/>
          </p:nvPr>
        </p:nvSpPr>
        <p:spPr>
          <a:xfrm>
            <a:off x="581193" y="2111789"/>
            <a:ext cx="3703899" cy="668730"/>
          </a:xfrm>
        </p:spPr>
        <p:txBody>
          <a:bodyPr/>
          <a:lstStyle/>
          <a:p>
            <a:r>
              <a:rPr lang="en-US" sz="2800" dirty="0" err="1"/>
              <a:t>Consist’s</a:t>
            </a:r>
            <a:r>
              <a:rPr lang="en-US" sz="2800" dirty="0"/>
              <a:t> of  four tables</a:t>
            </a:r>
          </a:p>
        </p:txBody>
      </p:sp>
      <p:sp>
        <p:nvSpPr>
          <p:cNvPr id="4" name="Content Placeholder 3">
            <a:extLst>
              <a:ext uri="{FF2B5EF4-FFF2-40B4-BE49-F238E27FC236}">
                <a16:creationId xmlns:a16="http://schemas.microsoft.com/office/drawing/2014/main" id="{CADB7CA3-E13D-98C0-4674-8B28F37B6964}"/>
              </a:ext>
            </a:extLst>
          </p:cNvPr>
          <p:cNvSpPr>
            <a:spLocks noGrp="1"/>
          </p:cNvSpPr>
          <p:nvPr>
            <p:ph sz="half" idx="2"/>
          </p:nvPr>
        </p:nvSpPr>
        <p:spPr>
          <a:xfrm>
            <a:off x="370390" y="2926052"/>
            <a:ext cx="5603904" cy="3602070"/>
          </a:xfrm>
        </p:spPr>
        <p:txBody>
          <a:bodyPr>
            <a:normAutofit fontScale="77500" lnSpcReduction="20000"/>
          </a:bodyPr>
          <a:lstStyle/>
          <a:p>
            <a:pPr marL="0" marR="0">
              <a:lnSpc>
                <a:spcPct val="120000"/>
              </a:lnSpc>
              <a:spcBef>
                <a:spcPts val="500"/>
              </a:spcBef>
              <a:spcAft>
                <a:spcPts val="1000"/>
              </a:spcAft>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STUDENTS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Times New Roman" panose="02020603050405020304" pitchFamily="18" charset="0"/>
              </a:rPr>
              <a:t>FIRSTNAME</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Times New Roman" panose="02020603050405020304" pitchFamily="18" charset="0"/>
              </a:rPr>
              <a:t>LASTNAME</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 Primary Key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0000"/>
              </a:lnSpc>
              <a:spcBef>
                <a:spcPts val="500"/>
              </a:spcBef>
              <a:spcAft>
                <a:spcPts val="1000"/>
              </a:spcAft>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TEACHERS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Times New Roman" panose="02020603050405020304" pitchFamily="18" charset="0"/>
              </a:rPr>
              <a:t>FIRSTNAME</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Times New Roman" panose="02020603050405020304" pitchFamily="18" charset="0"/>
              </a:rPr>
              <a:t>LASTNAME</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 Primary Key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0000"/>
              </a:lnSpc>
              <a:spcBef>
                <a:spcPts val="500"/>
              </a:spcBef>
              <a:spcAft>
                <a:spcPts val="1000"/>
              </a:spcAft>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COURSES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Times New Roman" panose="02020603050405020304" pitchFamily="18" charset="0"/>
              </a:rPr>
              <a:t>DESCRIPTION</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TEACHER_ID</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 Primary Key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20000"/>
              </a:lnSpc>
              <a:spcBef>
                <a:spcPts val="500"/>
              </a:spcBef>
              <a:spcAft>
                <a:spcPts val="1000"/>
              </a:spcAft>
              <a:buNone/>
            </a:pP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TEACHER_ID </a:t>
            </a:r>
            <a:r>
              <a:rPr lang="en-US" b="1" dirty="0" err="1">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Foreing</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key to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TEACHERS</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Table at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0000"/>
              </a:lnSpc>
              <a:spcBef>
                <a:spcPts val="500"/>
              </a:spcBef>
              <a:spcAft>
                <a:spcPts val="1000"/>
              </a:spcAft>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STUDENT_COURSE  (</a:t>
            </a:r>
            <a:r>
              <a:rPr lang="en-US" b="1"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STUDENT_ID , COURSE_ID</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indent="0">
              <a:lnSpc>
                <a:spcPct val="120000"/>
              </a:lnSpc>
              <a:spcBef>
                <a:spcPts val="500"/>
              </a:spcBef>
              <a:spcAft>
                <a:spcPts val="1000"/>
              </a:spcAft>
              <a:buNone/>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			[ Both fields compose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Primary Key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a:t>
            </a:r>
          </a:p>
          <a:p>
            <a:pPr marL="0" marR="0" indent="0">
              <a:lnSpc>
                <a:spcPct val="120000"/>
              </a:lnSpc>
              <a:spcBef>
                <a:spcPts val="500"/>
              </a:spcBef>
              <a:spcAft>
                <a:spcPts val="1000"/>
              </a:spcAft>
              <a:buNone/>
            </a:pPr>
            <a:r>
              <a:rPr lang="en-US" b="1"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STUDENT_ID </a:t>
            </a:r>
            <a:r>
              <a:rPr lang="en-US" b="1" dirty="0" err="1">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Foreing</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key to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STUDENTS</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Table at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a:t>
            </a:r>
          </a:p>
          <a:p>
            <a:pPr marL="0" marR="0" indent="0">
              <a:lnSpc>
                <a:spcPct val="120000"/>
              </a:lnSpc>
              <a:spcBef>
                <a:spcPts val="500"/>
              </a:spcBef>
              <a:spcAft>
                <a:spcPts val="1000"/>
              </a:spcAft>
              <a:buNone/>
            </a:pPr>
            <a:r>
              <a:rPr lang="en-US" b="1"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			COURSE_ID	</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Foreing</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key to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COURSES</a:t>
            </a:r>
            <a:r>
              <a:rPr lang="en-US" b="1"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Table at </a:t>
            </a:r>
            <a:r>
              <a:rPr lang="en-US"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 </a:t>
            </a:r>
            <a:r>
              <a:rPr lang="en-US"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b="1" dirty="0">
                <a:effectLst/>
                <a:latin typeface="Calibri" panose="020F0502020204030204" pitchFamily="34" charset="0"/>
                <a:ea typeface="Times New Roman" panose="02020603050405020304" pitchFamily="18" charset="0"/>
                <a:cs typeface="Times New Roman" panose="02020603050405020304" pitchFamily="18" charset="0"/>
              </a:rPr>
            </a:br>
            <a:endParaRPr lang="en-US"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200000"/>
              </a:lnSpc>
              <a:spcBef>
                <a:spcPts val="500"/>
              </a:spcBef>
              <a:spcAft>
                <a:spcPts val="1000"/>
              </a:spcAft>
              <a:buNone/>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endParaRPr lang="en-US" dirty="0"/>
          </a:p>
        </p:txBody>
      </p:sp>
    </p:spTree>
    <p:extLst>
      <p:ext uri="{BB962C8B-B14F-4D97-AF65-F5344CB8AC3E}">
        <p14:creationId xmlns:p14="http://schemas.microsoft.com/office/powerpoint/2010/main" val="256432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4B3A-5559-B446-1841-176BC77EC6E3}"/>
              </a:ext>
            </a:extLst>
          </p:cNvPr>
          <p:cNvSpPr>
            <a:spLocks noGrp="1"/>
          </p:cNvSpPr>
          <p:nvPr>
            <p:ph type="title"/>
          </p:nvPr>
        </p:nvSpPr>
        <p:spPr/>
        <p:txBody>
          <a:bodyPr>
            <a:normAutofit fontScale="90000"/>
          </a:bodyPr>
          <a:lstStyle/>
          <a:p>
            <a:pPr algn="ctr"/>
            <a:r>
              <a:rPr lang="en-US" dirty="0"/>
              <a:t> </a:t>
            </a:r>
            <a:r>
              <a:rPr lang="en-US" sz="4400" dirty="0"/>
              <a:t>1. DATABASE connection with vs code    </a:t>
            </a:r>
            <a:endParaRPr lang="en-US" dirty="0"/>
          </a:p>
        </p:txBody>
      </p:sp>
      <p:sp>
        <p:nvSpPr>
          <p:cNvPr id="9" name="Text Placeholder 8">
            <a:extLst>
              <a:ext uri="{FF2B5EF4-FFF2-40B4-BE49-F238E27FC236}">
                <a16:creationId xmlns:a16="http://schemas.microsoft.com/office/drawing/2014/main" id="{6D27B46C-C830-804A-045A-2E5CA20F6F9D}"/>
              </a:ext>
            </a:extLst>
          </p:cNvPr>
          <p:cNvSpPr>
            <a:spLocks noGrp="1"/>
          </p:cNvSpPr>
          <p:nvPr>
            <p:ph type="body" idx="1"/>
          </p:nvPr>
        </p:nvSpPr>
        <p:spPr>
          <a:xfrm>
            <a:off x="416383" y="3817238"/>
            <a:ext cx="4519919" cy="2756505"/>
          </a:xfrm>
        </p:spPr>
        <p:txBody>
          <a:bodyPr/>
          <a:lstStyle/>
          <a:p>
            <a:r>
              <a:rPr lang="en-US" sz="1800" dirty="0"/>
              <a:t>Connection with DB is done by Installing </a:t>
            </a:r>
            <a:r>
              <a:rPr lang="en-US" sz="1800" dirty="0" err="1"/>
              <a:t>Nuget</a:t>
            </a:r>
            <a:r>
              <a:rPr lang="en-US" sz="1800" dirty="0"/>
              <a:t> Package </a:t>
            </a:r>
            <a:r>
              <a:rPr lang="en-US" sz="1800" dirty="0" err="1"/>
              <a:t>SQLClient</a:t>
            </a:r>
            <a:r>
              <a:rPr lang="en-US" sz="1800" dirty="0"/>
              <a:t> and provided the classes and interfaces that create connection with database,  command queries, read or send data.</a:t>
            </a:r>
          </a:p>
          <a:p>
            <a:r>
              <a:rPr lang="en-US" sz="1800" dirty="0"/>
              <a:t>In this project, DB Helper Class attempts the connection to by sending a connection string.</a:t>
            </a:r>
          </a:p>
          <a:p>
            <a:endParaRPr lang="en-US" sz="1800" dirty="0"/>
          </a:p>
        </p:txBody>
      </p:sp>
      <p:pic>
        <p:nvPicPr>
          <p:cNvPr id="13" name="Picture 12">
            <a:extLst>
              <a:ext uri="{FF2B5EF4-FFF2-40B4-BE49-F238E27FC236}">
                <a16:creationId xmlns:a16="http://schemas.microsoft.com/office/drawing/2014/main" id="{57A2D702-8875-780D-AE4F-BC1F5354FA6C}"/>
              </a:ext>
            </a:extLst>
          </p:cNvPr>
          <p:cNvPicPr>
            <a:picLocks noChangeAspect="1"/>
          </p:cNvPicPr>
          <p:nvPr/>
        </p:nvPicPr>
        <p:blipFill>
          <a:blip r:embed="rId2"/>
          <a:stretch>
            <a:fillRect/>
          </a:stretch>
        </p:blipFill>
        <p:spPr>
          <a:xfrm>
            <a:off x="581193" y="2077552"/>
            <a:ext cx="3698647" cy="674525"/>
          </a:xfrm>
          <a:prstGeom prst="rect">
            <a:avLst/>
          </a:prstGeom>
        </p:spPr>
      </p:pic>
      <p:pic>
        <p:nvPicPr>
          <p:cNvPr id="18" name="Picture 17">
            <a:extLst>
              <a:ext uri="{FF2B5EF4-FFF2-40B4-BE49-F238E27FC236}">
                <a16:creationId xmlns:a16="http://schemas.microsoft.com/office/drawing/2014/main" id="{858B85EA-89B5-10A4-FDF0-A252CCC70BAD}"/>
              </a:ext>
            </a:extLst>
          </p:cNvPr>
          <p:cNvPicPr>
            <a:picLocks noChangeAspect="1"/>
          </p:cNvPicPr>
          <p:nvPr/>
        </p:nvPicPr>
        <p:blipFill>
          <a:blip r:embed="rId3"/>
          <a:stretch>
            <a:fillRect/>
          </a:stretch>
        </p:blipFill>
        <p:spPr>
          <a:xfrm>
            <a:off x="5415210" y="2077553"/>
            <a:ext cx="6195597" cy="4496190"/>
          </a:xfrm>
          <a:prstGeom prst="rect">
            <a:avLst/>
          </a:prstGeom>
        </p:spPr>
      </p:pic>
      <p:pic>
        <p:nvPicPr>
          <p:cNvPr id="20" name="Picture 19">
            <a:extLst>
              <a:ext uri="{FF2B5EF4-FFF2-40B4-BE49-F238E27FC236}">
                <a16:creationId xmlns:a16="http://schemas.microsoft.com/office/drawing/2014/main" id="{1699D6E1-4211-EE68-579F-9EF81E0634D5}"/>
              </a:ext>
            </a:extLst>
          </p:cNvPr>
          <p:cNvPicPr>
            <a:picLocks noChangeAspect="1"/>
          </p:cNvPicPr>
          <p:nvPr/>
        </p:nvPicPr>
        <p:blipFill>
          <a:blip r:embed="rId4"/>
          <a:stretch>
            <a:fillRect/>
          </a:stretch>
        </p:blipFill>
        <p:spPr>
          <a:xfrm>
            <a:off x="581193" y="3040762"/>
            <a:ext cx="1996613" cy="586791"/>
          </a:xfrm>
          <a:prstGeom prst="rect">
            <a:avLst/>
          </a:prstGeom>
        </p:spPr>
      </p:pic>
    </p:spTree>
    <p:extLst>
      <p:ext uri="{BB962C8B-B14F-4D97-AF65-F5344CB8AC3E}">
        <p14:creationId xmlns:p14="http://schemas.microsoft.com/office/powerpoint/2010/main" val="350363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 CODE design</a:t>
            </a:r>
          </a:p>
        </p:txBody>
      </p:sp>
      <p:sp>
        <p:nvSpPr>
          <p:cNvPr id="3" name="Text Placeholder 2">
            <a:extLst>
              <a:ext uri="{FF2B5EF4-FFF2-40B4-BE49-F238E27FC236}">
                <a16:creationId xmlns:a16="http://schemas.microsoft.com/office/drawing/2014/main" id="{B4F998F3-5775-0CD1-084D-EF6C2802D4E8}"/>
              </a:ext>
            </a:extLst>
          </p:cNvPr>
          <p:cNvSpPr>
            <a:spLocks noGrp="1"/>
          </p:cNvSpPr>
          <p:nvPr>
            <p:ph type="body" idx="1"/>
          </p:nvPr>
        </p:nvSpPr>
        <p:spPr>
          <a:xfrm>
            <a:off x="6269533" y="2291787"/>
            <a:ext cx="4927131" cy="4271059"/>
          </a:xfrm>
        </p:spPr>
        <p:txBody>
          <a:bodyPr/>
          <a:lstStyle/>
          <a:p>
            <a:pPr algn="just"/>
            <a:r>
              <a:rPr lang="en-US" dirty="0">
                <a:solidFill>
                  <a:schemeClr val="tx1">
                    <a:lumMod val="75000"/>
                    <a:lumOff val="25000"/>
                  </a:schemeClr>
                </a:solidFill>
              </a:rPr>
              <a:t>The application follows the design architecture SOA (Service-oriented-architecture) which obeys the design principle </a:t>
            </a:r>
            <a:r>
              <a:rPr lang="en-US" dirty="0" err="1">
                <a:solidFill>
                  <a:schemeClr val="tx1">
                    <a:lumMod val="75000"/>
                    <a:lumOff val="25000"/>
                  </a:schemeClr>
                </a:solidFill>
              </a:rPr>
              <a:t>Seperation</a:t>
            </a:r>
            <a:r>
              <a:rPr lang="en-US" dirty="0">
                <a:solidFill>
                  <a:schemeClr val="tx1">
                    <a:lumMod val="75000"/>
                    <a:lumOff val="25000"/>
                  </a:schemeClr>
                </a:solidFill>
              </a:rPr>
              <a:t> of Concern. This is achieved by separating the code into small and self-contained layers (namespaces) , which makes it easier to debug, maintain, extend and reuse for future additions. The data binding between the layers that have to communicate is loosely coupled and in our case is done with dependency injection</a:t>
            </a:r>
            <a:r>
              <a:rPr lang="el-GR" dirty="0">
                <a:solidFill>
                  <a:schemeClr val="tx1">
                    <a:lumMod val="75000"/>
                    <a:lumOff val="25000"/>
                  </a:schemeClr>
                </a:solidFill>
              </a:rPr>
              <a:t> </a:t>
            </a:r>
            <a:r>
              <a:rPr lang="en-US" dirty="0">
                <a:solidFill>
                  <a:schemeClr val="tx1">
                    <a:lumMod val="75000"/>
                    <a:lumOff val="25000"/>
                  </a:schemeClr>
                </a:solidFill>
              </a:rPr>
              <a:t>via interfaces.</a:t>
            </a:r>
          </a:p>
        </p:txBody>
      </p:sp>
      <p:pic>
        <p:nvPicPr>
          <p:cNvPr id="8" name="Picture 7">
            <a:extLst>
              <a:ext uri="{FF2B5EF4-FFF2-40B4-BE49-F238E27FC236}">
                <a16:creationId xmlns:a16="http://schemas.microsoft.com/office/drawing/2014/main" id="{90D1CFE7-5601-7B76-D886-A32E30E5A2FC}"/>
              </a:ext>
            </a:extLst>
          </p:cNvPr>
          <p:cNvPicPr>
            <a:picLocks noChangeAspect="1"/>
          </p:cNvPicPr>
          <p:nvPr/>
        </p:nvPicPr>
        <p:blipFill>
          <a:blip r:embed="rId2"/>
          <a:stretch>
            <a:fillRect/>
          </a:stretch>
        </p:blipFill>
        <p:spPr>
          <a:xfrm>
            <a:off x="581191" y="1717990"/>
            <a:ext cx="7581418" cy="4685587"/>
          </a:xfrm>
          <a:prstGeom prst="rect">
            <a:avLst/>
          </a:prstGeom>
        </p:spPr>
      </p:pic>
      <p:sp>
        <p:nvSpPr>
          <p:cNvPr id="9" name="Text Placeholder 2">
            <a:extLst>
              <a:ext uri="{FF2B5EF4-FFF2-40B4-BE49-F238E27FC236}">
                <a16:creationId xmlns:a16="http://schemas.microsoft.com/office/drawing/2014/main" id="{BB1C1EC8-7556-233F-EC67-3364E2D20DFB}"/>
              </a:ext>
            </a:extLst>
          </p:cNvPr>
          <p:cNvSpPr txBox="1">
            <a:spLocks/>
          </p:cNvSpPr>
          <p:nvPr/>
        </p:nvSpPr>
        <p:spPr>
          <a:xfrm>
            <a:off x="1238492" y="1717990"/>
            <a:ext cx="2280213"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Namespaces </a:t>
            </a:r>
          </a:p>
        </p:txBody>
      </p:sp>
    </p:spTree>
    <p:extLst>
      <p:ext uri="{BB962C8B-B14F-4D97-AF65-F5344CB8AC3E}">
        <p14:creationId xmlns:p14="http://schemas.microsoft.com/office/powerpoint/2010/main" val="313345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a:t>
            </a:r>
            <a:r>
              <a:rPr lang="en-US" sz="4400" dirty="0">
                <a:solidFill>
                  <a:schemeClr val="accent2"/>
                </a:solidFill>
              </a:rPr>
              <a:t>a</a:t>
            </a:r>
            <a:r>
              <a:rPr lang="en-US" sz="4400" dirty="0"/>
              <a:t> Namespaces</a:t>
            </a:r>
          </a:p>
        </p:txBody>
      </p:sp>
      <p:sp>
        <p:nvSpPr>
          <p:cNvPr id="9" name="Text Placeholder 2">
            <a:extLst>
              <a:ext uri="{FF2B5EF4-FFF2-40B4-BE49-F238E27FC236}">
                <a16:creationId xmlns:a16="http://schemas.microsoft.com/office/drawing/2014/main" id="{BB1C1EC8-7556-233F-EC67-3364E2D20DFB}"/>
              </a:ext>
            </a:extLst>
          </p:cNvPr>
          <p:cNvSpPr txBox="1">
            <a:spLocks/>
          </p:cNvSpPr>
          <p:nvPr/>
        </p:nvSpPr>
        <p:spPr>
          <a:xfrm>
            <a:off x="443235" y="2002045"/>
            <a:ext cx="1594847"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MODELS</a:t>
            </a:r>
          </a:p>
        </p:txBody>
      </p:sp>
      <p:pic>
        <p:nvPicPr>
          <p:cNvPr id="7" name="Picture 6">
            <a:extLst>
              <a:ext uri="{FF2B5EF4-FFF2-40B4-BE49-F238E27FC236}">
                <a16:creationId xmlns:a16="http://schemas.microsoft.com/office/drawing/2014/main" id="{A53E8237-71CA-216D-6AFB-3C202C67C321}"/>
              </a:ext>
            </a:extLst>
          </p:cNvPr>
          <p:cNvPicPr>
            <a:picLocks noChangeAspect="1"/>
          </p:cNvPicPr>
          <p:nvPr/>
        </p:nvPicPr>
        <p:blipFill>
          <a:blip r:embed="rId2"/>
          <a:stretch>
            <a:fillRect/>
          </a:stretch>
        </p:blipFill>
        <p:spPr>
          <a:xfrm>
            <a:off x="535325" y="2790265"/>
            <a:ext cx="1478810" cy="1102385"/>
          </a:xfrm>
          <a:prstGeom prst="rect">
            <a:avLst/>
          </a:prstGeom>
        </p:spPr>
      </p:pic>
      <p:sp>
        <p:nvSpPr>
          <p:cNvPr id="12" name="Text Placeholder 2">
            <a:extLst>
              <a:ext uri="{FF2B5EF4-FFF2-40B4-BE49-F238E27FC236}">
                <a16:creationId xmlns:a16="http://schemas.microsoft.com/office/drawing/2014/main" id="{DA4AE2B4-CA98-1AEC-746F-732E6E03BF06}"/>
              </a:ext>
            </a:extLst>
          </p:cNvPr>
          <p:cNvSpPr txBox="1">
            <a:spLocks/>
          </p:cNvSpPr>
          <p:nvPr/>
        </p:nvSpPr>
        <p:spPr>
          <a:xfrm>
            <a:off x="2578472" y="2001670"/>
            <a:ext cx="967884"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DAO </a:t>
            </a:r>
          </a:p>
        </p:txBody>
      </p:sp>
      <p:sp>
        <p:nvSpPr>
          <p:cNvPr id="13" name="Text Placeholder 2">
            <a:extLst>
              <a:ext uri="{FF2B5EF4-FFF2-40B4-BE49-F238E27FC236}">
                <a16:creationId xmlns:a16="http://schemas.microsoft.com/office/drawing/2014/main" id="{7FDECCA4-60E0-14BC-7E97-F2975CFC70E6}"/>
              </a:ext>
            </a:extLst>
          </p:cNvPr>
          <p:cNvSpPr txBox="1">
            <a:spLocks/>
          </p:cNvSpPr>
          <p:nvPr/>
        </p:nvSpPr>
        <p:spPr>
          <a:xfrm>
            <a:off x="8763282" y="1992741"/>
            <a:ext cx="967884"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DTO </a:t>
            </a:r>
          </a:p>
        </p:txBody>
      </p:sp>
      <p:sp>
        <p:nvSpPr>
          <p:cNvPr id="14" name="Text Placeholder 2">
            <a:extLst>
              <a:ext uri="{FF2B5EF4-FFF2-40B4-BE49-F238E27FC236}">
                <a16:creationId xmlns:a16="http://schemas.microsoft.com/office/drawing/2014/main" id="{DEAAF7DF-9F2E-70E6-CD87-37B7026F628C}"/>
              </a:ext>
            </a:extLst>
          </p:cNvPr>
          <p:cNvSpPr txBox="1">
            <a:spLocks/>
          </p:cNvSpPr>
          <p:nvPr/>
        </p:nvSpPr>
        <p:spPr>
          <a:xfrm>
            <a:off x="4287293" y="2001670"/>
            <a:ext cx="1488748"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SERVICE</a:t>
            </a:r>
          </a:p>
        </p:txBody>
      </p:sp>
      <p:sp>
        <p:nvSpPr>
          <p:cNvPr id="15" name="Text Placeholder 2">
            <a:extLst>
              <a:ext uri="{FF2B5EF4-FFF2-40B4-BE49-F238E27FC236}">
                <a16:creationId xmlns:a16="http://schemas.microsoft.com/office/drawing/2014/main" id="{AC881F88-7C03-5327-9751-93AEA9DA9839}"/>
              </a:ext>
            </a:extLst>
          </p:cNvPr>
          <p:cNvSpPr txBox="1">
            <a:spLocks/>
          </p:cNvSpPr>
          <p:nvPr/>
        </p:nvSpPr>
        <p:spPr>
          <a:xfrm>
            <a:off x="6259220" y="2021018"/>
            <a:ext cx="2056171"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VALIDATOR</a:t>
            </a:r>
          </a:p>
        </p:txBody>
      </p:sp>
      <p:sp>
        <p:nvSpPr>
          <p:cNvPr id="16" name="Text Placeholder 2">
            <a:extLst>
              <a:ext uri="{FF2B5EF4-FFF2-40B4-BE49-F238E27FC236}">
                <a16:creationId xmlns:a16="http://schemas.microsoft.com/office/drawing/2014/main" id="{CC94A811-95A0-6496-2A6D-B8C0F620392C}"/>
              </a:ext>
            </a:extLst>
          </p:cNvPr>
          <p:cNvSpPr txBox="1">
            <a:spLocks/>
          </p:cNvSpPr>
          <p:nvPr/>
        </p:nvSpPr>
        <p:spPr>
          <a:xfrm>
            <a:off x="10260017" y="2001670"/>
            <a:ext cx="1488748" cy="668730"/>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PAGES</a:t>
            </a:r>
          </a:p>
        </p:txBody>
      </p:sp>
      <p:pic>
        <p:nvPicPr>
          <p:cNvPr id="18" name="Picture 17">
            <a:extLst>
              <a:ext uri="{FF2B5EF4-FFF2-40B4-BE49-F238E27FC236}">
                <a16:creationId xmlns:a16="http://schemas.microsoft.com/office/drawing/2014/main" id="{006EF2F5-43E6-126A-D027-279A7705F06C}"/>
              </a:ext>
            </a:extLst>
          </p:cNvPr>
          <p:cNvPicPr>
            <a:picLocks noChangeAspect="1"/>
          </p:cNvPicPr>
          <p:nvPr/>
        </p:nvPicPr>
        <p:blipFill>
          <a:blip r:embed="rId3"/>
          <a:stretch>
            <a:fillRect/>
          </a:stretch>
        </p:blipFill>
        <p:spPr>
          <a:xfrm>
            <a:off x="2262608" y="2790265"/>
            <a:ext cx="1615580" cy="1851820"/>
          </a:xfrm>
          <a:prstGeom prst="rect">
            <a:avLst/>
          </a:prstGeom>
        </p:spPr>
      </p:pic>
      <p:pic>
        <p:nvPicPr>
          <p:cNvPr id="20" name="Picture 19">
            <a:extLst>
              <a:ext uri="{FF2B5EF4-FFF2-40B4-BE49-F238E27FC236}">
                <a16:creationId xmlns:a16="http://schemas.microsoft.com/office/drawing/2014/main" id="{9CE4019C-6EF8-34A6-6D1E-9CE81FADD9ED}"/>
              </a:ext>
            </a:extLst>
          </p:cNvPr>
          <p:cNvPicPr>
            <a:picLocks noChangeAspect="1"/>
          </p:cNvPicPr>
          <p:nvPr/>
        </p:nvPicPr>
        <p:blipFill>
          <a:blip r:embed="rId4"/>
          <a:stretch>
            <a:fillRect/>
          </a:stretch>
        </p:blipFill>
        <p:spPr>
          <a:xfrm>
            <a:off x="8524032" y="2777702"/>
            <a:ext cx="1425063" cy="929721"/>
          </a:xfrm>
          <a:prstGeom prst="rect">
            <a:avLst/>
          </a:prstGeom>
        </p:spPr>
      </p:pic>
      <p:pic>
        <p:nvPicPr>
          <p:cNvPr id="24" name="Picture 23">
            <a:extLst>
              <a:ext uri="{FF2B5EF4-FFF2-40B4-BE49-F238E27FC236}">
                <a16:creationId xmlns:a16="http://schemas.microsoft.com/office/drawing/2014/main" id="{A98A6D33-BC80-5449-B220-C735A930A2EC}"/>
              </a:ext>
            </a:extLst>
          </p:cNvPr>
          <p:cNvPicPr>
            <a:picLocks noChangeAspect="1"/>
          </p:cNvPicPr>
          <p:nvPr/>
        </p:nvPicPr>
        <p:blipFill>
          <a:blip r:embed="rId5"/>
          <a:stretch>
            <a:fillRect/>
          </a:stretch>
        </p:blipFill>
        <p:spPr>
          <a:xfrm>
            <a:off x="10209392" y="2777702"/>
            <a:ext cx="1539373" cy="1806097"/>
          </a:xfrm>
          <a:prstGeom prst="rect">
            <a:avLst/>
          </a:prstGeom>
        </p:spPr>
      </p:pic>
      <p:pic>
        <p:nvPicPr>
          <p:cNvPr id="26" name="Picture 25">
            <a:extLst>
              <a:ext uri="{FF2B5EF4-FFF2-40B4-BE49-F238E27FC236}">
                <a16:creationId xmlns:a16="http://schemas.microsoft.com/office/drawing/2014/main" id="{CD14278E-1761-8F9F-8226-D9C183D7A271}"/>
              </a:ext>
            </a:extLst>
          </p:cNvPr>
          <p:cNvPicPr>
            <a:picLocks noChangeAspect="1"/>
          </p:cNvPicPr>
          <p:nvPr/>
        </p:nvPicPr>
        <p:blipFill>
          <a:blip r:embed="rId6"/>
          <a:stretch>
            <a:fillRect/>
          </a:stretch>
        </p:blipFill>
        <p:spPr>
          <a:xfrm>
            <a:off x="4198920" y="2786638"/>
            <a:ext cx="1798476" cy="1653683"/>
          </a:xfrm>
          <a:prstGeom prst="rect">
            <a:avLst/>
          </a:prstGeom>
        </p:spPr>
      </p:pic>
      <p:pic>
        <p:nvPicPr>
          <p:cNvPr id="28" name="Picture 27">
            <a:extLst>
              <a:ext uri="{FF2B5EF4-FFF2-40B4-BE49-F238E27FC236}">
                <a16:creationId xmlns:a16="http://schemas.microsoft.com/office/drawing/2014/main" id="{D3896013-83EF-EE73-C151-A51DB58EE203}"/>
              </a:ext>
            </a:extLst>
          </p:cNvPr>
          <p:cNvPicPr>
            <a:picLocks noChangeAspect="1"/>
          </p:cNvPicPr>
          <p:nvPr/>
        </p:nvPicPr>
        <p:blipFill>
          <a:blip r:embed="rId7"/>
          <a:stretch>
            <a:fillRect/>
          </a:stretch>
        </p:blipFill>
        <p:spPr>
          <a:xfrm>
            <a:off x="6430062" y="2804858"/>
            <a:ext cx="1661304" cy="731583"/>
          </a:xfrm>
          <a:prstGeom prst="rect">
            <a:avLst/>
          </a:prstGeom>
        </p:spPr>
      </p:pic>
      <p:sp>
        <p:nvSpPr>
          <p:cNvPr id="29" name="TextBox 28">
            <a:extLst>
              <a:ext uri="{FF2B5EF4-FFF2-40B4-BE49-F238E27FC236}">
                <a16:creationId xmlns:a16="http://schemas.microsoft.com/office/drawing/2014/main" id="{252C8A69-2676-B869-5A31-F58DEC9C126E}"/>
              </a:ext>
            </a:extLst>
          </p:cNvPr>
          <p:cNvSpPr txBox="1"/>
          <p:nvPr/>
        </p:nvSpPr>
        <p:spPr>
          <a:xfrm>
            <a:off x="466228" y="4002558"/>
            <a:ext cx="1658965" cy="1477328"/>
          </a:xfrm>
          <a:prstGeom prst="rect">
            <a:avLst/>
          </a:prstGeom>
          <a:noFill/>
        </p:spPr>
        <p:txBody>
          <a:bodyPr wrap="square" rtlCol="0">
            <a:spAutoFit/>
          </a:bodyPr>
          <a:lstStyle/>
          <a:p>
            <a:r>
              <a:rPr lang="en-US" dirty="0">
                <a:solidFill>
                  <a:schemeClr val="accent6">
                    <a:lumMod val="75000"/>
                  </a:schemeClr>
                </a:solidFill>
              </a:rPr>
              <a:t>The classes in models are representations of data in the database</a:t>
            </a:r>
          </a:p>
        </p:txBody>
      </p:sp>
      <p:sp>
        <p:nvSpPr>
          <p:cNvPr id="30" name="TextBox 29">
            <a:extLst>
              <a:ext uri="{FF2B5EF4-FFF2-40B4-BE49-F238E27FC236}">
                <a16:creationId xmlns:a16="http://schemas.microsoft.com/office/drawing/2014/main" id="{7C5CF02B-6DDA-E817-3B37-B1AF2D7FC82A}"/>
              </a:ext>
            </a:extLst>
          </p:cNvPr>
          <p:cNvSpPr txBox="1"/>
          <p:nvPr/>
        </p:nvSpPr>
        <p:spPr>
          <a:xfrm>
            <a:off x="2219223" y="4761950"/>
            <a:ext cx="1865323" cy="1200329"/>
          </a:xfrm>
          <a:prstGeom prst="rect">
            <a:avLst/>
          </a:prstGeom>
          <a:noFill/>
        </p:spPr>
        <p:txBody>
          <a:bodyPr wrap="square" rtlCol="0">
            <a:spAutoFit/>
          </a:bodyPr>
          <a:lstStyle/>
          <a:p>
            <a:r>
              <a:rPr lang="en-US" dirty="0">
                <a:solidFill>
                  <a:schemeClr val="accent6">
                    <a:lumMod val="75000"/>
                  </a:schemeClr>
                </a:solidFill>
              </a:rPr>
              <a:t>Data Access layer  communicates with the database via </a:t>
            </a:r>
            <a:r>
              <a:rPr lang="en-US" dirty="0" err="1">
                <a:solidFill>
                  <a:schemeClr val="accent6">
                    <a:lumMod val="75000"/>
                  </a:schemeClr>
                </a:solidFill>
              </a:rPr>
              <a:t>DBUtil</a:t>
            </a:r>
            <a:r>
              <a:rPr lang="en-US" dirty="0">
                <a:solidFill>
                  <a:schemeClr val="accent6">
                    <a:lumMod val="75000"/>
                  </a:schemeClr>
                </a:solidFill>
              </a:rPr>
              <a:t> Class.</a:t>
            </a:r>
          </a:p>
        </p:txBody>
      </p:sp>
      <p:sp>
        <p:nvSpPr>
          <p:cNvPr id="31" name="TextBox 30">
            <a:extLst>
              <a:ext uri="{FF2B5EF4-FFF2-40B4-BE49-F238E27FC236}">
                <a16:creationId xmlns:a16="http://schemas.microsoft.com/office/drawing/2014/main" id="{3781EF1A-7413-F4E9-C258-0ABF60C14A88}"/>
              </a:ext>
            </a:extLst>
          </p:cNvPr>
          <p:cNvSpPr txBox="1"/>
          <p:nvPr/>
        </p:nvSpPr>
        <p:spPr>
          <a:xfrm>
            <a:off x="8503740" y="3772898"/>
            <a:ext cx="1567989" cy="1754326"/>
          </a:xfrm>
          <a:prstGeom prst="rect">
            <a:avLst/>
          </a:prstGeom>
          <a:noFill/>
        </p:spPr>
        <p:txBody>
          <a:bodyPr wrap="square" rtlCol="0">
            <a:spAutoFit/>
          </a:bodyPr>
          <a:lstStyle/>
          <a:p>
            <a:r>
              <a:rPr lang="en-US" dirty="0">
                <a:solidFill>
                  <a:schemeClr val="accent6">
                    <a:lumMod val="75000"/>
                  </a:schemeClr>
                </a:solidFill>
              </a:rPr>
              <a:t>Data Transfer Object  </a:t>
            </a:r>
            <a:r>
              <a:rPr lang="en-US" dirty="0" err="1">
                <a:solidFill>
                  <a:schemeClr val="accent6">
                    <a:lumMod val="75000"/>
                  </a:schemeClr>
                </a:solidFill>
              </a:rPr>
              <a:t>tranfers</a:t>
            </a:r>
            <a:r>
              <a:rPr lang="en-US" dirty="0">
                <a:solidFill>
                  <a:schemeClr val="accent6">
                    <a:lumMod val="75000"/>
                  </a:schemeClr>
                </a:solidFill>
              </a:rPr>
              <a:t> data from user-input to service layer</a:t>
            </a:r>
          </a:p>
        </p:txBody>
      </p:sp>
      <p:sp>
        <p:nvSpPr>
          <p:cNvPr id="32" name="TextBox 31">
            <a:extLst>
              <a:ext uri="{FF2B5EF4-FFF2-40B4-BE49-F238E27FC236}">
                <a16:creationId xmlns:a16="http://schemas.microsoft.com/office/drawing/2014/main" id="{F118DDC2-9F56-C845-56AC-0C1FCC6B4DB5}"/>
              </a:ext>
            </a:extLst>
          </p:cNvPr>
          <p:cNvSpPr txBox="1"/>
          <p:nvPr/>
        </p:nvSpPr>
        <p:spPr>
          <a:xfrm>
            <a:off x="6430105" y="3613479"/>
            <a:ext cx="1744221" cy="1477328"/>
          </a:xfrm>
          <a:prstGeom prst="rect">
            <a:avLst/>
          </a:prstGeom>
          <a:noFill/>
        </p:spPr>
        <p:txBody>
          <a:bodyPr wrap="square" rtlCol="0">
            <a:spAutoFit/>
          </a:bodyPr>
          <a:lstStyle/>
          <a:p>
            <a:r>
              <a:rPr lang="en-US" dirty="0">
                <a:solidFill>
                  <a:schemeClr val="accent6">
                    <a:lumMod val="75000"/>
                  </a:schemeClr>
                </a:solidFill>
              </a:rPr>
              <a:t>Helper class that checks if the object transferred is valid </a:t>
            </a:r>
          </a:p>
        </p:txBody>
      </p:sp>
      <p:sp>
        <p:nvSpPr>
          <p:cNvPr id="34" name="Text Placeholder 2">
            <a:extLst>
              <a:ext uri="{FF2B5EF4-FFF2-40B4-BE49-F238E27FC236}">
                <a16:creationId xmlns:a16="http://schemas.microsoft.com/office/drawing/2014/main" id="{8D1C7024-DE58-53E7-E95E-5A473C5A2C2A}"/>
              </a:ext>
            </a:extLst>
          </p:cNvPr>
          <p:cNvSpPr txBox="1">
            <a:spLocks/>
          </p:cNvSpPr>
          <p:nvPr/>
        </p:nvSpPr>
        <p:spPr>
          <a:xfrm>
            <a:off x="9734582" y="2201861"/>
            <a:ext cx="290719" cy="35529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5" name="Text Placeholder 2">
            <a:extLst>
              <a:ext uri="{FF2B5EF4-FFF2-40B4-BE49-F238E27FC236}">
                <a16:creationId xmlns:a16="http://schemas.microsoft.com/office/drawing/2014/main" id="{E5FE23F4-4135-1DF6-DB67-0AB2323598E5}"/>
              </a:ext>
            </a:extLst>
          </p:cNvPr>
          <p:cNvSpPr txBox="1">
            <a:spLocks/>
          </p:cNvSpPr>
          <p:nvPr/>
        </p:nvSpPr>
        <p:spPr>
          <a:xfrm>
            <a:off x="8295381" y="2233382"/>
            <a:ext cx="290719" cy="35529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6" name="Text Placeholder 2">
            <a:extLst>
              <a:ext uri="{FF2B5EF4-FFF2-40B4-BE49-F238E27FC236}">
                <a16:creationId xmlns:a16="http://schemas.microsoft.com/office/drawing/2014/main" id="{BFE9A660-91E4-EE62-1CD8-68748CE4A2D3}"/>
              </a:ext>
            </a:extLst>
          </p:cNvPr>
          <p:cNvSpPr txBox="1">
            <a:spLocks/>
          </p:cNvSpPr>
          <p:nvPr/>
        </p:nvSpPr>
        <p:spPr>
          <a:xfrm>
            <a:off x="5879144" y="2197395"/>
            <a:ext cx="290719" cy="35529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7" name="Text Placeholder 2">
            <a:extLst>
              <a:ext uri="{FF2B5EF4-FFF2-40B4-BE49-F238E27FC236}">
                <a16:creationId xmlns:a16="http://schemas.microsoft.com/office/drawing/2014/main" id="{426A979C-2C03-A8DC-CDE4-A606461C7C7F}"/>
              </a:ext>
            </a:extLst>
          </p:cNvPr>
          <p:cNvSpPr txBox="1">
            <a:spLocks/>
          </p:cNvSpPr>
          <p:nvPr/>
        </p:nvSpPr>
        <p:spPr>
          <a:xfrm>
            <a:off x="3781072" y="2197396"/>
            <a:ext cx="290719" cy="35529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8" name="Text Placeholder 2">
            <a:extLst>
              <a:ext uri="{FF2B5EF4-FFF2-40B4-BE49-F238E27FC236}">
                <a16:creationId xmlns:a16="http://schemas.microsoft.com/office/drawing/2014/main" id="{A2E24783-6A3F-A25D-AE0C-B0331E456B65}"/>
              </a:ext>
            </a:extLst>
          </p:cNvPr>
          <p:cNvSpPr txBox="1">
            <a:spLocks/>
          </p:cNvSpPr>
          <p:nvPr/>
        </p:nvSpPr>
        <p:spPr>
          <a:xfrm>
            <a:off x="2072251" y="2188863"/>
            <a:ext cx="290719" cy="35529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9" name="TextBox 38">
            <a:extLst>
              <a:ext uri="{FF2B5EF4-FFF2-40B4-BE49-F238E27FC236}">
                <a16:creationId xmlns:a16="http://schemas.microsoft.com/office/drawing/2014/main" id="{AF9AF7F7-D1BC-E45B-1F35-BC54615FC8BE}"/>
              </a:ext>
            </a:extLst>
          </p:cNvPr>
          <p:cNvSpPr txBox="1"/>
          <p:nvPr/>
        </p:nvSpPr>
        <p:spPr>
          <a:xfrm>
            <a:off x="4243242" y="4556556"/>
            <a:ext cx="1865323" cy="369332"/>
          </a:xfrm>
          <a:prstGeom prst="rect">
            <a:avLst/>
          </a:prstGeom>
          <a:noFill/>
        </p:spPr>
        <p:txBody>
          <a:bodyPr wrap="square" rtlCol="0">
            <a:spAutoFit/>
          </a:bodyPr>
          <a:lstStyle/>
          <a:p>
            <a:endParaRPr lang="en-US" dirty="0">
              <a:solidFill>
                <a:schemeClr val="accent6">
                  <a:lumMod val="75000"/>
                </a:schemeClr>
              </a:solidFill>
            </a:endParaRPr>
          </a:p>
        </p:txBody>
      </p:sp>
      <p:sp>
        <p:nvSpPr>
          <p:cNvPr id="3" name="TextBox 2">
            <a:extLst>
              <a:ext uri="{FF2B5EF4-FFF2-40B4-BE49-F238E27FC236}">
                <a16:creationId xmlns:a16="http://schemas.microsoft.com/office/drawing/2014/main" id="{CF425CFF-A84D-622E-B6CE-49B72303F4AF}"/>
              </a:ext>
            </a:extLst>
          </p:cNvPr>
          <p:cNvSpPr txBox="1"/>
          <p:nvPr/>
        </p:nvSpPr>
        <p:spPr>
          <a:xfrm>
            <a:off x="10209392" y="4638336"/>
            <a:ext cx="1865323" cy="1754326"/>
          </a:xfrm>
          <a:prstGeom prst="rect">
            <a:avLst/>
          </a:prstGeom>
          <a:noFill/>
        </p:spPr>
        <p:txBody>
          <a:bodyPr wrap="square" rtlCol="0">
            <a:spAutoFit/>
          </a:bodyPr>
          <a:lstStyle/>
          <a:p>
            <a:r>
              <a:rPr lang="en-US" dirty="0">
                <a:solidFill>
                  <a:schemeClr val="accent6">
                    <a:lumMod val="75000"/>
                  </a:schemeClr>
                </a:solidFill>
              </a:rPr>
              <a:t>Holds for views(</a:t>
            </a:r>
            <a:r>
              <a:rPr lang="en-US" dirty="0" err="1">
                <a:solidFill>
                  <a:schemeClr val="accent6">
                    <a:lumMod val="75000"/>
                  </a:schemeClr>
                </a:solidFill>
              </a:rPr>
              <a:t>csHtml</a:t>
            </a:r>
            <a:r>
              <a:rPr lang="en-US" dirty="0">
                <a:solidFill>
                  <a:schemeClr val="accent6">
                    <a:lumMod val="75000"/>
                  </a:schemeClr>
                </a:solidFill>
              </a:rPr>
              <a:t>) and controllers that manages requests from user </a:t>
            </a:r>
          </a:p>
        </p:txBody>
      </p:sp>
      <p:sp>
        <p:nvSpPr>
          <p:cNvPr id="8" name="Text Placeholder 2">
            <a:extLst>
              <a:ext uri="{FF2B5EF4-FFF2-40B4-BE49-F238E27FC236}">
                <a16:creationId xmlns:a16="http://schemas.microsoft.com/office/drawing/2014/main" id="{22C40A5F-EF3F-B99D-FA0E-793FC87FC460}"/>
              </a:ext>
            </a:extLst>
          </p:cNvPr>
          <p:cNvSpPr txBox="1">
            <a:spLocks/>
          </p:cNvSpPr>
          <p:nvPr/>
        </p:nvSpPr>
        <p:spPr>
          <a:xfrm>
            <a:off x="2117679" y="2416832"/>
            <a:ext cx="289857" cy="254644"/>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endParaRPr lang="en-US" sz="2800" dirty="0"/>
          </a:p>
        </p:txBody>
      </p:sp>
      <p:sp>
        <p:nvSpPr>
          <p:cNvPr id="10" name="TextBox 9">
            <a:extLst>
              <a:ext uri="{FF2B5EF4-FFF2-40B4-BE49-F238E27FC236}">
                <a16:creationId xmlns:a16="http://schemas.microsoft.com/office/drawing/2014/main" id="{BF2347F3-7E9E-EDC8-AEC7-B94D1AAB8047}"/>
              </a:ext>
            </a:extLst>
          </p:cNvPr>
          <p:cNvSpPr txBox="1"/>
          <p:nvPr/>
        </p:nvSpPr>
        <p:spPr>
          <a:xfrm>
            <a:off x="4212493" y="4539846"/>
            <a:ext cx="1865323" cy="1754326"/>
          </a:xfrm>
          <a:prstGeom prst="rect">
            <a:avLst/>
          </a:prstGeom>
          <a:noFill/>
        </p:spPr>
        <p:txBody>
          <a:bodyPr wrap="square" rtlCol="0">
            <a:spAutoFit/>
          </a:bodyPr>
          <a:lstStyle/>
          <a:p>
            <a:r>
              <a:rPr lang="en-US" dirty="0">
                <a:solidFill>
                  <a:schemeClr val="accent6">
                    <a:lumMod val="75000"/>
                  </a:schemeClr>
                </a:solidFill>
              </a:rPr>
              <a:t>Service layer represents the public API with documentation</a:t>
            </a:r>
          </a:p>
          <a:p>
            <a:r>
              <a:rPr lang="en-US" dirty="0">
                <a:solidFill>
                  <a:schemeClr val="accent6">
                    <a:lumMod val="75000"/>
                  </a:schemeClr>
                </a:solidFill>
              </a:rPr>
              <a:t>communicating with DAO layer</a:t>
            </a:r>
          </a:p>
        </p:txBody>
      </p:sp>
    </p:spTree>
    <p:extLst>
      <p:ext uri="{BB962C8B-B14F-4D97-AF65-F5344CB8AC3E}">
        <p14:creationId xmlns:p14="http://schemas.microsoft.com/office/powerpoint/2010/main" val="356638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a:t>
            </a:r>
            <a:r>
              <a:rPr lang="en-US" sz="4400" dirty="0">
                <a:solidFill>
                  <a:schemeClr val="accent2"/>
                </a:solidFill>
              </a:rPr>
              <a:t>B</a:t>
            </a:r>
            <a:r>
              <a:rPr lang="en-US" sz="4400" dirty="0"/>
              <a:t>.models</a:t>
            </a:r>
          </a:p>
        </p:txBody>
      </p:sp>
      <p:sp>
        <p:nvSpPr>
          <p:cNvPr id="9" name="Text Placeholder 2">
            <a:extLst>
              <a:ext uri="{FF2B5EF4-FFF2-40B4-BE49-F238E27FC236}">
                <a16:creationId xmlns:a16="http://schemas.microsoft.com/office/drawing/2014/main" id="{BB1C1EC8-7556-233F-EC67-3364E2D20DFB}"/>
              </a:ext>
            </a:extLst>
          </p:cNvPr>
          <p:cNvSpPr txBox="1">
            <a:spLocks/>
          </p:cNvSpPr>
          <p:nvPr/>
        </p:nvSpPr>
        <p:spPr>
          <a:xfrm>
            <a:off x="758747" y="2789808"/>
            <a:ext cx="2277416" cy="269934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Classes representing each table of database  with fields as fields of the tables</a:t>
            </a:r>
          </a:p>
        </p:txBody>
      </p:sp>
      <p:pic>
        <p:nvPicPr>
          <p:cNvPr id="7" name="Picture 6">
            <a:extLst>
              <a:ext uri="{FF2B5EF4-FFF2-40B4-BE49-F238E27FC236}">
                <a16:creationId xmlns:a16="http://schemas.microsoft.com/office/drawing/2014/main" id="{6D385B86-3C05-F090-6AE4-FEAABF45A6E2}"/>
              </a:ext>
            </a:extLst>
          </p:cNvPr>
          <p:cNvPicPr>
            <a:picLocks noChangeAspect="1"/>
          </p:cNvPicPr>
          <p:nvPr/>
        </p:nvPicPr>
        <p:blipFill>
          <a:blip r:embed="rId2"/>
          <a:stretch>
            <a:fillRect/>
          </a:stretch>
        </p:blipFill>
        <p:spPr>
          <a:xfrm>
            <a:off x="3836338" y="4454878"/>
            <a:ext cx="3723532" cy="2256445"/>
          </a:xfrm>
          <a:prstGeom prst="rect">
            <a:avLst/>
          </a:prstGeom>
        </p:spPr>
      </p:pic>
      <p:pic>
        <p:nvPicPr>
          <p:cNvPr id="11" name="Picture 10">
            <a:extLst>
              <a:ext uri="{FF2B5EF4-FFF2-40B4-BE49-F238E27FC236}">
                <a16:creationId xmlns:a16="http://schemas.microsoft.com/office/drawing/2014/main" id="{B35D96F2-4B66-7B31-0F22-0F925CB1C5EE}"/>
              </a:ext>
            </a:extLst>
          </p:cNvPr>
          <p:cNvPicPr>
            <a:picLocks noChangeAspect="1"/>
          </p:cNvPicPr>
          <p:nvPr/>
        </p:nvPicPr>
        <p:blipFill>
          <a:blip r:embed="rId3"/>
          <a:stretch>
            <a:fillRect/>
          </a:stretch>
        </p:blipFill>
        <p:spPr>
          <a:xfrm>
            <a:off x="7898109" y="4454878"/>
            <a:ext cx="3895838" cy="2256445"/>
          </a:xfrm>
          <a:prstGeom prst="rect">
            <a:avLst/>
          </a:prstGeom>
        </p:spPr>
      </p:pic>
      <p:pic>
        <p:nvPicPr>
          <p:cNvPr id="13" name="Picture 12">
            <a:extLst>
              <a:ext uri="{FF2B5EF4-FFF2-40B4-BE49-F238E27FC236}">
                <a16:creationId xmlns:a16="http://schemas.microsoft.com/office/drawing/2014/main" id="{760C780B-438C-3C35-22CE-8057A5737FEF}"/>
              </a:ext>
            </a:extLst>
          </p:cNvPr>
          <p:cNvPicPr>
            <a:picLocks noChangeAspect="1"/>
          </p:cNvPicPr>
          <p:nvPr/>
        </p:nvPicPr>
        <p:blipFill>
          <a:blip r:embed="rId4"/>
          <a:stretch>
            <a:fillRect/>
          </a:stretch>
        </p:blipFill>
        <p:spPr>
          <a:xfrm>
            <a:off x="3836338" y="2126418"/>
            <a:ext cx="3690080" cy="2156647"/>
          </a:xfrm>
          <a:prstGeom prst="rect">
            <a:avLst/>
          </a:prstGeom>
        </p:spPr>
      </p:pic>
      <p:pic>
        <p:nvPicPr>
          <p:cNvPr id="15" name="Picture 14">
            <a:extLst>
              <a:ext uri="{FF2B5EF4-FFF2-40B4-BE49-F238E27FC236}">
                <a16:creationId xmlns:a16="http://schemas.microsoft.com/office/drawing/2014/main" id="{39FE21D7-1923-2421-C074-F978CB54A9B7}"/>
              </a:ext>
            </a:extLst>
          </p:cNvPr>
          <p:cNvPicPr>
            <a:picLocks noChangeAspect="1"/>
          </p:cNvPicPr>
          <p:nvPr/>
        </p:nvPicPr>
        <p:blipFill>
          <a:blip r:embed="rId5"/>
          <a:stretch>
            <a:fillRect/>
          </a:stretch>
        </p:blipFill>
        <p:spPr>
          <a:xfrm>
            <a:off x="7898109" y="2126418"/>
            <a:ext cx="3895838" cy="2156647"/>
          </a:xfrm>
          <a:prstGeom prst="rect">
            <a:avLst/>
          </a:prstGeom>
        </p:spPr>
      </p:pic>
    </p:spTree>
    <p:extLst>
      <p:ext uri="{BB962C8B-B14F-4D97-AF65-F5344CB8AC3E}">
        <p14:creationId xmlns:p14="http://schemas.microsoft.com/office/powerpoint/2010/main" val="231433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F92-E6C8-61B1-0E82-EF5521D4F482}"/>
              </a:ext>
            </a:extLst>
          </p:cNvPr>
          <p:cNvSpPr>
            <a:spLocks noGrp="1"/>
          </p:cNvSpPr>
          <p:nvPr>
            <p:ph type="title"/>
          </p:nvPr>
        </p:nvSpPr>
        <p:spPr/>
        <p:txBody>
          <a:bodyPr>
            <a:normAutofit/>
          </a:bodyPr>
          <a:lstStyle/>
          <a:p>
            <a:pPr algn="ctr"/>
            <a:r>
              <a:rPr lang="en-US" sz="4400" dirty="0"/>
              <a:t>2.</a:t>
            </a:r>
            <a:r>
              <a:rPr lang="en-US" sz="4400" dirty="0">
                <a:solidFill>
                  <a:schemeClr val="accent2"/>
                </a:solidFill>
              </a:rPr>
              <a:t>B</a:t>
            </a:r>
            <a:r>
              <a:rPr lang="en-US" sz="4400" dirty="0"/>
              <a:t>.DAO</a:t>
            </a:r>
          </a:p>
        </p:txBody>
      </p:sp>
      <p:pic>
        <p:nvPicPr>
          <p:cNvPr id="4" name="Picture 3">
            <a:extLst>
              <a:ext uri="{FF2B5EF4-FFF2-40B4-BE49-F238E27FC236}">
                <a16:creationId xmlns:a16="http://schemas.microsoft.com/office/drawing/2014/main" id="{A251AA99-123C-E75D-E38A-1C5318DCA095}"/>
              </a:ext>
            </a:extLst>
          </p:cNvPr>
          <p:cNvPicPr>
            <a:picLocks noChangeAspect="1"/>
          </p:cNvPicPr>
          <p:nvPr/>
        </p:nvPicPr>
        <p:blipFill>
          <a:blip r:embed="rId2"/>
          <a:stretch>
            <a:fillRect/>
          </a:stretch>
        </p:blipFill>
        <p:spPr>
          <a:xfrm>
            <a:off x="483396" y="2663167"/>
            <a:ext cx="3769321" cy="3567706"/>
          </a:xfrm>
          <a:prstGeom prst="rect">
            <a:avLst/>
          </a:prstGeom>
        </p:spPr>
      </p:pic>
      <p:sp>
        <p:nvSpPr>
          <p:cNvPr id="5" name="Text Placeholder 2">
            <a:extLst>
              <a:ext uri="{FF2B5EF4-FFF2-40B4-BE49-F238E27FC236}">
                <a16:creationId xmlns:a16="http://schemas.microsoft.com/office/drawing/2014/main" id="{AE6D66C8-C5FC-8ED1-2F12-EE98D1FC25E6}"/>
              </a:ext>
            </a:extLst>
          </p:cNvPr>
          <p:cNvSpPr txBox="1">
            <a:spLocks/>
          </p:cNvSpPr>
          <p:nvPr/>
        </p:nvSpPr>
        <p:spPr>
          <a:xfrm>
            <a:off x="4561160" y="3115369"/>
            <a:ext cx="2881098" cy="2663301"/>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400" dirty="0"/>
              <a:t>Each CRUD method uses DB helper first to connect to database and then to command queries and read or send data</a:t>
            </a:r>
          </a:p>
        </p:txBody>
      </p:sp>
      <p:pic>
        <p:nvPicPr>
          <p:cNvPr id="8" name="Picture 7">
            <a:extLst>
              <a:ext uri="{FF2B5EF4-FFF2-40B4-BE49-F238E27FC236}">
                <a16:creationId xmlns:a16="http://schemas.microsoft.com/office/drawing/2014/main" id="{95946A90-DCA7-EE82-DB13-D61CD04F956F}"/>
              </a:ext>
            </a:extLst>
          </p:cNvPr>
          <p:cNvPicPr>
            <a:picLocks noChangeAspect="1"/>
          </p:cNvPicPr>
          <p:nvPr/>
        </p:nvPicPr>
        <p:blipFill>
          <a:blip r:embed="rId3"/>
          <a:stretch>
            <a:fillRect/>
          </a:stretch>
        </p:blipFill>
        <p:spPr>
          <a:xfrm>
            <a:off x="7630841" y="2663167"/>
            <a:ext cx="3979968" cy="3567706"/>
          </a:xfrm>
          <a:prstGeom prst="rect">
            <a:avLst/>
          </a:prstGeom>
        </p:spPr>
      </p:pic>
      <p:sp>
        <p:nvSpPr>
          <p:cNvPr id="10" name="TextBox 9">
            <a:extLst>
              <a:ext uri="{FF2B5EF4-FFF2-40B4-BE49-F238E27FC236}">
                <a16:creationId xmlns:a16="http://schemas.microsoft.com/office/drawing/2014/main" id="{DD4547D5-E254-9AAD-3B6F-03E76E964889}"/>
              </a:ext>
            </a:extLst>
          </p:cNvPr>
          <p:cNvSpPr txBox="1"/>
          <p:nvPr/>
        </p:nvSpPr>
        <p:spPr>
          <a:xfrm>
            <a:off x="1251751" y="1959746"/>
            <a:ext cx="9898603" cy="461665"/>
          </a:xfrm>
          <a:prstGeom prst="rect">
            <a:avLst/>
          </a:prstGeom>
          <a:noFill/>
        </p:spPr>
        <p:txBody>
          <a:bodyPr wrap="square" rtlCol="0">
            <a:spAutoFit/>
          </a:bodyPr>
          <a:lstStyle/>
          <a:p>
            <a:r>
              <a:rPr lang="en-US" sz="2400" dirty="0">
                <a:solidFill>
                  <a:schemeClr val="accent2"/>
                </a:solidFill>
              </a:rPr>
              <a:t>DAO layer contains interfaces and classes that implement them. For example .. </a:t>
            </a:r>
            <a:endParaRPr lang="en-US" sz="1800" dirty="0">
              <a:solidFill>
                <a:schemeClr val="accent2"/>
              </a:solidFill>
            </a:endParaRPr>
          </a:p>
        </p:txBody>
      </p:sp>
      <p:sp>
        <p:nvSpPr>
          <p:cNvPr id="12" name="TextBox 11">
            <a:extLst>
              <a:ext uri="{FF2B5EF4-FFF2-40B4-BE49-F238E27FC236}">
                <a16:creationId xmlns:a16="http://schemas.microsoft.com/office/drawing/2014/main" id="{8507E029-C993-F0FD-1949-054FAC990FEA}"/>
              </a:ext>
            </a:extLst>
          </p:cNvPr>
          <p:cNvSpPr txBox="1"/>
          <p:nvPr/>
        </p:nvSpPr>
        <p:spPr>
          <a:xfrm>
            <a:off x="1586444" y="6230873"/>
            <a:ext cx="1309751" cy="461665"/>
          </a:xfrm>
          <a:prstGeom prst="rect">
            <a:avLst/>
          </a:prstGeom>
          <a:noFill/>
        </p:spPr>
        <p:txBody>
          <a:bodyPr wrap="square" rtlCol="0">
            <a:spAutoFit/>
          </a:bodyPr>
          <a:lstStyle/>
          <a:p>
            <a:r>
              <a:rPr lang="en-US" sz="2400" dirty="0">
                <a:solidFill>
                  <a:srgbClr val="465359"/>
                </a:solidFill>
              </a:rPr>
              <a:t>Interface</a:t>
            </a:r>
            <a:endParaRPr lang="en-US" sz="1800" dirty="0">
              <a:solidFill>
                <a:srgbClr val="465359"/>
              </a:solidFill>
            </a:endParaRPr>
          </a:p>
        </p:txBody>
      </p:sp>
      <p:sp>
        <p:nvSpPr>
          <p:cNvPr id="14" name="TextBox 13">
            <a:extLst>
              <a:ext uri="{FF2B5EF4-FFF2-40B4-BE49-F238E27FC236}">
                <a16:creationId xmlns:a16="http://schemas.microsoft.com/office/drawing/2014/main" id="{5CA8CDA4-D6E0-8650-10AA-54B586286749}"/>
              </a:ext>
            </a:extLst>
          </p:cNvPr>
          <p:cNvSpPr txBox="1"/>
          <p:nvPr/>
        </p:nvSpPr>
        <p:spPr>
          <a:xfrm>
            <a:off x="7990089" y="6246801"/>
            <a:ext cx="3979968" cy="400110"/>
          </a:xfrm>
          <a:prstGeom prst="rect">
            <a:avLst/>
          </a:prstGeom>
          <a:noFill/>
        </p:spPr>
        <p:txBody>
          <a:bodyPr wrap="square" rtlCol="0">
            <a:spAutoFit/>
          </a:bodyPr>
          <a:lstStyle/>
          <a:p>
            <a:r>
              <a:rPr lang="en-US" sz="2000" dirty="0">
                <a:solidFill>
                  <a:srgbClr val="465359"/>
                </a:solidFill>
              </a:rPr>
              <a:t>Delete method implementation</a:t>
            </a:r>
            <a:endParaRPr lang="en-US" sz="1600" dirty="0">
              <a:solidFill>
                <a:srgbClr val="465359"/>
              </a:solidFill>
            </a:endParaRPr>
          </a:p>
        </p:txBody>
      </p:sp>
    </p:spTree>
    <p:extLst>
      <p:ext uri="{BB962C8B-B14F-4D97-AF65-F5344CB8AC3E}">
        <p14:creationId xmlns:p14="http://schemas.microsoft.com/office/powerpoint/2010/main" val="9586377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568</TotalTime>
  <Words>826</Words>
  <Application>Microsoft Office PowerPoint</Application>
  <PresentationFormat>Widescreen</PresentationFormat>
  <Paragraphs>117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Corbel</vt:lpstr>
      <vt:lpstr>Gill Sans MT</vt:lpstr>
      <vt:lpstr>Wingdings 2</vt:lpstr>
      <vt:lpstr>Dividend</vt:lpstr>
      <vt:lpstr>STUDENTS MANAGEMENT APP</vt:lpstr>
      <vt:lpstr>INTRODUCTION</vt:lpstr>
      <vt:lpstr>Application components </vt:lpstr>
      <vt:lpstr> 1. DATABASE    </vt:lpstr>
      <vt:lpstr> 1. DATABASE connection with vs code    </vt:lpstr>
      <vt:lpstr>2. CODE design</vt:lpstr>
      <vt:lpstr>2.a Namespaces</vt:lpstr>
      <vt:lpstr>2.B.models</vt:lpstr>
      <vt:lpstr>2.B.DAO</vt:lpstr>
      <vt:lpstr>         2.B.Service</vt:lpstr>
      <vt:lpstr>2.B.DTO</vt:lpstr>
      <vt:lpstr>2.B.Validator</vt:lpstr>
      <vt:lpstr>3.RAZOR PAGES</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MANAGEMENT APP</dc:title>
  <dc:creator>Μπεγιάνα Ελμ</dc:creator>
  <cp:lastModifiedBy>Μπεγιάνα Ελμ</cp:lastModifiedBy>
  <cp:revision>7</cp:revision>
  <dcterms:created xsi:type="dcterms:W3CDTF">2022-11-01T22:17:41Z</dcterms:created>
  <dcterms:modified xsi:type="dcterms:W3CDTF">2022-11-02T22:59:41Z</dcterms:modified>
</cp:coreProperties>
</file>