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2" r:id="rId4"/>
    <p:sldId id="271" r:id="rId5"/>
    <p:sldId id="273" r:id="rId6"/>
    <p:sldId id="272" r:id="rId7"/>
    <p:sldId id="274" r:id="rId8"/>
    <p:sldId id="279" r:id="rId9"/>
    <p:sldId id="265" r:id="rId10"/>
    <p:sldId id="269" r:id="rId11"/>
    <p:sldId id="270" r:id="rId12"/>
    <p:sldId id="268" r:id="rId13"/>
    <p:sldId id="280" r:id="rId14"/>
    <p:sldId id="276" r:id="rId15"/>
    <p:sldId id="281" r:id="rId16"/>
    <p:sldId id="277" r:id="rId17"/>
    <p:sldId id="275" r:id="rId18"/>
    <p:sldId id="282" r:id="rId19"/>
    <p:sldId id="278" r:id="rId20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76" autoAdjust="0"/>
  </p:normalViewPr>
  <p:slideViewPr>
    <p:cSldViewPr snapToGrid="0" snapToObjects="1">
      <p:cViewPr varScale="1">
        <p:scale>
          <a:sx n="84" d="100"/>
          <a:sy n="84" d="100"/>
        </p:scale>
        <p:origin x="802" y="7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ginTry/SQL-Server-Administration/blob/master/Authentication%20%26%20Authorization/GetServerPrincipalPermissions" TargetMode="External"/><Relationship Id="rId7" Type="http://schemas.openxmlformats.org/officeDocument/2006/relationships/hyperlink" Target="https://github.com/BeginTry/SQL-Server-Administration/blob/master/Authentication%20%26%20Authorization/GetFixedDatabaseRolePermissions" TargetMode="External"/><Relationship Id="rId2" Type="http://schemas.openxmlformats.org/officeDocument/2006/relationships/hyperlink" Target="https://github.com/BeginTry/SQL-Server-Administration/blob/master/Authentication%20%26%20Authorization/GetServerRoleMembershi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BeginTry/SQL-Server-Administration/blob/master/Authentication%20%26%20Authorization/GetDatabasePrincipalPermissions" TargetMode="External"/><Relationship Id="rId5" Type="http://schemas.openxmlformats.org/officeDocument/2006/relationships/hyperlink" Target="https://github.com/BeginTry/SQL-Server-Administration/blob/master/Authentication%20%26%20Authorization/GetDatabaseRoleMembership" TargetMode="External"/><Relationship Id="rId4" Type="http://schemas.openxmlformats.org/officeDocument/2006/relationships/hyperlink" Target="https://github.com/BeginTry/SQL-Server-Administration/blob/master/Authentication%20%26%20Authorization/GetFixedServerRolePermission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s://itsalljustelectrons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BeginTry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linkedin.com/in/dmasondb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ecurity/authentication-access/server-level-roles?view=sql-server-ver15#permissions-of-fixed-server-roles" TargetMode="External"/><Relationship Id="rId2" Type="http://schemas.openxmlformats.org/officeDocument/2006/relationships/hyperlink" Target="https://learn.microsoft.com/en-us/sql/relational-databases/security/authentication-access/server-level-roles?#permissions-of-fixed-server-rol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ecurity/authentication-access/database-level-roles" TargetMode="External"/><Relationship Id="rId2" Type="http://schemas.openxmlformats.org/officeDocument/2006/relationships/hyperlink" Target="https://learn.microsoft.com/en-us/sql/relational-databases/security/authentication-access/database-level-rol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43" y="1323177"/>
            <a:ext cx="6706086" cy="3833821"/>
          </a:xfrm>
        </p:spPr>
        <p:txBody>
          <a:bodyPr/>
          <a:lstStyle/>
          <a:p>
            <a:pPr algn="ctr"/>
            <a:r>
              <a:rPr lang="en-US" dirty="0"/>
              <a:t>Auditing and Taming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SQL </a:t>
            </a:r>
            <a:r>
              <a:rPr lang="en-US" dirty="0"/>
              <a:t>Server Permissions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7" y="1252728"/>
            <a:ext cx="6381157" cy="4815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736" y="1252728"/>
            <a:ext cx="3697763" cy="48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Owner vs [</a:t>
            </a:r>
            <a:r>
              <a:rPr lang="en-US" dirty="0" err="1" smtClean="0"/>
              <a:t>db_owner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118" y="1288801"/>
            <a:ext cx="3604168" cy="48256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1288801"/>
            <a:ext cx="5830154" cy="4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CONTROL SERVER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err="1"/>
              <a:t>db_owner</a:t>
            </a:r>
            <a:endParaRPr lang="en-US" dirty="0" smtClean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db_datareader</a:t>
            </a:r>
            <a:r>
              <a:rPr lang="en-US" dirty="0"/>
              <a:t>, </a:t>
            </a:r>
            <a:r>
              <a:rPr lang="en-US" dirty="0" err="1"/>
              <a:t>db_datawriter</a:t>
            </a:r>
            <a:r>
              <a:rPr lang="en-US" dirty="0"/>
              <a:t>, </a:t>
            </a:r>
            <a:r>
              <a:rPr lang="en-US" dirty="0" err="1" smtClean="0"/>
              <a:t>db_ddladmin</a:t>
            </a:r>
            <a:endParaRPr lang="en-US" dirty="0" smtClean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GRANT</a:t>
            </a:r>
            <a:endParaRPr lang="en-US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DENY, DENY, </a:t>
            </a:r>
            <a:r>
              <a:rPr lang="en-US" dirty="0" smtClean="0"/>
              <a:t>DENY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48" y="360363"/>
            <a:ext cx="8939084" cy="5759449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Is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3200" i="1" strike="sngStrike" dirty="0" smtClean="0"/>
              <a:t>[</a:t>
            </a:r>
            <a:r>
              <a:rPr lang="en-US" sz="3200" i="1" strike="sngStrike" dirty="0" err="1" smtClean="0"/>
              <a:t>sa</a:t>
            </a:r>
            <a:r>
              <a:rPr lang="en-US" sz="3200" i="1" strike="sngStrike" dirty="0" smtClean="0"/>
              <a:t>]/[sysadmin]</a:t>
            </a:r>
            <a:r>
              <a:rPr lang="en-US" sz="3200" i="1" dirty="0" smtClean="0"/>
              <a:t> </a:t>
            </a:r>
            <a:r>
              <a:rPr lang="en-US" dirty="0" smtClean="0"/>
              <a:t>CONTROL </a:t>
            </a:r>
            <a:r>
              <a:rPr lang="en-US" dirty="0"/>
              <a:t>SERVER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3200" i="1" strike="sngStrike" dirty="0" smtClean="0"/>
              <a:t>Database Owner</a:t>
            </a:r>
            <a:r>
              <a:rPr lang="en-US" sz="3200" i="1" dirty="0" smtClean="0"/>
              <a:t> </a:t>
            </a:r>
            <a:r>
              <a:rPr lang="en-US" dirty="0" err="1" smtClean="0"/>
              <a:t>db_owner</a:t>
            </a:r>
            <a:endParaRPr lang="en-US" dirty="0" smtClean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3200" i="1" strike="sngStrike" dirty="0" err="1"/>
              <a:t>db_owner</a:t>
            </a:r>
            <a:r>
              <a:rPr lang="en-US" dirty="0"/>
              <a:t> </a:t>
            </a:r>
            <a:r>
              <a:rPr lang="en-US" dirty="0" err="1"/>
              <a:t>db_datareader</a:t>
            </a:r>
            <a:r>
              <a:rPr lang="en-US" dirty="0"/>
              <a:t>, </a:t>
            </a:r>
            <a:r>
              <a:rPr lang="en-US" dirty="0" err="1"/>
              <a:t>db_datawriter</a:t>
            </a:r>
            <a:r>
              <a:rPr lang="en-US" dirty="0"/>
              <a:t>, </a:t>
            </a:r>
            <a:r>
              <a:rPr lang="en-US" dirty="0" err="1" smtClean="0"/>
              <a:t>db_ddladmin</a:t>
            </a:r>
            <a:endParaRPr lang="en-US" dirty="0" smtClean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 GRANT</a:t>
            </a:r>
            <a:endParaRPr lang="en-US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 DENY</a:t>
            </a:r>
            <a:r>
              <a:rPr lang="en-US" dirty="0"/>
              <a:t>, DENY, </a:t>
            </a:r>
            <a:r>
              <a:rPr lang="en-US" dirty="0" smtClean="0"/>
              <a:t>DENY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Make a plan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Fallback options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48" y="360363"/>
            <a:ext cx="8939084" cy="5759449"/>
          </a:xfrm>
        </p:spPr>
        <p:txBody>
          <a:bodyPr/>
          <a:lstStyle/>
          <a:p>
            <a:r>
              <a:rPr lang="en-US" dirty="0" smtClean="0"/>
              <a:t>Sample Plan</a:t>
            </a:r>
            <a:br>
              <a:rPr lang="en-US" dirty="0" smtClean="0"/>
            </a:br>
            <a:r>
              <a:rPr lang="en-US" dirty="0" smtClean="0"/>
              <a:t>for [</a:t>
            </a:r>
            <a:r>
              <a:rPr lang="en-US" dirty="0" err="1" smtClean="0"/>
              <a:t>sa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For Missing Authorizations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Extended Event Session</a:t>
            </a:r>
          </a:p>
          <a:p>
            <a:pPr lvl="1"/>
            <a:r>
              <a:rPr lang="en-US" sz="2800" dirty="0" err="1" smtClean="0"/>
              <a:t>error_reported</a:t>
            </a:r>
            <a:r>
              <a:rPr lang="en-US" sz="2800" dirty="0" smtClean="0"/>
              <a:t> event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07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01 Server Permissions ~ Principals and Role Memberships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02 Server Permissions ~ By Principal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03 Server Permissions ~ Fixed Server Roles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5"/>
              </a:rPr>
              <a:t>04 Database Permissions ~ Principals and Role Memberships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6"/>
              </a:rPr>
              <a:t>05 Database Permissions ~ By Principal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7"/>
              </a:rPr>
              <a:t>06 Database Permissions ~ Fixed Database Roles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12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24" y="360363"/>
            <a:ext cx="8939084" cy="5759449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sz="4400" dirty="0" smtClean="0"/>
              <a:t>Dave Mason</a:t>
            </a:r>
            <a:endParaRPr lang="en-US" sz="4400" dirty="0"/>
          </a:p>
        </p:txBody>
      </p:sp>
      <p:pic>
        <p:nvPicPr>
          <p:cNvPr id="10" name="Picture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5244225"/>
            <a:ext cx="548640" cy="548640"/>
          </a:xfrm>
          <a:prstGeom prst="rect">
            <a:avLst/>
          </a:prstGeom>
        </p:spPr>
      </p:pic>
      <p:sp>
        <p:nvSpPr>
          <p:cNvPr id="13" name="Text Placeholder 2">
            <a:hlinkClick r:id="rId2"/>
          </p:cNvPr>
          <p:cNvSpPr txBox="1">
            <a:spLocks/>
          </p:cNvSpPr>
          <p:nvPr/>
        </p:nvSpPr>
        <p:spPr>
          <a:xfrm>
            <a:off x="1047472" y="5213870"/>
            <a:ext cx="4944647" cy="6093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DaveMason.me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4537021"/>
            <a:ext cx="548640" cy="548640"/>
          </a:xfrm>
          <a:prstGeom prst="rect">
            <a:avLst/>
          </a:prstGeom>
        </p:spPr>
      </p:pic>
      <p:sp>
        <p:nvSpPr>
          <p:cNvPr id="14" name="Text Placeholder 2">
            <a:hlinkClick r:id="rId4"/>
          </p:cNvPr>
          <p:cNvSpPr txBox="1">
            <a:spLocks/>
          </p:cNvSpPr>
          <p:nvPr/>
        </p:nvSpPr>
        <p:spPr>
          <a:xfrm>
            <a:off x="1047472" y="4506666"/>
            <a:ext cx="5868378" cy="6093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LinkedIn.com/in/</a:t>
            </a:r>
            <a:r>
              <a:rPr lang="en-US" sz="1800" dirty="0" err="1" smtClean="0">
                <a:solidFill>
                  <a:schemeClr val="tx1"/>
                </a:solidFill>
              </a:rPr>
              <a:t>DMasonDBA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3829817"/>
            <a:ext cx="548640" cy="548640"/>
          </a:xfrm>
          <a:prstGeom prst="rect">
            <a:avLst/>
          </a:prstGeom>
        </p:spPr>
      </p:pic>
      <p:sp>
        <p:nvSpPr>
          <p:cNvPr id="15" name="Text Placeholder 2">
            <a:hlinkClick r:id="rId6"/>
          </p:cNvPr>
          <p:cNvSpPr txBox="1">
            <a:spLocks/>
          </p:cNvSpPr>
          <p:nvPr/>
        </p:nvSpPr>
        <p:spPr>
          <a:xfrm>
            <a:off x="1047472" y="3799462"/>
            <a:ext cx="4944647" cy="6093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@</a:t>
            </a:r>
            <a:r>
              <a:rPr lang="en-US" sz="1800" dirty="0" err="1" smtClean="0">
                <a:solidFill>
                  <a:schemeClr val="tx1"/>
                </a:solidFill>
              </a:rPr>
              <a:t>BeginTry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048" y="1768539"/>
            <a:ext cx="6204078" cy="1340421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18"/>
          <p:cNvSpPr txBox="1">
            <a:spLocks/>
          </p:cNvSpPr>
          <p:nvPr/>
        </p:nvSpPr>
        <p:spPr>
          <a:xfrm>
            <a:off x="4956049" y="3368039"/>
            <a:ext cx="6204077" cy="731521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Audit/Inventory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Red Flags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Scaling Back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Principals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Logins</a:t>
            </a:r>
          </a:p>
          <a:p>
            <a:r>
              <a:rPr lang="en-US" dirty="0" smtClean="0"/>
              <a:t>Roles</a:t>
            </a:r>
          </a:p>
          <a:p>
            <a:r>
              <a:rPr lang="en-US" dirty="0"/>
              <a:t>Fixed Server Roles</a:t>
            </a:r>
          </a:p>
          <a:p>
            <a:r>
              <a:rPr lang="en-US" dirty="0" smtClean="0"/>
              <a:t>Role Members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61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8" y="5755323"/>
            <a:ext cx="10800000" cy="720000"/>
          </a:xfrm>
        </p:spPr>
        <p:txBody>
          <a:bodyPr/>
          <a:lstStyle/>
          <a:p>
            <a:r>
              <a:rPr lang="en-US" sz="2400" dirty="0" smtClean="0">
                <a:hlinkClick r:id="rId2"/>
              </a:rPr>
              <a:t>Reference: </a:t>
            </a:r>
            <a:r>
              <a:rPr lang="en-US" sz="2400" dirty="0" smtClean="0">
                <a:hlinkClick r:id="rId2"/>
              </a:rPr>
              <a:t>Learn.Microsoft.com</a:t>
            </a:r>
            <a:endParaRPr lang="en-US" sz="2400" dirty="0">
              <a:hlinkClick r:id="rId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50" y="438224"/>
            <a:ext cx="8413976" cy="531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Principals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</a:p>
          <a:p>
            <a:r>
              <a:rPr lang="en-US" dirty="0" smtClean="0"/>
              <a:t>Roles</a:t>
            </a:r>
          </a:p>
          <a:p>
            <a:r>
              <a:rPr lang="en-US" dirty="0"/>
              <a:t>Fixed Database Roles</a:t>
            </a:r>
          </a:p>
          <a:p>
            <a:r>
              <a:rPr lang="en-US" dirty="0" smtClean="0"/>
              <a:t>Role Members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95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8" y="5755323"/>
            <a:ext cx="10800000" cy="720000"/>
          </a:xfrm>
        </p:spPr>
        <p:txBody>
          <a:bodyPr/>
          <a:lstStyle/>
          <a:p>
            <a:r>
              <a:rPr lang="en-US" sz="2400" dirty="0" smtClean="0">
                <a:hlinkClick r:id="rId2"/>
              </a:rPr>
              <a:t>Reference: </a:t>
            </a:r>
            <a:r>
              <a:rPr lang="en-US" sz="2400" dirty="0" smtClean="0">
                <a:hlinkClick r:id="rId2"/>
              </a:rPr>
              <a:t>Learn.Microsoft.com</a:t>
            </a:r>
            <a:endParaRPr lang="en-US" sz="2400" dirty="0">
              <a:hlinkClick r:id="rId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57" y="88634"/>
            <a:ext cx="6611112" cy="56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48" y="360363"/>
            <a:ext cx="8939084" cy="5759449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 Rushmore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err="1"/>
              <a:t>sa</a:t>
            </a:r>
            <a:endParaRPr lang="en-US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[sysadmin]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Database owner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db_owner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5486</TotalTime>
  <Words>171</Words>
  <Application>Microsoft Office PowerPoint</Application>
  <PresentationFormat>Custom</PresentationFormat>
  <Paragraphs>58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Segoe UI</vt:lpstr>
      <vt:lpstr>Wingdings</vt:lpstr>
      <vt:lpstr>SQLSatOslo 2016</vt:lpstr>
      <vt:lpstr>Image</vt:lpstr>
      <vt:lpstr>Auditing and Taming  SQL Server Permissions</vt:lpstr>
      <vt:lpstr>PowerPoint Presentation</vt:lpstr>
      <vt:lpstr>Agenda</vt:lpstr>
      <vt:lpstr>Server Principals</vt:lpstr>
      <vt:lpstr>Reference: Learn.Microsoft.com</vt:lpstr>
      <vt:lpstr>Database Principals</vt:lpstr>
      <vt:lpstr>Reference: Learn.Microsoft.com</vt:lpstr>
      <vt:lpstr>Demo</vt:lpstr>
      <vt:lpstr>Mount Rushmore</vt:lpstr>
      <vt:lpstr>sa</vt:lpstr>
      <vt:lpstr>Database Owner vs [db_owner]</vt:lpstr>
      <vt:lpstr>Scaling Back</vt:lpstr>
      <vt:lpstr>Demo</vt:lpstr>
      <vt:lpstr>Less Is More</vt:lpstr>
      <vt:lpstr>Change is hard</vt:lpstr>
      <vt:lpstr>Sample Plan for [sa]</vt:lpstr>
      <vt:lpstr>Monitor For Missing Authorizations</vt:lpstr>
      <vt:lpstr>Code Samples</vt:lpstr>
      <vt:lpstr>Questions?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Microsoft account</cp:lastModifiedBy>
  <cp:revision>80</cp:revision>
  <dcterms:created xsi:type="dcterms:W3CDTF">2011-08-19T20:30:49Z</dcterms:created>
  <dcterms:modified xsi:type="dcterms:W3CDTF">2022-10-08T02:12:07Z</dcterms:modified>
</cp:coreProperties>
</file>