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5"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10"/>
  </p:normalViewPr>
  <p:slideViewPr>
    <p:cSldViewPr snapToGrid="0" snapToObjects="1">
      <p:cViewPr varScale="1">
        <p:scale>
          <a:sx n="71" d="100"/>
          <a:sy n="71" d="100"/>
        </p:scale>
        <p:origin x="6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36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90262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833199" y="2440186"/>
            <a:ext cx="7477601" cy="1666399"/>
          </a:xfrm>
          <a:prstGeom prst="rect">
            <a:avLst/>
          </a:prstGeom>
          <a:noFill/>
          <a:ln/>
        </p:spPr>
        <p:txBody>
          <a:bodyPr wrap="square" rtlCol="0" anchor="t"/>
          <a:lstStyle/>
          <a:p>
            <a:pPr marL="0" indent="0">
              <a:lnSpc>
                <a:spcPts val="6561"/>
              </a:lnSpc>
              <a:buNone/>
            </a:pPr>
            <a:r>
              <a:rPr lang="en-US" sz="5249" dirty="0">
                <a:solidFill>
                  <a:srgbClr val="476FD6"/>
                </a:solidFill>
                <a:latin typeface="Roboto Slab" pitchFamily="34" charset="0"/>
                <a:ea typeface="Roboto Slab" pitchFamily="34" charset="-122"/>
                <a:cs typeface="Roboto Slab" pitchFamily="34" charset="-120"/>
              </a:rPr>
              <a:t>2 proiecte IT de succes și 2 fără succes</a:t>
            </a:r>
            <a:endParaRPr lang="en-US" sz="5249" dirty="0"/>
          </a:p>
        </p:txBody>
      </p:sp>
      <p:sp>
        <p:nvSpPr>
          <p:cNvPr id="5" name="Text 3"/>
          <p:cNvSpPr/>
          <p:nvPr/>
        </p:nvSpPr>
        <p:spPr>
          <a:xfrm>
            <a:off x="833199" y="4439841"/>
            <a:ext cx="7477601" cy="710803"/>
          </a:xfrm>
          <a:prstGeom prst="rect">
            <a:avLst/>
          </a:prstGeom>
          <a:noFill/>
          <a:ln/>
        </p:spPr>
        <p:txBody>
          <a:bodyPr wrap="square" rtlCol="0" anchor="t"/>
          <a:lstStyle/>
          <a:p>
            <a:pPr marL="0" indent="0">
              <a:lnSpc>
                <a:spcPts val="2799"/>
              </a:lnSpc>
              <a:buNone/>
            </a:pPr>
            <a:r>
              <a:rPr lang="en-US" sz="1750" dirty="0" err="1">
                <a:solidFill>
                  <a:srgbClr val="15213F"/>
                </a:solidFill>
                <a:latin typeface="Roboto" pitchFamily="34" charset="0"/>
                <a:ea typeface="Roboto" pitchFamily="34" charset="-122"/>
                <a:cs typeface="Roboto" pitchFamily="34" charset="-120"/>
              </a:rPr>
              <a:t>Aceast</a:t>
            </a:r>
            <a:r>
              <a:rPr lang="ro-RO" sz="1750" dirty="0">
                <a:solidFill>
                  <a:srgbClr val="15213F"/>
                </a:solidFill>
                <a:latin typeface="Roboto" pitchFamily="34" charset="0"/>
                <a:ea typeface="Roboto" pitchFamily="34" charset="-122"/>
                <a:cs typeface="Roboto" pitchFamily="34" charset="-120"/>
              </a:rPr>
              <a:t>ă</a:t>
            </a:r>
            <a:r>
              <a:rPr lang="en-US" sz="1750" dirty="0">
                <a:solidFill>
                  <a:srgbClr val="15213F"/>
                </a:solidFill>
                <a:latin typeface="Roboto" pitchFamily="34" charset="0"/>
                <a:ea typeface="Roboto" pitchFamily="34" charset="-122"/>
                <a:cs typeface="Roboto" pitchFamily="34" charset="-120"/>
              </a:rPr>
              <a:t> prezentare își propune să analizeze două proiecte IT de succes și două proiecte care nu au reușit să își atingă obiectivele propuse.</a:t>
            </a:r>
            <a:endParaRPr lang="en-US" sz="1750" dirty="0"/>
          </a:p>
        </p:txBody>
      </p:sp>
      <p:sp>
        <p:nvSpPr>
          <p:cNvPr id="6" name="Shape 4"/>
          <p:cNvSpPr/>
          <p:nvPr/>
        </p:nvSpPr>
        <p:spPr>
          <a:xfrm>
            <a:off x="833199" y="5417225"/>
            <a:ext cx="355402" cy="355402"/>
          </a:xfrm>
          <a:prstGeom prst="roundRect">
            <a:avLst>
              <a:gd name="adj" fmla="val 25726039"/>
            </a:avLst>
          </a:prstGeom>
          <a:noFill/>
          <a:ln w="7620">
            <a:solidFill>
              <a:srgbClr val="FFFFFF"/>
            </a:solidFill>
            <a:prstDash val="solid"/>
          </a:ln>
        </p:spPr>
      </p:sp>
      <p:pic>
        <p:nvPicPr>
          <p:cNvPr id="9" name="Image 1"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957430"/>
            <a:ext cx="10554414" cy="134470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Proiectul 1 de succes: descriere și obiective</a:t>
            </a:r>
            <a:endParaRPr lang="en-US" sz="4374" dirty="0"/>
          </a:p>
        </p:txBody>
      </p:sp>
      <p:sp>
        <p:nvSpPr>
          <p:cNvPr id="5" name="Shape 3"/>
          <p:cNvSpPr/>
          <p:nvPr/>
        </p:nvSpPr>
        <p:spPr>
          <a:xfrm>
            <a:off x="2037993" y="2672065"/>
            <a:ext cx="5166122" cy="4976622"/>
          </a:xfrm>
          <a:prstGeom prst="roundRect">
            <a:avLst>
              <a:gd name="adj" fmla="val 6410"/>
            </a:avLst>
          </a:prstGeom>
          <a:solidFill>
            <a:srgbClr val="E7EDF9"/>
          </a:solidFill>
          <a:ln/>
        </p:spPr>
      </p:sp>
      <p:sp>
        <p:nvSpPr>
          <p:cNvPr id="6" name="Text 4"/>
          <p:cNvSpPr/>
          <p:nvPr/>
        </p:nvSpPr>
        <p:spPr>
          <a:xfrm>
            <a:off x="2260163" y="2840019"/>
            <a:ext cx="2221944" cy="419549"/>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Descriere</a:t>
            </a:r>
            <a:endParaRPr lang="en-US" sz="2187" dirty="0"/>
          </a:p>
        </p:txBody>
      </p:sp>
      <p:sp>
        <p:nvSpPr>
          <p:cNvPr id="7" name="Text 5"/>
          <p:cNvSpPr/>
          <p:nvPr/>
        </p:nvSpPr>
        <p:spPr>
          <a:xfrm>
            <a:off x="2260163" y="3259565"/>
            <a:ext cx="4721781" cy="2589501"/>
          </a:xfrm>
          <a:prstGeom prst="rect">
            <a:avLst/>
          </a:prstGeom>
          <a:noFill/>
          <a:ln/>
        </p:spPr>
        <p:txBody>
          <a:bodyPr wrap="square" rtlCol="0" anchor="t"/>
          <a:lstStyle/>
          <a:p>
            <a:pPr>
              <a:lnSpc>
                <a:spcPts val="2799"/>
              </a:lnSpc>
            </a:pPr>
            <a:r>
              <a:rPr lang="en-US" sz="1750" dirty="0" err="1">
                <a:solidFill>
                  <a:srgbClr val="15213F"/>
                </a:solidFill>
                <a:latin typeface="Calibri" panose="020F0502020204030204" pitchFamily="34" charset="0"/>
                <a:ea typeface="Calibri" panose="020F0502020204030204" pitchFamily="34" charset="0"/>
                <a:cs typeface="Calibri" panose="020F0502020204030204" pitchFamily="34" charset="0"/>
              </a:rPr>
              <a:t>Proiectul</a:t>
            </a:r>
            <a:r>
              <a:rPr lang="en-US" sz="1750" dirty="0">
                <a:solidFill>
                  <a:srgbClr val="15213F"/>
                </a:solidFill>
                <a:latin typeface="Calibri" panose="020F0502020204030204" pitchFamily="34" charset="0"/>
                <a:ea typeface="Calibri" panose="020F0502020204030204" pitchFamily="34" charset="0"/>
                <a:cs typeface="Calibri" panose="020F0502020204030204" pitchFamily="34" charset="0"/>
              </a:rPr>
              <a:t> 1</a:t>
            </a:r>
            <a:r>
              <a:rPr lang="ro-MD" sz="1750" dirty="0">
                <a:solidFill>
                  <a:srgbClr val="15213F"/>
                </a:solidFill>
                <a:latin typeface="Calibri" panose="020F0502020204030204" pitchFamily="34" charset="0"/>
                <a:ea typeface="Calibri" panose="020F0502020204030204" pitchFamily="34" charset="0"/>
                <a:cs typeface="Calibri" panose="020F0502020204030204" pitchFamily="34" charset="0"/>
              </a:rPr>
              <a:t> care a avut un mare succes este Facebook.</a:t>
            </a:r>
            <a:r>
              <a:rPr lang="ro-MD" dirty="0">
                <a:latin typeface="Calibri" panose="020F0502020204030204" pitchFamily="34" charset="0"/>
                <a:ea typeface="Calibri" panose="020F0502020204030204" pitchFamily="34" charset="0"/>
                <a:cs typeface="Calibri" panose="020F0502020204030204" pitchFamily="34" charset="0"/>
              </a:rPr>
              <a:t> Platforma a revoluționat modul în care oamenii interacționează și comunică online. Cu miliarde de utilizatori activi lunar, Facebook a devenit nu doar o rețea socială, ci și o platformă de publicitate și comunicare esențială pentru multe afaceri.</a:t>
            </a:r>
            <a:r>
              <a:rPr lang="ro-MD" dirty="0"/>
              <a:t> În ceea ce privește veniturile, Facebook a generat miliarde de dolari în venituri anual, însă sumele exacte variază de la un an la altul. În 2020, spre exemplu, veniturile consolidate ale companiei au fost de aproximativ 86 miliarde de dolari. </a:t>
            </a:r>
            <a:endParaRPr lang="en-US" sz="1750" dirty="0">
              <a:latin typeface="Calibri" panose="020F0502020204030204" pitchFamily="34" charset="0"/>
              <a:ea typeface="Calibri" panose="020F0502020204030204" pitchFamily="34" charset="0"/>
              <a:cs typeface="Calibri" panose="020F0502020204030204" pitchFamily="34" charset="0"/>
            </a:endParaRPr>
          </a:p>
        </p:txBody>
      </p:sp>
      <p:sp>
        <p:nvSpPr>
          <p:cNvPr id="8" name="Shape 6"/>
          <p:cNvSpPr/>
          <p:nvPr/>
        </p:nvSpPr>
        <p:spPr>
          <a:xfrm>
            <a:off x="7426285" y="2672063"/>
            <a:ext cx="5166122" cy="4976623"/>
          </a:xfrm>
          <a:prstGeom prst="roundRect">
            <a:avLst>
              <a:gd name="adj" fmla="val 6410"/>
            </a:avLst>
          </a:prstGeom>
          <a:solidFill>
            <a:srgbClr val="E7EDF9"/>
          </a:solidFill>
          <a:ln/>
        </p:spPr>
      </p:sp>
      <p:sp>
        <p:nvSpPr>
          <p:cNvPr id="9" name="Text 7"/>
          <p:cNvSpPr/>
          <p:nvPr/>
        </p:nvSpPr>
        <p:spPr>
          <a:xfrm>
            <a:off x="7648456" y="2840019"/>
            <a:ext cx="2221944" cy="606721"/>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Obiective</a:t>
            </a:r>
            <a:endParaRPr lang="en-US" sz="2187" dirty="0"/>
          </a:p>
        </p:txBody>
      </p:sp>
      <p:sp>
        <p:nvSpPr>
          <p:cNvPr id="10" name="Text 8"/>
          <p:cNvSpPr/>
          <p:nvPr/>
        </p:nvSpPr>
        <p:spPr>
          <a:xfrm>
            <a:off x="7648456" y="3259568"/>
            <a:ext cx="4721781" cy="2589498"/>
          </a:xfrm>
          <a:prstGeom prst="rect">
            <a:avLst/>
          </a:prstGeom>
          <a:noFill/>
          <a:ln/>
        </p:spPr>
        <p:txBody>
          <a:bodyPr wrap="square" rtlCol="0" anchor="t"/>
          <a:lstStyle/>
          <a:p>
            <a:pPr marL="285750" indent="-285750">
              <a:buFont typeface="Arial" panose="020B0604020202020204" pitchFamily="34" charset="0"/>
              <a:buChar char="•"/>
            </a:pPr>
            <a:r>
              <a:rPr lang="ro-MD" dirty="0"/>
              <a:t>Conectarea oamenilor într-o rețea socială globală, permițându-le să interacționeze, să împărtășească conținut și să comunice cu prietenii și familia lor pe internet.</a:t>
            </a:r>
          </a:p>
          <a:p>
            <a:pPr marL="285750" indent="-285750">
              <a:buFont typeface="Arial" panose="020B0604020202020204" pitchFamily="34" charset="0"/>
              <a:buChar char="•"/>
            </a:pPr>
            <a:r>
              <a:rPr lang="ro-MD" dirty="0"/>
              <a:t>Dezvoltarea de tehnologii avansate de analiză a datelor și publicitate pentru a genera venituri din platformă și a oferi publicitate personalizată utilizatorilor.</a:t>
            </a:r>
          </a:p>
          <a:p>
            <a:pPr marL="285750" indent="-285750">
              <a:buFont typeface="Arial" panose="020B0604020202020204" pitchFamily="34" charset="0"/>
              <a:buChar char="•"/>
            </a:pPr>
            <a:r>
              <a:rPr lang="ro-MD" dirty="0"/>
              <a:t>Extinderea ofertei de produse și servicii, inclusiv achiziționarea de alte companii, cum ar fi </a:t>
            </a:r>
            <a:r>
              <a:rPr lang="ro-MD" dirty="0" err="1"/>
              <a:t>Instagram</a:t>
            </a:r>
            <a:r>
              <a:rPr lang="ro-MD" dirty="0"/>
              <a:t> și </a:t>
            </a:r>
            <a:r>
              <a:rPr lang="ro-MD" dirty="0" err="1"/>
              <a:t>WhatsApp</a:t>
            </a:r>
            <a:r>
              <a:rPr lang="ro-MD" dirty="0"/>
              <a:t>, pentru a-și consolida poziția în industria tehnologică și pentru a crește numărul utilizatorilor și angajaților.</a:t>
            </a:r>
          </a:p>
          <a:p>
            <a:pPr marL="0" indent="0">
              <a:lnSpc>
                <a:spcPts val="279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193637" y="139850"/>
            <a:ext cx="14630400" cy="8229600"/>
          </a:xfrm>
          <a:prstGeom prst="rect">
            <a:avLst/>
          </a:prstGeom>
          <a:solidFill>
            <a:srgbClr val="EDF1F8"/>
          </a:solidFill>
          <a:ln/>
        </p:spPr>
        <p:txBody>
          <a:bodyPr/>
          <a:lstStyle/>
          <a:p>
            <a:endParaRPr lang="ro-MD" dirty="0"/>
          </a:p>
        </p:txBody>
      </p:sp>
      <p:sp>
        <p:nvSpPr>
          <p:cNvPr id="4" name="Text 2"/>
          <p:cNvSpPr/>
          <p:nvPr/>
        </p:nvSpPr>
        <p:spPr>
          <a:xfrm>
            <a:off x="2037993" y="1392555"/>
            <a:ext cx="8862060" cy="694373"/>
          </a:xfrm>
          <a:prstGeom prst="rect">
            <a:avLst/>
          </a:prstGeom>
          <a:noFill/>
          <a:ln/>
        </p:spPr>
        <p:txBody>
          <a:bodyPr wrap="none" rtlCol="0" anchor="t"/>
          <a:lstStyle/>
          <a:p>
            <a:pPr marL="0" indent="0" algn="ctr">
              <a:lnSpc>
                <a:spcPts val="5468"/>
              </a:lnSpc>
              <a:buNone/>
            </a:pPr>
            <a:r>
              <a:rPr lang="en-US" sz="4374" dirty="0">
                <a:solidFill>
                  <a:srgbClr val="476FD6"/>
                </a:solidFill>
                <a:latin typeface="Roboto Slab" pitchFamily="34" charset="0"/>
                <a:ea typeface="Roboto Slab" pitchFamily="34" charset="-122"/>
                <a:cs typeface="Roboto Slab" pitchFamily="34" charset="-120"/>
              </a:rPr>
              <a:t>Reușitele </a:t>
            </a:r>
            <a:r>
              <a:rPr lang="en-US" sz="4374" dirty="0" err="1">
                <a:solidFill>
                  <a:srgbClr val="476FD6"/>
                </a:solidFill>
                <a:latin typeface="Roboto Slab" pitchFamily="34" charset="0"/>
                <a:ea typeface="Roboto Slab" pitchFamily="34" charset="-122"/>
                <a:cs typeface="Roboto Slab" pitchFamily="34" charset="-120"/>
              </a:rPr>
              <a:t>și</a:t>
            </a:r>
            <a:r>
              <a:rPr lang="en-US" sz="4374" dirty="0">
                <a:solidFill>
                  <a:srgbClr val="476FD6"/>
                </a:solidFill>
                <a:latin typeface="Roboto Slab" pitchFamily="34" charset="0"/>
                <a:ea typeface="Roboto Slab" pitchFamily="34" charset="-122"/>
                <a:cs typeface="Roboto Slab" pitchFamily="34" charset="-120"/>
              </a:rPr>
              <a:t> </a:t>
            </a:r>
            <a:r>
              <a:rPr lang="en-US" sz="4374" dirty="0" err="1">
                <a:solidFill>
                  <a:srgbClr val="476FD6"/>
                </a:solidFill>
                <a:latin typeface="Roboto Slab" pitchFamily="34" charset="0"/>
                <a:ea typeface="Roboto Slab" pitchFamily="34" charset="-122"/>
                <a:cs typeface="Roboto Slab" pitchFamily="34" charset="-120"/>
              </a:rPr>
              <a:t>impactul</a:t>
            </a:r>
            <a:endParaRPr lang="en-US" sz="4374" dirty="0"/>
          </a:p>
        </p:txBody>
      </p:sp>
      <p:sp>
        <p:nvSpPr>
          <p:cNvPr id="6" name="Text 3"/>
          <p:cNvSpPr/>
          <p:nvPr/>
        </p:nvSpPr>
        <p:spPr>
          <a:xfrm>
            <a:off x="2037993" y="4845844"/>
            <a:ext cx="2712720" cy="347186"/>
          </a:xfrm>
          <a:prstGeom prst="rect">
            <a:avLst/>
          </a:prstGeom>
          <a:noFill/>
          <a:ln/>
        </p:spPr>
        <p:txBody>
          <a:bodyPr wrap="none" rtlCol="0" anchor="t"/>
          <a:lstStyle/>
          <a:p>
            <a:pPr>
              <a:lnSpc>
                <a:spcPts val="2734"/>
              </a:lnSpc>
            </a:pPr>
            <a:r>
              <a:rPr lang="ro-MD" sz="2400" dirty="0">
                <a:solidFill>
                  <a:schemeClr val="accent1"/>
                </a:solidFill>
                <a:latin typeface="Robota"/>
              </a:rPr>
              <a:t>Conectarea</a:t>
            </a:r>
            <a:r>
              <a:rPr lang="ro-MD" sz="2000" dirty="0">
                <a:solidFill>
                  <a:schemeClr val="accent1"/>
                </a:solidFill>
                <a:latin typeface="Robota"/>
              </a:rPr>
              <a:t> </a:t>
            </a:r>
            <a:r>
              <a:rPr lang="ro-MD" sz="2400" dirty="0">
                <a:solidFill>
                  <a:schemeClr val="accent1"/>
                </a:solidFill>
                <a:latin typeface="Robota"/>
              </a:rPr>
              <a:t>globală</a:t>
            </a:r>
            <a:endParaRPr lang="en-US" sz="2400" dirty="0">
              <a:solidFill>
                <a:schemeClr val="accent1"/>
              </a:solidFill>
              <a:latin typeface="Robota"/>
            </a:endParaRPr>
          </a:p>
        </p:txBody>
      </p:sp>
      <p:sp>
        <p:nvSpPr>
          <p:cNvPr id="7" name="Text 4"/>
          <p:cNvSpPr/>
          <p:nvPr/>
        </p:nvSpPr>
        <p:spPr>
          <a:xfrm>
            <a:off x="2037993" y="5271247"/>
            <a:ext cx="3295888" cy="1565560"/>
          </a:xfrm>
          <a:prstGeom prst="rect">
            <a:avLst/>
          </a:prstGeom>
          <a:noFill/>
          <a:ln/>
        </p:spPr>
        <p:txBody>
          <a:bodyPr wrap="square" rtlCol="0" anchor="t"/>
          <a:lstStyle/>
          <a:p>
            <a:pPr>
              <a:lnSpc>
                <a:spcPts val="2799"/>
              </a:lnSpc>
            </a:pPr>
            <a:r>
              <a:rPr lang="ro-MD" dirty="0"/>
              <a:t>Facebook a reușit să creeze o rețea socială globală cu miliarde de utilizatori din întreaga lume, permițându-le să-și conecteze prietenii și familia, să împărtășească conținut și să comunice în timp real</a:t>
            </a:r>
            <a:endParaRPr lang="en-US" sz="1750" dirty="0"/>
          </a:p>
        </p:txBody>
      </p:sp>
      <p:sp>
        <p:nvSpPr>
          <p:cNvPr id="9" name="Text 5"/>
          <p:cNvSpPr/>
          <p:nvPr/>
        </p:nvSpPr>
        <p:spPr>
          <a:xfrm>
            <a:off x="5667137" y="4845963"/>
            <a:ext cx="3185160" cy="347186"/>
          </a:xfrm>
          <a:prstGeom prst="rect">
            <a:avLst/>
          </a:prstGeom>
          <a:noFill/>
          <a:ln/>
        </p:spPr>
        <p:txBody>
          <a:bodyPr wrap="none" rtlCol="0" anchor="t"/>
          <a:lstStyle/>
          <a:p>
            <a:pPr>
              <a:lnSpc>
                <a:spcPts val="2734"/>
              </a:lnSpc>
            </a:pPr>
            <a:r>
              <a:rPr lang="ro-MD" sz="2400" dirty="0">
                <a:solidFill>
                  <a:schemeClr val="accent1"/>
                </a:solidFill>
                <a:latin typeface="Robota"/>
              </a:rPr>
              <a:t>Publicitate și venituri</a:t>
            </a:r>
            <a:endParaRPr lang="en-US" sz="2800" dirty="0">
              <a:solidFill>
                <a:schemeClr val="accent1"/>
              </a:solidFill>
              <a:latin typeface="Robota"/>
            </a:endParaRPr>
          </a:p>
        </p:txBody>
      </p:sp>
      <p:sp>
        <p:nvSpPr>
          <p:cNvPr id="10" name="Text 6"/>
          <p:cNvSpPr/>
          <p:nvPr/>
        </p:nvSpPr>
        <p:spPr>
          <a:xfrm>
            <a:off x="5667137" y="5271247"/>
            <a:ext cx="3296007" cy="1565679"/>
          </a:xfrm>
          <a:prstGeom prst="rect">
            <a:avLst/>
          </a:prstGeom>
          <a:noFill/>
          <a:ln/>
        </p:spPr>
        <p:txBody>
          <a:bodyPr wrap="square" rtlCol="0" anchor="t"/>
          <a:lstStyle/>
          <a:p>
            <a:pPr>
              <a:lnSpc>
                <a:spcPts val="2799"/>
              </a:lnSpc>
            </a:pPr>
            <a:r>
              <a:rPr lang="ro-MD" dirty="0"/>
              <a:t>Facebook a dezvoltat tehnologii avansate de analiză a datelor și publicitate, ceea ce i-a permis să genereze venituri semnificative din publicitatea </a:t>
            </a:r>
            <a:r>
              <a:rPr lang="ro-MD" dirty="0" err="1"/>
              <a:t>online,devenind</a:t>
            </a:r>
            <a:r>
              <a:rPr lang="ro-MD" dirty="0"/>
              <a:t> una din cele mai mari platforme de publicitate online.	</a:t>
            </a:r>
            <a:endParaRPr lang="en-US" sz="1750" dirty="0"/>
          </a:p>
        </p:txBody>
      </p:sp>
      <p:sp>
        <p:nvSpPr>
          <p:cNvPr id="12" name="Text 7"/>
          <p:cNvSpPr/>
          <p:nvPr/>
        </p:nvSpPr>
        <p:spPr>
          <a:xfrm>
            <a:off x="9296400" y="4845963"/>
            <a:ext cx="2221944" cy="347186"/>
          </a:xfrm>
          <a:prstGeom prst="rect">
            <a:avLst/>
          </a:prstGeom>
          <a:noFill/>
          <a:ln/>
        </p:spPr>
        <p:txBody>
          <a:bodyPr wrap="none" rtlCol="0" anchor="t"/>
          <a:lstStyle/>
          <a:p>
            <a:pPr>
              <a:lnSpc>
                <a:spcPts val="2734"/>
              </a:lnSpc>
            </a:pPr>
            <a:r>
              <a:rPr lang="ro-MD" sz="2400" dirty="0">
                <a:solidFill>
                  <a:schemeClr val="accent1"/>
                </a:solidFill>
              </a:rPr>
              <a:t>Achiziții strategice</a:t>
            </a:r>
            <a:endParaRPr lang="en-US" sz="2800" dirty="0">
              <a:solidFill>
                <a:schemeClr val="accent1"/>
              </a:solidFill>
            </a:endParaRPr>
          </a:p>
        </p:txBody>
      </p:sp>
      <p:sp>
        <p:nvSpPr>
          <p:cNvPr id="13" name="Text 8"/>
          <p:cNvSpPr/>
          <p:nvPr/>
        </p:nvSpPr>
        <p:spPr>
          <a:xfrm>
            <a:off x="9296400" y="5271248"/>
            <a:ext cx="3296007" cy="1210278"/>
          </a:xfrm>
          <a:prstGeom prst="rect">
            <a:avLst/>
          </a:prstGeom>
          <a:noFill/>
          <a:ln/>
        </p:spPr>
        <p:txBody>
          <a:bodyPr wrap="square" rtlCol="0" anchor="t"/>
          <a:lstStyle/>
          <a:p>
            <a:pPr>
              <a:lnSpc>
                <a:spcPts val="2799"/>
              </a:lnSpc>
            </a:pPr>
            <a:r>
              <a:rPr lang="ro-MD" dirty="0"/>
              <a:t>Facebook a achiziționat mai multe companii de tehnologie importante, precum </a:t>
            </a:r>
            <a:r>
              <a:rPr lang="ro-MD" dirty="0" err="1"/>
              <a:t>Instagram</a:t>
            </a:r>
            <a:r>
              <a:rPr lang="ro-MD" dirty="0"/>
              <a:t> și </a:t>
            </a:r>
            <a:r>
              <a:rPr lang="ro-MD" dirty="0" err="1"/>
              <a:t>WhatsApp</a:t>
            </a:r>
            <a:r>
              <a:rPr lang="ro-MD" dirty="0"/>
              <a:t>, care au contribuit la extinderea sa și la consolidarea poziției sale în industrie.</a:t>
            </a:r>
            <a:endParaRPr lang="en-US" sz="1750" dirty="0"/>
          </a:p>
        </p:txBody>
      </p:sp>
      <p:pic>
        <p:nvPicPr>
          <p:cNvPr id="1026" name="Picture 2" descr="China vrea să aibă propria reţea de sateliţi... | News.ro">
            <a:extLst>
              <a:ext uri="{FF2B5EF4-FFF2-40B4-BE49-F238E27FC236}">
                <a16:creationId xmlns:a16="http://schemas.microsoft.com/office/drawing/2014/main" id="{2443AC9E-6EDB-4443-B4A7-1F7FFC5DA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993" y="2531269"/>
            <a:ext cx="3295888" cy="2037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cebook a avut venituri de peste 25 miliarde dolari trimestrul trecut">
            <a:extLst>
              <a:ext uri="{FF2B5EF4-FFF2-40B4-BE49-F238E27FC236}">
                <a16:creationId xmlns:a16="http://schemas.microsoft.com/office/drawing/2014/main" id="{0FA3FE01-E893-4176-A20D-F96615320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136" y="2531269"/>
            <a:ext cx="3295889" cy="20925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ebook este accesat de peste 1,7 miliarde de utilizatori activi în  fiecare lună">
            <a:extLst>
              <a:ext uri="{FF2B5EF4-FFF2-40B4-BE49-F238E27FC236}">
                <a16:creationId xmlns:a16="http://schemas.microsoft.com/office/drawing/2014/main" id="{852938E2-15FD-42D0-863A-0F48137BBA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400" y="2531269"/>
            <a:ext cx="3296007" cy="209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47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007150"/>
            <a:ext cx="10554414"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Proiectul 2 de succes: descriere și obiective</a:t>
            </a:r>
            <a:endParaRPr lang="en-US" sz="4374" dirty="0"/>
          </a:p>
        </p:txBody>
      </p:sp>
      <p:sp>
        <p:nvSpPr>
          <p:cNvPr id="5" name="Shape 3"/>
          <p:cNvSpPr/>
          <p:nvPr/>
        </p:nvSpPr>
        <p:spPr>
          <a:xfrm>
            <a:off x="7293054" y="2840236"/>
            <a:ext cx="44410" cy="4382095"/>
          </a:xfrm>
          <a:prstGeom prst="rect">
            <a:avLst/>
          </a:prstGeom>
          <a:solidFill>
            <a:srgbClr val="E7EDF9"/>
          </a:solidFill>
          <a:ln/>
        </p:spPr>
      </p:sp>
      <p:sp>
        <p:nvSpPr>
          <p:cNvPr id="6" name="Shape 4"/>
          <p:cNvSpPr/>
          <p:nvPr/>
        </p:nvSpPr>
        <p:spPr>
          <a:xfrm>
            <a:off x="7565172" y="3241536"/>
            <a:ext cx="777597" cy="44410"/>
          </a:xfrm>
          <a:prstGeom prst="rect">
            <a:avLst/>
          </a:prstGeom>
          <a:solidFill>
            <a:srgbClr val="E7EDF9"/>
          </a:solidFill>
          <a:ln/>
        </p:spPr>
      </p:sp>
      <p:sp>
        <p:nvSpPr>
          <p:cNvPr id="7" name="Shape 5"/>
          <p:cNvSpPr/>
          <p:nvPr/>
        </p:nvSpPr>
        <p:spPr>
          <a:xfrm>
            <a:off x="7065228" y="3013829"/>
            <a:ext cx="499943" cy="499943"/>
          </a:xfrm>
          <a:prstGeom prst="roundRect">
            <a:avLst>
              <a:gd name="adj" fmla="val 26667"/>
            </a:avLst>
          </a:prstGeom>
          <a:solidFill>
            <a:srgbClr val="E7EDF9"/>
          </a:solidFill>
          <a:ln/>
        </p:spPr>
      </p:sp>
      <p:sp>
        <p:nvSpPr>
          <p:cNvPr id="8" name="Text 6"/>
          <p:cNvSpPr/>
          <p:nvPr/>
        </p:nvSpPr>
        <p:spPr>
          <a:xfrm>
            <a:off x="7246560" y="3055501"/>
            <a:ext cx="13716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9" name="Text 7"/>
          <p:cNvSpPr/>
          <p:nvPr/>
        </p:nvSpPr>
        <p:spPr>
          <a:xfrm>
            <a:off x="8537258" y="3062407"/>
            <a:ext cx="2221944"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Descriere</a:t>
            </a:r>
            <a:endParaRPr lang="en-US" sz="2187" dirty="0"/>
          </a:p>
        </p:txBody>
      </p:sp>
      <p:sp>
        <p:nvSpPr>
          <p:cNvPr id="10" name="Text 8"/>
          <p:cNvSpPr/>
          <p:nvPr/>
        </p:nvSpPr>
        <p:spPr>
          <a:xfrm>
            <a:off x="8537258" y="3471983"/>
            <a:ext cx="4055150" cy="1225986"/>
          </a:xfrm>
          <a:prstGeom prst="rect">
            <a:avLst/>
          </a:prstGeom>
          <a:noFill/>
          <a:ln/>
        </p:spPr>
        <p:txBody>
          <a:bodyPr wrap="square" rtlCol="0" anchor="t"/>
          <a:lstStyle/>
          <a:p>
            <a:pPr>
              <a:lnSpc>
                <a:spcPts val="2799"/>
              </a:lnSpc>
            </a:pPr>
            <a:r>
              <a:rPr lang="en-US" sz="1750" dirty="0" err="1">
                <a:solidFill>
                  <a:srgbClr val="15213F"/>
                </a:solidFill>
                <a:latin typeface="Calibri (Corp)"/>
                <a:ea typeface="Roboto" pitchFamily="34" charset="-122"/>
                <a:cs typeface="Roboto" pitchFamily="34" charset="-120"/>
              </a:rPr>
              <a:t>Proiectul</a:t>
            </a:r>
            <a:r>
              <a:rPr lang="en-US" sz="1750" dirty="0">
                <a:solidFill>
                  <a:srgbClr val="15213F"/>
                </a:solidFill>
                <a:latin typeface="Calibri (Corp)"/>
                <a:ea typeface="Roboto" pitchFamily="34" charset="-122"/>
                <a:cs typeface="Roboto" pitchFamily="34" charset="-120"/>
              </a:rPr>
              <a:t> 2</a:t>
            </a:r>
            <a:r>
              <a:rPr lang="ro-MD" sz="1750" dirty="0">
                <a:solidFill>
                  <a:srgbClr val="15213F"/>
                </a:solidFill>
                <a:latin typeface="Calibri (Corp)"/>
                <a:ea typeface="Roboto" pitchFamily="34" charset="-122"/>
                <a:cs typeface="Roboto" pitchFamily="34" charset="-120"/>
              </a:rPr>
              <a:t> de succes est </a:t>
            </a:r>
            <a:r>
              <a:rPr lang="ro-MD" sz="1750" dirty="0" err="1">
                <a:solidFill>
                  <a:srgbClr val="15213F"/>
                </a:solidFill>
                <a:latin typeface="Calibri (Corp)"/>
                <a:ea typeface="Roboto" pitchFamily="34" charset="-122"/>
                <a:cs typeface="Roboto" pitchFamily="34" charset="-120"/>
              </a:rPr>
              <a:t>Github</a:t>
            </a:r>
            <a:r>
              <a:rPr lang="ro-MD" sz="1750" dirty="0">
                <a:solidFill>
                  <a:srgbClr val="15213F"/>
                </a:solidFill>
                <a:latin typeface="Calibri (Corp)"/>
                <a:ea typeface="Roboto" pitchFamily="34" charset="-122"/>
                <a:cs typeface="Roboto" pitchFamily="34" charset="-120"/>
              </a:rPr>
              <a:t>.</a:t>
            </a:r>
            <a:r>
              <a:rPr lang="ro-MD" dirty="0">
                <a:latin typeface="Calibri (Corp)"/>
              </a:rPr>
              <a:t> Este o platformă de dezvoltare software care permite programatorilor să colaboreze, să gestioneze și să urmărească proiecte de cod sursă într-un mediu online.</a:t>
            </a:r>
            <a:endParaRPr lang="en-US" sz="1750" dirty="0">
              <a:latin typeface="Calibri (Corp)"/>
            </a:endParaRPr>
          </a:p>
        </p:txBody>
      </p:sp>
      <p:sp>
        <p:nvSpPr>
          <p:cNvPr id="11" name="Shape 9"/>
          <p:cNvSpPr/>
          <p:nvPr/>
        </p:nvSpPr>
        <p:spPr>
          <a:xfrm>
            <a:off x="6287631" y="4352389"/>
            <a:ext cx="777597" cy="44410"/>
          </a:xfrm>
          <a:prstGeom prst="rect">
            <a:avLst/>
          </a:prstGeom>
          <a:solidFill>
            <a:srgbClr val="E7EDF9"/>
          </a:solidFill>
          <a:ln/>
        </p:spPr>
      </p:sp>
      <p:sp>
        <p:nvSpPr>
          <p:cNvPr id="12" name="Shape 10"/>
          <p:cNvSpPr/>
          <p:nvPr/>
        </p:nvSpPr>
        <p:spPr>
          <a:xfrm>
            <a:off x="7065228" y="4124682"/>
            <a:ext cx="499943" cy="499943"/>
          </a:xfrm>
          <a:prstGeom prst="roundRect">
            <a:avLst>
              <a:gd name="adj" fmla="val 26667"/>
            </a:avLst>
          </a:prstGeom>
          <a:solidFill>
            <a:srgbClr val="E7EDF9"/>
          </a:solidFill>
          <a:ln/>
        </p:spPr>
      </p:sp>
      <p:sp>
        <p:nvSpPr>
          <p:cNvPr id="13" name="Text 11"/>
          <p:cNvSpPr/>
          <p:nvPr/>
        </p:nvSpPr>
        <p:spPr>
          <a:xfrm>
            <a:off x="7223700" y="4166354"/>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4" name="Text 12"/>
          <p:cNvSpPr/>
          <p:nvPr/>
        </p:nvSpPr>
        <p:spPr>
          <a:xfrm>
            <a:off x="3871198" y="4173260"/>
            <a:ext cx="2221944" cy="347186"/>
          </a:xfrm>
          <a:prstGeom prst="rect">
            <a:avLst/>
          </a:prstGeom>
          <a:noFill/>
          <a:ln/>
        </p:spPr>
        <p:txBody>
          <a:bodyPr wrap="none" rtlCol="0" anchor="t"/>
          <a:lstStyle/>
          <a:p>
            <a:pPr marL="0" indent="0" algn="r">
              <a:lnSpc>
                <a:spcPts val="2734"/>
              </a:lnSpc>
              <a:buNone/>
            </a:pPr>
            <a:r>
              <a:rPr lang="en-US" sz="2187" dirty="0">
                <a:solidFill>
                  <a:srgbClr val="476FD6"/>
                </a:solidFill>
                <a:latin typeface="Roboto Slab" pitchFamily="34" charset="0"/>
                <a:ea typeface="Roboto Slab" pitchFamily="34" charset="-122"/>
                <a:cs typeface="Roboto Slab" pitchFamily="34" charset="-120"/>
              </a:rPr>
              <a:t>Obiective</a:t>
            </a:r>
            <a:endParaRPr lang="en-US" sz="2187" dirty="0"/>
          </a:p>
        </p:txBody>
      </p:sp>
      <p:sp>
        <p:nvSpPr>
          <p:cNvPr id="15" name="Text 13"/>
          <p:cNvSpPr/>
          <p:nvPr/>
        </p:nvSpPr>
        <p:spPr>
          <a:xfrm>
            <a:off x="2037993" y="4742617"/>
            <a:ext cx="4055150" cy="1066205"/>
          </a:xfrm>
          <a:prstGeom prst="rect">
            <a:avLst/>
          </a:prstGeom>
          <a:noFill/>
          <a:ln/>
        </p:spPr>
        <p:txBody>
          <a:bodyPr wrap="square" rtlCol="0" anchor="t"/>
          <a:lstStyle/>
          <a:p>
            <a:pPr>
              <a:lnSpc>
                <a:spcPts val="2799"/>
              </a:lnSpc>
            </a:pPr>
            <a:r>
              <a:rPr lang="ro-MD" dirty="0"/>
              <a:t>Obiectivele principale ale </a:t>
            </a:r>
            <a:r>
              <a:rPr lang="ro-MD" dirty="0" err="1"/>
              <a:t>GitHub</a:t>
            </a:r>
            <a:r>
              <a:rPr lang="ro-MD" dirty="0"/>
              <a:t> sunt să ofere un mediu </a:t>
            </a:r>
            <a:r>
              <a:rPr lang="ro-MD" dirty="0" err="1"/>
              <a:t>colaborativ</a:t>
            </a:r>
            <a:r>
              <a:rPr lang="ro-MD" dirty="0"/>
              <a:t> pentru dezvoltatori, să faciliteze gestionarea codului sursă și să ofere un sistem de control al versiunilor robust.</a:t>
            </a:r>
            <a:endParaRPr lang="en-US" sz="1750" dirty="0"/>
          </a:p>
        </p:txBody>
      </p:sp>
      <p:sp>
        <p:nvSpPr>
          <p:cNvPr id="16" name="Shape 14"/>
          <p:cNvSpPr/>
          <p:nvPr/>
        </p:nvSpPr>
        <p:spPr>
          <a:xfrm>
            <a:off x="7565172" y="5543610"/>
            <a:ext cx="777597" cy="44410"/>
          </a:xfrm>
          <a:prstGeom prst="rect">
            <a:avLst/>
          </a:prstGeom>
          <a:solidFill>
            <a:srgbClr val="E7EDF9"/>
          </a:solidFill>
          <a:ln/>
        </p:spPr>
      </p:sp>
      <p:sp>
        <p:nvSpPr>
          <p:cNvPr id="17" name="Shape 15"/>
          <p:cNvSpPr/>
          <p:nvPr/>
        </p:nvSpPr>
        <p:spPr>
          <a:xfrm>
            <a:off x="7065228" y="5315903"/>
            <a:ext cx="499943" cy="499943"/>
          </a:xfrm>
          <a:prstGeom prst="roundRect">
            <a:avLst>
              <a:gd name="adj" fmla="val 26667"/>
            </a:avLst>
          </a:prstGeom>
          <a:solidFill>
            <a:srgbClr val="E7EDF9"/>
          </a:solidFill>
          <a:ln/>
        </p:spPr>
      </p:sp>
      <p:sp>
        <p:nvSpPr>
          <p:cNvPr id="18" name="Text 16"/>
          <p:cNvSpPr/>
          <p:nvPr/>
        </p:nvSpPr>
        <p:spPr>
          <a:xfrm>
            <a:off x="7223700" y="5357574"/>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9" name="Text 17"/>
          <p:cNvSpPr/>
          <p:nvPr/>
        </p:nvSpPr>
        <p:spPr>
          <a:xfrm>
            <a:off x="8537258" y="5364480"/>
            <a:ext cx="2221944"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Rezultat</a:t>
            </a:r>
            <a:endParaRPr lang="en-US" sz="2187" dirty="0"/>
          </a:p>
        </p:txBody>
      </p:sp>
      <p:sp>
        <p:nvSpPr>
          <p:cNvPr id="20" name="Text 18"/>
          <p:cNvSpPr/>
          <p:nvPr/>
        </p:nvSpPr>
        <p:spPr>
          <a:xfrm>
            <a:off x="8537258" y="5933837"/>
            <a:ext cx="4055150" cy="1066205"/>
          </a:xfrm>
          <a:prstGeom prst="rect">
            <a:avLst/>
          </a:prstGeom>
          <a:noFill/>
          <a:ln/>
        </p:spPr>
        <p:txBody>
          <a:bodyPr wrap="square" rtlCol="0" anchor="t"/>
          <a:lstStyle/>
          <a:p>
            <a:pPr>
              <a:lnSpc>
                <a:spcPts val="2799"/>
              </a:lnSpc>
            </a:pPr>
            <a:r>
              <a:rPr lang="ro-MD" dirty="0"/>
              <a:t>La moment </a:t>
            </a:r>
            <a:r>
              <a:rPr lang="ro-MD" dirty="0" err="1"/>
              <a:t>Github</a:t>
            </a:r>
            <a:r>
              <a:rPr lang="ro-MD" dirty="0"/>
              <a:t> are </a:t>
            </a:r>
            <a:r>
              <a:rPr lang="ro-RO" dirty="0"/>
              <a:t>în jur de 100 de milioane de utilizatori. </a:t>
            </a:r>
            <a:r>
              <a:rPr lang="ro-MD" dirty="0" err="1"/>
              <a:t>GitHub</a:t>
            </a:r>
            <a:r>
              <a:rPr lang="ro-MD" dirty="0"/>
              <a:t> a fost achiziționat de către Microsoft în 2018 pentru aproximativ 7,5 miliarde de dolari</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2"/>
          <p:cNvSpPr/>
          <p:nvPr/>
        </p:nvSpPr>
        <p:spPr>
          <a:xfrm>
            <a:off x="2037993" y="665324"/>
            <a:ext cx="8862060" cy="829990"/>
          </a:xfrm>
          <a:prstGeom prst="rect">
            <a:avLst/>
          </a:prstGeom>
          <a:noFill/>
          <a:ln/>
        </p:spPr>
        <p:txBody>
          <a:bodyPr wrap="none" rtlCol="0" anchor="t"/>
          <a:lstStyle/>
          <a:p>
            <a:pPr marL="0" indent="0" algn="ctr">
              <a:lnSpc>
                <a:spcPts val="5468"/>
              </a:lnSpc>
              <a:buNone/>
            </a:pPr>
            <a:r>
              <a:rPr lang="en-US" sz="4374" dirty="0">
                <a:solidFill>
                  <a:srgbClr val="476FD6"/>
                </a:solidFill>
                <a:latin typeface="Roboto Slab" pitchFamily="34" charset="0"/>
                <a:ea typeface="Roboto Slab" pitchFamily="34" charset="-122"/>
                <a:cs typeface="Roboto Slab" pitchFamily="34" charset="-120"/>
              </a:rPr>
              <a:t>Reușitele </a:t>
            </a:r>
            <a:r>
              <a:rPr lang="en-US" sz="4374" dirty="0" err="1">
                <a:solidFill>
                  <a:srgbClr val="476FD6"/>
                </a:solidFill>
                <a:latin typeface="Roboto Slab" pitchFamily="34" charset="0"/>
                <a:ea typeface="Roboto Slab" pitchFamily="34" charset="-122"/>
                <a:cs typeface="Roboto Slab" pitchFamily="34" charset="-120"/>
              </a:rPr>
              <a:t>și</a:t>
            </a:r>
            <a:r>
              <a:rPr lang="en-US" sz="4374" dirty="0">
                <a:solidFill>
                  <a:srgbClr val="476FD6"/>
                </a:solidFill>
                <a:latin typeface="Roboto Slab" pitchFamily="34" charset="0"/>
                <a:ea typeface="Roboto Slab" pitchFamily="34" charset="-122"/>
                <a:cs typeface="Roboto Slab" pitchFamily="34" charset="-120"/>
              </a:rPr>
              <a:t> </a:t>
            </a:r>
            <a:r>
              <a:rPr lang="en-US" sz="4374" dirty="0" err="1">
                <a:solidFill>
                  <a:srgbClr val="476FD6"/>
                </a:solidFill>
                <a:latin typeface="Roboto Slab" pitchFamily="34" charset="0"/>
                <a:ea typeface="Roboto Slab" pitchFamily="34" charset="-122"/>
                <a:cs typeface="Roboto Slab" pitchFamily="34" charset="-120"/>
              </a:rPr>
              <a:t>impactul</a:t>
            </a:r>
            <a:endParaRPr lang="en-US" sz="4374" dirty="0"/>
          </a:p>
        </p:txBody>
      </p:sp>
      <p:pic>
        <p:nvPicPr>
          <p:cNvPr id="5" name="Image 0" descr="preencoded.png"/>
          <p:cNvPicPr>
            <a:picLocks noChangeAspect="1"/>
          </p:cNvPicPr>
          <p:nvPr/>
        </p:nvPicPr>
        <p:blipFill>
          <a:blip r:embed="rId3"/>
          <a:stretch>
            <a:fillRect/>
          </a:stretch>
        </p:blipFill>
        <p:spPr>
          <a:xfrm>
            <a:off x="5546282" y="1656187"/>
            <a:ext cx="3295888" cy="1947625"/>
          </a:xfrm>
          <a:prstGeom prst="rect">
            <a:avLst/>
          </a:prstGeom>
        </p:spPr>
      </p:pic>
      <p:sp>
        <p:nvSpPr>
          <p:cNvPr id="6" name="Text 3"/>
          <p:cNvSpPr/>
          <p:nvPr/>
        </p:nvSpPr>
        <p:spPr>
          <a:xfrm>
            <a:off x="5556409" y="3603812"/>
            <a:ext cx="3295888" cy="510987"/>
          </a:xfrm>
          <a:prstGeom prst="rect">
            <a:avLst/>
          </a:prstGeom>
          <a:noFill/>
          <a:ln/>
        </p:spPr>
        <p:txBody>
          <a:bodyPr wrap="none" rtlCol="0" anchor="t"/>
          <a:lstStyle/>
          <a:p>
            <a:pPr algn="ctr">
              <a:lnSpc>
                <a:spcPts val="2734"/>
              </a:lnSpc>
            </a:pPr>
            <a:r>
              <a:rPr lang="ro-MD" sz="2000" dirty="0">
                <a:solidFill>
                  <a:schemeClr val="accent1"/>
                </a:solidFill>
              </a:rPr>
              <a:t>Facilitarea colaborării</a:t>
            </a:r>
            <a:endParaRPr lang="en-US" sz="2400" dirty="0">
              <a:solidFill>
                <a:schemeClr val="accent1"/>
              </a:solidFill>
            </a:endParaRPr>
          </a:p>
        </p:txBody>
      </p:sp>
      <p:sp>
        <p:nvSpPr>
          <p:cNvPr id="7" name="Text 4"/>
          <p:cNvSpPr/>
          <p:nvPr/>
        </p:nvSpPr>
        <p:spPr>
          <a:xfrm>
            <a:off x="5556409" y="4067649"/>
            <a:ext cx="3739990" cy="3817706"/>
          </a:xfrm>
          <a:prstGeom prst="rect">
            <a:avLst/>
          </a:prstGeom>
          <a:noFill/>
          <a:ln/>
        </p:spPr>
        <p:txBody>
          <a:bodyPr wrap="square" rtlCol="0" anchor="t"/>
          <a:lstStyle/>
          <a:p>
            <a:pPr>
              <a:lnSpc>
                <a:spcPts val="2799"/>
              </a:lnSpc>
            </a:pPr>
            <a:r>
              <a:rPr lang="ro-MD" dirty="0"/>
              <a:t>Platforma oferă instrumente puternice pentru gestionarea </a:t>
            </a:r>
            <a:r>
              <a:rPr lang="ro-MD" dirty="0" err="1"/>
              <a:t>colaborativă</a:t>
            </a:r>
            <a:r>
              <a:rPr lang="ro-MD" dirty="0"/>
              <a:t> a codului sursă, inclusiv funcții de urmărire a problemelor (</a:t>
            </a:r>
            <a:r>
              <a:rPr lang="ro-MD" dirty="0" err="1"/>
              <a:t>issue</a:t>
            </a:r>
            <a:r>
              <a:rPr lang="ro-MD" dirty="0"/>
              <a:t> </a:t>
            </a:r>
            <a:r>
              <a:rPr lang="ro-MD" dirty="0" err="1"/>
              <a:t>tracking</a:t>
            </a:r>
            <a:r>
              <a:rPr lang="ro-MD" dirty="0"/>
              <a:t>), solicitări de trageri (</a:t>
            </a:r>
            <a:r>
              <a:rPr lang="ro-MD" dirty="0" err="1"/>
              <a:t>pull</a:t>
            </a:r>
            <a:r>
              <a:rPr lang="ro-MD" dirty="0"/>
              <a:t> </a:t>
            </a:r>
            <a:r>
              <a:rPr lang="ro-MD" dirty="0" err="1"/>
              <a:t>requests</a:t>
            </a:r>
            <a:r>
              <a:rPr lang="ro-MD" dirty="0"/>
              <a:t>) și comentarii interactive, ceea ce facilitează colaborarea între dezvoltatori de la nivel global.</a:t>
            </a:r>
            <a:endParaRPr lang="en-US" sz="1750" dirty="0"/>
          </a:p>
        </p:txBody>
      </p:sp>
      <p:sp>
        <p:nvSpPr>
          <p:cNvPr id="9" name="Text 5"/>
          <p:cNvSpPr/>
          <p:nvPr/>
        </p:nvSpPr>
        <p:spPr>
          <a:xfrm>
            <a:off x="1204857" y="4845963"/>
            <a:ext cx="3761010" cy="347186"/>
          </a:xfrm>
          <a:prstGeom prst="rect">
            <a:avLst/>
          </a:prstGeom>
          <a:noFill/>
          <a:ln/>
        </p:spPr>
        <p:txBody>
          <a:bodyPr wrap="none" rtlCol="0" anchor="t"/>
          <a:lstStyle/>
          <a:p>
            <a:pPr>
              <a:lnSpc>
                <a:spcPts val="2734"/>
              </a:lnSpc>
            </a:pPr>
            <a:r>
              <a:rPr lang="ro-MD" sz="2000" dirty="0">
                <a:solidFill>
                  <a:schemeClr val="accent1"/>
                </a:solidFill>
              </a:rPr>
              <a:t>Standardizarea controlului versiunilor</a:t>
            </a:r>
            <a:endParaRPr lang="en-US" sz="2400" dirty="0">
              <a:solidFill>
                <a:schemeClr val="accent1"/>
              </a:solidFill>
            </a:endParaRPr>
          </a:p>
        </p:txBody>
      </p:sp>
      <p:sp>
        <p:nvSpPr>
          <p:cNvPr id="10" name="Text 6"/>
          <p:cNvSpPr/>
          <p:nvPr/>
        </p:nvSpPr>
        <p:spPr>
          <a:xfrm>
            <a:off x="1669859" y="5415320"/>
            <a:ext cx="3296007" cy="1421606"/>
          </a:xfrm>
          <a:prstGeom prst="rect">
            <a:avLst/>
          </a:prstGeom>
          <a:noFill/>
          <a:ln/>
        </p:spPr>
        <p:txBody>
          <a:bodyPr wrap="square" rtlCol="0" anchor="t"/>
          <a:lstStyle/>
          <a:p>
            <a:pPr>
              <a:lnSpc>
                <a:spcPts val="2799"/>
              </a:lnSpc>
            </a:pPr>
            <a:r>
              <a:rPr lang="ro-MD" dirty="0" err="1"/>
              <a:t>GitHub</a:t>
            </a:r>
            <a:r>
              <a:rPr lang="ro-MD" dirty="0"/>
              <a:t> a pus la dispoziție o interfață prietenoasă pentru controlul versiunilor, ceea ce a făcut acest proces mai accesibil și mai eficient pentru dezvoltatori. </a:t>
            </a:r>
            <a:endParaRPr lang="en-US" sz="1750" dirty="0"/>
          </a:p>
        </p:txBody>
      </p:sp>
      <p:pic>
        <p:nvPicPr>
          <p:cNvPr id="11" name="Image 2" descr="preencoded.png"/>
          <p:cNvPicPr>
            <a:picLocks noChangeAspect="1"/>
          </p:cNvPicPr>
          <p:nvPr/>
        </p:nvPicPr>
        <p:blipFill>
          <a:blip r:embed="rId4"/>
          <a:stretch>
            <a:fillRect/>
          </a:stretch>
        </p:blipFill>
        <p:spPr>
          <a:xfrm>
            <a:off x="9296400" y="2531269"/>
            <a:ext cx="3296007" cy="2037040"/>
          </a:xfrm>
          <a:prstGeom prst="rect">
            <a:avLst/>
          </a:prstGeom>
        </p:spPr>
      </p:pic>
      <p:sp>
        <p:nvSpPr>
          <p:cNvPr id="12" name="Text 7"/>
          <p:cNvSpPr/>
          <p:nvPr/>
        </p:nvSpPr>
        <p:spPr>
          <a:xfrm>
            <a:off x="9296400" y="4845963"/>
            <a:ext cx="2221944" cy="347186"/>
          </a:xfrm>
          <a:prstGeom prst="rect">
            <a:avLst/>
          </a:prstGeom>
          <a:noFill/>
          <a:ln/>
        </p:spPr>
        <p:txBody>
          <a:bodyPr wrap="none" rtlCol="0" anchor="t"/>
          <a:lstStyle/>
          <a:p>
            <a:pPr>
              <a:lnSpc>
                <a:spcPts val="2734"/>
              </a:lnSpc>
            </a:pPr>
            <a:r>
              <a:rPr lang="ro-MD" sz="2000" dirty="0">
                <a:solidFill>
                  <a:schemeClr val="accent1"/>
                </a:solidFill>
              </a:rPr>
              <a:t>Creșterea comunității</a:t>
            </a:r>
            <a:endParaRPr lang="en-US" sz="2400" dirty="0">
              <a:solidFill>
                <a:schemeClr val="accent1"/>
              </a:solidFill>
            </a:endParaRPr>
          </a:p>
        </p:txBody>
      </p:sp>
      <p:sp>
        <p:nvSpPr>
          <p:cNvPr id="13" name="Text 8"/>
          <p:cNvSpPr/>
          <p:nvPr/>
        </p:nvSpPr>
        <p:spPr>
          <a:xfrm>
            <a:off x="9296400" y="5415320"/>
            <a:ext cx="3296007" cy="1066205"/>
          </a:xfrm>
          <a:prstGeom prst="rect">
            <a:avLst/>
          </a:prstGeom>
          <a:noFill/>
          <a:ln/>
        </p:spPr>
        <p:txBody>
          <a:bodyPr wrap="square" rtlCol="0" anchor="t"/>
          <a:lstStyle/>
          <a:p>
            <a:pPr>
              <a:lnSpc>
                <a:spcPts val="2799"/>
              </a:lnSpc>
            </a:pPr>
            <a:r>
              <a:rPr lang="ro-MD" dirty="0" err="1"/>
              <a:t>GitHub</a:t>
            </a:r>
            <a:r>
              <a:rPr lang="ro-MD" dirty="0"/>
              <a:t> a contribuit la creșterea și consolidarea comunității de dezvoltatori. Dezvoltatorii pot să-și împărtășească proiectele, să învețe din codul altora și să colaboreze la proiecte de interes comun.</a:t>
            </a:r>
            <a:endParaRPr lang="en-US" sz="1750" dirty="0"/>
          </a:p>
        </p:txBody>
      </p:sp>
      <p:pic>
        <p:nvPicPr>
          <p:cNvPr id="2052" name="Picture 4" descr="https://camo.githubusercontent.com/174d983a58ab4e224919e0ac32360d2c595d3d7504a7e4880b8f77ef99a9446f/687474703a2f2f6769742d73636d2e636f6d2f666967757265732f3138333333666967303130322d746e2e706e67">
            <a:extLst>
              <a:ext uri="{FF2B5EF4-FFF2-40B4-BE49-F238E27FC236}">
                <a16:creationId xmlns:a16="http://schemas.microsoft.com/office/drawing/2014/main" id="{6D73DB60-8ACC-4B1E-848C-9ED525030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859" y="2531269"/>
            <a:ext cx="3296007" cy="20925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2"/>
          <p:cNvSpPr/>
          <p:nvPr/>
        </p:nvSpPr>
        <p:spPr>
          <a:xfrm>
            <a:off x="833199" y="494852"/>
            <a:ext cx="13549775" cy="1068607"/>
          </a:xfrm>
          <a:prstGeom prst="rect">
            <a:avLst/>
          </a:prstGeom>
          <a:noFill/>
          <a:ln/>
        </p:spPr>
        <p:txBody>
          <a:bodyPr wrap="square" rtlCol="0" anchor="t"/>
          <a:lstStyle/>
          <a:p>
            <a:pPr marL="0" indent="0" algn="ctr">
              <a:lnSpc>
                <a:spcPts val="5468"/>
              </a:lnSpc>
              <a:buNone/>
            </a:pPr>
            <a:r>
              <a:rPr lang="en-US" sz="4374" dirty="0">
                <a:solidFill>
                  <a:srgbClr val="476FD6"/>
                </a:solidFill>
                <a:latin typeface="Roboto Slab" pitchFamily="34" charset="0"/>
                <a:ea typeface="Roboto Slab" pitchFamily="34" charset="-122"/>
                <a:cs typeface="Roboto Slab" pitchFamily="34" charset="-120"/>
              </a:rPr>
              <a:t>Proiectul 1 f</a:t>
            </a:r>
            <a:r>
              <a:rPr lang="ro-RO" sz="4374" dirty="0">
                <a:solidFill>
                  <a:srgbClr val="476FD6"/>
                </a:solidFill>
                <a:latin typeface="Roboto Slab" pitchFamily="34" charset="0"/>
                <a:ea typeface="Roboto Slab" pitchFamily="34" charset="-122"/>
                <a:cs typeface="Roboto Slab" pitchFamily="34" charset="-120"/>
              </a:rPr>
              <a:t>ă</a:t>
            </a:r>
            <a:r>
              <a:rPr lang="en-US" sz="4374" dirty="0" err="1">
                <a:solidFill>
                  <a:srgbClr val="476FD6"/>
                </a:solidFill>
                <a:latin typeface="Roboto Slab" pitchFamily="34" charset="0"/>
                <a:ea typeface="Roboto Slab" pitchFamily="34" charset="-122"/>
                <a:cs typeface="Roboto Slab" pitchFamily="34" charset="-120"/>
              </a:rPr>
              <a:t>ră</a:t>
            </a:r>
            <a:r>
              <a:rPr lang="en-US" sz="4374" dirty="0">
                <a:solidFill>
                  <a:srgbClr val="476FD6"/>
                </a:solidFill>
                <a:latin typeface="Roboto Slab" pitchFamily="34" charset="0"/>
                <a:ea typeface="Roboto Slab" pitchFamily="34" charset="-122"/>
                <a:cs typeface="Roboto Slab" pitchFamily="34" charset="-120"/>
              </a:rPr>
              <a:t> </a:t>
            </a:r>
            <a:r>
              <a:rPr lang="en-US" sz="4374" dirty="0" err="1">
                <a:solidFill>
                  <a:srgbClr val="476FD6"/>
                </a:solidFill>
                <a:latin typeface="Roboto Slab" pitchFamily="34" charset="0"/>
                <a:ea typeface="Roboto Slab" pitchFamily="34" charset="-122"/>
                <a:cs typeface="Roboto Slab" pitchFamily="34" charset="-120"/>
              </a:rPr>
              <a:t>succes</a:t>
            </a:r>
            <a:r>
              <a:rPr lang="en-US" sz="4374" dirty="0">
                <a:solidFill>
                  <a:srgbClr val="476FD6"/>
                </a:solidFill>
                <a:latin typeface="Roboto Slab" pitchFamily="34" charset="0"/>
                <a:ea typeface="Roboto Slab" pitchFamily="34" charset="-122"/>
                <a:cs typeface="Roboto Slab" pitchFamily="34" charset="-120"/>
              </a:rPr>
              <a:t>:</a:t>
            </a:r>
            <a:r>
              <a:rPr lang="ro-RO" sz="4374" dirty="0">
                <a:solidFill>
                  <a:srgbClr val="476FD6"/>
                </a:solidFill>
                <a:latin typeface="Roboto Slab" pitchFamily="34" charset="0"/>
                <a:ea typeface="Roboto Slab" pitchFamily="34" charset="-122"/>
                <a:cs typeface="Roboto Slab" pitchFamily="34" charset="-120"/>
              </a:rPr>
              <a:t>Google Glass</a:t>
            </a:r>
            <a:endParaRPr lang="en-US" sz="4374" dirty="0"/>
          </a:p>
        </p:txBody>
      </p:sp>
      <p:sp>
        <p:nvSpPr>
          <p:cNvPr id="7" name="Text 5"/>
          <p:cNvSpPr/>
          <p:nvPr/>
        </p:nvSpPr>
        <p:spPr>
          <a:xfrm>
            <a:off x="1555313" y="3055501"/>
            <a:ext cx="2905601" cy="694373"/>
          </a:xfrm>
          <a:prstGeom prst="rect">
            <a:avLst/>
          </a:prstGeom>
          <a:noFill/>
          <a:ln/>
        </p:spPr>
        <p:txBody>
          <a:bodyPr wrap="square" rtlCol="0" anchor="t"/>
          <a:lstStyle/>
          <a:p>
            <a:pPr>
              <a:lnSpc>
                <a:spcPts val="2734"/>
              </a:lnSpc>
            </a:pPr>
            <a:endParaRPr lang="en-US" sz="2187" dirty="0"/>
          </a:p>
        </p:txBody>
      </p:sp>
      <p:sp>
        <p:nvSpPr>
          <p:cNvPr id="8" name="Text 6"/>
          <p:cNvSpPr/>
          <p:nvPr/>
        </p:nvSpPr>
        <p:spPr>
          <a:xfrm>
            <a:off x="1555313" y="3972044"/>
            <a:ext cx="2905601" cy="1421606"/>
          </a:xfrm>
          <a:prstGeom prst="rect">
            <a:avLst/>
          </a:prstGeom>
          <a:noFill/>
          <a:ln/>
        </p:spPr>
        <p:txBody>
          <a:bodyPr wrap="square" rtlCol="0" anchor="t"/>
          <a:lstStyle/>
          <a:p>
            <a:pPr marL="0" indent="0">
              <a:lnSpc>
                <a:spcPts val="2799"/>
              </a:lnSpc>
              <a:buNone/>
            </a:pPr>
            <a:endParaRPr lang="en-US" sz="1750" dirty="0"/>
          </a:p>
        </p:txBody>
      </p:sp>
      <p:sp>
        <p:nvSpPr>
          <p:cNvPr id="12" name="Text 10"/>
          <p:cNvSpPr/>
          <p:nvPr/>
        </p:nvSpPr>
        <p:spPr>
          <a:xfrm>
            <a:off x="5405199" y="3624858"/>
            <a:ext cx="2905601" cy="1421606"/>
          </a:xfrm>
          <a:prstGeom prst="rect">
            <a:avLst/>
          </a:prstGeom>
          <a:noFill/>
          <a:ln/>
        </p:spPr>
        <p:txBody>
          <a:bodyPr wrap="square" rtlCol="0" anchor="t"/>
          <a:lstStyle/>
          <a:p>
            <a:pPr marL="0" indent="0">
              <a:lnSpc>
                <a:spcPts val="2799"/>
              </a:lnSpc>
              <a:buNone/>
            </a:pPr>
            <a:endParaRPr lang="en-US" sz="1750" dirty="0"/>
          </a:p>
        </p:txBody>
      </p:sp>
      <p:sp>
        <p:nvSpPr>
          <p:cNvPr id="16" name="Text 14"/>
          <p:cNvSpPr/>
          <p:nvPr/>
        </p:nvSpPr>
        <p:spPr>
          <a:xfrm>
            <a:off x="840447" y="1990164"/>
            <a:ext cx="6755487" cy="5464885"/>
          </a:xfrm>
          <a:prstGeom prst="rect">
            <a:avLst/>
          </a:prstGeom>
          <a:noFill/>
          <a:ln/>
        </p:spPr>
        <p:txBody>
          <a:bodyPr wrap="square" rtlCol="0" anchor="t"/>
          <a:lstStyle/>
          <a:p>
            <a:pPr>
              <a:lnSpc>
                <a:spcPts val="2799"/>
              </a:lnSpc>
            </a:pPr>
            <a:r>
              <a:rPr lang="ro-MD" dirty="0"/>
              <a:t>Google Glass a fost un proiect inovator, dar a întâmpinat multiple probleme și dificultăți, ceea ce a condus în cele din urmă la considerarea sa ca un eșec comercial și la suspendarea dezvoltării sale pentru consumatori. În cele din urmă, Google a întrerupt proiectul Google Glass pentru consumatori în 2015, și s-a concentrat pe dezvoltarea dispozitivelor inteligente pentru uz industrial și </a:t>
            </a:r>
            <a:r>
              <a:rPr lang="ro-MD" dirty="0" err="1"/>
              <a:t>enterprise</a:t>
            </a:r>
            <a:r>
              <a:rPr lang="ro-MD" dirty="0"/>
              <a:t>, unde au avut mai mult succes. Acest eșec a demonstrat importanța echilibrului între inovație și preocupările legate de intimitate și acceptarea socială în dezvoltarea și lansarea de produse tehnologice.</a:t>
            </a:r>
            <a:endParaRPr lang="en-US" sz="1750" dirty="0"/>
          </a:p>
        </p:txBody>
      </p:sp>
      <p:pic>
        <p:nvPicPr>
          <p:cNvPr id="3080" name="Picture 8" descr="Google Glass How-to: Getting Started - YouTube">
            <a:extLst>
              <a:ext uri="{FF2B5EF4-FFF2-40B4-BE49-F238E27FC236}">
                <a16:creationId xmlns:a16="http://schemas.microsoft.com/office/drawing/2014/main" id="{C79A3C6D-DF2E-40F4-A8FF-31FB2FA75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9631" y="3366943"/>
            <a:ext cx="5420322" cy="4053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11151"/>
            <a:ext cx="14630400" cy="8229600"/>
          </a:xfrm>
          <a:prstGeom prst="rect">
            <a:avLst/>
          </a:prstGeom>
          <a:solidFill>
            <a:srgbClr val="FBFCFE"/>
          </a:solidFill>
          <a:ln/>
        </p:spPr>
      </p:sp>
      <p:sp>
        <p:nvSpPr>
          <p:cNvPr id="4" name="Text 2"/>
          <p:cNvSpPr/>
          <p:nvPr/>
        </p:nvSpPr>
        <p:spPr>
          <a:xfrm>
            <a:off x="111512" y="2958353"/>
            <a:ext cx="14153127" cy="3991087"/>
          </a:xfrm>
          <a:prstGeom prst="rect">
            <a:avLst/>
          </a:prstGeom>
          <a:noFill/>
          <a:ln/>
        </p:spPr>
        <p:txBody>
          <a:bodyPr wrap="none" rtlCol="0" anchor="t"/>
          <a:lstStyle/>
          <a:p>
            <a:r>
              <a:rPr lang="en-US" sz="4374" dirty="0">
                <a:solidFill>
                  <a:srgbClr val="476FD6"/>
                </a:solidFill>
                <a:latin typeface="Roboto Slab" pitchFamily="34" charset="0"/>
                <a:ea typeface="Roboto Slab" pitchFamily="34" charset="-122"/>
                <a:cs typeface="Roboto Slab" pitchFamily="34" charset="-120"/>
              </a:rPr>
              <a:t>Analiza </a:t>
            </a:r>
            <a:r>
              <a:rPr lang="en-US" sz="4374" dirty="0" err="1">
                <a:solidFill>
                  <a:srgbClr val="476FD6"/>
                </a:solidFill>
                <a:latin typeface="Roboto Slab" pitchFamily="34" charset="0"/>
                <a:ea typeface="Roboto Slab" pitchFamily="34" charset="-122"/>
                <a:cs typeface="Roboto Slab" pitchFamily="34" charset="-120"/>
              </a:rPr>
              <a:t>cauzelor</a:t>
            </a:r>
            <a:r>
              <a:rPr lang="en-US" sz="4374" dirty="0">
                <a:solidFill>
                  <a:srgbClr val="476FD6"/>
                </a:solidFill>
                <a:latin typeface="Roboto Slab" pitchFamily="34" charset="0"/>
                <a:ea typeface="Roboto Slab" pitchFamily="34" charset="-122"/>
                <a:cs typeface="Roboto Slab" pitchFamily="34" charset="-120"/>
              </a:rPr>
              <a:t> e</a:t>
            </a:r>
            <a:r>
              <a:rPr lang="ro-RO" sz="4374" dirty="0">
                <a:solidFill>
                  <a:srgbClr val="476FD6"/>
                </a:solidFill>
                <a:latin typeface="Roboto Slab" pitchFamily="34" charset="0"/>
                <a:ea typeface="Roboto Slab" pitchFamily="34" charset="-122"/>
                <a:cs typeface="Roboto Slab" pitchFamily="34" charset="-120"/>
              </a:rPr>
              <a:t>ș</a:t>
            </a:r>
            <a:r>
              <a:rPr lang="en-US" sz="4374" dirty="0" err="1">
                <a:solidFill>
                  <a:srgbClr val="476FD6"/>
                </a:solidFill>
                <a:latin typeface="Roboto Slab" pitchFamily="34" charset="0"/>
                <a:ea typeface="Roboto Slab" pitchFamily="34" charset="-122"/>
                <a:cs typeface="Roboto Slab" pitchFamily="34" charset="-120"/>
              </a:rPr>
              <a:t>ecului</a:t>
            </a:r>
            <a:r>
              <a:rPr lang="en-US" sz="4374" dirty="0">
                <a:solidFill>
                  <a:srgbClr val="476FD6"/>
                </a:solidFill>
                <a:latin typeface="Roboto Slab" pitchFamily="34" charset="0"/>
                <a:ea typeface="Roboto Slab" pitchFamily="34" charset="-122"/>
                <a:cs typeface="Roboto Slab" pitchFamily="34" charset="-120"/>
              </a:rPr>
              <a:t> </a:t>
            </a:r>
            <a:r>
              <a:rPr lang="ro-RO" sz="4374" dirty="0" err="1">
                <a:solidFill>
                  <a:srgbClr val="476FD6"/>
                </a:solidFill>
                <a:latin typeface="Roboto Slab" pitchFamily="34" charset="0"/>
                <a:ea typeface="Roboto Slab" pitchFamily="34" charset="-122"/>
                <a:cs typeface="Roboto Slab" pitchFamily="34" charset="-120"/>
              </a:rPr>
              <a:t>proeictului</a:t>
            </a:r>
            <a:r>
              <a:rPr lang="ro-RO" sz="4374" dirty="0">
                <a:solidFill>
                  <a:srgbClr val="476FD6"/>
                </a:solidFill>
                <a:latin typeface="Roboto Slab" pitchFamily="34" charset="0"/>
                <a:ea typeface="Roboto Slab" pitchFamily="34" charset="-122"/>
                <a:cs typeface="Roboto Slab" pitchFamily="34" charset="-120"/>
              </a:rPr>
              <a:t> Google Glass </a:t>
            </a:r>
          </a:p>
          <a:p>
            <a:endParaRPr lang="ro-MD" b="1" dirty="0"/>
          </a:p>
          <a:p>
            <a:r>
              <a:rPr lang="ro-MD" b="1" dirty="0"/>
              <a:t>Prețul ridicat</a:t>
            </a:r>
            <a:r>
              <a:rPr lang="ro-MD" dirty="0"/>
              <a:t>: Unul dintre cele mai mari obstacole pentru adoptarea largă a Google Glass a fost prețul său inițial extrem de ridicat. </a:t>
            </a:r>
          </a:p>
          <a:p>
            <a:r>
              <a:rPr lang="ro-MD" dirty="0"/>
              <a:t>Costul dispozitivului era în jur de 1.500 de dolari, ceea ce îl făcea inaccesibil pentru majoritatea consumatorilor.</a:t>
            </a:r>
          </a:p>
          <a:p>
            <a:r>
              <a:rPr lang="ro-MD" b="1" dirty="0"/>
              <a:t>Probleme de intimitate și securitate</a:t>
            </a:r>
            <a:r>
              <a:rPr lang="ro-MD" dirty="0"/>
              <a:t>: Google Glass a ridicat preocupări semnificative cu privire la intimitate și securitate. </a:t>
            </a:r>
          </a:p>
          <a:p>
            <a:r>
              <a:rPr lang="ro-MD" dirty="0"/>
              <a:t>Deoarece dispozitivul era echipat cu o cameră video, utilizatorii puteau să înregistreze și să fotografieze persoane fără să le ceară permisiunea, </a:t>
            </a:r>
          </a:p>
          <a:p>
            <a:r>
              <a:rPr lang="ro-MD" dirty="0"/>
              <a:t>ceea ce a declanșat o serie de controverse și discuții legate de respectarea vieții private.</a:t>
            </a:r>
          </a:p>
          <a:p>
            <a:r>
              <a:rPr lang="ro-MD" b="1" dirty="0"/>
              <a:t>Reacții negative din partea publicului</a:t>
            </a:r>
            <a:r>
              <a:rPr lang="ro-MD" dirty="0"/>
              <a:t>: În timp ce unii oameni au fost entuziasmați de tehnologia Google Glass, alții au avut reacții negative. </a:t>
            </a:r>
          </a:p>
          <a:p>
            <a:r>
              <a:rPr lang="ro-MD" dirty="0"/>
              <a:t>Oamenii au simțit că dispozitivul părea futurist și ciudat, ceea ce a dus la fenomenul numit "</a:t>
            </a:r>
            <a:r>
              <a:rPr lang="ro-MD" dirty="0" err="1"/>
              <a:t>Glasshole</a:t>
            </a:r>
            <a:r>
              <a:rPr lang="ro-MD" dirty="0"/>
              <a:t>," </a:t>
            </a:r>
          </a:p>
          <a:p>
            <a:r>
              <a:rPr lang="ro-MD" dirty="0"/>
              <a:t>un termen folosit pentru a descrie utilizatorii obraznici sau nepoliticoși ai dispozitivului.</a:t>
            </a:r>
          </a:p>
          <a:p>
            <a:r>
              <a:rPr lang="ro-MD" b="1" dirty="0"/>
              <a:t>Probleme de performanță și funcționalitate limitată</a:t>
            </a:r>
            <a:r>
              <a:rPr lang="ro-MD" dirty="0"/>
              <a:t>: Google Glass a avut și probleme de performanță și funcționalitate limitată. </a:t>
            </a:r>
          </a:p>
          <a:p>
            <a:r>
              <a:rPr lang="ro-MD" dirty="0"/>
              <a:t>Durata bateriei a fost scurtă, iar funcțiile disponibile au fost limitate în comparație cu așteptările utilizatorilor.</a:t>
            </a:r>
          </a:p>
          <a:p>
            <a:pPr marL="0" indent="0">
              <a:lnSpc>
                <a:spcPts val="5468"/>
              </a:lnSpc>
              <a:buNone/>
            </a:pPr>
            <a:endParaRPr lang="en-US" sz="4374" dirty="0"/>
          </a:p>
        </p:txBody>
      </p:sp>
      <p:sp>
        <p:nvSpPr>
          <p:cNvPr id="5" name="Text 3"/>
          <p:cNvSpPr/>
          <p:nvPr/>
        </p:nvSpPr>
        <p:spPr>
          <a:xfrm>
            <a:off x="2037993" y="5670113"/>
            <a:ext cx="4443889" cy="694373"/>
          </a:xfrm>
          <a:prstGeom prst="rect">
            <a:avLst/>
          </a:prstGeom>
          <a:noFill/>
          <a:ln/>
        </p:spPr>
        <p:txBody>
          <a:bodyPr wrap="none" rtlCol="0" anchor="t"/>
          <a:lstStyle/>
          <a:p>
            <a:pPr marL="0" indent="0">
              <a:lnSpc>
                <a:spcPts val="5468"/>
              </a:lnSpc>
              <a:buNone/>
            </a:pPr>
            <a:endParaRPr lang="en-US" sz="4374" dirty="0"/>
          </a:p>
        </p:txBody>
      </p:sp>
      <p:pic>
        <p:nvPicPr>
          <p:cNvPr id="6"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22264" y="50065"/>
            <a:ext cx="14630400" cy="8229600"/>
          </a:xfrm>
          <a:prstGeom prst="rect">
            <a:avLst/>
          </a:prstGeom>
          <a:solidFill>
            <a:srgbClr val="FBFCFE"/>
          </a:solidFill>
          <a:ln/>
        </p:spPr>
      </p:sp>
      <p:sp>
        <p:nvSpPr>
          <p:cNvPr id="4" name="Text 2"/>
          <p:cNvSpPr/>
          <p:nvPr/>
        </p:nvSpPr>
        <p:spPr>
          <a:xfrm>
            <a:off x="2037993" y="1007150"/>
            <a:ext cx="10554414" cy="1388745"/>
          </a:xfrm>
          <a:prstGeom prst="rect">
            <a:avLst/>
          </a:prstGeom>
          <a:noFill/>
          <a:ln/>
        </p:spPr>
        <p:txBody>
          <a:bodyPr wrap="square" rtlCol="0" anchor="t"/>
          <a:lstStyle/>
          <a:p>
            <a:pPr marL="0" indent="0" algn="ctr">
              <a:lnSpc>
                <a:spcPts val="5468"/>
              </a:lnSpc>
              <a:buNone/>
            </a:pPr>
            <a:r>
              <a:rPr lang="en-US" sz="4374" dirty="0">
                <a:solidFill>
                  <a:srgbClr val="476FD6"/>
                </a:solidFill>
                <a:latin typeface="Roboto Slab" pitchFamily="34" charset="0"/>
                <a:ea typeface="Roboto Slab" pitchFamily="34" charset="-122"/>
                <a:cs typeface="Roboto Slab" pitchFamily="34" charset="-120"/>
              </a:rPr>
              <a:t>Proiectul 2 fără </a:t>
            </a:r>
            <a:r>
              <a:rPr lang="en-US" sz="4374" dirty="0" err="1">
                <a:solidFill>
                  <a:srgbClr val="476FD6"/>
                </a:solidFill>
                <a:latin typeface="Roboto Slab" pitchFamily="34" charset="0"/>
                <a:ea typeface="Roboto Slab" pitchFamily="34" charset="-122"/>
                <a:cs typeface="Roboto Slab" pitchFamily="34" charset="-120"/>
              </a:rPr>
              <a:t>succes</a:t>
            </a:r>
            <a:r>
              <a:rPr lang="en-US" sz="4374" dirty="0">
                <a:solidFill>
                  <a:srgbClr val="476FD6"/>
                </a:solidFill>
                <a:latin typeface="Roboto Slab" pitchFamily="34" charset="0"/>
                <a:ea typeface="Roboto Slab" pitchFamily="34" charset="-122"/>
                <a:cs typeface="Roboto Slab" pitchFamily="34" charset="-120"/>
              </a:rPr>
              <a:t>:</a:t>
            </a:r>
            <a:r>
              <a:rPr lang="ro-RO" sz="4374" dirty="0">
                <a:solidFill>
                  <a:srgbClr val="476FD6"/>
                </a:solidFill>
                <a:latin typeface="Roboto Slab" pitchFamily="34" charset="0"/>
                <a:ea typeface="Roboto Slab" pitchFamily="34" charset="-122"/>
                <a:cs typeface="Roboto Slab" pitchFamily="34" charset="-120"/>
              </a:rPr>
              <a:t> Microsoft Windows Vista. Probleme</a:t>
            </a:r>
            <a:endParaRPr lang="en-US" sz="4374" dirty="0"/>
          </a:p>
        </p:txBody>
      </p:sp>
      <p:sp>
        <p:nvSpPr>
          <p:cNvPr id="5" name="Shape 3"/>
          <p:cNvSpPr/>
          <p:nvPr/>
        </p:nvSpPr>
        <p:spPr>
          <a:xfrm>
            <a:off x="7293054" y="2840236"/>
            <a:ext cx="44410" cy="4382095"/>
          </a:xfrm>
          <a:prstGeom prst="rect">
            <a:avLst/>
          </a:prstGeom>
          <a:solidFill>
            <a:srgbClr val="E7EDF9"/>
          </a:solidFill>
          <a:ln/>
        </p:spPr>
      </p:sp>
      <p:sp>
        <p:nvSpPr>
          <p:cNvPr id="6" name="Shape 4"/>
          <p:cNvSpPr/>
          <p:nvPr/>
        </p:nvSpPr>
        <p:spPr>
          <a:xfrm>
            <a:off x="7565172" y="3241536"/>
            <a:ext cx="777597" cy="44410"/>
          </a:xfrm>
          <a:prstGeom prst="rect">
            <a:avLst/>
          </a:prstGeom>
          <a:solidFill>
            <a:srgbClr val="E7EDF9"/>
          </a:solidFill>
          <a:ln/>
        </p:spPr>
      </p:sp>
      <p:sp>
        <p:nvSpPr>
          <p:cNvPr id="7" name="Shape 5"/>
          <p:cNvSpPr/>
          <p:nvPr/>
        </p:nvSpPr>
        <p:spPr>
          <a:xfrm>
            <a:off x="7065228" y="3013829"/>
            <a:ext cx="499943" cy="499943"/>
          </a:xfrm>
          <a:prstGeom prst="roundRect">
            <a:avLst>
              <a:gd name="adj" fmla="val 26667"/>
            </a:avLst>
          </a:prstGeom>
          <a:solidFill>
            <a:srgbClr val="E7EDF9"/>
          </a:solidFill>
          <a:ln/>
        </p:spPr>
      </p:sp>
      <p:sp>
        <p:nvSpPr>
          <p:cNvPr id="8" name="Text 6"/>
          <p:cNvSpPr/>
          <p:nvPr/>
        </p:nvSpPr>
        <p:spPr>
          <a:xfrm>
            <a:off x="7246560" y="3055501"/>
            <a:ext cx="13716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9" name="Text 7"/>
          <p:cNvSpPr/>
          <p:nvPr/>
        </p:nvSpPr>
        <p:spPr>
          <a:xfrm>
            <a:off x="8537258" y="3062407"/>
            <a:ext cx="2293620" cy="347186"/>
          </a:xfrm>
          <a:prstGeom prst="rect">
            <a:avLst/>
          </a:prstGeom>
          <a:noFill/>
          <a:ln/>
        </p:spPr>
        <p:txBody>
          <a:bodyPr wrap="none" rtlCol="0" anchor="t"/>
          <a:lstStyle/>
          <a:p>
            <a:pPr>
              <a:lnSpc>
                <a:spcPts val="2734"/>
              </a:lnSpc>
            </a:pPr>
            <a:r>
              <a:rPr lang="ro-MD" sz="2000" b="1" dirty="0">
                <a:solidFill>
                  <a:schemeClr val="accent1"/>
                </a:solidFill>
              </a:rPr>
              <a:t>Cerințe hardware ridicate</a:t>
            </a:r>
            <a:endParaRPr lang="en-US" sz="2400" dirty="0">
              <a:solidFill>
                <a:schemeClr val="accent1"/>
              </a:solidFill>
            </a:endParaRPr>
          </a:p>
        </p:txBody>
      </p:sp>
      <p:sp>
        <p:nvSpPr>
          <p:cNvPr id="10" name="Text 8"/>
          <p:cNvSpPr/>
          <p:nvPr/>
        </p:nvSpPr>
        <p:spPr>
          <a:xfrm>
            <a:off x="8537258" y="3631763"/>
            <a:ext cx="5071166" cy="1066205"/>
          </a:xfrm>
          <a:prstGeom prst="rect">
            <a:avLst/>
          </a:prstGeom>
          <a:noFill/>
          <a:ln/>
        </p:spPr>
        <p:txBody>
          <a:bodyPr wrap="square" rtlCol="0" anchor="t"/>
          <a:lstStyle/>
          <a:p>
            <a:pPr>
              <a:lnSpc>
                <a:spcPts val="2799"/>
              </a:lnSpc>
            </a:pPr>
            <a:r>
              <a:rPr lang="ro-MD" dirty="0"/>
              <a:t>Windows Vista a avut cerințe de sistem mai ridicate decât predecesorul său, Windows XP. Acest lucru a dus la faptul că mulți utilizatori cu computere mai vechi au întâmpinat dificultăți în actualizarea la Vista</a:t>
            </a:r>
            <a:endParaRPr lang="en-US" sz="1750" dirty="0"/>
          </a:p>
        </p:txBody>
      </p:sp>
      <p:sp>
        <p:nvSpPr>
          <p:cNvPr id="11" name="Shape 9"/>
          <p:cNvSpPr/>
          <p:nvPr/>
        </p:nvSpPr>
        <p:spPr>
          <a:xfrm>
            <a:off x="6287631" y="4352389"/>
            <a:ext cx="777597" cy="44410"/>
          </a:xfrm>
          <a:prstGeom prst="rect">
            <a:avLst/>
          </a:prstGeom>
          <a:solidFill>
            <a:srgbClr val="E7EDF9"/>
          </a:solidFill>
          <a:ln/>
        </p:spPr>
      </p:sp>
      <p:sp>
        <p:nvSpPr>
          <p:cNvPr id="12" name="Shape 10"/>
          <p:cNvSpPr/>
          <p:nvPr/>
        </p:nvSpPr>
        <p:spPr>
          <a:xfrm>
            <a:off x="7065228" y="4124682"/>
            <a:ext cx="499943" cy="499943"/>
          </a:xfrm>
          <a:prstGeom prst="roundRect">
            <a:avLst>
              <a:gd name="adj" fmla="val 26667"/>
            </a:avLst>
          </a:prstGeom>
          <a:solidFill>
            <a:srgbClr val="E7EDF9"/>
          </a:solidFill>
          <a:ln/>
        </p:spPr>
      </p:sp>
      <p:sp>
        <p:nvSpPr>
          <p:cNvPr id="13" name="Text 11"/>
          <p:cNvSpPr/>
          <p:nvPr/>
        </p:nvSpPr>
        <p:spPr>
          <a:xfrm>
            <a:off x="7223700" y="4166354"/>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4" name="Text 12"/>
          <p:cNvSpPr/>
          <p:nvPr/>
        </p:nvSpPr>
        <p:spPr>
          <a:xfrm>
            <a:off x="3250883" y="4173260"/>
            <a:ext cx="2842260" cy="347186"/>
          </a:xfrm>
          <a:prstGeom prst="rect">
            <a:avLst/>
          </a:prstGeom>
          <a:noFill/>
          <a:ln/>
        </p:spPr>
        <p:txBody>
          <a:bodyPr wrap="none" rtlCol="0" anchor="t"/>
          <a:lstStyle/>
          <a:p>
            <a:pPr algn="r">
              <a:lnSpc>
                <a:spcPts val="2734"/>
              </a:lnSpc>
            </a:pPr>
            <a:r>
              <a:rPr lang="it-IT" sz="2000" b="1" dirty="0">
                <a:solidFill>
                  <a:schemeClr val="accent1"/>
                </a:solidFill>
              </a:rPr>
              <a:t>Compatibilitatea cu aplicații și drivere</a:t>
            </a:r>
            <a:endParaRPr lang="en-US" sz="2400" dirty="0">
              <a:solidFill>
                <a:schemeClr val="accent1"/>
              </a:solidFill>
            </a:endParaRPr>
          </a:p>
        </p:txBody>
      </p:sp>
      <p:sp>
        <p:nvSpPr>
          <p:cNvPr id="15" name="Text 13"/>
          <p:cNvSpPr/>
          <p:nvPr/>
        </p:nvSpPr>
        <p:spPr>
          <a:xfrm>
            <a:off x="2037993" y="4742617"/>
            <a:ext cx="4055150" cy="1066205"/>
          </a:xfrm>
          <a:prstGeom prst="rect">
            <a:avLst/>
          </a:prstGeom>
          <a:noFill/>
          <a:ln/>
        </p:spPr>
        <p:txBody>
          <a:bodyPr wrap="square" rtlCol="0" anchor="t"/>
          <a:lstStyle/>
          <a:p>
            <a:pPr algn="r">
              <a:lnSpc>
                <a:spcPts val="2799"/>
              </a:lnSpc>
            </a:pPr>
            <a:r>
              <a:rPr lang="ro-MD" dirty="0"/>
              <a:t>Multe aplicații și drivere dezvoltate pentru versiunile anterioare ale Windows nu erau compatibile cu Windows Vista în stadiul inițial al lansării. Acest lucru a dus la o lipsă de suport pentru hardware și software existent, ceea ce a frustrat utilizatorii.</a:t>
            </a:r>
            <a:endParaRPr lang="en-US" sz="1750" dirty="0"/>
          </a:p>
        </p:txBody>
      </p:sp>
      <p:sp>
        <p:nvSpPr>
          <p:cNvPr id="16" name="Shape 14"/>
          <p:cNvSpPr/>
          <p:nvPr/>
        </p:nvSpPr>
        <p:spPr>
          <a:xfrm>
            <a:off x="7565172" y="5543610"/>
            <a:ext cx="777597" cy="44410"/>
          </a:xfrm>
          <a:prstGeom prst="rect">
            <a:avLst/>
          </a:prstGeom>
          <a:solidFill>
            <a:srgbClr val="E7EDF9"/>
          </a:solidFill>
          <a:ln/>
        </p:spPr>
      </p:sp>
      <p:sp>
        <p:nvSpPr>
          <p:cNvPr id="17" name="Shape 15"/>
          <p:cNvSpPr/>
          <p:nvPr/>
        </p:nvSpPr>
        <p:spPr>
          <a:xfrm>
            <a:off x="7065228" y="5315903"/>
            <a:ext cx="499943" cy="499943"/>
          </a:xfrm>
          <a:prstGeom prst="roundRect">
            <a:avLst>
              <a:gd name="adj" fmla="val 26667"/>
            </a:avLst>
          </a:prstGeom>
          <a:solidFill>
            <a:srgbClr val="E7EDF9"/>
          </a:solidFill>
          <a:ln/>
        </p:spPr>
      </p:sp>
      <p:sp>
        <p:nvSpPr>
          <p:cNvPr id="18" name="Text 16"/>
          <p:cNvSpPr/>
          <p:nvPr/>
        </p:nvSpPr>
        <p:spPr>
          <a:xfrm>
            <a:off x="7223700" y="5357574"/>
            <a:ext cx="182880"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9" name="Text 17"/>
          <p:cNvSpPr/>
          <p:nvPr/>
        </p:nvSpPr>
        <p:spPr>
          <a:xfrm>
            <a:off x="8537258" y="5364480"/>
            <a:ext cx="2316480" cy="347186"/>
          </a:xfrm>
          <a:prstGeom prst="rect">
            <a:avLst/>
          </a:prstGeom>
          <a:noFill/>
          <a:ln/>
        </p:spPr>
        <p:txBody>
          <a:bodyPr wrap="none" rtlCol="0" anchor="t"/>
          <a:lstStyle/>
          <a:p>
            <a:pPr>
              <a:lnSpc>
                <a:spcPts val="2734"/>
              </a:lnSpc>
            </a:pPr>
            <a:r>
              <a:rPr lang="ro-RO" sz="2000" b="1" dirty="0">
                <a:solidFill>
                  <a:schemeClr val="accent1"/>
                </a:solidFill>
              </a:rPr>
              <a:t>C</a:t>
            </a:r>
            <a:r>
              <a:rPr lang="it-IT" sz="2000" b="1" dirty="0">
                <a:solidFill>
                  <a:schemeClr val="accent1"/>
                </a:solidFill>
              </a:rPr>
              <a:t>riticile dure ale utilizatorilor și ale industriei</a:t>
            </a:r>
            <a:endParaRPr lang="en-US" sz="2400" dirty="0">
              <a:solidFill>
                <a:schemeClr val="accent1"/>
              </a:solidFill>
            </a:endParaRPr>
          </a:p>
        </p:txBody>
      </p:sp>
      <p:sp>
        <p:nvSpPr>
          <p:cNvPr id="20" name="Text 18"/>
          <p:cNvSpPr/>
          <p:nvPr/>
        </p:nvSpPr>
        <p:spPr>
          <a:xfrm>
            <a:off x="8537258" y="5933837"/>
            <a:ext cx="4951452" cy="1066205"/>
          </a:xfrm>
          <a:prstGeom prst="rect">
            <a:avLst/>
          </a:prstGeom>
          <a:noFill/>
          <a:ln/>
        </p:spPr>
        <p:txBody>
          <a:bodyPr wrap="square" rtlCol="0" anchor="t"/>
          <a:lstStyle/>
          <a:p>
            <a:pPr>
              <a:lnSpc>
                <a:spcPts val="2799"/>
              </a:lnSpc>
            </a:pPr>
            <a:r>
              <a:rPr lang="ro-MD" dirty="0"/>
              <a:t>Windows Vista a primit critici dure din partea utilizatorilor și ale industriei IT. Mulți au fost dezamăgiți de experiența utilizatorului și de modul în care sistemul de operare funcționa în comparație cu așteptările lor.</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4" name="Text 2"/>
          <p:cNvSpPr/>
          <p:nvPr/>
        </p:nvSpPr>
        <p:spPr>
          <a:xfrm>
            <a:off x="2037993" y="2150031"/>
            <a:ext cx="100888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Analiza cauzelor eșecului proiectului 2</a:t>
            </a:r>
            <a:endParaRPr lang="en-US" sz="4374" dirty="0"/>
          </a:p>
        </p:txBody>
      </p:sp>
      <p:sp>
        <p:nvSpPr>
          <p:cNvPr id="5" name="Shape 3"/>
          <p:cNvSpPr/>
          <p:nvPr/>
        </p:nvSpPr>
        <p:spPr>
          <a:xfrm>
            <a:off x="1108038" y="3288743"/>
            <a:ext cx="4300019" cy="3359483"/>
          </a:xfrm>
          <a:prstGeom prst="roundRect">
            <a:avLst>
              <a:gd name="adj" fmla="val 4777"/>
            </a:avLst>
          </a:prstGeom>
          <a:solidFill>
            <a:srgbClr val="E7EDF9"/>
          </a:solidFill>
          <a:ln/>
        </p:spPr>
      </p:sp>
      <p:sp>
        <p:nvSpPr>
          <p:cNvPr id="6" name="Text 4"/>
          <p:cNvSpPr/>
          <p:nvPr/>
        </p:nvSpPr>
        <p:spPr>
          <a:xfrm>
            <a:off x="1226372" y="3510915"/>
            <a:ext cx="3327411" cy="347186"/>
          </a:xfrm>
          <a:prstGeom prst="rect">
            <a:avLst/>
          </a:prstGeom>
          <a:noFill/>
          <a:ln/>
        </p:spPr>
        <p:txBody>
          <a:bodyPr wrap="none" rtlCol="0" anchor="t"/>
          <a:lstStyle/>
          <a:p>
            <a:pPr>
              <a:lnSpc>
                <a:spcPts val="2734"/>
              </a:lnSpc>
            </a:pPr>
            <a:r>
              <a:rPr lang="ro-MD" sz="2000" b="1" dirty="0">
                <a:solidFill>
                  <a:schemeClr val="accent1"/>
                </a:solidFill>
              </a:rPr>
              <a:t>Probleme de performanță și stabilitate</a:t>
            </a:r>
            <a:endParaRPr lang="en-US" sz="2400" dirty="0">
              <a:solidFill>
                <a:schemeClr val="accent1"/>
              </a:solidFill>
            </a:endParaRPr>
          </a:p>
        </p:txBody>
      </p:sp>
      <p:sp>
        <p:nvSpPr>
          <p:cNvPr id="7" name="Text 5"/>
          <p:cNvSpPr/>
          <p:nvPr/>
        </p:nvSpPr>
        <p:spPr>
          <a:xfrm>
            <a:off x="1430767" y="4080272"/>
            <a:ext cx="3755119" cy="1421606"/>
          </a:xfrm>
          <a:prstGeom prst="rect">
            <a:avLst/>
          </a:prstGeom>
          <a:noFill/>
          <a:ln/>
        </p:spPr>
        <p:txBody>
          <a:bodyPr wrap="square" rtlCol="0" anchor="t"/>
          <a:lstStyle/>
          <a:p>
            <a:pPr>
              <a:lnSpc>
                <a:spcPts val="2799"/>
              </a:lnSpc>
            </a:pPr>
            <a:r>
              <a:rPr lang="ro-MD" dirty="0"/>
              <a:t>Vista a fost perceput ca fiind instabil și ineficient în comparație cu alte sisteme de operare, mai ales în primele versiuni. Aceasta a condus la frustrare în rândul utilizatorilor și la recenzii nefavorabile.</a:t>
            </a:r>
            <a:endParaRPr lang="en-US" sz="1750" dirty="0"/>
          </a:p>
        </p:txBody>
      </p:sp>
      <p:sp>
        <p:nvSpPr>
          <p:cNvPr id="8" name="Shape 6"/>
          <p:cNvSpPr/>
          <p:nvPr/>
        </p:nvSpPr>
        <p:spPr>
          <a:xfrm>
            <a:off x="5630227" y="3288743"/>
            <a:ext cx="4300019" cy="3359481"/>
          </a:xfrm>
          <a:prstGeom prst="roundRect">
            <a:avLst>
              <a:gd name="adj" fmla="val 4777"/>
            </a:avLst>
          </a:prstGeom>
          <a:solidFill>
            <a:srgbClr val="E7EDF9"/>
          </a:solidFill>
          <a:ln/>
        </p:spPr>
      </p:sp>
      <p:sp>
        <p:nvSpPr>
          <p:cNvPr id="9" name="Text 7"/>
          <p:cNvSpPr/>
          <p:nvPr/>
        </p:nvSpPr>
        <p:spPr>
          <a:xfrm>
            <a:off x="5852398" y="3510915"/>
            <a:ext cx="2842260" cy="347186"/>
          </a:xfrm>
          <a:prstGeom prst="rect">
            <a:avLst/>
          </a:prstGeom>
          <a:noFill/>
          <a:ln/>
        </p:spPr>
        <p:txBody>
          <a:bodyPr wrap="none" rtlCol="0" anchor="t"/>
          <a:lstStyle/>
          <a:p>
            <a:pPr>
              <a:lnSpc>
                <a:spcPts val="2734"/>
              </a:lnSpc>
            </a:pPr>
            <a:r>
              <a:rPr lang="ro-MD" sz="2000" b="1" dirty="0">
                <a:solidFill>
                  <a:schemeClr val="accent1"/>
                </a:solidFill>
              </a:rPr>
              <a:t>Lansarea prematură</a:t>
            </a:r>
            <a:endParaRPr lang="en-US" sz="2400" dirty="0">
              <a:solidFill>
                <a:schemeClr val="accent1"/>
              </a:solidFill>
            </a:endParaRPr>
          </a:p>
        </p:txBody>
      </p:sp>
      <p:sp>
        <p:nvSpPr>
          <p:cNvPr id="10" name="Text 8"/>
          <p:cNvSpPr/>
          <p:nvPr/>
        </p:nvSpPr>
        <p:spPr>
          <a:xfrm>
            <a:off x="5852398" y="4080272"/>
            <a:ext cx="3894030" cy="1777008"/>
          </a:xfrm>
          <a:prstGeom prst="rect">
            <a:avLst/>
          </a:prstGeom>
          <a:noFill/>
          <a:ln/>
        </p:spPr>
        <p:txBody>
          <a:bodyPr wrap="square" rtlCol="0" anchor="t"/>
          <a:lstStyle/>
          <a:p>
            <a:pPr>
              <a:lnSpc>
                <a:spcPts val="2799"/>
              </a:lnSpc>
            </a:pPr>
            <a:r>
              <a:rPr lang="ro-MD" dirty="0"/>
              <a:t>Unii critici și experți consideră că Microsoft a lansat Windows Vista prea devreme, înainte ca problemele semnificative de performanță și compatibilitate să fie complet rezolvate. Acest lucru a contribuit la creșterea insatisfacției utilizatorilor.</a:t>
            </a:r>
            <a:endParaRPr lang="en-US" sz="1750" dirty="0"/>
          </a:p>
        </p:txBody>
      </p:sp>
      <p:sp>
        <p:nvSpPr>
          <p:cNvPr id="11" name="Shape 9"/>
          <p:cNvSpPr/>
          <p:nvPr/>
        </p:nvSpPr>
        <p:spPr>
          <a:xfrm>
            <a:off x="10090673" y="3288744"/>
            <a:ext cx="3969571" cy="3359482"/>
          </a:xfrm>
          <a:prstGeom prst="roundRect">
            <a:avLst>
              <a:gd name="adj" fmla="val 4777"/>
            </a:avLst>
          </a:prstGeom>
          <a:solidFill>
            <a:srgbClr val="E7EDF9"/>
          </a:solidFill>
          <a:ln/>
        </p:spPr>
      </p:sp>
      <p:sp>
        <p:nvSpPr>
          <p:cNvPr id="12" name="Text 10"/>
          <p:cNvSpPr/>
          <p:nvPr/>
        </p:nvSpPr>
        <p:spPr>
          <a:xfrm>
            <a:off x="10477948" y="3510915"/>
            <a:ext cx="3044413" cy="347186"/>
          </a:xfrm>
          <a:prstGeom prst="rect">
            <a:avLst/>
          </a:prstGeom>
          <a:noFill/>
          <a:ln/>
        </p:spPr>
        <p:txBody>
          <a:bodyPr wrap="none" rtlCol="0" anchor="t"/>
          <a:lstStyle/>
          <a:p>
            <a:pPr>
              <a:lnSpc>
                <a:spcPts val="2734"/>
              </a:lnSpc>
            </a:pPr>
            <a:r>
              <a:rPr lang="ro-MD" sz="2000" b="1" dirty="0">
                <a:solidFill>
                  <a:schemeClr val="accent1"/>
                </a:solidFill>
              </a:rPr>
              <a:t>Concurența</a:t>
            </a:r>
            <a:endParaRPr lang="en-US" sz="2400" dirty="0">
              <a:solidFill>
                <a:schemeClr val="accent1"/>
              </a:solidFill>
            </a:endParaRPr>
          </a:p>
        </p:txBody>
      </p:sp>
      <p:sp>
        <p:nvSpPr>
          <p:cNvPr id="13" name="Text 11"/>
          <p:cNvSpPr/>
          <p:nvPr/>
        </p:nvSpPr>
        <p:spPr>
          <a:xfrm>
            <a:off x="10477948" y="4080272"/>
            <a:ext cx="3313356" cy="1777008"/>
          </a:xfrm>
          <a:prstGeom prst="rect">
            <a:avLst/>
          </a:prstGeom>
          <a:noFill/>
          <a:ln/>
        </p:spPr>
        <p:txBody>
          <a:bodyPr wrap="square" rtlCol="0" anchor="t"/>
          <a:lstStyle/>
          <a:p>
            <a:pPr>
              <a:lnSpc>
                <a:spcPts val="2799"/>
              </a:lnSpc>
            </a:pPr>
            <a:r>
              <a:rPr lang="ro-MD" dirty="0"/>
              <a:t>În timpul lansării Windows Vista, Microsoft a concurat cu alte sisteme de operare, cum ar fi Windows XP și variante de Linux. Aceasta a pus și mai multă presiune asupra acceptării sistemului de operare.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1135</Words>
  <Application>Microsoft Office PowerPoint</Application>
  <PresentationFormat>Particularizare</PresentationFormat>
  <Paragraphs>73</Paragraphs>
  <Slides>9</Slides>
  <Notes>9</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9</vt:i4>
      </vt:variant>
    </vt:vector>
  </HeadingPairs>
  <TitlesOfParts>
    <vt:vector size="16" baseType="lpstr">
      <vt:lpstr>Arial</vt:lpstr>
      <vt:lpstr>Calibri</vt:lpstr>
      <vt:lpstr>Calibri (Corp)</vt:lpstr>
      <vt:lpstr>Robota</vt:lpstr>
      <vt:lpstr>Roboto</vt:lpstr>
      <vt:lpstr>Roboto Slab</vt:lpstr>
      <vt:lpstr>Office Theme</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Catalin Buza</cp:lastModifiedBy>
  <cp:revision>13</cp:revision>
  <dcterms:created xsi:type="dcterms:W3CDTF">2023-10-09T17:50:22Z</dcterms:created>
  <dcterms:modified xsi:type="dcterms:W3CDTF">2023-10-23T21:30:38Z</dcterms:modified>
</cp:coreProperties>
</file>