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7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343F9D-067F-4085-91C4-3F60C5B259F0}" type="datetimeFigureOut">
              <a:rPr lang="ro-MD" smtClean="0"/>
              <a:t>17.02.2023</a:t>
            </a:fld>
            <a:endParaRPr lang="ro-MD"/>
          </a:p>
        </p:txBody>
      </p:sp>
      <p:sp>
        <p:nvSpPr>
          <p:cNvPr id="5" name="Footer Placeholder 4"/>
          <p:cNvSpPr>
            <a:spLocks noGrp="1"/>
          </p:cNvSpPr>
          <p:nvPr>
            <p:ph type="ftr" sz="quarter" idx="11"/>
          </p:nvPr>
        </p:nvSpPr>
        <p:spPr>
          <a:xfrm>
            <a:off x="1371600" y="4323845"/>
            <a:ext cx="6400800" cy="365125"/>
          </a:xfrm>
        </p:spPr>
        <p:txBody>
          <a:bodyPr/>
          <a:lstStyle/>
          <a:p>
            <a:endParaRPr lang="ro-MD"/>
          </a:p>
        </p:txBody>
      </p:sp>
      <p:sp>
        <p:nvSpPr>
          <p:cNvPr id="6" name="Slide Number Placeholder 5"/>
          <p:cNvSpPr>
            <a:spLocks noGrp="1"/>
          </p:cNvSpPr>
          <p:nvPr>
            <p:ph type="sldNum" sz="quarter" idx="12"/>
          </p:nvPr>
        </p:nvSpPr>
        <p:spPr>
          <a:xfrm>
            <a:off x="8077200" y="1430866"/>
            <a:ext cx="2743200" cy="365125"/>
          </a:xfrm>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24982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1D343F9D-067F-4085-91C4-3F60C5B259F0}" type="datetimeFigureOut">
              <a:rPr lang="ro-MD" smtClean="0"/>
              <a:t>17.02.2023</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126855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343F9D-067F-4085-91C4-3F60C5B259F0}" type="datetimeFigureOut">
              <a:rPr lang="ro-MD" smtClean="0"/>
              <a:t>17.02.2023</a:t>
            </a:fld>
            <a:endParaRPr lang="ro-MD"/>
          </a:p>
        </p:txBody>
      </p:sp>
      <p:sp>
        <p:nvSpPr>
          <p:cNvPr id="6" name="Footer Placeholder 5"/>
          <p:cNvSpPr>
            <a:spLocks noGrp="1"/>
          </p:cNvSpPr>
          <p:nvPr>
            <p:ph type="ftr" sz="quarter" idx="11"/>
          </p:nvPr>
        </p:nvSpPr>
        <p:spPr>
          <a:xfrm>
            <a:off x="685800" y="379941"/>
            <a:ext cx="6991492" cy="365125"/>
          </a:xfrm>
        </p:spPr>
        <p:txBody>
          <a:bodyPr/>
          <a:lstStyle/>
          <a:p>
            <a:endParaRPr lang="ro-MD"/>
          </a:p>
        </p:txBody>
      </p:sp>
      <p:sp>
        <p:nvSpPr>
          <p:cNvPr id="7" name="Slide Number Placeholder 6"/>
          <p:cNvSpPr>
            <a:spLocks noGrp="1"/>
          </p:cNvSpPr>
          <p:nvPr>
            <p:ph type="sldNum" sz="quarter" idx="12"/>
          </p:nvPr>
        </p:nvSpPr>
        <p:spPr>
          <a:xfrm>
            <a:off x="10862452" y="381000"/>
            <a:ext cx="643748" cy="365125"/>
          </a:xfrm>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276862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343F9D-067F-4085-91C4-3F60C5B259F0}" type="datetimeFigureOut">
              <a:rPr lang="ro-MD" smtClean="0"/>
              <a:t>17.02.2023</a:t>
            </a:fld>
            <a:endParaRPr lang="ro-MD"/>
          </a:p>
        </p:txBody>
      </p:sp>
      <p:sp>
        <p:nvSpPr>
          <p:cNvPr id="6" name="Footer Placeholder 5"/>
          <p:cNvSpPr>
            <a:spLocks noGrp="1"/>
          </p:cNvSpPr>
          <p:nvPr>
            <p:ph type="ftr" sz="quarter" idx="11"/>
          </p:nvPr>
        </p:nvSpPr>
        <p:spPr>
          <a:xfrm>
            <a:off x="685800" y="379941"/>
            <a:ext cx="6991492" cy="365125"/>
          </a:xfrm>
        </p:spPr>
        <p:txBody>
          <a:bodyPr/>
          <a:lstStyle/>
          <a:p>
            <a:endParaRPr lang="ro-MD"/>
          </a:p>
        </p:txBody>
      </p:sp>
      <p:sp>
        <p:nvSpPr>
          <p:cNvPr id="7" name="Slide Number Placeholder 6"/>
          <p:cNvSpPr>
            <a:spLocks noGrp="1"/>
          </p:cNvSpPr>
          <p:nvPr>
            <p:ph type="sldNum" sz="quarter" idx="12"/>
          </p:nvPr>
        </p:nvSpPr>
        <p:spPr>
          <a:xfrm>
            <a:off x="10862452" y="381000"/>
            <a:ext cx="643748" cy="365125"/>
          </a:xfrm>
        </p:spPr>
        <p:txBody>
          <a:bodyPr/>
          <a:lstStyle/>
          <a:p>
            <a:fld id="{A1CCB756-1AFC-488A-A929-C17CF463E975}" type="slidenum">
              <a:rPr lang="ro-MD" smtClean="0"/>
              <a:t>‹#›</a:t>
            </a:fld>
            <a:endParaRPr lang="ro-MD"/>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208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343F9D-067F-4085-91C4-3F60C5B259F0}" type="datetimeFigureOut">
              <a:rPr lang="ro-MD" smtClean="0"/>
              <a:t>17.02.2023</a:t>
            </a:fld>
            <a:endParaRPr lang="ro-MD"/>
          </a:p>
        </p:txBody>
      </p:sp>
      <p:sp>
        <p:nvSpPr>
          <p:cNvPr id="6" name="Footer Placeholder 5"/>
          <p:cNvSpPr>
            <a:spLocks noGrp="1"/>
          </p:cNvSpPr>
          <p:nvPr>
            <p:ph type="ftr" sz="quarter" idx="11"/>
          </p:nvPr>
        </p:nvSpPr>
        <p:spPr>
          <a:xfrm>
            <a:off x="685800" y="378883"/>
            <a:ext cx="6991492" cy="365125"/>
          </a:xfrm>
        </p:spPr>
        <p:txBody>
          <a:bodyPr/>
          <a:lstStyle/>
          <a:p>
            <a:endParaRPr lang="ro-MD"/>
          </a:p>
        </p:txBody>
      </p:sp>
      <p:sp>
        <p:nvSpPr>
          <p:cNvPr id="7" name="Slide Number Placeholder 6"/>
          <p:cNvSpPr>
            <a:spLocks noGrp="1"/>
          </p:cNvSpPr>
          <p:nvPr>
            <p:ph type="sldNum" sz="quarter" idx="12"/>
          </p:nvPr>
        </p:nvSpPr>
        <p:spPr>
          <a:xfrm>
            <a:off x="10862452" y="381000"/>
            <a:ext cx="643748" cy="365125"/>
          </a:xfrm>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3503896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1D343F9D-067F-4085-91C4-3F60C5B259F0}" type="datetimeFigureOut">
              <a:rPr lang="ro-MD" smtClean="0"/>
              <a:t>17.02.2023</a:t>
            </a:fld>
            <a:endParaRPr lang="ro-MD"/>
          </a:p>
        </p:txBody>
      </p:sp>
      <p:sp>
        <p:nvSpPr>
          <p:cNvPr id="4" name="Footer Placeholder 3"/>
          <p:cNvSpPr>
            <a:spLocks noGrp="1"/>
          </p:cNvSpPr>
          <p:nvPr>
            <p:ph type="ftr" sz="quarter" idx="11"/>
          </p:nvPr>
        </p:nvSpPr>
        <p:spPr/>
        <p:txBody>
          <a:bodyPr/>
          <a:lstStyle/>
          <a:p>
            <a:endParaRPr lang="ro-MD"/>
          </a:p>
        </p:txBody>
      </p:sp>
      <p:sp>
        <p:nvSpPr>
          <p:cNvPr id="5" name="Slide Number Placeholder 4"/>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3698379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1D343F9D-067F-4085-91C4-3F60C5B259F0}" type="datetimeFigureOut">
              <a:rPr lang="ro-MD" smtClean="0"/>
              <a:t>17.02.2023</a:t>
            </a:fld>
            <a:endParaRPr lang="ro-MD"/>
          </a:p>
        </p:txBody>
      </p:sp>
      <p:sp>
        <p:nvSpPr>
          <p:cNvPr id="4" name="Footer Placeholder 3"/>
          <p:cNvSpPr>
            <a:spLocks noGrp="1"/>
          </p:cNvSpPr>
          <p:nvPr>
            <p:ph type="ftr" sz="quarter" idx="11"/>
          </p:nvPr>
        </p:nvSpPr>
        <p:spPr/>
        <p:txBody>
          <a:bodyPr/>
          <a:lstStyle/>
          <a:p>
            <a:endParaRPr lang="ro-MD"/>
          </a:p>
        </p:txBody>
      </p:sp>
      <p:sp>
        <p:nvSpPr>
          <p:cNvPr id="5" name="Slide Number Placeholder 4"/>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1177669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D343F9D-067F-4085-91C4-3F60C5B259F0}" type="datetimeFigureOut">
              <a:rPr lang="ro-MD" smtClean="0"/>
              <a:t>17.02.2023</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2710285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343F9D-067F-4085-91C4-3F60C5B259F0}" type="datetimeFigureOut">
              <a:rPr lang="ro-MD" smtClean="0"/>
              <a:t>17.02.2023</a:t>
            </a:fld>
            <a:endParaRPr lang="ro-MD"/>
          </a:p>
        </p:txBody>
      </p:sp>
      <p:sp>
        <p:nvSpPr>
          <p:cNvPr id="5" name="Footer Placeholder 4"/>
          <p:cNvSpPr>
            <a:spLocks noGrp="1"/>
          </p:cNvSpPr>
          <p:nvPr>
            <p:ph type="ftr" sz="quarter" idx="11"/>
          </p:nvPr>
        </p:nvSpPr>
        <p:spPr>
          <a:xfrm>
            <a:off x="685800" y="381000"/>
            <a:ext cx="6991492" cy="365125"/>
          </a:xfrm>
        </p:spPr>
        <p:txBody>
          <a:bodyPr/>
          <a:lstStyle/>
          <a:p>
            <a:endParaRPr lang="ro-MD"/>
          </a:p>
        </p:txBody>
      </p:sp>
      <p:sp>
        <p:nvSpPr>
          <p:cNvPr id="6" name="Slide Number Placeholder 5"/>
          <p:cNvSpPr>
            <a:spLocks noGrp="1"/>
          </p:cNvSpPr>
          <p:nvPr>
            <p:ph type="sldNum" sz="quarter" idx="12"/>
          </p:nvPr>
        </p:nvSpPr>
        <p:spPr>
          <a:xfrm>
            <a:off x="10862452" y="381000"/>
            <a:ext cx="643748" cy="365125"/>
          </a:xfrm>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136769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D343F9D-067F-4085-91C4-3F60C5B259F0}" type="datetimeFigureOut">
              <a:rPr lang="ro-MD" smtClean="0"/>
              <a:t>17.02.2023</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126400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343F9D-067F-4085-91C4-3F60C5B259F0}" type="datetimeFigureOut">
              <a:rPr lang="ro-MD" smtClean="0"/>
              <a:t>17.02.2023</a:t>
            </a:fld>
            <a:endParaRPr lang="ro-MD"/>
          </a:p>
        </p:txBody>
      </p:sp>
      <p:sp>
        <p:nvSpPr>
          <p:cNvPr id="5" name="Footer Placeholder 4"/>
          <p:cNvSpPr>
            <a:spLocks noGrp="1"/>
          </p:cNvSpPr>
          <p:nvPr>
            <p:ph type="ftr" sz="quarter" idx="11"/>
          </p:nvPr>
        </p:nvSpPr>
        <p:spPr>
          <a:xfrm>
            <a:off x="685800" y="381001"/>
            <a:ext cx="6991492" cy="364065"/>
          </a:xfrm>
        </p:spPr>
        <p:txBody>
          <a:bodyPr/>
          <a:lstStyle/>
          <a:p>
            <a:endParaRPr lang="ro-MD"/>
          </a:p>
        </p:txBody>
      </p:sp>
      <p:sp>
        <p:nvSpPr>
          <p:cNvPr id="6" name="Slide Number Placeholder 5"/>
          <p:cNvSpPr>
            <a:spLocks noGrp="1"/>
          </p:cNvSpPr>
          <p:nvPr>
            <p:ph type="sldNum" sz="quarter" idx="12"/>
          </p:nvPr>
        </p:nvSpPr>
        <p:spPr>
          <a:xfrm>
            <a:off x="10862452" y="381000"/>
            <a:ext cx="643748" cy="365125"/>
          </a:xfrm>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241367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1D343F9D-067F-4085-91C4-3F60C5B259F0}" type="datetimeFigureOut">
              <a:rPr lang="ro-MD" smtClean="0"/>
              <a:t>17.02.2023</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41766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685800" y="3132666"/>
            <a:ext cx="5311775" cy="3086019"/>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6172200" y="3132666"/>
            <a:ext cx="5334000" cy="3086019"/>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1D343F9D-067F-4085-91C4-3F60C5B259F0}" type="datetimeFigureOut">
              <a:rPr lang="ro-MD" smtClean="0"/>
              <a:t>17.02.2023</a:t>
            </a:fld>
            <a:endParaRPr lang="ro-MD"/>
          </a:p>
        </p:txBody>
      </p:sp>
      <p:sp>
        <p:nvSpPr>
          <p:cNvPr id="8" name="Footer Placeholder 7"/>
          <p:cNvSpPr>
            <a:spLocks noGrp="1"/>
          </p:cNvSpPr>
          <p:nvPr>
            <p:ph type="ftr" sz="quarter" idx="11"/>
          </p:nvPr>
        </p:nvSpPr>
        <p:spPr/>
        <p:txBody>
          <a:bodyPr/>
          <a:lstStyle/>
          <a:p>
            <a:endParaRPr lang="ro-MD"/>
          </a:p>
        </p:txBody>
      </p:sp>
      <p:sp>
        <p:nvSpPr>
          <p:cNvPr id="9" name="Slide Number Placeholder 8"/>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50173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1D343F9D-067F-4085-91C4-3F60C5B259F0}" type="datetimeFigureOut">
              <a:rPr lang="ro-MD" smtClean="0"/>
              <a:t>17.02.2023</a:t>
            </a:fld>
            <a:endParaRPr lang="ro-MD"/>
          </a:p>
        </p:txBody>
      </p:sp>
      <p:sp>
        <p:nvSpPr>
          <p:cNvPr id="4" name="Footer Placeholder 3"/>
          <p:cNvSpPr>
            <a:spLocks noGrp="1"/>
          </p:cNvSpPr>
          <p:nvPr>
            <p:ph type="ftr" sz="quarter" idx="11"/>
          </p:nvPr>
        </p:nvSpPr>
        <p:spPr/>
        <p:txBody>
          <a:bodyPr/>
          <a:lstStyle/>
          <a:p>
            <a:endParaRPr lang="ro-MD"/>
          </a:p>
        </p:txBody>
      </p:sp>
      <p:sp>
        <p:nvSpPr>
          <p:cNvPr id="5" name="Slide Number Placeholder 4"/>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225035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43F9D-067F-4085-91C4-3F60C5B259F0}" type="datetimeFigureOut">
              <a:rPr lang="ro-MD" smtClean="0"/>
              <a:t>17.02.2023</a:t>
            </a:fld>
            <a:endParaRPr lang="ro-MD"/>
          </a:p>
        </p:txBody>
      </p:sp>
      <p:sp>
        <p:nvSpPr>
          <p:cNvPr id="3" name="Footer Placeholder 2"/>
          <p:cNvSpPr>
            <a:spLocks noGrp="1"/>
          </p:cNvSpPr>
          <p:nvPr>
            <p:ph type="ftr" sz="quarter" idx="11"/>
          </p:nvPr>
        </p:nvSpPr>
        <p:spPr/>
        <p:txBody>
          <a:bodyPr/>
          <a:lstStyle/>
          <a:p>
            <a:endParaRPr lang="ro-MD"/>
          </a:p>
        </p:txBody>
      </p:sp>
      <p:sp>
        <p:nvSpPr>
          <p:cNvPr id="4" name="Slide Number Placeholder 3"/>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200573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o-RO"/>
              <a:t>Faceți clic pentru a edita stilul de titlu coordonator</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1D343F9D-067F-4085-91C4-3F60C5B259F0}" type="datetimeFigureOut">
              <a:rPr lang="ro-MD" smtClean="0"/>
              <a:t>17.02.2023</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245921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1D343F9D-067F-4085-91C4-3F60C5B259F0}" type="datetimeFigureOut">
              <a:rPr lang="ro-MD" smtClean="0"/>
              <a:t>17.02.2023</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A1CCB756-1AFC-488A-A929-C17CF463E975}" type="slidenum">
              <a:rPr lang="ro-MD" smtClean="0"/>
              <a:t>‹#›</a:t>
            </a:fld>
            <a:endParaRPr lang="ro-MD"/>
          </a:p>
        </p:txBody>
      </p:sp>
    </p:spTree>
    <p:extLst>
      <p:ext uri="{BB962C8B-B14F-4D97-AF65-F5344CB8AC3E}">
        <p14:creationId xmlns:p14="http://schemas.microsoft.com/office/powerpoint/2010/main" val="133833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343F9D-067F-4085-91C4-3F60C5B259F0}" type="datetimeFigureOut">
              <a:rPr lang="ro-MD" smtClean="0"/>
              <a:t>17.02.2023</a:t>
            </a:fld>
            <a:endParaRPr lang="ro-MD"/>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o-MD"/>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CCB756-1AFC-488A-A929-C17CF463E975}" type="slidenum">
              <a:rPr lang="ro-MD" smtClean="0"/>
              <a:t>‹#›</a:t>
            </a:fld>
            <a:endParaRPr lang="ro-MD"/>
          </a:p>
        </p:txBody>
      </p:sp>
    </p:spTree>
    <p:extLst>
      <p:ext uri="{BB962C8B-B14F-4D97-AF65-F5344CB8AC3E}">
        <p14:creationId xmlns:p14="http://schemas.microsoft.com/office/powerpoint/2010/main" val="42224196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o.wikipedia.org/w/index.php?title=Specifica%C8%9Bie&amp;action=edit&amp;redlink=1" TargetMode="External"/><Relationship Id="rId2" Type="http://schemas.openxmlformats.org/officeDocument/2006/relationships/hyperlink" Target="https://ro.wikipedia.org/w/index.php?title=Modelare_orientat%C4%83_pe_obiect&amp;action=edit&amp;redlink=1" TargetMode="External"/><Relationship Id="rId1" Type="http://schemas.openxmlformats.org/officeDocument/2006/relationships/slideLayout" Target="../slideLayouts/slideLayout2.xml"/><Relationship Id="rId5" Type="http://schemas.openxmlformats.org/officeDocument/2006/relationships/hyperlink" Target="https://ro.wikipedia.org/w/index.php?title=Object_Management_Group&amp;action=edit&amp;redlink=1" TargetMode="External"/><Relationship Id="rId4" Type="http://schemas.openxmlformats.org/officeDocument/2006/relationships/hyperlink" Target="https://ro.wikipedia.org/wiki/Softwar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D59940A-FEB3-4261-A4AA-29195CA051CB}"/>
              </a:ext>
            </a:extLst>
          </p:cNvPr>
          <p:cNvSpPr>
            <a:spLocks noGrp="1"/>
          </p:cNvSpPr>
          <p:nvPr>
            <p:ph type="ctrTitle"/>
          </p:nvPr>
        </p:nvSpPr>
        <p:spPr>
          <a:xfrm>
            <a:off x="1371600" y="2439899"/>
            <a:ext cx="9448800" cy="1825096"/>
          </a:xfrm>
        </p:spPr>
        <p:txBody>
          <a:bodyPr>
            <a:normAutofit fontScale="90000"/>
          </a:bodyPr>
          <a:lstStyle/>
          <a:p>
            <a:pPr algn="ctr"/>
            <a:r>
              <a:rPr lang="ro-MD" dirty="0"/>
              <a:t>Studierea elementelor de </a:t>
            </a:r>
            <a:r>
              <a:rPr lang="ro-MD" dirty="0" err="1"/>
              <a:t>baz</a:t>
            </a:r>
            <a:r>
              <a:rPr lang="ro-RO" dirty="0"/>
              <a:t>ă a instrumentului de modelare Enterprise </a:t>
            </a:r>
            <a:r>
              <a:rPr lang="ro-RO" dirty="0" err="1"/>
              <a:t>Architect</a:t>
            </a:r>
            <a:endParaRPr lang="ro-MD" dirty="0"/>
          </a:p>
        </p:txBody>
      </p:sp>
      <p:sp>
        <p:nvSpPr>
          <p:cNvPr id="3" name="Subtitlu 2">
            <a:extLst>
              <a:ext uri="{FF2B5EF4-FFF2-40B4-BE49-F238E27FC236}">
                <a16:creationId xmlns:a16="http://schemas.microsoft.com/office/drawing/2014/main" id="{04DDC466-BCC0-4678-9BBC-A142FF251A62}"/>
              </a:ext>
            </a:extLst>
          </p:cNvPr>
          <p:cNvSpPr>
            <a:spLocks noGrp="1"/>
          </p:cNvSpPr>
          <p:nvPr>
            <p:ph type="subTitle" idx="1"/>
          </p:nvPr>
        </p:nvSpPr>
        <p:spPr>
          <a:xfrm>
            <a:off x="1371600" y="4876799"/>
            <a:ext cx="9448800" cy="824753"/>
          </a:xfrm>
        </p:spPr>
        <p:txBody>
          <a:bodyPr/>
          <a:lstStyle/>
          <a:p>
            <a:pPr algn="r"/>
            <a:r>
              <a:rPr lang="ro-RO" dirty="0"/>
              <a:t>A realizat studentul grupei TI-214 Buza Cătălin</a:t>
            </a:r>
          </a:p>
          <a:p>
            <a:pPr algn="r"/>
            <a:r>
              <a:rPr lang="ro-RO"/>
              <a:t>A verificat </a:t>
            </a:r>
            <a:r>
              <a:rPr lang="ro-RO" dirty="0"/>
              <a:t>asistent universitar </a:t>
            </a:r>
            <a:r>
              <a:rPr lang="ro-RO"/>
              <a:t>Ciorbă Varvara</a:t>
            </a:r>
            <a:endParaRPr lang="ro-MD" dirty="0"/>
          </a:p>
        </p:txBody>
      </p:sp>
    </p:spTree>
    <p:extLst>
      <p:ext uri="{BB962C8B-B14F-4D97-AF65-F5344CB8AC3E}">
        <p14:creationId xmlns:p14="http://schemas.microsoft.com/office/powerpoint/2010/main" val="329732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0836816-535B-4966-B966-0A3B1D119956}"/>
              </a:ext>
            </a:extLst>
          </p:cNvPr>
          <p:cNvSpPr>
            <a:spLocks noGrp="1"/>
          </p:cNvSpPr>
          <p:nvPr>
            <p:ph type="title"/>
          </p:nvPr>
        </p:nvSpPr>
        <p:spPr>
          <a:xfrm>
            <a:off x="685800" y="764373"/>
            <a:ext cx="10820400" cy="1293028"/>
          </a:xfrm>
        </p:spPr>
        <p:txBody>
          <a:bodyPr/>
          <a:lstStyle/>
          <a:p>
            <a:pPr algn="ctr"/>
            <a:r>
              <a:rPr lang="en-US" dirty="0"/>
              <a:t>Project Browser Window</a:t>
            </a:r>
            <a:endParaRPr lang="ro-MD" dirty="0"/>
          </a:p>
        </p:txBody>
      </p:sp>
      <p:sp>
        <p:nvSpPr>
          <p:cNvPr id="3" name="Substituent conținut 2">
            <a:extLst>
              <a:ext uri="{FF2B5EF4-FFF2-40B4-BE49-F238E27FC236}">
                <a16:creationId xmlns:a16="http://schemas.microsoft.com/office/drawing/2014/main" id="{D760D395-8385-4072-AE48-0A01949D2397}"/>
              </a:ext>
            </a:extLst>
          </p:cNvPr>
          <p:cNvSpPr>
            <a:spLocks noGrp="1"/>
          </p:cNvSpPr>
          <p:nvPr>
            <p:ph idx="1"/>
          </p:nvPr>
        </p:nvSpPr>
        <p:spPr/>
        <p:txBody>
          <a:bodyPr/>
          <a:lstStyle/>
          <a:p>
            <a:r>
              <a:rPr lang="en-US" dirty="0"/>
              <a:t>Project Browser Window ne </a:t>
            </a:r>
            <a:r>
              <a:rPr lang="en-US" dirty="0" err="1"/>
              <a:t>prezintă</a:t>
            </a:r>
            <a:r>
              <a:rPr lang="en-US" dirty="0"/>
              <a:t> </a:t>
            </a:r>
            <a:r>
              <a:rPr lang="en-US" dirty="0" err="1"/>
              <a:t>toate</a:t>
            </a:r>
            <a:r>
              <a:rPr lang="en-US" dirty="0"/>
              <a:t> </a:t>
            </a:r>
            <a:r>
              <a:rPr lang="en-US" dirty="0" err="1"/>
              <a:t>modelele</a:t>
            </a:r>
            <a:r>
              <a:rPr lang="en-US" dirty="0"/>
              <a:t> de </a:t>
            </a:r>
            <a:r>
              <a:rPr lang="en-US" dirty="0" err="1"/>
              <a:t>diagrame</a:t>
            </a:r>
            <a:r>
              <a:rPr lang="en-US" dirty="0"/>
              <a:t> </a:t>
            </a:r>
            <a:r>
              <a:rPr lang="ro-RO" dirty="0"/>
              <a:t>.</a:t>
            </a:r>
            <a:r>
              <a:rPr lang="en-US" dirty="0"/>
              <a:t> </a:t>
            </a:r>
            <a:br>
              <a:rPr lang="en-US" dirty="0"/>
            </a:br>
            <a:r>
              <a:rPr lang="en-US" dirty="0"/>
              <a:t>Bara de </a:t>
            </a:r>
            <a:r>
              <a:rPr lang="en-US" dirty="0" err="1"/>
              <a:t>instrumente</a:t>
            </a:r>
            <a:r>
              <a:rPr lang="en-US" dirty="0"/>
              <a:t> de </a:t>
            </a:r>
            <a:r>
              <a:rPr lang="en-US" dirty="0" err="1"/>
              <a:t>mai</a:t>
            </a:r>
            <a:r>
              <a:rPr lang="en-US" dirty="0"/>
              <a:t> sus of</a:t>
            </a:r>
            <a:r>
              <a:rPr lang="ro-RO" dirty="0"/>
              <a:t>eră instrumente pentru efectuarea de sarcini de rutină, cum ar fi crearea de pachete, diagrame și elemente, căutarea modelului și generarea de documentație.</a:t>
            </a:r>
            <a:endParaRPr lang="ro-MD" dirty="0"/>
          </a:p>
          <a:p>
            <a:pPr marL="0" indent="0">
              <a:buNone/>
            </a:pPr>
            <a:endParaRPr lang="ro-MD" dirty="0"/>
          </a:p>
        </p:txBody>
      </p:sp>
      <p:pic>
        <p:nvPicPr>
          <p:cNvPr id="4" name="Рисунок 8">
            <a:extLst>
              <a:ext uri="{FF2B5EF4-FFF2-40B4-BE49-F238E27FC236}">
                <a16:creationId xmlns:a16="http://schemas.microsoft.com/office/drawing/2014/main" id="{9F6BF1F8-1F31-42A9-92C8-A50506CEB537}"/>
              </a:ext>
            </a:extLst>
          </p:cNvPr>
          <p:cNvPicPr/>
          <p:nvPr/>
        </p:nvPicPr>
        <p:blipFill>
          <a:blip r:embed="rId2" cstate="print"/>
          <a:stretch>
            <a:fillRect/>
          </a:stretch>
        </p:blipFill>
        <p:spPr>
          <a:xfrm>
            <a:off x="4819650" y="3429000"/>
            <a:ext cx="2552700" cy="3132455"/>
          </a:xfrm>
          <a:prstGeom prst="rect">
            <a:avLst/>
          </a:prstGeom>
        </p:spPr>
      </p:pic>
    </p:spTree>
    <p:extLst>
      <p:ext uri="{BB962C8B-B14F-4D97-AF65-F5344CB8AC3E}">
        <p14:creationId xmlns:p14="http://schemas.microsoft.com/office/powerpoint/2010/main" val="100875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A9922B8-8B58-485E-97B9-B8A866755698}"/>
              </a:ext>
            </a:extLst>
          </p:cNvPr>
          <p:cNvSpPr>
            <a:spLocks noGrp="1"/>
          </p:cNvSpPr>
          <p:nvPr>
            <p:ph type="title"/>
          </p:nvPr>
        </p:nvSpPr>
        <p:spPr>
          <a:xfrm>
            <a:off x="685800" y="764373"/>
            <a:ext cx="10820400" cy="1293028"/>
          </a:xfrm>
        </p:spPr>
        <p:txBody>
          <a:bodyPr/>
          <a:lstStyle/>
          <a:p>
            <a:pPr algn="ctr"/>
            <a:r>
              <a:rPr lang="en-US" dirty="0" err="1"/>
              <a:t>Selectarea</a:t>
            </a:r>
            <a:r>
              <a:rPr lang="en-US" dirty="0"/>
              <a:t> </a:t>
            </a:r>
            <a:r>
              <a:rPr lang="en-US" dirty="0" err="1"/>
              <a:t>modelului</a:t>
            </a:r>
            <a:endParaRPr lang="ro-MD" dirty="0"/>
          </a:p>
        </p:txBody>
      </p:sp>
      <p:sp>
        <p:nvSpPr>
          <p:cNvPr id="3" name="Substituent conținut 2">
            <a:extLst>
              <a:ext uri="{FF2B5EF4-FFF2-40B4-BE49-F238E27FC236}">
                <a16:creationId xmlns:a16="http://schemas.microsoft.com/office/drawing/2014/main" id="{EFAB28D4-FCA4-41E4-9ECD-56086C10E19C}"/>
              </a:ext>
            </a:extLst>
          </p:cNvPr>
          <p:cNvSpPr>
            <a:spLocks noGrp="1"/>
          </p:cNvSpPr>
          <p:nvPr>
            <p:ph idx="1"/>
          </p:nvPr>
        </p:nvSpPr>
        <p:spPr>
          <a:xfrm>
            <a:off x="685800" y="2057402"/>
            <a:ext cx="10820400" cy="4161284"/>
          </a:xfrm>
        </p:spPr>
        <p:txBody>
          <a:bodyPr/>
          <a:lstStyle/>
          <a:p>
            <a:r>
              <a:rPr lang="ro-MD" dirty="0"/>
              <a:t>Pentru a selecta modelul potrivit în Enterprise </a:t>
            </a:r>
            <a:r>
              <a:rPr lang="ro-MD" dirty="0" err="1"/>
              <a:t>Architect</a:t>
            </a:r>
            <a:r>
              <a:rPr lang="ro-MD" dirty="0"/>
              <a:t>, trebuie să luați în considerare obiectivele proiectului, tipul sistemului pe care doriți să îl modelați, nivelul de detaliu necesar, cele mai bune practici și standardele din domeniu și experiența dvs. anterioară. În cazul reprezentat în imaginea de mai jos este selectat modelul </a:t>
            </a:r>
            <a:r>
              <a:rPr lang="ro-MD" b="1" i="1" dirty="0" err="1"/>
              <a:t>Use</a:t>
            </a:r>
            <a:r>
              <a:rPr lang="ro-MD" b="1" i="1" dirty="0"/>
              <a:t> Case Model.</a:t>
            </a:r>
          </a:p>
          <a:p>
            <a:pPr marL="0" indent="0">
              <a:buNone/>
            </a:pPr>
            <a:r>
              <a:rPr lang="ro-MD" dirty="0"/>
              <a:t> </a:t>
            </a:r>
          </a:p>
        </p:txBody>
      </p:sp>
      <p:pic>
        <p:nvPicPr>
          <p:cNvPr id="4" name="Рисунок 9">
            <a:extLst>
              <a:ext uri="{FF2B5EF4-FFF2-40B4-BE49-F238E27FC236}">
                <a16:creationId xmlns:a16="http://schemas.microsoft.com/office/drawing/2014/main" id="{BCB231F1-B110-46C7-A399-90E59C4EB524}"/>
              </a:ext>
            </a:extLst>
          </p:cNvPr>
          <p:cNvPicPr/>
          <p:nvPr/>
        </p:nvPicPr>
        <p:blipFill>
          <a:blip r:embed="rId2" cstate="print"/>
          <a:stretch>
            <a:fillRect/>
          </a:stretch>
        </p:blipFill>
        <p:spPr>
          <a:xfrm>
            <a:off x="4495800" y="3621741"/>
            <a:ext cx="3200400" cy="3092691"/>
          </a:xfrm>
          <a:prstGeom prst="rect">
            <a:avLst/>
          </a:prstGeom>
        </p:spPr>
      </p:pic>
    </p:spTree>
    <p:extLst>
      <p:ext uri="{BB962C8B-B14F-4D97-AF65-F5344CB8AC3E}">
        <p14:creationId xmlns:p14="http://schemas.microsoft.com/office/powerpoint/2010/main" val="39827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959D889-46CF-44C5-87C8-FDF4B426D9E3}"/>
              </a:ext>
            </a:extLst>
          </p:cNvPr>
          <p:cNvSpPr>
            <a:spLocks noGrp="1"/>
          </p:cNvSpPr>
          <p:nvPr>
            <p:ph type="title"/>
          </p:nvPr>
        </p:nvSpPr>
        <p:spPr>
          <a:xfrm>
            <a:off x="685800" y="764373"/>
            <a:ext cx="10820400" cy="1293028"/>
          </a:xfrm>
        </p:spPr>
        <p:txBody>
          <a:bodyPr/>
          <a:lstStyle/>
          <a:p>
            <a:pPr algn="ctr"/>
            <a:r>
              <a:rPr lang="en-US" dirty="0"/>
              <a:t> </a:t>
            </a:r>
            <a:r>
              <a:rPr lang="en-US" dirty="0" err="1"/>
              <a:t>Fereastra</a:t>
            </a:r>
            <a:r>
              <a:rPr lang="en-US" dirty="0"/>
              <a:t> zona-client</a:t>
            </a:r>
            <a:endParaRPr lang="ro-MD" dirty="0"/>
          </a:p>
        </p:txBody>
      </p:sp>
      <p:sp>
        <p:nvSpPr>
          <p:cNvPr id="3" name="Substituent conținut 2">
            <a:extLst>
              <a:ext uri="{FF2B5EF4-FFF2-40B4-BE49-F238E27FC236}">
                <a16:creationId xmlns:a16="http://schemas.microsoft.com/office/drawing/2014/main" id="{E9CB4D6A-1648-432C-9CB0-4A1B0B532B42}"/>
              </a:ext>
            </a:extLst>
          </p:cNvPr>
          <p:cNvSpPr>
            <a:spLocks noGrp="1"/>
          </p:cNvSpPr>
          <p:nvPr>
            <p:ph idx="1"/>
          </p:nvPr>
        </p:nvSpPr>
        <p:spPr>
          <a:xfrm>
            <a:off x="685800" y="1954306"/>
            <a:ext cx="10820400" cy="4264379"/>
          </a:xfrm>
        </p:spPr>
        <p:txBody>
          <a:bodyPr/>
          <a:lstStyle/>
          <a:p>
            <a:r>
              <a:rPr lang="ro-MD" dirty="0"/>
              <a:t>Fereastra Zona-Client în Enterprise </a:t>
            </a:r>
            <a:r>
              <a:rPr lang="ro-MD" dirty="0" err="1"/>
              <a:t>Architect</a:t>
            </a:r>
            <a:r>
              <a:rPr lang="ro-MD" dirty="0"/>
              <a:t> este o zonă de lucru importantă în cadrul interfeței utilizatorului. Aceasta oferă o serie de instrumente și funcții care permit utilizatorilor să creeze și să editeze modelele de sistem și procesele de afaceri.</a:t>
            </a:r>
          </a:p>
          <a:p>
            <a:r>
              <a:rPr lang="ro-MD" dirty="0"/>
              <a:t>Zona-Client este zona principală de lucru în Enterprise </a:t>
            </a:r>
            <a:r>
              <a:rPr lang="ro-MD" dirty="0" err="1"/>
              <a:t>Architect</a:t>
            </a:r>
            <a:r>
              <a:rPr lang="ro-MD" dirty="0"/>
              <a:t> și ocupă majoritatea spațiului din interfața utilizatorului.</a:t>
            </a:r>
          </a:p>
          <a:p>
            <a:r>
              <a:rPr lang="ro-MD" dirty="0"/>
              <a:t>Acesta conține o serie de instrumente și panouri, inclusiv panoul Proiect, panoul Browser și panoul Diagramă, care permit utilizatorilor să navigheze prin proiect și să creeze și să editeze diagrame.</a:t>
            </a:r>
          </a:p>
          <a:p>
            <a:r>
              <a:rPr lang="ro-MD" dirty="0"/>
              <a:t>Utilizatorii pot să deschidă mai multe diagrame în același timp și să le organizeze în </a:t>
            </a:r>
            <a:r>
              <a:rPr lang="ro-MD" dirty="0" err="1"/>
              <a:t>tab-uri</a:t>
            </a:r>
            <a:r>
              <a:rPr lang="ro-MD" dirty="0"/>
              <a:t> pentru a putea să le acceseze ușor.</a:t>
            </a:r>
          </a:p>
          <a:p>
            <a:pPr marL="0" indent="0">
              <a:buNone/>
            </a:pPr>
            <a:endParaRPr lang="ro-MD" dirty="0"/>
          </a:p>
        </p:txBody>
      </p:sp>
    </p:spTree>
    <p:extLst>
      <p:ext uri="{BB962C8B-B14F-4D97-AF65-F5344CB8AC3E}">
        <p14:creationId xmlns:p14="http://schemas.microsoft.com/office/powerpoint/2010/main" val="262974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10">
            <a:extLst>
              <a:ext uri="{FF2B5EF4-FFF2-40B4-BE49-F238E27FC236}">
                <a16:creationId xmlns:a16="http://schemas.microsoft.com/office/drawing/2014/main" id="{98E33B2F-AAD2-462D-B1BD-AA20FB074BA9}"/>
              </a:ext>
            </a:extLst>
          </p:cNvPr>
          <p:cNvPicPr>
            <a:picLocks noGrp="1"/>
          </p:cNvPicPr>
          <p:nvPr>
            <p:ph idx="1"/>
          </p:nvPr>
        </p:nvPicPr>
        <p:blipFill>
          <a:blip r:embed="rId2" cstate="print"/>
          <a:stretch>
            <a:fillRect/>
          </a:stretch>
        </p:blipFill>
        <p:spPr>
          <a:xfrm>
            <a:off x="685800" y="528918"/>
            <a:ext cx="10448365" cy="5791200"/>
          </a:xfrm>
          <a:prstGeom prst="rect">
            <a:avLst/>
          </a:prstGeom>
        </p:spPr>
      </p:pic>
    </p:spTree>
    <p:extLst>
      <p:ext uri="{BB962C8B-B14F-4D97-AF65-F5344CB8AC3E}">
        <p14:creationId xmlns:p14="http://schemas.microsoft.com/office/powerpoint/2010/main" val="245452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959D889-46CF-44C5-87C8-FDF4B426D9E3}"/>
              </a:ext>
            </a:extLst>
          </p:cNvPr>
          <p:cNvSpPr>
            <a:spLocks noGrp="1"/>
          </p:cNvSpPr>
          <p:nvPr>
            <p:ph type="title"/>
          </p:nvPr>
        </p:nvSpPr>
        <p:spPr>
          <a:xfrm>
            <a:off x="685800" y="764373"/>
            <a:ext cx="10820400" cy="1293028"/>
          </a:xfrm>
        </p:spPr>
        <p:txBody>
          <a:bodyPr/>
          <a:lstStyle/>
          <a:p>
            <a:pPr algn="ctr"/>
            <a:r>
              <a:rPr lang="en-US" dirty="0" err="1"/>
              <a:t>Fereastra</a:t>
            </a:r>
            <a:r>
              <a:rPr lang="en-US" dirty="0"/>
              <a:t> Notes</a:t>
            </a:r>
            <a:endParaRPr lang="ro-MD" dirty="0"/>
          </a:p>
        </p:txBody>
      </p:sp>
      <p:sp>
        <p:nvSpPr>
          <p:cNvPr id="3" name="Substituent conținut 2">
            <a:extLst>
              <a:ext uri="{FF2B5EF4-FFF2-40B4-BE49-F238E27FC236}">
                <a16:creationId xmlns:a16="http://schemas.microsoft.com/office/drawing/2014/main" id="{E9CB4D6A-1648-432C-9CB0-4A1B0B532B42}"/>
              </a:ext>
            </a:extLst>
          </p:cNvPr>
          <p:cNvSpPr>
            <a:spLocks noGrp="1"/>
          </p:cNvSpPr>
          <p:nvPr>
            <p:ph idx="1"/>
          </p:nvPr>
        </p:nvSpPr>
        <p:spPr>
          <a:xfrm>
            <a:off x="685800" y="1918448"/>
            <a:ext cx="10820400" cy="4300238"/>
          </a:xfrm>
        </p:spPr>
        <p:txBody>
          <a:bodyPr/>
          <a:lstStyle/>
          <a:p>
            <a:r>
              <a:rPr lang="en-US" dirty="0" err="1"/>
              <a:t>Fereastra</a:t>
            </a:r>
            <a:r>
              <a:rPr lang="ro-RO" dirty="0"/>
              <a:t> </a:t>
            </a:r>
            <a:r>
              <a:rPr lang="ro-RO" b="1" dirty="0"/>
              <a:t>notes</a:t>
            </a:r>
            <a:r>
              <a:rPr lang="en-US" dirty="0"/>
              <a:t> </a:t>
            </a:r>
            <a:r>
              <a:rPr lang="en-US" dirty="0" err="1"/>
              <a:t>în</a:t>
            </a:r>
            <a:r>
              <a:rPr lang="en-US" dirty="0"/>
              <a:t> care se </a:t>
            </a:r>
            <a:r>
              <a:rPr lang="en-US" dirty="0" err="1"/>
              <a:t>adaugă</a:t>
            </a:r>
            <a:r>
              <a:rPr lang="en-US" dirty="0"/>
              <a:t> </a:t>
            </a:r>
            <a:r>
              <a:rPr lang="en-US" dirty="0" err="1"/>
              <a:t>toate</a:t>
            </a:r>
            <a:r>
              <a:rPr lang="en-US" dirty="0"/>
              <a:t> </a:t>
            </a:r>
            <a:r>
              <a:rPr lang="en-US" dirty="0" err="1"/>
              <a:t>notițele</a:t>
            </a:r>
            <a:r>
              <a:rPr lang="en-US" dirty="0"/>
              <a:t> </a:t>
            </a:r>
            <a:r>
              <a:rPr lang="en-US" dirty="0" err="1"/>
              <a:t>și</a:t>
            </a:r>
            <a:r>
              <a:rPr lang="en-US" dirty="0"/>
              <a:t> </a:t>
            </a:r>
            <a:r>
              <a:rPr lang="en-US" dirty="0" err="1"/>
              <a:t>comentariile</a:t>
            </a:r>
            <a:r>
              <a:rPr lang="en-US" dirty="0"/>
              <a:t> legate de o </a:t>
            </a:r>
            <a:r>
              <a:rPr lang="en-US" dirty="0" err="1"/>
              <a:t>anumită</a:t>
            </a:r>
            <a:r>
              <a:rPr lang="en-US" dirty="0"/>
              <a:t> </a:t>
            </a:r>
            <a:r>
              <a:rPr lang="en-US" dirty="0" err="1"/>
              <a:t>entitate</a:t>
            </a:r>
            <a:r>
              <a:rPr lang="en-US" dirty="0"/>
              <a:t>.</a:t>
            </a:r>
            <a:br>
              <a:rPr lang="en-US" dirty="0"/>
            </a:br>
            <a:r>
              <a:rPr lang="en-US" dirty="0" err="1"/>
              <a:t>Există</a:t>
            </a:r>
            <a:r>
              <a:rPr lang="en-US" dirty="0"/>
              <a:t> 2 </a:t>
            </a:r>
            <a:r>
              <a:rPr lang="en-US" dirty="0" err="1"/>
              <a:t>tipuri</a:t>
            </a:r>
            <a:r>
              <a:rPr lang="en-US" dirty="0"/>
              <a:t> de </a:t>
            </a:r>
            <a:r>
              <a:rPr lang="en-US" dirty="0" err="1"/>
              <a:t>comentarii</a:t>
            </a:r>
            <a:r>
              <a:rPr lang="en-US" dirty="0"/>
              <a:t> :</a:t>
            </a:r>
            <a:br>
              <a:rPr lang="en-US" dirty="0"/>
            </a:br>
            <a:r>
              <a:rPr lang="en-US" dirty="0"/>
              <a:t>1. </a:t>
            </a:r>
            <a:r>
              <a:rPr lang="en-US" dirty="0" err="1"/>
              <a:t>Vizibile</a:t>
            </a:r>
            <a:r>
              <a:rPr lang="en-US" dirty="0"/>
              <a:t> </a:t>
            </a:r>
            <a:r>
              <a:rPr lang="en-US" dirty="0" err="1"/>
              <a:t>doar</a:t>
            </a:r>
            <a:r>
              <a:rPr lang="en-US" dirty="0"/>
              <a:t> </a:t>
            </a:r>
            <a:r>
              <a:rPr lang="en-US" dirty="0" err="1"/>
              <a:t>în</a:t>
            </a:r>
            <a:r>
              <a:rPr lang="en-US" dirty="0"/>
              <a:t> </a:t>
            </a:r>
            <a:r>
              <a:rPr lang="en-US" dirty="0" err="1"/>
              <a:t>fereastra</a:t>
            </a:r>
            <a:r>
              <a:rPr lang="en-US" dirty="0"/>
              <a:t> notes o </a:t>
            </a:r>
            <a:r>
              <a:rPr lang="en-US" dirty="0" err="1"/>
              <a:t>dată</a:t>
            </a:r>
            <a:r>
              <a:rPr lang="en-US" dirty="0"/>
              <a:t> cu </a:t>
            </a:r>
            <a:r>
              <a:rPr lang="en-US" dirty="0" err="1"/>
              <a:t>accesarea</a:t>
            </a:r>
            <a:r>
              <a:rPr lang="en-US" dirty="0"/>
              <a:t> </a:t>
            </a:r>
            <a:r>
              <a:rPr lang="en-US" dirty="0" err="1"/>
              <a:t>obiectului</a:t>
            </a:r>
            <a:r>
              <a:rPr lang="en-US" dirty="0"/>
              <a:t> droit.</a:t>
            </a:r>
            <a:br>
              <a:rPr lang="en-US" dirty="0"/>
            </a:br>
            <a:r>
              <a:rPr lang="en-US" dirty="0"/>
              <a:t>2. </a:t>
            </a:r>
            <a:r>
              <a:rPr lang="en-US" dirty="0" err="1"/>
              <a:t>Vizibile</a:t>
            </a:r>
            <a:r>
              <a:rPr lang="en-US" dirty="0"/>
              <a:t> </a:t>
            </a:r>
            <a:r>
              <a:rPr lang="en-US" dirty="0" err="1"/>
              <a:t>doar</a:t>
            </a:r>
            <a:r>
              <a:rPr lang="en-US" dirty="0"/>
              <a:t> pe </a:t>
            </a:r>
            <a:r>
              <a:rPr lang="en-US" dirty="0" err="1"/>
              <a:t>foaia</a:t>
            </a:r>
            <a:r>
              <a:rPr lang="en-US" dirty="0"/>
              <a:t> de </a:t>
            </a:r>
            <a:r>
              <a:rPr lang="en-US" dirty="0" err="1"/>
              <a:t>lucru</a:t>
            </a:r>
            <a:r>
              <a:rPr lang="en-US" dirty="0"/>
              <a:t>, </a:t>
            </a:r>
            <a:r>
              <a:rPr lang="en-US" dirty="0" err="1"/>
              <a:t>atașat</a:t>
            </a:r>
            <a:r>
              <a:rPr lang="en-US" dirty="0"/>
              <a:t> de </a:t>
            </a:r>
            <a:r>
              <a:rPr lang="en-US" dirty="0" err="1"/>
              <a:t>obiectul</a:t>
            </a:r>
            <a:r>
              <a:rPr lang="en-US" dirty="0"/>
              <a:t> </a:t>
            </a:r>
            <a:r>
              <a:rPr lang="en-US" dirty="0" err="1"/>
              <a:t>concret</a:t>
            </a:r>
            <a:r>
              <a:rPr lang="en-US" dirty="0"/>
              <a:t>.</a:t>
            </a:r>
            <a:endParaRPr lang="ro-RO" dirty="0"/>
          </a:p>
          <a:p>
            <a:pPr marL="0" indent="0">
              <a:buNone/>
            </a:pPr>
            <a:endParaRPr lang="ro-MD" dirty="0"/>
          </a:p>
          <a:p>
            <a:endParaRPr lang="ro-MD" dirty="0"/>
          </a:p>
        </p:txBody>
      </p:sp>
      <p:pic>
        <p:nvPicPr>
          <p:cNvPr id="4" name="Imagine 3">
            <a:extLst>
              <a:ext uri="{FF2B5EF4-FFF2-40B4-BE49-F238E27FC236}">
                <a16:creationId xmlns:a16="http://schemas.microsoft.com/office/drawing/2014/main" id="{27DFC1CE-88F3-4C54-92E2-715E694D2B53}"/>
              </a:ext>
            </a:extLst>
          </p:cNvPr>
          <p:cNvPicPr>
            <a:picLocks noChangeAspect="1"/>
          </p:cNvPicPr>
          <p:nvPr/>
        </p:nvPicPr>
        <p:blipFill>
          <a:blip r:embed="rId2"/>
          <a:stretch>
            <a:fillRect/>
          </a:stretch>
        </p:blipFill>
        <p:spPr>
          <a:xfrm>
            <a:off x="4824413" y="3523130"/>
            <a:ext cx="2543175" cy="3200400"/>
          </a:xfrm>
          <a:prstGeom prst="rect">
            <a:avLst/>
          </a:prstGeom>
        </p:spPr>
      </p:pic>
    </p:spTree>
    <p:extLst>
      <p:ext uri="{BB962C8B-B14F-4D97-AF65-F5344CB8AC3E}">
        <p14:creationId xmlns:p14="http://schemas.microsoft.com/office/powerpoint/2010/main" val="391101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959D889-46CF-44C5-87C8-FDF4B426D9E3}"/>
              </a:ext>
            </a:extLst>
          </p:cNvPr>
          <p:cNvSpPr>
            <a:spLocks noGrp="1"/>
          </p:cNvSpPr>
          <p:nvPr>
            <p:ph type="title"/>
          </p:nvPr>
        </p:nvSpPr>
        <p:spPr>
          <a:xfrm>
            <a:off x="685800" y="764373"/>
            <a:ext cx="10820400" cy="1293028"/>
          </a:xfrm>
        </p:spPr>
        <p:txBody>
          <a:bodyPr/>
          <a:lstStyle/>
          <a:p>
            <a:pPr algn="ctr"/>
            <a:r>
              <a:rPr lang="ro-RO" dirty="0"/>
              <a:t>Generate Code</a:t>
            </a:r>
            <a:endParaRPr lang="ro-MD" dirty="0"/>
          </a:p>
        </p:txBody>
      </p:sp>
      <p:sp>
        <p:nvSpPr>
          <p:cNvPr id="3" name="Substituent conținut 2">
            <a:extLst>
              <a:ext uri="{FF2B5EF4-FFF2-40B4-BE49-F238E27FC236}">
                <a16:creationId xmlns:a16="http://schemas.microsoft.com/office/drawing/2014/main" id="{E9CB4D6A-1648-432C-9CB0-4A1B0B532B42}"/>
              </a:ext>
            </a:extLst>
          </p:cNvPr>
          <p:cNvSpPr>
            <a:spLocks noGrp="1"/>
          </p:cNvSpPr>
          <p:nvPr>
            <p:ph idx="1"/>
          </p:nvPr>
        </p:nvSpPr>
        <p:spPr/>
        <p:txBody>
          <a:bodyPr/>
          <a:lstStyle/>
          <a:p>
            <a:r>
              <a:rPr lang="ro-RO" dirty="0"/>
              <a:t>Instrumentul de modelare Enterprise </a:t>
            </a:r>
            <a:r>
              <a:rPr lang="ro-RO" dirty="0" err="1"/>
              <a:t>Architect</a:t>
            </a:r>
            <a:r>
              <a:rPr lang="ro-RO" dirty="0"/>
              <a:t> are opțiunea că dacă avem diagramele create poate să ne genereze un cod în orice limbaj vrem.</a:t>
            </a:r>
          </a:p>
          <a:p>
            <a:pPr marL="0" indent="0">
              <a:buNone/>
            </a:pPr>
            <a:endParaRPr lang="ro-MD" dirty="0"/>
          </a:p>
        </p:txBody>
      </p:sp>
      <p:pic>
        <p:nvPicPr>
          <p:cNvPr id="4" name="Рисунок 14" descr="C:\Users\Student_2\Desktop\new.png">
            <a:extLst>
              <a:ext uri="{FF2B5EF4-FFF2-40B4-BE49-F238E27FC236}">
                <a16:creationId xmlns:a16="http://schemas.microsoft.com/office/drawing/2014/main" id="{DD27010D-1679-4209-BDED-BAB5A4C498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5773" y="3065929"/>
            <a:ext cx="3640455" cy="3473823"/>
          </a:xfrm>
          <a:prstGeom prst="rect">
            <a:avLst/>
          </a:prstGeom>
          <a:noFill/>
          <a:ln>
            <a:noFill/>
          </a:ln>
        </p:spPr>
      </p:pic>
    </p:spTree>
    <p:extLst>
      <p:ext uri="{BB962C8B-B14F-4D97-AF65-F5344CB8AC3E}">
        <p14:creationId xmlns:p14="http://schemas.microsoft.com/office/powerpoint/2010/main" val="103951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9CB4D6A-1648-432C-9CB0-4A1B0B532B42}"/>
              </a:ext>
            </a:extLst>
          </p:cNvPr>
          <p:cNvSpPr>
            <a:spLocks noGrp="1"/>
          </p:cNvSpPr>
          <p:nvPr>
            <p:ph idx="1"/>
          </p:nvPr>
        </p:nvSpPr>
        <p:spPr>
          <a:xfrm>
            <a:off x="685800" y="519954"/>
            <a:ext cx="10820400" cy="5698732"/>
          </a:xfrm>
        </p:spPr>
        <p:txBody>
          <a:bodyPr/>
          <a:lstStyle/>
          <a:p>
            <a:r>
              <a:rPr lang="ro-RO" dirty="0"/>
              <a:t>După ne apare următoarea fereastră și noi trebuie să selectăm în ce limbaj dorim să ni se genereze codul.</a:t>
            </a:r>
          </a:p>
          <a:p>
            <a:pPr marL="0" indent="0">
              <a:buNone/>
            </a:pPr>
            <a:endParaRPr lang="ro-MD" dirty="0"/>
          </a:p>
        </p:txBody>
      </p:sp>
      <p:pic>
        <p:nvPicPr>
          <p:cNvPr id="4" name="Рисунок 15">
            <a:extLst>
              <a:ext uri="{FF2B5EF4-FFF2-40B4-BE49-F238E27FC236}">
                <a16:creationId xmlns:a16="http://schemas.microsoft.com/office/drawing/2014/main" id="{119670FC-5FFC-45A7-A10C-098424314186}"/>
              </a:ext>
            </a:extLst>
          </p:cNvPr>
          <p:cNvPicPr/>
          <p:nvPr/>
        </p:nvPicPr>
        <p:blipFill>
          <a:blip r:embed="rId2" cstate="print"/>
          <a:stretch>
            <a:fillRect/>
          </a:stretch>
        </p:blipFill>
        <p:spPr>
          <a:xfrm>
            <a:off x="1073524" y="1299882"/>
            <a:ext cx="10044953" cy="5145742"/>
          </a:xfrm>
          <a:prstGeom prst="rect">
            <a:avLst/>
          </a:prstGeom>
        </p:spPr>
      </p:pic>
    </p:spTree>
    <p:extLst>
      <p:ext uri="{BB962C8B-B14F-4D97-AF65-F5344CB8AC3E}">
        <p14:creationId xmlns:p14="http://schemas.microsoft.com/office/powerpoint/2010/main" val="475313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E9CB4D6A-1648-432C-9CB0-4A1B0B532B42}"/>
              </a:ext>
            </a:extLst>
          </p:cNvPr>
          <p:cNvSpPr>
            <a:spLocks noGrp="1"/>
          </p:cNvSpPr>
          <p:nvPr>
            <p:ph idx="1"/>
          </p:nvPr>
        </p:nvSpPr>
        <p:spPr>
          <a:xfrm>
            <a:off x="685800" y="609600"/>
            <a:ext cx="10820400" cy="5609085"/>
          </a:xfrm>
        </p:spPr>
        <p:txBody>
          <a:bodyPr/>
          <a:lstStyle/>
          <a:p>
            <a:r>
              <a:rPr lang="ro-RO" dirty="0"/>
              <a:t>După generare este necesar de a tasta F12 pentru a vedea codul sursă.</a:t>
            </a:r>
          </a:p>
          <a:p>
            <a:pPr marL="0" indent="0">
              <a:buNone/>
            </a:pPr>
            <a:endParaRPr lang="ro-MD" dirty="0"/>
          </a:p>
        </p:txBody>
      </p:sp>
      <p:pic>
        <p:nvPicPr>
          <p:cNvPr id="6" name="Imagine 5">
            <a:extLst>
              <a:ext uri="{FF2B5EF4-FFF2-40B4-BE49-F238E27FC236}">
                <a16:creationId xmlns:a16="http://schemas.microsoft.com/office/drawing/2014/main" id="{EBD6C8F3-DDBD-495B-8D35-0C99C1202541}"/>
              </a:ext>
            </a:extLst>
          </p:cNvPr>
          <p:cNvPicPr>
            <a:picLocks noChangeAspect="1"/>
          </p:cNvPicPr>
          <p:nvPr/>
        </p:nvPicPr>
        <p:blipFill>
          <a:blip r:embed="rId2"/>
          <a:stretch>
            <a:fillRect/>
          </a:stretch>
        </p:blipFill>
        <p:spPr>
          <a:xfrm>
            <a:off x="1249630" y="2767416"/>
            <a:ext cx="9692740" cy="3480984"/>
          </a:xfrm>
          <a:prstGeom prst="rect">
            <a:avLst/>
          </a:prstGeom>
        </p:spPr>
      </p:pic>
      <p:pic>
        <p:nvPicPr>
          <p:cNvPr id="7" name="Imagine 6">
            <a:extLst>
              <a:ext uri="{FF2B5EF4-FFF2-40B4-BE49-F238E27FC236}">
                <a16:creationId xmlns:a16="http://schemas.microsoft.com/office/drawing/2014/main" id="{3FD6A64A-3604-4A6F-BD11-A2B1C4A35A98}"/>
              </a:ext>
            </a:extLst>
          </p:cNvPr>
          <p:cNvPicPr>
            <a:picLocks noChangeAspect="1"/>
          </p:cNvPicPr>
          <p:nvPr/>
        </p:nvPicPr>
        <p:blipFill>
          <a:blip r:embed="rId3"/>
          <a:stretch>
            <a:fillRect/>
          </a:stretch>
        </p:blipFill>
        <p:spPr>
          <a:xfrm>
            <a:off x="3864630" y="1631576"/>
            <a:ext cx="4462740" cy="396688"/>
          </a:xfrm>
          <a:prstGeom prst="rect">
            <a:avLst/>
          </a:prstGeom>
        </p:spPr>
      </p:pic>
    </p:spTree>
    <p:extLst>
      <p:ext uri="{BB962C8B-B14F-4D97-AF65-F5344CB8AC3E}">
        <p14:creationId xmlns:p14="http://schemas.microsoft.com/office/powerpoint/2010/main" val="325730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959D889-46CF-44C5-87C8-FDF4B426D9E3}"/>
              </a:ext>
            </a:extLst>
          </p:cNvPr>
          <p:cNvSpPr>
            <a:spLocks noGrp="1"/>
          </p:cNvSpPr>
          <p:nvPr>
            <p:ph type="title"/>
          </p:nvPr>
        </p:nvSpPr>
        <p:spPr>
          <a:xfrm>
            <a:off x="685800" y="764373"/>
            <a:ext cx="10820400" cy="1293028"/>
          </a:xfrm>
        </p:spPr>
        <p:txBody>
          <a:bodyPr/>
          <a:lstStyle/>
          <a:p>
            <a:pPr algn="ctr"/>
            <a:r>
              <a:rPr lang="ro-RO" dirty="0"/>
              <a:t>Concluzie</a:t>
            </a:r>
            <a:endParaRPr lang="ro-MD" dirty="0"/>
          </a:p>
        </p:txBody>
      </p:sp>
      <p:sp>
        <p:nvSpPr>
          <p:cNvPr id="3" name="Substituent conținut 2">
            <a:extLst>
              <a:ext uri="{FF2B5EF4-FFF2-40B4-BE49-F238E27FC236}">
                <a16:creationId xmlns:a16="http://schemas.microsoft.com/office/drawing/2014/main" id="{E9CB4D6A-1648-432C-9CB0-4A1B0B532B42}"/>
              </a:ext>
            </a:extLst>
          </p:cNvPr>
          <p:cNvSpPr>
            <a:spLocks noGrp="1"/>
          </p:cNvSpPr>
          <p:nvPr>
            <p:ph idx="1"/>
          </p:nvPr>
        </p:nvSpPr>
        <p:spPr>
          <a:xfrm>
            <a:off x="685800" y="1837766"/>
            <a:ext cx="10820400" cy="4380920"/>
          </a:xfrm>
        </p:spPr>
        <p:txBody>
          <a:bodyPr>
            <a:normAutofit lnSpcReduction="10000"/>
          </a:bodyPr>
          <a:lstStyle/>
          <a:p>
            <a:pPr marL="0" indent="0">
              <a:buNone/>
            </a:pPr>
            <a:r>
              <a:rPr lang="ro-MD" dirty="0"/>
              <a:t>	În concluzie pot spune că finalizarea primului laborator pentru Analiza și Modelarea Sistemelor, care s-a concentrat pe studiul instrumentului Enterprise </a:t>
            </a:r>
            <a:r>
              <a:rPr lang="ro-MD" dirty="0" err="1"/>
              <a:t>Architect</a:t>
            </a:r>
            <a:r>
              <a:rPr lang="ro-MD" dirty="0"/>
              <a:t>, a fost un pas inițial crucial în învățarea și înțelegerea software-ului. Studiind interfața utilizatorului, structura proiectului, elementele de model și spațiul de lucru, am învățat să creez și să editez modele complexe de sisteme și procese de afaceri.</a:t>
            </a:r>
          </a:p>
          <a:p>
            <a:pPr marL="0" indent="0">
              <a:buNone/>
            </a:pPr>
            <a:r>
              <a:rPr lang="ro-MD" dirty="0"/>
              <a:t>	Prin intermediul acestui laborator, am învățat să creez proiecte, să adaug elemente de model, să organizez modelele în structuri ierarhice și să creeze diagrame profesionale. În plus, prin utilizarea funcțiilor avansate ale Enterprise </a:t>
            </a:r>
            <a:r>
              <a:rPr lang="ro-MD" dirty="0" err="1"/>
              <a:t>Architect</a:t>
            </a:r>
            <a:r>
              <a:rPr lang="ro-MD" dirty="0"/>
              <a:t>, am învățat să modelez procese de afaceri, să generez automat codul și să efectuez simulări și analize complexe ale sistemelor.</a:t>
            </a:r>
          </a:p>
          <a:p>
            <a:pPr marL="0" indent="0">
              <a:buNone/>
            </a:pPr>
            <a:r>
              <a:rPr lang="ro-MD" dirty="0"/>
              <a:t>	Astfel, finalizarea acestui laborator a fost o etapă inițială crucială în pregătirea mea pentru proiecte viitoare de analiză și modelare a sistemelor, oferindu-mi o bază solidă de cunoștințe și competențe pentru a face față provocărilor de proiectare și modelare ale sistemelor complexe.</a:t>
            </a:r>
          </a:p>
          <a:p>
            <a:endParaRPr lang="ro-MD" dirty="0"/>
          </a:p>
        </p:txBody>
      </p:sp>
    </p:spTree>
    <p:extLst>
      <p:ext uri="{BB962C8B-B14F-4D97-AF65-F5344CB8AC3E}">
        <p14:creationId xmlns:p14="http://schemas.microsoft.com/office/powerpoint/2010/main" val="196762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B97D5C-2744-43B2-AA70-BDD668C78DFD}"/>
              </a:ext>
            </a:extLst>
          </p:cNvPr>
          <p:cNvSpPr>
            <a:spLocks noGrp="1"/>
          </p:cNvSpPr>
          <p:nvPr>
            <p:ph type="title"/>
          </p:nvPr>
        </p:nvSpPr>
        <p:spPr>
          <a:xfrm>
            <a:off x="1281953" y="764373"/>
            <a:ext cx="8610600" cy="1293028"/>
          </a:xfrm>
        </p:spPr>
        <p:txBody>
          <a:bodyPr/>
          <a:lstStyle/>
          <a:p>
            <a:pPr algn="ctr"/>
            <a:r>
              <a:rPr lang="ro-MD" dirty="0"/>
              <a:t>Introducere</a:t>
            </a:r>
          </a:p>
        </p:txBody>
      </p:sp>
      <p:sp>
        <p:nvSpPr>
          <p:cNvPr id="3" name="Substituent conținut 2">
            <a:extLst>
              <a:ext uri="{FF2B5EF4-FFF2-40B4-BE49-F238E27FC236}">
                <a16:creationId xmlns:a16="http://schemas.microsoft.com/office/drawing/2014/main" id="{9004051A-E47A-4320-AF79-DE8BE4DF44DF}"/>
              </a:ext>
            </a:extLst>
          </p:cNvPr>
          <p:cNvSpPr>
            <a:spLocks noGrp="1"/>
          </p:cNvSpPr>
          <p:nvPr>
            <p:ph idx="1"/>
          </p:nvPr>
        </p:nvSpPr>
        <p:spPr/>
        <p:txBody>
          <a:bodyPr/>
          <a:lstStyle/>
          <a:p>
            <a:pPr marL="0" indent="0">
              <a:buNone/>
            </a:pPr>
            <a:r>
              <a:rPr lang="ro-MD" b="1" dirty="0"/>
              <a:t>                                                  </a:t>
            </a:r>
            <a:r>
              <a:rPr lang="en-US" b="1" dirty="0"/>
              <a:t>Ce </a:t>
            </a:r>
            <a:r>
              <a:rPr lang="en-US" b="1" dirty="0" err="1"/>
              <a:t>este</a:t>
            </a:r>
            <a:r>
              <a:rPr lang="en-US" b="1" dirty="0"/>
              <a:t> UML ?</a:t>
            </a:r>
            <a:endParaRPr lang="ro-MD" dirty="0"/>
          </a:p>
          <a:p>
            <a:r>
              <a:rPr lang="en-US" b="1" dirty="0"/>
              <a:t>Unified Modeling Language</a:t>
            </a:r>
            <a:r>
              <a:rPr lang="en-US" dirty="0"/>
              <a:t> </a:t>
            </a:r>
            <a:r>
              <a:rPr lang="en-US" dirty="0" err="1"/>
              <a:t>este</a:t>
            </a:r>
            <a:r>
              <a:rPr lang="en-US" dirty="0"/>
              <a:t> un </a:t>
            </a:r>
            <a:r>
              <a:rPr lang="en-US" dirty="0" err="1"/>
              <a:t>limbaj</a:t>
            </a:r>
            <a:r>
              <a:rPr lang="en-US" dirty="0"/>
              <a:t> standard </a:t>
            </a:r>
            <a:r>
              <a:rPr lang="en-US" dirty="0" err="1"/>
              <a:t>pentru</a:t>
            </a:r>
            <a:r>
              <a:rPr lang="en-US" dirty="0"/>
              <a:t> </a:t>
            </a:r>
            <a:r>
              <a:rPr lang="en-US" dirty="0" err="1"/>
              <a:t>descrierea</a:t>
            </a:r>
            <a:r>
              <a:rPr lang="en-US" dirty="0"/>
              <a:t> de </a:t>
            </a:r>
            <a:r>
              <a:rPr lang="en-US" dirty="0" err="1">
                <a:hlinkClick r:id="rId2" tooltip="Modelare orientată pe obiect — pagină inexistentă"/>
              </a:rPr>
              <a:t>modele</a:t>
            </a:r>
            <a:r>
              <a:rPr lang="en-US" dirty="0"/>
              <a:t> </a:t>
            </a:r>
            <a:r>
              <a:rPr lang="en-US" dirty="0" err="1"/>
              <a:t>și</a:t>
            </a:r>
            <a:r>
              <a:rPr lang="en-US" dirty="0"/>
              <a:t> </a:t>
            </a:r>
            <a:r>
              <a:rPr lang="en-US" dirty="0" err="1">
                <a:hlinkClick r:id="rId3" tooltip="Specificație — pagină inexistentă"/>
              </a:rPr>
              <a:t>specificații</a:t>
            </a:r>
            <a:r>
              <a:rPr lang="en-US" dirty="0"/>
              <a:t> </a:t>
            </a:r>
            <a:r>
              <a:rPr lang="en-US" dirty="0" err="1"/>
              <a:t>pentru</a:t>
            </a:r>
            <a:r>
              <a:rPr lang="en-US" dirty="0"/>
              <a:t> </a:t>
            </a:r>
            <a:r>
              <a:rPr lang="en-US" dirty="0">
                <a:hlinkClick r:id="rId4" tooltip="Software"/>
              </a:rPr>
              <a:t>software</a:t>
            </a:r>
            <a:r>
              <a:rPr lang="en-US" dirty="0"/>
              <a:t>. </a:t>
            </a:r>
            <a:r>
              <a:rPr lang="en-US" dirty="0" err="1"/>
              <a:t>Limbajul</a:t>
            </a:r>
            <a:r>
              <a:rPr lang="en-US" dirty="0"/>
              <a:t> a </a:t>
            </a:r>
            <a:r>
              <a:rPr lang="en-US" dirty="0" err="1"/>
              <a:t>fost</a:t>
            </a:r>
            <a:r>
              <a:rPr lang="en-US" dirty="0"/>
              <a:t> </a:t>
            </a:r>
            <a:r>
              <a:rPr lang="en-US" dirty="0" err="1"/>
              <a:t>creat</a:t>
            </a:r>
            <a:r>
              <a:rPr lang="en-US" dirty="0"/>
              <a:t> de </a:t>
            </a:r>
            <a:r>
              <a:rPr lang="en-US" dirty="0" err="1"/>
              <a:t>către</a:t>
            </a:r>
            <a:r>
              <a:rPr lang="en-US" dirty="0"/>
              <a:t> </a:t>
            </a:r>
            <a:r>
              <a:rPr lang="en-US" dirty="0" err="1"/>
              <a:t>consorțiul</a:t>
            </a:r>
            <a:r>
              <a:rPr lang="en-US" dirty="0"/>
              <a:t> </a:t>
            </a:r>
            <a:r>
              <a:rPr lang="en-US" dirty="0">
                <a:hlinkClick r:id="rId5" tooltip="Object Management Group — pagină inexistentă"/>
              </a:rPr>
              <a:t>Object Management Group</a:t>
            </a:r>
            <a:r>
              <a:rPr lang="en-US" dirty="0"/>
              <a:t> (OMG).</a:t>
            </a:r>
            <a:endParaRPr lang="ro-MD" dirty="0"/>
          </a:p>
          <a:p>
            <a:r>
              <a:rPr lang="en-US" dirty="0"/>
              <a:t> UML a </a:t>
            </a:r>
            <a:r>
              <a:rPr lang="en-US" dirty="0" err="1"/>
              <a:t>fost</a:t>
            </a:r>
            <a:r>
              <a:rPr lang="en-US" dirty="0"/>
              <a:t> la </a:t>
            </a:r>
            <a:r>
              <a:rPr lang="en-US" dirty="0" err="1"/>
              <a:t>bază</a:t>
            </a:r>
            <a:r>
              <a:rPr lang="en-US" dirty="0"/>
              <a:t> </a:t>
            </a:r>
            <a:r>
              <a:rPr lang="en-US" dirty="0" err="1"/>
              <a:t>dezvoltat</a:t>
            </a:r>
            <a:r>
              <a:rPr lang="en-US" dirty="0"/>
              <a:t> </a:t>
            </a:r>
            <a:r>
              <a:rPr lang="en-US" dirty="0" err="1"/>
              <a:t>pentru</a:t>
            </a:r>
            <a:r>
              <a:rPr lang="en-US" dirty="0"/>
              <a:t> </a:t>
            </a:r>
            <a:r>
              <a:rPr lang="en-US" dirty="0" err="1"/>
              <a:t>reprezentarea</a:t>
            </a:r>
            <a:r>
              <a:rPr lang="en-US" dirty="0"/>
              <a:t> </a:t>
            </a:r>
            <a:r>
              <a:rPr lang="en-US" dirty="0" err="1"/>
              <a:t>complexității</a:t>
            </a:r>
            <a:r>
              <a:rPr lang="en-US" dirty="0"/>
              <a:t> </a:t>
            </a:r>
            <a:r>
              <a:rPr lang="en-US" dirty="0" err="1"/>
              <a:t>programelor</a:t>
            </a:r>
            <a:r>
              <a:rPr lang="en-US" dirty="0"/>
              <a:t> orientate pe </a:t>
            </a:r>
            <a:r>
              <a:rPr lang="en-US" dirty="0" err="1"/>
              <a:t>obiect</a:t>
            </a:r>
            <a:r>
              <a:rPr lang="en-US" dirty="0"/>
              <a:t>, al </a:t>
            </a:r>
            <a:r>
              <a:rPr lang="en-US" dirty="0" err="1"/>
              <a:t>căror</a:t>
            </a:r>
            <a:r>
              <a:rPr lang="en-US" dirty="0"/>
              <a:t> fundament </a:t>
            </a:r>
            <a:r>
              <a:rPr lang="en-US" dirty="0" err="1"/>
              <a:t>este</a:t>
            </a:r>
            <a:r>
              <a:rPr lang="en-US" dirty="0"/>
              <a:t> </a:t>
            </a:r>
            <a:r>
              <a:rPr lang="en-US" dirty="0" err="1"/>
              <a:t>structurarea</a:t>
            </a:r>
            <a:r>
              <a:rPr lang="en-US" dirty="0"/>
              <a:t> </a:t>
            </a:r>
            <a:r>
              <a:rPr lang="en-US" dirty="0" err="1"/>
              <a:t>programelor</a:t>
            </a:r>
            <a:r>
              <a:rPr lang="en-US" dirty="0"/>
              <a:t> pe </a:t>
            </a:r>
            <a:r>
              <a:rPr lang="en-US" dirty="0" err="1"/>
              <a:t>clase</a:t>
            </a:r>
            <a:r>
              <a:rPr lang="en-US" dirty="0"/>
              <a:t>, </a:t>
            </a:r>
            <a:r>
              <a:rPr lang="en-US" dirty="0" err="1"/>
              <a:t>și</a:t>
            </a:r>
            <a:r>
              <a:rPr lang="en-US" dirty="0"/>
              <a:t> </a:t>
            </a:r>
            <a:r>
              <a:rPr lang="en-US" dirty="0" err="1"/>
              <a:t>instanțele</a:t>
            </a:r>
            <a:r>
              <a:rPr lang="en-US" dirty="0"/>
              <a:t> </a:t>
            </a:r>
            <a:r>
              <a:rPr lang="en-US" dirty="0" err="1"/>
              <a:t>acestora</a:t>
            </a:r>
            <a:r>
              <a:rPr lang="en-US" dirty="0"/>
              <a:t> (</a:t>
            </a:r>
            <a:r>
              <a:rPr lang="en-US" dirty="0" err="1"/>
              <a:t>numite</a:t>
            </a:r>
            <a:r>
              <a:rPr lang="en-US" dirty="0"/>
              <a:t> </a:t>
            </a:r>
            <a:r>
              <a:rPr lang="en-US" dirty="0" err="1"/>
              <a:t>și</a:t>
            </a:r>
            <a:r>
              <a:rPr lang="en-US" dirty="0"/>
              <a:t> </a:t>
            </a:r>
            <a:r>
              <a:rPr lang="en-US" dirty="0" err="1"/>
              <a:t>obiecte</a:t>
            </a:r>
            <a:r>
              <a:rPr lang="en-US" dirty="0"/>
              <a:t>). Cu </a:t>
            </a:r>
            <a:r>
              <a:rPr lang="en-US" dirty="0" err="1"/>
              <a:t>toate</a:t>
            </a:r>
            <a:r>
              <a:rPr lang="en-US" dirty="0"/>
              <a:t> </a:t>
            </a:r>
            <a:r>
              <a:rPr lang="en-US" dirty="0" err="1"/>
              <a:t>acestea</a:t>
            </a:r>
            <a:r>
              <a:rPr lang="en-US" dirty="0"/>
              <a:t>, </a:t>
            </a:r>
            <a:r>
              <a:rPr lang="en-US" dirty="0" err="1"/>
              <a:t>datorită</a:t>
            </a:r>
            <a:r>
              <a:rPr lang="en-US" dirty="0"/>
              <a:t> </a:t>
            </a:r>
            <a:r>
              <a:rPr lang="en-US" dirty="0" err="1"/>
              <a:t>eficienței</a:t>
            </a:r>
            <a:r>
              <a:rPr lang="en-US" dirty="0"/>
              <a:t> </a:t>
            </a:r>
            <a:r>
              <a:rPr lang="en-US" dirty="0" err="1"/>
              <a:t>și</a:t>
            </a:r>
            <a:r>
              <a:rPr lang="en-US" dirty="0"/>
              <a:t> </a:t>
            </a:r>
            <a:r>
              <a:rPr lang="en-US" dirty="0" err="1"/>
              <a:t>clarității</a:t>
            </a:r>
            <a:r>
              <a:rPr lang="en-US" dirty="0"/>
              <a:t> </a:t>
            </a:r>
            <a:r>
              <a:rPr lang="en-US" dirty="0" err="1"/>
              <a:t>în</a:t>
            </a:r>
            <a:r>
              <a:rPr lang="en-US" dirty="0"/>
              <a:t> </a:t>
            </a:r>
            <a:r>
              <a:rPr lang="en-US" dirty="0" err="1"/>
              <a:t>reprezentarea</a:t>
            </a:r>
            <a:r>
              <a:rPr lang="en-US" dirty="0"/>
              <a:t> </a:t>
            </a:r>
            <a:r>
              <a:rPr lang="en-US" dirty="0" err="1"/>
              <a:t>unor</a:t>
            </a:r>
            <a:r>
              <a:rPr lang="en-US" dirty="0"/>
              <a:t> </a:t>
            </a:r>
            <a:r>
              <a:rPr lang="en-US" dirty="0" err="1"/>
              <a:t>elemente</a:t>
            </a:r>
            <a:r>
              <a:rPr lang="en-US" dirty="0"/>
              <a:t> </a:t>
            </a:r>
            <a:r>
              <a:rPr lang="en-US" dirty="0" err="1"/>
              <a:t>abstracte</a:t>
            </a:r>
            <a:r>
              <a:rPr lang="en-US" dirty="0"/>
              <a:t>, UML </a:t>
            </a:r>
            <a:r>
              <a:rPr lang="en-US" dirty="0" err="1"/>
              <a:t>este</a:t>
            </a:r>
            <a:r>
              <a:rPr lang="en-US" dirty="0"/>
              <a:t> </a:t>
            </a:r>
            <a:r>
              <a:rPr lang="en-US" dirty="0" err="1"/>
              <a:t>utilizat</a:t>
            </a:r>
            <a:r>
              <a:rPr lang="en-US" dirty="0"/>
              <a:t> </a:t>
            </a:r>
            <a:r>
              <a:rPr lang="en-US" dirty="0" err="1"/>
              <a:t>dincolo</a:t>
            </a:r>
            <a:r>
              <a:rPr lang="en-US" dirty="0"/>
              <a:t> de </a:t>
            </a:r>
            <a:r>
              <a:rPr lang="en-US" dirty="0" err="1"/>
              <a:t>domeniul</a:t>
            </a:r>
            <a:r>
              <a:rPr lang="en-US" dirty="0"/>
              <a:t> IT. </a:t>
            </a:r>
            <a:r>
              <a:rPr lang="en-US" dirty="0" err="1"/>
              <a:t>Așa</a:t>
            </a:r>
            <a:r>
              <a:rPr lang="en-US" dirty="0"/>
              <a:t> se face </a:t>
            </a:r>
            <a:r>
              <a:rPr lang="en-US" dirty="0" err="1"/>
              <a:t>că</a:t>
            </a:r>
            <a:r>
              <a:rPr lang="en-US" dirty="0"/>
              <a:t> </a:t>
            </a:r>
            <a:r>
              <a:rPr lang="en-US" dirty="0" err="1"/>
              <a:t>există</a:t>
            </a:r>
            <a:r>
              <a:rPr lang="en-US" dirty="0"/>
              <a:t> </a:t>
            </a:r>
            <a:r>
              <a:rPr lang="en-US" dirty="0" err="1"/>
              <a:t>aplicații</a:t>
            </a:r>
            <a:r>
              <a:rPr lang="en-US" dirty="0"/>
              <a:t> ale UML-</a:t>
            </a:r>
            <a:r>
              <a:rPr lang="en-US" dirty="0" err="1"/>
              <a:t>ului</a:t>
            </a:r>
            <a:r>
              <a:rPr lang="en-US" dirty="0"/>
              <a:t> </a:t>
            </a:r>
            <a:r>
              <a:rPr lang="en-US" dirty="0" err="1"/>
              <a:t>pentru</a:t>
            </a:r>
            <a:r>
              <a:rPr lang="en-US" dirty="0"/>
              <a:t> management de </a:t>
            </a:r>
            <a:r>
              <a:rPr lang="en-US" dirty="0" err="1"/>
              <a:t>proiecte</a:t>
            </a:r>
            <a:r>
              <a:rPr lang="en-US" dirty="0"/>
              <a:t>, </a:t>
            </a:r>
            <a:r>
              <a:rPr lang="en-US" dirty="0" err="1"/>
              <a:t>pentru</a:t>
            </a:r>
            <a:r>
              <a:rPr lang="en-US" dirty="0"/>
              <a:t> </a:t>
            </a:r>
            <a:r>
              <a:rPr lang="en-US" i="1" dirty="0"/>
              <a:t>business Process Design</a:t>
            </a:r>
            <a:r>
              <a:rPr lang="en-US" dirty="0"/>
              <a:t> etc.</a:t>
            </a:r>
            <a:endParaRPr lang="ro-MD" dirty="0"/>
          </a:p>
        </p:txBody>
      </p:sp>
    </p:spTree>
    <p:extLst>
      <p:ext uri="{BB962C8B-B14F-4D97-AF65-F5344CB8AC3E}">
        <p14:creationId xmlns:p14="http://schemas.microsoft.com/office/powerpoint/2010/main" val="423161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75F637EE-C08A-4826-BF2E-5E1146B457B8}"/>
              </a:ext>
            </a:extLst>
          </p:cNvPr>
          <p:cNvSpPr>
            <a:spLocks noGrp="1"/>
          </p:cNvSpPr>
          <p:nvPr>
            <p:ph idx="1"/>
          </p:nvPr>
        </p:nvSpPr>
        <p:spPr>
          <a:xfrm>
            <a:off x="721659" y="625289"/>
            <a:ext cx="10747081" cy="5757633"/>
          </a:xfrm>
        </p:spPr>
        <p:txBody>
          <a:bodyPr/>
          <a:lstStyle/>
          <a:p>
            <a:pPr marL="0" indent="0" algn="ctr">
              <a:buNone/>
            </a:pPr>
            <a:r>
              <a:rPr lang="en-US" b="1" dirty="0"/>
              <a:t>Ce </a:t>
            </a:r>
            <a:r>
              <a:rPr lang="en-US" b="1" dirty="0" err="1"/>
              <a:t>este</a:t>
            </a:r>
            <a:r>
              <a:rPr lang="en-US" b="1" dirty="0"/>
              <a:t> Enterprise Architect?</a:t>
            </a:r>
            <a:endParaRPr lang="ro-MD" b="1" dirty="0"/>
          </a:p>
          <a:p>
            <a:r>
              <a:rPr lang="en-US" dirty="0"/>
              <a:t>Enterprise Architect </a:t>
            </a:r>
            <a:r>
              <a:rPr lang="en-US" dirty="0" err="1"/>
              <a:t>reprezinta</a:t>
            </a:r>
            <a:r>
              <a:rPr lang="en-US" dirty="0"/>
              <a:t> o </a:t>
            </a:r>
            <a:r>
              <a:rPr lang="en-US" dirty="0" err="1"/>
              <a:t>unealta</a:t>
            </a:r>
            <a:r>
              <a:rPr lang="en-US" dirty="0"/>
              <a:t> </a:t>
            </a:r>
            <a:r>
              <a:rPr lang="en-US" dirty="0" err="1"/>
              <a:t>exceptionala</a:t>
            </a:r>
            <a:r>
              <a:rPr lang="en-US" dirty="0"/>
              <a:t> cu </a:t>
            </a:r>
            <a:r>
              <a:rPr lang="en-US" dirty="0" err="1"/>
              <a:t>multe</a:t>
            </a:r>
            <a:r>
              <a:rPr lang="en-US" dirty="0"/>
              <a:t> </a:t>
            </a:r>
            <a:r>
              <a:rPr lang="en-US" dirty="0" err="1"/>
              <a:t>capacitati</a:t>
            </a:r>
            <a:r>
              <a:rPr lang="en-US" dirty="0"/>
              <a:t> de ultima </a:t>
            </a:r>
            <a:r>
              <a:rPr lang="en-US" dirty="0" err="1"/>
              <a:t>generatie</a:t>
            </a:r>
            <a:r>
              <a:rPr lang="en-US" dirty="0"/>
              <a:t>, </a:t>
            </a:r>
            <a:r>
              <a:rPr lang="en-US" dirty="0" err="1"/>
              <a:t>ce</a:t>
            </a:r>
            <a:r>
              <a:rPr lang="en-US" dirty="0"/>
              <a:t> </a:t>
            </a:r>
            <a:r>
              <a:rPr lang="en-US" dirty="0" err="1"/>
              <a:t>ajută</a:t>
            </a:r>
            <a:r>
              <a:rPr lang="en-US" dirty="0"/>
              <a:t> </a:t>
            </a:r>
            <a:r>
              <a:rPr lang="en-US" dirty="0" err="1"/>
              <a:t>utilizatorul</a:t>
            </a:r>
            <a:r>
              <a:rPr lang="en-US" dirty="0"/>
              <a:t> </a:t>
            </a:r>
            <a:r>
              <a:rPr lang="en-US" dirty="0" err="1"/>
              <a:t>să</a:t>
            </a:r>
            <a:r>
              <a:rPr lang="en-US" dirty="0"/>
              <a:t> </a:t>
            </a:r>
            <a:r>
              <a:rPr lang="en-US" dirty="0" err="1"/>
              <a:t>gestioneze</a:t>
            </a:r>
            <a:r>
              <a:rPr lang="en-US" dirty="0"/>
              <a:t> </a:t>
            </a:r>
            <a:r>
              <a:rPr lang="en-US" dirty="0" err="1"/>
              <a:t>informația</a:t>
            </a:r>
            <a:r>
              <a:rPr lang="en-US" dirty="0"/>
              <a:t> </a:t>
            </a:r>
            <a:r>
              <a:rPr lang="en-US" dirty="0" err="1"/>
              <a:t>în</a:t>
            </a:r>
            <a:r>
              <a:rPr lang="en-US" dirty="0"/>
              <a:t> </a:t>
            </a:r>
            <a:r>
              <a:rPr lang="en-US" dirty="0" err="1"/>
              <a:t>medii</a:t>
            </a:r>
            <a:r>
              <a:rPr lang="en-US" dirty="0"/>
              <a:t> </a:t>
            </a:r>
            <a:r>
              <a:rPr lang="en-US" dirty="0" err="1"/>
              <a:t>complexe</a:t>
            </a:r>
            <a:r>
              <a:rPr lang="en-US" dirty="0"/>
              <a:t> </a:t>
            </a:r>
            <a:r>
              <a:rPr lang="en-US" dirty="0" err="1"/>
              <a:t>și</a:t>
            </a:r>
            <a:r>
              <a:rPr lang="en-US" dirty="0"/>
              <a:t> cu </a:t>
            </a:r>
            <a:r>
              <a:rPr lang="en-US" dirty="0" err="1"/>
              <a:t>cerințe</a:t>
            </a:r>
            <a:r>
              <a:rPr lang="en-US" dirty="0"/>
              <a:t> </a:t>
            </a:r>
            <a:r>
              <a:rPr lang="en-US" dirty="0" err="1"/>
              <a:t>avansate</a:t>
            </a:r>
            <a:r>
              <a:rPr lang="en-US" dirty="0"/>
              <a:t>. </a:t>
            </a:r>
            <a:r>
              <a:rPr lang="en-US" dirty="0" err="1"/>
              <a:t>Produsul</a:t>
            </a:r>
            <a:r>
              <a:rPr lang="en-US" dirty="0"/>
              <a:t> </a:t>
            </a:r>
            <a:r>
              <a:rPr lang="en-US" dirty="0" err="1"/>
              <a:t>este</a:t>
            </a:r>
            <a:r>
              <a:rPr lang="en-US" dirty="0"/>
              <a:t> </a:t>
            </a:r>
            <a:r>
              <a:rPr lang="en-US" dirty="0" err="1"/>
              <a:t>bazat</a:t>
            </a:r>
            <a:r>
              <a:rPr lang="en-US" dirty="0"/>
              <a:t> pe </a:t>
            </a:r>
            <a:r>
              <a:rPr lang="en-US" dirty="0" err="1"/>
              <a:t>standarde</a:t>
            </a:r>
            <a:r>
              <a:rPr lang="en-US" dirty="0"/>
              <a:t> </a:t>
            </a:r>
            <a:r>
              <a:rPr lang="en-US" dirty="0" err="1"/>
              <a:t>deschise</a:t>
            </a:r>
            <a:r>
              <a:rPr lang="en-US" dirty="0"/>
              <a:t> </a:t>
            </a:r>
            <a:r>
              <a:rPr lang="en-US" dirty="0" err="1"/>
              <a:t>si</a:t>
            </a:r>
            <a:r>
              <a:rPr lang="en-US" dirty="0"/>
              <a:t> </a:t>
            </a:r>
            <a:r>
              <a:rPr lang="en-US" dirty="0" err="1"/>
              <a:t>si</a:t>
            </a:r>
            <a:r>
              <a:rPr lang="en-US" dirty="0"/>
              <a:t>-a </a:t>
            </a:r>
            <a:r>
              <a:rPr lang="en-US" dirty="0" err="1"/>
              <a:t>dovedit</a:t>
            </a:r>
            <a:r>
              <a:rPr lang="en-US" dirty="0"/>
              <a:t> </a:t>
            </a:r>
            <a:r>
              <a:rPr lang="en-US" dirty="0" err="1"/>
              <a:t>eficienta</a:t>
            </a:r>
            <a:r>
              <a:rPr lang="en-US" dirty="0"/>
              <a:t> in </a:t>
            </a:r>
            <a:r>
              <a:rPr lang="en-US" dirty="0" err="1"/>
              <a:t>nenumarate</a:t>
            </a:r>
            <a:r>
              <a:rPr lang="en-US" dirty="0"/>
              <a:t> </a:t>
            </a:r>
            <a:r>
              <a:rPr lang="en-US" dirty="0" err="1"/>
              <a:t>cazuri</a:t>
            </a:r>
            <a:r>
              <a:rPr lang="en-US" dirty="0"/>
              <a:t>. Enterprise Architect se </a:t>
            </a:r>
            <a:r>
              <a:rPr lang="en-US" dirty="0" err="1"/>
              <a:t>poate</a:t>
            </a:r>
            <a:r>
              <a:rPr lang="en-US" dirty="0"/>
              <a:t> </a:t>
            </a:r>
            <a:r>
              <a:rPr lang="en-US" dirty="0" err="1"/>
              <a:t>scala</a:t>
            </a:r>
            <a:r>
              <a:rPr lang="en-US" dirty="0"/>
              <a:t> </a:t>
            </a:r>
            <a:r>
              <a:rPr lang="en-US" dirty="0" err="1"/>
              <a:t>foarte</a:t>
            </a:r>
            <a:r>
              <a:rPr lang="en-US" dirty="0"/>
              <a:t> </a:t>
            </a:r>
            <a:r>
              <a:rPr lang="en-US" dirty="0" err="1"/>
              <a:t>usor</a:t>
            </a:r>
            <a:r>
              <a:rPr lang="en-US" dirty="0"/>
              <a:t> in </a:t>
            </a:r>
            <a:r>
              <a:rPr lang="en-US" dirty="0" err="1"/>
              <a:t>functie</a:t>
            </a:r>
            <a:r>
              <a:rPr lang="en-US" dirty="0"/>
              <a:t> de </a:t>
            </a:r>
            <a:r>
              <a:rPr lang="en-US" dirty="0" err="1"/>
              <a:t>mediu</a:t>
            </a:r>
            <a:r>
              <a:rPr lang="en-US" dirty="0"/>
              <a:t>. De </a:t>
            </a:r>
            <a:r>
              <a:rPr lang="en-US" dirty="0" err="1"/>
              <a:t>exemplu</a:t>
            </a:r>
            <a:r>
              <a:rPr lang="en-US" dirty="0"/>
              <a:t>, </a:t>
            </a:r>
            <a:r>
              <a:rPr lang="en-US" dirty="0" err="1"/>
              <a:t>solutia</a:t>
            </a:r>
            <a:r>
              <a:rPr lang="en-US" dirty="0"/>
              <a:t> se </a:t>
            </a:r>
            <a:r>
              <a:rPr lang="en-US" dirty="0" err="1"/>
              <a:t>poate</a:t>
            </a:r>
            <a:r>
              <a:rPr lang="en-US" dirty="0"/>
              <a:t> </a:t>
            </a:r>
            <a:r>
              <a:rPr lang="en-US" dirty="0" err="1"/>
              <a:t>scala</a:t>
            </a:r>
            <a:r>
              <a:rPr lang="en-US" dirty="0"/>
              <a:t> de la un model cu un </a:t>
            </a:r>
            <a:r>
              <a:rPr lang="en-US" dirty="0" err="1"/>
              <a:t>singur</a:t>
            </a:r>
            <a:r>
              <a:rPr lang="en-US" dirty="0"/>
              <a:t> </a:t>
            </a:r>
            <a:r>
              <a:rPr lang="en-US" dirty="0" err="1"/>
              <a:t>utilizator</a:t>
            </a:r>
            <a:r>
              <a:rPr lang="en-US" dirty="0"/>
              <a:t>, la un model </a:t>
            </a:r>
            <a:r>
              <a:rPr lang="en-US" dirty="0" err="1"/>
              <a:t>destinat</a:t>
            </a:r>
            <a:r>
              <a:rPr lang="en-US" dirty="0"/>
              <a:t> </a:t>
            </a:r>
            <a:r>
              <a:rPr lang="en-US" dirty="0" err="1"/>
              <a:t>echipelor</a:t>
            </a:r>
            <a:r>
              <a:rPr lang="en-US" dirty="0"/>
              <a:t> </a:t>
            </a:r>
            <a:r>
              <a:rPr lang="en-US" dirty="0" err="1"/>
              <a:t>mari</a:t>
            </a:r>
            <a:r>
              <a:rPr lang="en-US" dirty="0"/>
              <a:t> de </a:t>
            </a:r>
            <a:r>
              <a:rPr lang="en-US" dirty="0" err="1"/>
              <a:t>utilizatori</a:t>
            </a:r>
            <a:r>
              <a:rPr lang="en-US" dirty="0"/>
              <a:t> </a:t>
            </a:r>
            <a:r>
              <a:rPr lang="en-US" dirty="0" err="1"/>
              <a:t>sau</a:t>
            </a:r>
            <a:r>
              <a:rPr lang="en-US" dirty="0"/>
              <a:t> </a:t>
            </a:r>
            <a:r>
              <a:rPr lang="en-US" dirty="0" err="1"/>
              <a:t>chiar</a:t>
            </a:r>
            <a:r>
              <a:rPr lang="en-US" dirty="0"/>
              <a:t> </a:t>
            </a:r>
            <a:r>
              <a:rPr lang="en-US" dirty="0" err="1"/>
              <a:t>functionarii</a:t>
            </a:r>
            <a:r>
              <a:rPr lang="en-US" dirty="0"/>
              <a:t> in cloud.</a:t>
            </a:r>
            <a:endParaRPr lang="ro-MD" dirty="0"/>
          </a:p>
          <a:p>
            <a:pPr marL="0" indent="0">
              <a:buNone/>
            </a:pPr>
            <a:endParaRPr lang="ro-MD" dirty="0"/>
          </a:p>
          <a:p>
            <a:pPr marL="0" indent="0">
              <a:buNone/>
            </a:pPr>
            <a:endParaRPr lang="ro-MD" dirty="0"/>
          </a:p>
          <a:p>
            <a:pPr marL="0" indent="0">
              <a:buNone/>
            </a:pPr>
            <a:endParaRPr lang="ro-MD" dirty="0"/>
          </a:p>
          <a:p>
            <a:pPr marL="0" indent="0">
              <a:buNone/>
            </a:pPr>
            <a:endParaRPr lang="ro-MD" dirty="0"/>
          </a:p>
        </p:txBody>
      </p:sp>
      <p:pic>
        <p:nvPicPr>
          <p:cNvPr id="1028" name="Picture 4" descr="Enterprise Architect • Catch Software">
            <a:extLst>
              <a:ext uri="{FF2B5EF4-FFF2-40B4-BE49-F238E27FC236}">
                <a16:creationId xmlns:a16="http://schemas.microsoft.com/office/drawing/2014/main" id="{296AC9CF-7DC0-4348-9DED-A6A8F2BFE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766" y="3962399"/>
            <a:ext cx="3886865" cy="164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5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5ABEA3C-D517-4553-BCD4-DA6AC1A3A823}"/>
              </a:ext>
            </a:extLst>
          </p:cNvPr>
          <p:cNvSpPr>
            <a:spLocks noGrp="1"/>
          </p:cNvSpPr>
          <p:nvPr>
            <p:ph type="title"/>
          </p:nvPr>
        </p:nvSpPr>
        <p:spPr>
          <a:xfrm>
            <a:off x="685800" y="764373"/>
            <a:ext cx="10820400" cy="1293028"/>
          </a:xfrm>
        </p:spPr>
        <p:txBody>
          <a:bodyPr/>
          <a:lstStyle/>
          <a:p>
            <a:pPr algn="ctr"/>
            <a:r>
              <a:rPr lang="ro-RO" dirty="0"/>
              <a:t>Avantaje </a:t>
            </a:r>
            <a:r>
              <a:rPr lang="ro-RO" dirty="0" err="1"/>
              <a:t>enterprise</a:t>
            </a:r>
            <a:r>
              <a:rPr lang="ro-RO" dirty="0"/>
              <a:t> </a:t>
            </a:r>
            <a:r>
              <a:rPr lang="en-US" dirty="0"/>
              <a:t>Architect</a:t>
            </a:r>
            <a:r>
              <a:rPr lang="ro-RO" dirty="0"/>
              <a:t> </a:t>
            </a:r>
            <a:endParaRPr lang="ro-MD" dirty="0"/>
          </a:p>
        </p:txBody>
      </p:sp>
      <p:sp>
        <p:nvSpPr>
          <p:cNvPr id="3" name="Substituent conținut 2">
            <a:extLst>
              <a:ext uri="{FF2B5EF4-FFF2-40B4-BE49-F238E27FC236}">
                <a16:creationId xmlns:a16="http://schemas.microsoft.com/office/drawing/2014/main" id="{EF8973FC-82B0-40C5-B51F-5A2D12B3C2DF}"/>
              </a:ext>
            </a:extLst>
          </p:cNvPr>
          <p:cNvSpPr>
            <a:spLocks noGrp="1"/>
          </p:cNvSpPr>
          <p:nvPr>
            <p:ph idx="1"/>
          </p:nvPr>
        </p:nvSpPr>
        <p:spPr/>
        <p:txBody>
          <a:bodyPr>
            <a:normAutofit fontScale="92500" lnSpcReduction="10000"/>
          </a:bodyPr>
          <a:lstStyle/>
          <a:p>
            <a:r>
              <a:rPr lang="ro-MD" dirty="0"/>
              <a:t>Flexibilitate și </a:t>
            </a:r>
            <a:r>
              <a:rPr lang="ro-MD" dirty="0" err="1"/>
              <a:t>scalabilitate</a:t>
            </a:r>
            <a:r>
              <a:rPr lang="ro-MD" dirty="0"/>
              <a:t> - Enterprise </a:t>
            </a:r>
            <a:r>
              <a:rPr lang="ro-MD" dirty="0" err="1"/>
              <a:t>Architect</a:t>
            </a:r>
            <a:r>
              <a:rPr lang="ro-MD" dirty="0"/>
              <a:t> poate fi folosit pentru a modela sisteme de diferite dimensiuni și complexități, de la sisteme mici și simple până la sisteme mari și complexe. Platforma este scalabilă și poate fi utilizată într-o gamă largă de industrii și domenii.</a:t>
            </a:r>
          </a:p>
          <a:p>
            <a:r>
              <a:rPr lang="ro-MD" dirty="0"/>
              <a:t>Suport pentru multiple standarde - Enterprise </a:t>
            </a:r>
            <a:r>
              <a:rPr lang="ro-MD" dirty="0" err="1"/>
              <a:t>Architect</a:t>
            </a:r>
            <a:r>
              <a:rPr lang="ro-MD" dirty="0"/>
              <a:t> suportă o gamă largă de standarde și modele, inclusiv UML, BPMN, </a:t>
            </a:r>
            <a:r>
              <a:rPr lang="ro-MD" dirty="0" err="1"/>
              <a:t>SysML</a:t>
            </a:r>
            <a:r>
              <a:rPr lang="ro-MD" dirty="0"/>
              <a:t>, </a:t>
            </a:r>
            <a:r>
              <a:rPr lang="ro-MD" dirty="0" err="1"/>
              <a:t>ArchiMate</a:t>
            </a:r>
            <a:r>
              <a:rPr lang="ro-MD" dirty="0"/>
              <a:t> și multe altele, ceea ce îl face potrivit pentru utilizarea într-o varietate de contexte și industrii.</a:t>
            </a:r>
          </a:p>
          <a:p>
            <a:r>
              <a:rPr lang="ro-MD" dirty="0"/>
              <a:t>Colaborare eficientă - Enterprise </a:t>
            </a:r>
            <a:r>
              <a:rPr lang="ro-MD" dirty="0" err="1"/>
              <a:t>Architect</a:t>
            </a:r>
            <a:r>
              <a:rPr lang="ro-MD" dirty="0"/>
              <a:t> oferă o gamă largă de funcții de colaborare și de partajare a modelelor, inclusiv suport pentru echipe distribuite și sincronizarea bazelor de date, ceea ce face mai ușor colaborarea cu alți utilizatori și dezvoltatorii.</a:t>
            </a:r>
          </a:p>
          <a:p>
            <a:r>
              <a:rPr lang="ro-MD" dirty="0"/>
              <a:t>Generarea automată de cod - Enterprise </a:t>
            </a:r>
            <a:r>
              <a:rPr lang="ro-MD" dirty="0" err="1"/>
              <a:t>Architect</a:t>
            </a:r>
            <a:r>
              <a:rPr lang="ro-MD" dirty="0"/>
              <a:t> oferă funcții puternice de generare automată de cod, ceea ce face mai ușor dezvoltarea de aplicații și sistemelor.</a:t>
            </a:r>
          </a:p>
          <a:p>
            <a:endParaRPr lang="ro-MD" dirty="0"/>
          </a:p>
          <a:p>
            <a:endParaRPr lang="ro-MD" dirty="0"/>
          </a:p>
        </p:txBody>
      </p:sp>
    </p:spTree>
    <p:extLst>
      <p:ext uri="{BB962C8B-B14F-4D97-AF65-F5344CB8AC3E}">
        <p14:creationId xmlns:p14="http://schemas.microsoft.com/office/powerpoint/2010/main" val="373247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72CF5F6E-1D1F-4E6F-8806-C19DFF6F648A}"/>
              </a:ext>
            </a:extLst>
          </p:cNvPr>
          <p:cNvSpPr>
            <a:spLocks noGrp="1"/>
          </p:cNvSpPr>
          <p:nvPr>
            <p:ph idx="1"/>
          </p:nvPr>
        </p:nvSpPr>
        <p:spPr>
          <a:xfrm>
            <a:off x="685800" y="833718"/>
            <a:ext cx="10820400" cy="5384967"/>
          </a:xfrm>
        </p:spPr>
        <p:txBody>
          <a:bodyPr/>
          <a:lstStyle/>
          <a:p>
            <a:r>
              <a:rPr lang="ro-MD" dirty="0"/>
              <a:t>Integrare cu alte instrumente - Platforma Enterprise </a:t>
            </a:r>
            <a:r>
              <a:rPr lang="ro-MD" dirty="0" err="1"/>
              <a:t>Architect</a:t>
            </a:r>
            <a:r>
              <a:rPr lang="ro-MD" dirty="0"/>
              <a:t> poate fi integrată cu alte instrumente de dezvoltare software, cum ar fi Visual Studio, Eclipse, JIRA și multe altele, oferind o experiență de dezvoltare unificată și eficientă.</a:t>
            </a:r>
          </a:p>
          <a:p>
            <a:r>
              <a:rPr lang="ro-MD" dirty="0"/>
              <a:t>Generarea automată de cod - Enterprise </a:t>
            </a:r>
            <a:r>
              <a:rPr lang="ro-MD" dirty="0" err="1"/>
              <a:t>Architect</a:t>
            </a:r>
            <a:r>
              <a:rPr lang="ro-MD" dirty="0"/>
              <a:t> oferă funcții puternice de generare automată de cod, ceea ce face mai ușor dezvoltarea de aplicații și sistemelor.</a:t>
            </a:r>
          </a:p>
          <a:p>
            <a:r>
              <a:rPr lang="ro-RO" dirty="0"/>
              <a:t>Anticipare și gestionarea riscurilor-</a:t>
            </a:r>
            <a:r>
              <a:rPr lang="ro-MD" dirty="0"/>
              <a:t>Enterprise </a:t>
            </a:r>
            <a:r>
              <a:rPr lang="ro-MD" dirty="0" err="1"/>
              <a:t>Architect</a:t>
            </a:r>
            <a:r>
              <a:rPr lang="ro-MD" dirty="0"/>
              <a:t> a fost creat pentru a aborda provocările din dezvoltarea sistemelor și proceselor de afaceri. </a:t>
            </a:r>
            <a:r>
              <a:rPr lang="ro-MD"/>
              <a:t>Într-un mediu de afaceri complex, în care schimbările sunt frecvente și rapide, este necesar să aveți un instrument care să permită modelarea și simularea proceselor, astfel încât să puteți anticipa și gestiona riscurile și să luați decizii bine fundamentate.</a:t>
            </a:r>
            <a:endParaRPr lang="ro-MD" dirty="0"/>
          </a:p>
        </p:txBody>
      </p:sp>
    </p:spTree>
    <p:extLst>
      <p:ext uri="{BB962C8B-B14F-4D97-AF65-F5344CB8AC3E}">
        <p14:creationId xmlns:p14="http://schemas.microsoft.com/office/powerpoint/2010/main" val="156403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3AEED3F-92BF-49C0-A809-FC47938DB11B}"/>
              </a:ext>
            </a:extLst>
          </p:cNvPr>
          <p:cNvSpPr>
            <a:spLocks noGrp="1"/>
          </p:cNvSpPr>
          <p:nvPr>
            <p:ph type="title"/>
          </p:nvPr>
        </p:nvSpPr>
        <p:spPr>
          <a:xfrm>
            <a:off x="685800" y="764373"/>
            <a:ext cx="10820400" cy="1293028"/>
          </a:xfrm>
        </p:spPr>
        <p:txBody>
          <a:bodyPr/>
          <a:lstStyle/>
          <a:p>
            <a:pPr algn="ctr"/>
            <a:r>
              <a:rPr lang="ro-MD" dirty="0" err="1"/>
              <a:t>Interfa</a:t>
            </a:r>
            <a:r>
              <a:rPr lang="ro-RO" dirty="0"/>
              <a:t>ța </a:t>
            </a:r>
            <a:r>
              <a:rPr lang="ro-RO" dirty="0" err="1"/>
              <a:t>enterprise</a:t>
            </a:r>
            <a:r>
              <a:rPr lang="ro-RO" dirty="0"/>
              <a:t> </a:t>
            </a:r>
            <a:r>
              <a:rPr lang="ro-RO" dirty="0" err="1"/>
              <a:t>architect</a:t>
            </a:r>
            <a:endParaRPr lang="ro-MD" dirty="0"/>
          </a:p>
        </p:txBody>
      </p:sp>
      <p:pic>
        <p:nvPicPr>
          <p:cNvPr id="4" name="Рисунок 1">
            <a:extLst>
              <a:ext uri="{FF2B5EF4-FFF2-40B4-BE49-F238E27FC236}">
                <a16:creationId xmlns:a16="http://schemas.microsoft.com/office/drawing/2014/main" id="{07BA9239-6883-48EB-B22D-D33330B284C5}"/>
              </a:ext>
            </a:extLst>
          </p:cNvPr>
          <p:cNvPicPr/>
          <p:nvPr/>
        </p:nvPicPr>
        <p:blipFill>
          <a:blip r:embed="rId2" cstate="print"/>
          <a:stretch>
            <a:fillRect/>
          </a:stretch>
        </p:blipFill>
        <p:spPr>
          <a:xfrm>
            <a:off x="1703294" y="1819835"/>
            <a:ext cx="8731624" cy="4491317"/>
          </a:xfrm>
          <a:prstGeom prst="rect">
            <a:avLst/>
          </a:prstGeom>
        </p:spPr>
      </p:pic>
    </p:spTree>
    <p:extLst>
      <p:ext uri="{BB962C8B-B14F-4D97-AF65-F5344CB8AC3E}">
        <p14:creationId xmlns:p14="http://schemas.microsoft.com/office/powerpoint/2010/main" val="77466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0431EB1-70FA-4957-837E-118DF517855B}"/>
              </a:ext>
            </a:extLst>
          </p:cNvPr>
          <p:cNvSpPr>
            <a:spLocks noGrp="1"/>
          </p:cNvSpPr>
          <p:nvPr>
            <p:ph type="title"/>
          </p:nvPr>
        </p:nvSpPr>
        <p:spPr>
          <a:xfrm>
            <a:off x="762000" y="764373"/>
            <a:ext cx="10744200" cy="1293028"/>
          </a:xfrm>
        </p:spPr>
        <p:txBody>
          <a:bodyPr/>
          <a:lstStyle/>
          <a:p>
            <a:pPr algn="ctr"/>
            <a:r>
              <a:rPr lang="en-US" dirty="0"/>
              <a:t>Default Tools Toolbar</a:t>
            </a:r>
            <a:endParaRPr lang="ro-MD" dirty="0"/>
          </a:p>
        </p:txBody>
      </p:sp>
      <p:sp>
        <p:nvSpPr>
          <p:cNvPr id="3" name="Substituent conținut 2">
            <a:extLst>
              <a:ext uri="{FF2B5EF4-FFF2-40B4-BE49-F238E27FC236}">
                <a16:creationId xmlns:a16="http://schemas.microsoft.com/office/drawing/2014/main" id="{EC400FAD-9AED-467E-AE13-D9054013CB9C}"/>
              </a:ext>
            </a:extLst>
          </p:cNvPr>
          <p:cNvSpPr>
            <a:spLocks noGrp="1"/>
          </p:cNvSpPr>
          <p:nvPr>
            <p:ph idx="1"/>
          </p:nvPr>
        </p:nvSpPr>
        <p:spPr/>
        <p:txBody>
          <a:bodyPr/>
          <a:lstStyle/>
          <a:p>
            <a:pPr marL="0" indent="0">
              <a:buNone/>
            </a:pPr>
            <a:r>
              <a:rPr lang="ro-RO" dirty="0" err="1"/>
              <a:t>Default</a:t>
            </a:r>
            <a:r>
              <a:rPr lang="ro-RO" dirty="0"/>
              <a:t> </a:t>
            </a:r>
            <a:r>
              <a:rPr lang="ro-RO" dirty="0" err="1"/>
              <a:t>Tools</a:t>
            </a:r>
            <a:r>
              <a:rPr lang="ro-RO" dirty="0"/>
              <a:t> </a:t>
            </a:r>
            <a:r>
              <a:rPr lang="ro-RO" dirty="0" err="1"/>
              <a:t>Toolbar</a:t>
            </a:r>
            <a:r>
              <a:rPr lang="ro-RO" dirty="0"/>
              <a:t>- oferă acces instantaneu la instrumentele cele mai folosite în Enterprise </a:t>
            </a:r>
            <a:r>
              <a:rPr lang="ro-RO" dirty="0" err="1"/>
              <a:t>Architect</a:t>
            </a:r>
            <a:r>
              <a:rPr lang="ro-RO" dirty="0"/>
              <a:t>.</a:t>
            </a:r>
            <a:endParaRPr lang="ro-MD" dirty="0"/>
          </a:p>
          <a:p>
            <a:pPr marL="0" indent="0">
              <a:buNone/>
            </a:pPr>
            <a:r>
              <a:rPr lang="ro-RO" b="1" i="1" dirty="0"/>
              <a:t>Se utilizează la:</a:t>
            </a:r>
            <a:endParaRPr lang="ro-MD" dirty="0"/>
          </a:p>
          <a:p>
            <a:pPr lvl="0"/>
            <a:r>
              <a:rPr lang="ro-RO" dirty="0"/>
              <a:t>Creare proiecte noi și deschidere proiecte existente</a:t>
            </a:r>
            <a:endParaRPr lang="ro-MD" dirty="0"/>
          </a:p>
          <a:p>
            <a:pPr lvl="0"/>
            <a:r>
              <a:rPr lang="ro-RO" dirty="0"/>
              <a:t>Salvarea modificărilor la diagrama curentă</a:t>
            </a:r>
            <a:endParaRPr lang="ro-MD" dirty="0"/>
          </a:p>
          <a:p>
            <a:pPr lvl="0"/>
            <a:r>
              <a:rPr lang="ro-RO" dirty="0"/>
              <a:t>Editare, tăiere, copiere și lipirea obiectelor din diagrame</a:t>
            </a:r>
            <a:endParaRPr lang="ro-MD" dirty="0"/>
          </a:p>
          <a:p>
            <a:pPr lvl="0"/>
            <a:r>
              <a:rPr lang="ro-RO" dirty="0"/>
              <a:t>Accesare Ajutor Enterprise </a:t>
            </a:r>
            <a:r>
              <a:rPr lang="ro-RO" dirty="0" err="1"/>
              <a:t>Architect</a:t>
            </a:r>
            <a:endParaRPr lang="ro-MD" dirty="0"/>
          </a:p>
          <a:p>
            <a:pPr marL="0" indent="0">
              <a:buNone/>
            </a:pPr>
            <a:endParaRPr lang="ro-RO" dirty="0"/>
          </a:p>
          <a:p>
            <a:pPr marL="0" indent="0">
              <a:buNone/>
            </a:pPr>
            <a:endParaRPr lang="ro-MD" dirty="0"/>
          </a:p>
        </p:txBody>
      </p:sp>
      <p:pic>
        <p:nvPicPr>
          <p:cNvPr id="4" name="Imagine 3">
            <a:extLst>
              <a:ext uri="{FF2B5EF4-FFF2-40B4-BE49-F238E27FC236}">
                <a16:creationId xmlns:a16="http://schemas.microsoft.com/office/drawing/2014/main" id="{12C374A0-FEF4-47B1-8D12-8CB4063C8878}"/>
              </a:ext>
            </a:extLst>
          </p:cNvPr>
          <p:cNvPicPr>
            <a:picLocks noChangeAspect="1"/>
          </p:cNvPicPr>
          <p:nvPr/>
        </p:nvPicPr>
        <p:blipFill>
          <a:blip r:embed="rId2"/>
          <a:stretch>
            <a:fillRect/>
          </a:stretch>
        </p:blipFill>
        <p:spPr>
          <a:xfrm>
            <a:off x="3562350" y="5217459"/>
            <a:ext cx="5067300" cy="442072"/>
          </a:xfrm>
          <a:prstGeom prst="rect">
            <a:avLst/>
          </a:prstGeom>
        </p:spPr>
      </p:pic>
    </p:spTree>
    <p:extLst>
      <p:ext uri="{BB962C8B-B14F-4D97-AF65-F5344CB8AC3E}">
        <p14:creationId xmlns:p14="http://schemas.microsoft.com/office/powerpoint/2010/main" val="82959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5A0ECB4-B605-4944-9073-9F7BD10F2D07}"/>
              </a:ext>
            </a:extLst>
          </p:cNvPr>
          <p:cNvSpPr>
            <a:spLocks noGrp="1"/>
          </p:cNvSpPr>
          <p:nvPr>
            <p:ph type="title"/>
          </p:nvPr>
        </p:nvSpPr>
        <p:spPr>
          <a:xfrm>
            <a:off x="685800" y="764373"/>
            <a:ext cx="10820400" cy="1293028"/>
          </a:xfrm>
        </p:spPr>
        <p:txBody>
          <a:bodyPr/>
          <a:lstStyle/>
          <a:p>
            <a:pPr algn="ctr"/>
            <a:r>
              <a:rPr lang="ro-RO" dirty="0" err="1"/>
              <a:t>Workspace</a:t>
            </a:r>
            <a:r>
              <a:rPr lang="ro-RO" dirty="0"/>
              <a:t> </a:t>
            </a:r>
            <a:r>
              <a:rPr lang="ro-RO" dirty="0" err="1"/>
              <a:t>Layouts</a:t>
            </a:r>
            <a:r>
              <a:rPr lang="ro-RO" dirty="0"/>
              <a:t> </a:t>
            </a:r>
            <a:r>
              <a:rPr lang="ro-RO" dirty="0" err="1"/>
              <a:t>Toolbar</a:t>
            </a:r>
            <a:endParaRPr lang="ro-MD" dirty="0"/>
          </a:p>
        </p:txBody>
      </p:sp>
      <p:sp>
        <p:nvSpPr>
          <p:cNvPr id="3" name="Substituent conținut 2">
            <a:extLst>
              <a:ext uri="{FF2B5EF4-FFF2-40B4-BE49-F238E27FC236}">
                <a16:creationId xmlns:a16="http://schemas.microsoft.com/office/drawing/2014/main" id="{FCABE77A-0665-486E-B53A-C65555D97E93}"/>
              </a:ext>
            </a:extLst>
          </p:cNvPr>
          <p:cNvSpPr>
            <a:spLocks noGrp="1"/>
          </p:cNvSpPr>
          <p:nvPr>
            <p:ph idx="1"/>
          </p:nvPr>
        </p:nvSpPr>
        <p:spPr/>
        <p:txBody>
          <a:bodyPr/>
          <a:lstStyle/>
          <a:p>
            <a:pPr marL="0" indent="0">
              <a:buNone/>
            </a:pPr>
            <a:r>
              <a:rPr lang="ro-RO" b="1" i="1" dirty="0"/>
              <a:t>Deține următoarele posibilități :</a:t>
            </a:r>
            <a:endParaRPr lang="ro-MD" dirty="0"/>
          </a:p>
          <a:p>
            <a:pPr lvl="0"/>
            <a:r>
              <a:rPr lang="ro-RO" dirty="0"/>
              <a:t>Deschide automat și organizat  toate instrumentele adecvate pentru o zonă de lucru, cum ar fi Gestionarea cerințelor, Ingineria codului și </a:t>
            </a:r>
            <a:r>
              <a:rPr lang="ro-RO" dirty="0" err="1"/>
              <a:t>Debugging</a:t>
            </a:r>
            <a:endParaRPr lang="ro-MD" dirty="0"/>
          </a:p>
          <a:p>
            <a:pPr lvl="0"/>
            <a:r>
              <a:rPr lang="ro-RO" dirty="0"/>
              <a:t>Vă ajută să treceți rapid la medii de lucru fie pentru domenii succesive, fie pentru diferite domenii de lucru</a:t>
            </a:r>
            <a:endParaRPr lang="ro-MD" dirty="0"/>
          </a:p>
          <a:p>
            <a:pPr lvl="0"/>
            <a:r>
              <a:rPr lang="ro-RO" dirty="0"/>
              <a:t>Restabiliți un mediu de lucru pe care l-ați schimbat accidental sau în mod deliberat</a:t>
            </a:r>
            <a:endParaRPr lang="ro-MD" dirty="0"/>
          </a:p>
          <a:p>
            <a:pPr lvl="0"/>
            <a:r>
              <a:rPr lang="ro-RO" dirty="0"/>
              <a:t>Posibilitatea de a trece la full </a:t>
            </a:r>
            <a:r>
              <a:rPr lang="ro-RO" dirty="0" err="1"/>
              <a:t>screen</a:t>
            </a:r>
            <a:r>
              <a:rPr lang="ro-RO" dirty="0"/>
              <a:t>.</a:t>
            </a:r>
          </a:p>
          <a:p>
            <a:pPr marL="0" lvl="0" indent="0">
              <a:buNone/>
            </a:pPr>
            <a:endParaRPr lang="ro-MD" dirty="0"/>
          </a:p>
          <a:p>
            <a:endParaRPr lang="ro-MD" dirty="0"/>
          </a:p>
        </p:txBody>
      </p:sp>
      <p:pic>
        <p:nvPicPr>
          <p:cNvPr id="4" name="Picture 23">
            <a:extLst>
              <a:ext uri="{FF2B5EF4-FFF2-40B4-BE49-F238E27FC236}">
                <a16:creationId xmlns:a16="http://schemas.microsoft.com/office/drawing/2014/main" id="{41A3430D-153E-47A8-B127-3ABB66A28475}"/>
              </a:ext>
            </a:extLst>
          </p:cNvPr>
          <p:cNvPicPr/>
          <p:nvPr/>
        </p:nvPicPr>
        <p:blipFill>
          <a:blip r:embed="rId2" cstate="print"/>
          <a:stretch>
            <a:fillRect/>
          </a:stretch>
        </p:blipFill>
        <p:spPr>
          <a:xfrm>
            <a:off x="4047844" y="5316072"/>
            <a:ext cx="3343275" cy="608198"/>
          </a:xfrm>
          <a:prstGeom prst="rect">
            <a:avLst/>
          </a:prstGeom>
        </p:spPr>
      </p:pic>
    </p:spTree>
    <p:extLst>
      <p:ext uri="{BB962C8B-B14F-4D97-AF65-F5344CB8AC3E}">
        <p14:creationId xmlns:p14="http://schemas.microsoft.com/office/powerpoint/2010/main" val="235040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1FC7BD-4C9E-4340-B6AF-113DCBC8B7EA}"/>
              </a:ext>
            </a:extLst>
          </p:cNvPr>
          <p:cNvSpPr>
            <a:spLocks noGrp="1"/>
          </p:cNvSpPr>
          <p:nvPr>
            <p:ph type="title"/>
          </p:nvPr>
        </p:nvSpPr>
        <p:spPr>
          <a:xfrm>
            <a:off x="685800" y="764373"/>
            <a:ext cx="10820400" cy="1293028"/>
          </a:xfrm>
        </p:spPr>
        <p:txBody>
          <a:bodyPr/>
          <a:lstStyle/>
          <a:p>
            <a:pPr algn="ctr"/>
            <a:r>
              <a:rPr lang="en-US" dirty="0"/>
              <a:t>Toolbox</a:t>
            </a:r>
            <a:br>
              <a:rPr lang="ro-MD" dirty="0"/>
            </a:br>
            <a:endParaRPr lang="ro-MD" dirty="0"/>
          </a:p>
        </p:txBody>
      </p:sp>
      <p:sp>
        <p:nvSpPr>
          <p:cNvPr id="3" name="Substituent conținut 2">
            <a:extLst>
              <a:ext uri="{FF2B5EF4-FFF2-40B4-BE49-F238E27FC236}">
                <a16:creationId xmlns:a16="http://schemas.microsoft.com/office/drawing/2014/main" id="{4EEA261C-4A90-4913-BE2C-531C81F939B8}"/>
              </a:ext>
            </a:extLst>
          </p:cNvPr>
          <p:cNvSpPr>
            <a:spLocks noGrp="1"/>
          </p:cNvSpPr>
          <p:nvPr>
            <p:ph idx="1"/>
          </p:nvPr>
        </p:nvSpPr>
        <p:spPr/>
        <p:txBody>
          <a:bodyPr/>
          <a:lstStyle/>
          <a:p>
            <a:r>
              <a:rPr lang="en-US" dirty="0"/>
              <a:t>Bara cu </a:t>
            </a:r>
            <a:r>
              <a:rPr lang="en-US" dirty="0" err="1"/>
              <a:t>entități</a:t>
            </a:r>
            <a:r>
              <a:rPr lang="en-US" dirty="0"/>
              <a:t> </a:t>
            </a:r>
            <a:r>
              <a:rPr lang="en-US" dirty="0" err="1"/>
              <a:t>și</a:t>
            </a:r>
            <a:r>
              <a:rPr lang="en-US" dirty="0"/>
              <a:t> </a:t>
            </a:r>
            <a:r>
              <a:rPr lang="en-US" dirty="0" err="1"/>
              <a:t>relații</a:t>
            </a:r>
            <a:r>
              <a:rPr lang="en-US" dirty="0"/>
              <a:t> </a:t>
            </a:r>
            <a:r>
              <a:rPr lang="en-US" dirty="0" err="1"/>
              <a:t>predefinite</a:t>
            </a:r>
            <a:r>
              <a:rPr lang="en-US" dirty="0"/>
              <a:t> </a:t>
            </a:r>
            <a:r>
              <a:rPr lang="en-US" dirty="0" err="1"/>
              <a:t>și</a:t>
            </a:r>
            <a:r>
              <a:rPr lang="en-US" dirty="0"/>
              <a:t> </a:t>
            </a:r>
            <a:r>
              <a:rPr lang="en-US" dirty="0" err="1"/>
              <a:t>specifice</a:t>
            </a:r>
            <a:r>
              <a:rPr lang="en-US" dirty="0"/>
              <a:t> </a:t>
            </a:r>
            <a:r>
              <a:rPr lang="en-US" dirty="0" err="1"/>
              <a:t>pentru</a:t>
            </a:r>
            <a:r>
              <a:rPr lang="en-US" dirty="0"/>
              <a:t> </a:t>
            </a:r>
            <a:r>
              <a:rPr lang="en-US" dirty="0" err="1"/>
              <a:t>fiecare</a:t>
            </a:r>
            <a:r>
              <a:rPr lang="en-US" dirty="0"/>
              <a:t> tip de </a:t>
            </a:r>
            <a:r>
              <a:rPr lang="en-US" dirty="0" err="1"/>
              <a:t>diagramă</a:t>
            </a:r>
            <a:r>
              <a:rPr lang="en-US" dirty="0"/>
              <a:t>.</a:t>
            </a:r>
            <a:br>
              <a:rPr lang="en-US" dirty="0"/>
            </a:br>
            <a:r>
              <a:rPr lang="ro-RO" dirty="0"/>
              <a:t>Se diferențiază de bara </a:t>
            </a:r>
            <a:r>
              <a:rPr lang="ro-RO" dirty="0" err="1"/>
              <a:t>standart</a:t>
            </a:r>
            <a:r>
              <a:rPr lang="ro-RO" dirty="0"/>
              <a:t> de instrumente prin faptul că bara </a:t>
            </a:r>
            <a:r>
              <a:rPr lang="ro-RO" dirty="0" err="1"/>
              <a:t>standart</a:t>
            </a:r>
            <a:r>
              <a:rPr lang="ro-RO" dirty="0"/>
              <a:t> este statică, iar </a:t>
            </a:r>
            <a:r>
              <a:rPr lang="ro-RO" dirty="0" err="1"/>
              <a:t>toolbox-ul</a:t>
            </a:r>
            <a:r>
              <a:rPr lang="ro-RO" dirty="0"/>
              <a:t> se modifică în dependență de tipul diagramei selectate.</a:t>
            </a:r>
          </a:p>
          <a:p>
            <a:pPr marL="0" indent="0">
              <a:buNone/>
            </a:pPr>
            <a:endParaRPr lang="ro-RO" dirty="0"/>
          </a:p>
          <a:p>
            <a:pPr marL="0" indent="0">
              <a:buNone/>
            </a:pPr>
            <a:endParaRPr lang="ro-MD" dirty="0"/>
          </a:p>
        </p:txBody>
      </p:sp>
      <p:pic>
        <p:nvPicPr>
          <p:cNvPr id="4" name="Imagine 3">
            <a:extLst>
              <a:ext uri="{FF2B5EF4-FFF2-40B4-BE49-F238E27FC236}">
                <a16:creationId xmlns:a16="http://schemas.microsoft.com/office/drawing/2014/main" id="{DFF3FB1D-1F9B-4552-A5DD-F9C7F692FDFE}"/>
              </a:ext>
            </a:extLst>
          </p:cNvPr>
          <p:cNvPicPr>
            <a:picLocks noChangeAspect="1"/>
          </p:cNvPicPr>
          <p:nvPr/>
        </p:nvPicPr>
        <p:blipFill>
          <a:blip r:embed="rId2"/>
          <a:stretch>
            <a:fillRect/>
          </a:stretch>
        </p:blipFill>
        <p:spPr>
          <a:xfrm>
            <a:off x="5111003" y="3523129"/>
            <a:ext cx="1969994" cy="3185553"/>
          </a:xfrm>
          <a:prstGeom prst="rect">
            <a:avLst/>
          </a:prstGeom>
        </p:spPr>
      </p:pic>
    </p:spTree>
    <p:extLst>
      <p:ext uri="{BB962C8B-B14F-4D97-AF65-F5344CB8AC3E}">
        <p14:creationId xmlns:p14="http://schemas.microsoft.com/office/powerpoint/2010/main" val="3446693191"/>
      </p:ext>
    </p:extLst>
  </p:cSld>
  <p:clrMapOvr>
    <a:masterClrMapping/>
  </p:clrMapOvr>
</p:sld>
</file>

<file path=ppt/theme/theme1.xml><?xml version="1.0" encoding="utf-8"?>
<a:theme xmlns:a="http://schemas.openxmlformats.org/drawingml/2006/main" name="Urmă vapori">
  <a:themeElements>
    <a:clrScheme name="Urmă vapori">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Urmă vapor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mă vapor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TM04033937[[fn=Urmă vapori]]</Template>
  <TotalTime>86</TotalTime>
  <Words>1209</Words>
  <Application>Microsoft Office PowerPoint</Application>
  <PresentationFormat>Ecran lat</PresentationFormat>
  <Paragraphs>55</Paragraphs>
  <Slides>18</Slides>
  <Notes>0</Notes>
  <HiddenSlides>0</HiddenSlides>
  <MMClips>0</MMClips>
  <ScaleCrop>false</ScaleCrop>
  <HeadingPairs>
    <vt:vector size="6" baseType="variant">
      <vt:variant>
        <vt:lpstr>Fonturi utilizate</vt:lpstr>
      </vt:variant>
      <vt:variant>
        <vt:i4>2</vt:i4>
      </vt:variant>
      <vt:variant>
        <vt:lpstr>Temă</vt:lpstr>
      </vt:variant>
      <vt:variant>
        <vt:i4>1</vt:i4>
      </vt:variant>
      <vt:variant>
        <vt:lpstr>Titluri diapozitive</vt:lpstr>
      </vt:variant>
      <vt:variant>
        <vt:i4>18</vt:i4>
      </vt:variant>
    </vt:vector>
  </HeadingPairs>
  <TitlesOfParts>
    <vt:vector size="21" baseType="lpstr">
      <vt:lpstr>Arial</vt:lpstr>
      <vt:lpstr>Century Gothic</vt:lpstr>
      <vt:lpstr>Urmă vapori</vt:lpstr>
      <vt:lpstr>Studierea elementelor de bază a instrumentului de modelare Enterprise Architect</vt:lpstr>
      <vt:lpstr>Introducere</vt:lpstr>
      <vt:lpstr>Prezentare PowerPoint</vt:lpstr>
      <vt:lpstr>Avantaje enterprise Architect </vt:lpstr>
      <vt:lpstr>Prezentare PowerPoint</vt:lpstr>
      <vt:lpstr>Interfața enterprise architect</vt:lpstr>
      <vt:lpstr>Default Tools Toolbar</vt:lpstr>
      <vt:lpstr>Workspace Layouts Toolbar</vt:lpstr>
      <vt:lpstr>Toolbox </vt:lpstr>
      <vt:lpstr>Project Browser Window</vt:lpstr>
      <vt:lpstr>Selectarea modelului</vt:lpstr>
      <vt:lpstr> Fereastra zona-client</vt:lpstr>
      <vt:lpstr>Prezentare PowerPoint</vt:lpstr>
      <vt:lpstr>Fereastra Notes</vt:lpstr>
      <vt:lpstr>Generate Code</vt:lpstr>
      <vt:lpstr>Prezentare PowerPoint</vt:lpstr>
      <vt:lpstr>Prezentare PowerPoint</vt:lpstr>
      <vt:lpstr>Concluzie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Catalin Buza</dc:creator>
  <cp:lastModifiedBy>Catalin Buza</cp:lastModifiedBy>
  <cp:revision>10</cp:revision>
  <dcterms:created xsi:type="dcterms:W3CDTF">2023-02-17T07:13:23Z</dcterms:created>
  <dcterms:modified xsi:type="dcterms:W3CDTF">2023-02-17T09:05:07Z</dcterms:modified>
</cp:coreProperties>
</file>