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1" r:id="rId16"/>
    <p:sldId id="270" r:id="rId17"/>
    <p:sldId id="277" r:id="rId18"/>
    <p:sldId id="274" r:id="rId19"/>
    <p:sldId id="282" r:id="rId20"/>
    <p:sldId id="272" r:id="rId21"/>
    <p:sldId id="278" r:id="rId22"/>
    <p:sldId id="279" r:id="rId23"/>
    <p:sldId id="280" r:id="rId24"/>
    <p:sldId id="283" r:id="rId25"/>
    <p:sldId id="281" r:id="rId26"/>
    <p:sldId id="284" r:id="rId27"/>
    <p:sldId id="303" r:id="rId28"/>
    <p:sldId id="285" r:id="rId29"/>
    <p:sldId id="286" r:id="rId30"/>
    <p:sldId id="287" r:id="rId31"/>
    <p:sldId id="290" r:id="rId32"/>
    <p:sldId id="289" r:id="rId33"/>
    <p:sldId id="276" r:id="rId34"/>
    <p:sldId id="273" r:id="rId35"/>
    <p:sldId id="291" r:id="rId36"/>
    <p:sldId id="292" r:id="rId37"/>
    <p:sldId id="293" r:id="rId38"/>
    <p:sldId id="294" r:id="rId39"/>
    <p:sldId id="295" r:id="rId40"/>
    <p:sldId id="296" r:id="rId41"/>
    <p:sldId id="304" r:id="rId42"/>
    <p:sldId id="297" r:id="rId43"/>
    <p:sldId id="299" r:id="rId44"/>
    <p:sldId id="298" r:id="rId45"/>
    <p:sldId id="300" r:id="rId46"/>
    <p:sldId id="302" r:id="rId47"/>
    <p:sldId id="31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4100" b="1" kern="1200">
        <a:solidFill>
          <a:schemeClr val="tx2"/>
        </a:solidFill>
        <a:latin typeface="Lucida Sans Unicode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95441" autoAdjust="0"/>
  </p:normalViewPr>
  <p:slideViewPr>
    <p:cSldViewPr>
      <p:cViewPr varScale="1">
        <p:scale>
          <a:sx n="124" d="100"/>
          <a:sy n="124" d="100"/>
        </p:scale>
        <p:origin x="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8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1.wmf"/><Relationship Id="rId4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68.wmf"/><Relationship Id="rId7" Type="http://schemas.openxmlformats.org/officeDocument/2006/relationships/image" Target="../media/image135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71.wmf"/><Relationship Id="rId9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35.wmf"/><Relationship Id="rId7" Type="http://schemas.openxmlformats.org/officeDocument/2006/relationships/image" Target="../media/image153.wmf"/><Relationship Id="rId2" Type="http://schemas.openxmlformats.org/officeDocument/2006/relationships/image" Target="../media/image71.wmf"/><Relationship Id="rId1" Type="http://schemas.openxmlformats.org/officeDocument/2006/relationships/image" Target="../media/image68.wmf"/><Relationship Id="rId6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9.wmf"/><Relationship Id="rId9" Type="http://schemas.openxmlformats.org/officeDocument/2006/relationships/image" Target="../media/image15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D054B1B-72E6-4AD3-8F57-8C73A519CB39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FCEE3E-87BF-4C35-A8DA-25B240E2A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59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891C4830-8109-43A0-8E68-4241BFF3E150}" type="datetimeFigureOut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5113D0B-EBED-46AD-91A4-4DB372DCF6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01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FE606E5-246B-46C9-8595-1058E1C1E12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b="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0B921E-4DBA-4C2F-A78B-B85D52759892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6D8C72-C4A5-4E16-B43D-6B63245FFF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0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F27F-FED2-4DFB-8EDC-5EDA17EB5B11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FF845-0AAF-4C7A-BFC3-998E907298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3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CF4BD-C0BF-4826-950F-98F835554C38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AF0B-F2C5-4A20-9E0A-9D36EF97B3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0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C350-3758-4E98-8516-F858A441908B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D4DCF-94DA-49CA-A058-271B547039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7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76930-00D8-4B49-A8E0-154843A08ECE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6C34-8609-40F1-8282-6DC9D05170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75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AEF4-A9FD-4166-A48F-F90675DF7A75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79AF-17D1-485A-AD50-6A0B9A8E73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50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B781-7E7E-4724-ABA5-C67D449A1B17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631F-60F2-425C-A83F-447950A2D8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62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09E0-E0CB-4334-A62F-79D97557622A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F73CF-C679-409C-B0FE-3AC413C28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34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BF54F-22BF-4E43-A0B4-EB6D6890BA35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7A55B-D7DA-4E1A-B43F-8CCC0052C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09980-EFEA-48D6-97FF-A894636E016A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F31A9-A0B1-4215-8583-834741C55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87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4225F-219C-48A6-88A2-BE755BAA25BD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310E-049E-4302-8CE9-786B8EC453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121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584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89B3001B-A12E-42D0-847D-C0C1D8D0D2D7}" type="datetime1">
              <a:rPr lang="zh-CN" altLang="en-US"/>
              <a:pPr>
                <a:defRPr/>
              </a:pPr>
              <a:t>2017/4/1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001C6C64-6ECD-43FC-9680-F3DA9BC809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3" r:id="rId2"/>
    <p:sldLayoutId id="2147483828" r:id="rId3"/>
    <p:sldLayoutId id="2147483829" r:id="rId4"/>
    <p:sldLayoutId id="2147483830" r:id="rId5"/>
    <p:sldLayoutId id="2147483831" r:id="rId6"/>
    <p:sldLayoutId id="2147483824" r:id="rId7"/>
    <p:sldLayoutId id="2147483832" r:id="rId8"/>
    <p:sldLayoutId id="2147483833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9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7.wmf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6.wmf"/><Relationship Id="rId24" Type="http://schemas.openxmlformats.org/officeDocument/2006/relationships/image" Target="../media/image92.wmf"/><Relationship Id="rId5" Type="http://schemas.openxmlformats.org/officeDocument/2006/relationships/image" Target="../media/image95.png"/><Relationship Id="rId15" Type="http://schemas.openxmlformats.org/officeDocument/2006/relationships/image" Target="../media/image88.wmf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4.wmf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3.wmf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3.bin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6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9.bin"/><Relationship Id="rId18" Type="http://schemas.openxmlformats.org/officeDocument/2006/relationships/oleObject" Target="../embeddings/oleObject153.bin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0.wmf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19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5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3.wmf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张量分解</a:t>
            </a:r>
            <a:endParaRPr lang="en-US" dirty="0"/>
          </a:p>
        </p:txBody>
      </p:sp>
      <p:sp>
        <p:nvSpPr>
          <p:cNvPr id="44035" name="副标题 6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/>
              <a:t>彭毅</a:t>
            </a:r>
            <a:endParaRPr lang="en-US" altLang="zh-CN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454F62F1-0159-41F5-90DE-B5450C834BB3}" type="slidenum">
              <a:rPr lang="zh-CN" altLang="en-US" sz="1000" b="0" smtClean="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zh-CN" sz="10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（超）对称和（超）对角</a:t>
            </a:r>
            <a:endParaRPr lang="en-US" altLang="zh-CN"/>
          </a:p>
          <a:p>
            <a:pPr lvl="1"/>
            <a:r>
              <a:rPr lang="zh-CN" altLang="en-US"/>
              <a:t>立方张量：各个</a:t>
            </a:r>
            <a:r>
              <a:rPr lang="en-US" altLang="zh-CN"/>
              <a:t>mode</a:t>
            </a:r>
            <a:r>
              <a:rPr lang="zh-CN" altLang="en-US"/>
              <a:t>的长度相等</a:t>
            </a:r>
            <a:endParaRPr lang="en-US" altLang="zh-CN"/>
          </a:p>
          <a:p>
            <a:pPr lvl="1"/>
            <a:r>
              <a:rPr lang="zh-CN" altLang="en-US"/>
              <a:t>对称：一个立方张量是对称的，如果其元素在下标的任意排列下是常数。如一个三阶立方张量是超对称的，如果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对角：仅当                      时，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71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17608D62-D2A2-4CEF-88B6-8E3561CBF2D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20900" y="2995613"/>
          <a:ext cx="50736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400120" imgH="241200" progId="Equation.DSMT4">
                  <p:embed/>
                </p:oleObj>
              </mc:Choice>
              <mc:Fallback>
                <p:oleObj name="Equation" r:id="rId3" imgW="24001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995613"/>
                        <a:ext cx="50736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2667000" y="3429000"/>
          <a:ext cx="1933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19335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/>
          <p:cNvGraphicFramePr>
            <a:graphicFrameLocks noChangeAspect="1"/>
          </p:cNvGraphicFramePr>
          <p:nvPr/>
        </p:nvGraphicFramePr>
        <p:xfrm>
          <a:off x="5181600" y="3429000"/>
          <a:ext cx="1343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29000"/>
                        <a:ext cx="13430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组合 10"/>
          <p:cNvGrpSpPr>
            <a:grpSpLocks/>
          </p:cNvGrpSpPr>
          <p:nvPr/>
        </p:nvGrpSpPr>
        <p:grpSpPr bwMode="auto">
          <a:xfrm>
            <a:off x="5565775" y="4084638"/>
            <a:ext cx="2889250" cy="2411412"/>
            <a:chOff x="5566039" y="4084071"/>
            <a:chExt cx="2888722" cy="2412039"/>
          </a:xfrm>
        </p:grpSpPr>
        <p:sp>
          <p:nvSpPr>
            <p:cNvPr id="7177" name="TextBox 29"/>
            <p:cNvSpPr txBox="1">
              <a:spLocks noChangeArrowheads="1"/>
            </p:cNvSpPr>
            <p:nvPr/>
          </p:nvSpPr>
          <p:spPr bwMode="auto">
            <a:xfrm>
              <a:off x="5791200" y="6096000"/>
              <a:ext cx="2514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1pPr>
              <a:lvl2pPr marL="742950" indent="-28575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2pPr>
              <a:lvl3pPr marL="11430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3pPr>
              <a:lvl4pPr marL="16002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4pPr>
              <a:lvl5pPr marL="20574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张量的（超）对角线</a:t>
              </a:r>
            </a:p>
          </p:txBody>
        </p:sp>
        <p:pic>
          <p:nvPicPr>
            <p:cNvPr id="7178" name="图片 37" descr="图片4.pn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6039" y="4084071"/>
              <a:ext cx="2888722" cy="2011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6"/>
          <p:cNvGrpSpPr/>
          <p:nvPr/>
        </p:nvGrpSpPr>
        <p:grpSpPr>
          <a:xfrm>
            <a:off x="1371600" y="2590800"/>
            <a:ext cx="1828800" cy="1143000"/>
            <a:chOff x="990600" y="3886200"/>
            <a:chExt cx="1828800" cy="1143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7" name="立方体 136"/>
            <p:cNvSpPr/>
            <p:nvPr/>
          </p:nvSpPr>
          <p:spPr>
            <a:xfrm>
              <a:off x="990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1219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9" name="立方体 138"/>
            <p:cNvSpPr/>
            <p:nvPr/>
          </p:nvSpPr>
          <p:spPr>
            <a:xfrm>
              <a:off x="1447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40" name="立方体 139"/>
            <p:cNvSpPr/>
            <p:nvPr/>
          </p:nvSpPr>
          <p:spPr>
            <a:xfrm>
              <a:off x="16764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41" name="立方体 140"/>
            <p:cNvSpPr/>
            <p:nvPr/>
          </p:nvSpPr>
          <p:spPr>
            <a:xfrm>
              <a:off x="19050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42" name="立方体 141"/>
            <p:cNvSpPr/>
            <p:nvPr/>
          </p:nvSpPr>
          <p:spPr>
            <a:xfrm>
              <a:off x="2133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43" name="立方体 142"/>
            <p:cNvSpPr/>
            <p:nvPr/>
          </p:nvSpPr>
          <p:spPr>
            <a:xfrm>
              <a:off x="2362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44" name="立方体 143"/>
            <p:cNvSpPr/>
            <p:nvPr/>
          </p:nvSpPr>
          <p:spPr>
            <a:xfrm>
              <a:off x="2590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345"/>
          <p:cNvGrpSpPr/>
          <p:nvPr/>
        </p:nvGrpSpPr>
        <p:grpSpPr>
          <a:xfrm>
            <a:off x="1295400" y="2667000"/>
            <a:ext cx="1828800" cy="1143000"/>
            <a:chOff x="990600" y="3886200"/>
            <a:chExt cx="1828800" cy="1143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立方体 128"/>
            <p:cNvSpPr/>
            <p:nvPr/>
          </p:nvSpPr>
          <p:spPr>
            <a:xfrm>
              <a:off x="990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1219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1447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16764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19050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2133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5" name="立方体 134"/>
            <p:cNvSpPr/>
            <p:nvPr/>
          </p:nvSpPr>
          <p:spPr>
            <a:xfrm>
              <a:off x="2362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36" name="立方体 135"/>
            <p:cNvSpPr/>
            <p:nvPr/>
          </p:nvSpPr>
          <p:spPr>
            <a:xfrm>
              <a:off x="2590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354"/>
          <p:cNvGrpSpPr/>
          <p:nvPr/>
        </p:nvGrpSpPr>
        <p:grpSpPr>
          <a:xfrm>
            <a:off x="1219200" y="2743200"/>
            <a:ext cx="1828800" cy="1143000"/>
            <a:chOff x="990600" y="3886200"/>
            <a:chExt cx="1828800" cy="1143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1" name="立方体 120"/>
            <p:cNvSpPr/>
            <p:nvPr/>
          </p:nvSpPr>
          <p:spPr>
            <a:xfrm>
              <a:off x="990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1219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3" name="立方体 122"/>
            <p:cNvSpPr/>
            <p:nvPr/>
          </p:nvSpPr>
          <p:spPr>
            <a:xfrm>
              <a:off x="1447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16764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19050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6" name="立方体 125"/>
            <p:cNvSpPr/>
            <p:nvPr/>
          </p:nvSpPr>
          <p:spPr>
            <a:xfrm>
              <a:off x="2133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7" name="立方体 126"/>
            <p:cNvSpPr/>
            <p:nvPr/>
          </p:nvSpPr>
          <p:spPr>
            <a:xfrm>
              <a:off x="2362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2590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363"/>
          <p:cNvGrpSpPr/>
          <p:nvPr/>
        </p:nvGrpSpPr>
        <p:grpSpPr>
          <a:xfrm>
            <a:off x="1143000" y="2819400"/>
            <a:ext cx="1828800" cy="1143000"/>
            <a:chOff x="990600" y="3886200"/>
            <a:chExt cx="1828800" cy="1143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" name="立方体 112"/>
            <p:cNvSpPr/>
            <p:nvPr/>
          </p:nvSpPr>
          <p:spPr>
            <a:xfrm>
              <a:off x="990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4" name="立方体 113"/>
            <p:cNvSpPr/>
            <p:nvPr/>
          </p:nvSpPr>
          <p:spPr>
            <a:xfrm>
              <a:off x="1219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5" name="立方体 114"/>
            <p:cNvSpPr/>
            <p:nvPr/>
          </p:nvSpPr>
          <p:spPr>
            <a:xfrm>
              <a:off x="1447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6" name="立方体 115"/>
            <p:cNvSpPr/>
            <p:nvPr/>
          </p:nvSpPr>
          <p:spPr>
            <a:xfrm>
              <a:off x="16764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7" name="立方体 116"/>
            <p:cNvSpPr/>
            <p:nvPr/>
          </p:nvSpPr>
          <p:spPr>
            <a:xfrm>
              <a:off x="19050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8" name="立方体 117"/>
            <p:cNvSpPr/>
            <p:nvPr/>
          </p:nvSpPr>
          <p:spPr>
            <a:xfrm>
              <a:off x="2133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2362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2590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372"/>
          <p:cNvGrpSpPr/>
          <p:nvPr/>
        </p:nvGrpSpPr>
        <p:grpSpPr>
          <a:xfrm>
            <a:off x="1066800" y="2895600"/>
            <a:ext cx="1828800" cy="1143000"/>
            <a:chOff x="990600" y="3886200"/>
            <a:chExt cx="1828800" cy="1143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5" name="立方体 104"/>
            <p:cNvSpPr/>
            <p:nvPr/>
          </p:nvSpPr>
          <p:spPr>
            <a:xfrm>
              <a:off x="990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1219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1447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8" name="立方体 107"/>
            <p:cNvSpPr/>
            <p:nvPr/>
          </p:nvSpPr>
          <p:spPr>
            <a:xfrm>
              <a:off x="16764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9" name="立方体 108"/>
            <p:cNvSpPr/>
            <p:nvPr/>
          </p:nvSpPr>
          <p:spPr>
            <a:xfrm>
              <a:off x="19050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0" name="立方体 109"/>
            <p:cNvSpPr/>
            <p:nvPr/>
          </p:nvSpPr>
          <p:spPr>
            <a:xfrm>
              <a:off x="21336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1" name="立方体 110"/>
            <p:cNvSpPr/>
            <p:nvPr/>
          </p:nvSpPr>
          <p:spPr>
            <a:xfrm>
              <a:off x="23622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12" name="立方体 111"/>
            <p:cNvSpPr/>
            <p:nvPr/>
          </p:nvSpPr>
          <p:spPr>
            <a:xfrm>
              <a:off x="2590800" y="3886200"/>
              <a:ext cx="228600" cy="1143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pic>
        <p:nvPicPr>
          <p:cNvPr id="237" name="图片 236" descr="图片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649" y="2579649"/>
            <a:ext cx="2160000" cy="1472451"/>
          </a:xfrm>
          <a:prstGeom prst="rect">
            <a:avLst/>
          </a:prstGeom>
        </p:spPr>
      </p:pic>
      <p:sp>
        <p:nvSpPr>
          <p:cNvPr id="820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展开（</a:t>
            </a:r>
            <a:r>
              <a:rPr lang="en-US" altLang="zh-CN"/>
              <a:t>matricization/unfolding/flattening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阶张量     沿</a:t>
            </a:r>
            <a:r>
              <a:rPr lang="en-US" altLang="zh-CN"/>
              <a:t>mode-n</a:t>
            </a:r>
            <a:r>
              <a:rPr lang="zh-CN" altLang="en-US"/>
              <a:t>展开成一个矩阵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820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E293A20A-9E0F-492C-9675-60CE8DB90D8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3868738" y="2971800"/>
          <a:ext cx="7794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368280" imgH="177480" progId="Equation.DSMT4">
                  <p:embed/>
                </p:oleObj>
              </mc:Choice>
              <mc:Fallback>
                <p:oleObj name="Equation" r:id="rId4" imgW="36828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971800"/>
                        <a:ext cx="7794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4286250" y="2935288"/>
          <a:ext cx="5635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6" imgW="266400" imgH="457200" progId="Equation.DSMT4">
                  <p:embed/>
                </p:oleObj>
              </mc:Choice>
              <mc:Fallback>
                <p:oleObj name="Equation" r:id="rId6" imgW="2664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935288"/>
                        <a:ext cx="56356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Box 224"/>
          <p:cNvSpPr txBox="1">
            <a:spLocks noChangeArrowheads="1"/>
          </p:cNvSpPr>
          <p:nvPr/>
        </p:nvSpPr>
        <p:spPr bwMode="auto">
          <a:xfrm>
            <a:off x="2819400" y="5791200"/>
            <a:ext cx="358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三阶张量的</a:t>
            </a:r>
            <a:r>
              <a:rPr lang="en-US" altLang="zh-CN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mode-1</a:t>
            </a:r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展开</a:t>
            </a:r>
          </a:p>
        </p:txBody>
      </p:sp>
      <p:graphicFrame>
        <p:nvGraphicFramePr>
          <p:cNvPr id="8196" name="Object 14"/>
          <p:cNvGraphicFramePr>
            <a:graphicFrameLocks noChangeAspect="1"/>
          </p:cNvGraphicFramePr>
          <p:nvPr/>
        </p:nvGraphicFramePr>
        <p:xfrm>
          <a:off x="6477000" y="1927225"/>
          <a:ext cx="590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27225"/>
                        <a:ext cx="5905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2574925" y="1960563"/>
          <a:ext cx="403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0" imgW="190440" imgH="177480" progId="Equation.DSMT4">
                  <p:embed/>
                </p:oleObj>
              </mc:Choice>
              <mc:Fallback>
                <p:oleObj name="Equation" r:id="rId10" imgW="19044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960563"/>
                        <a:ext cx="4032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1667 0.2055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075 0.21667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6667 0.22778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1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5833 0.23889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65 0.25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n-mode</a:t>
            </a:r>
            <a:r>
              <a:rPr lang="zh-CN" altLang="en-US"/>
              <a:t>（矩阵）乘积</a:t>
            </a:r>
            <a:endParaRPr lang="en-US" altLang="zh-CN"/>
          </a:p>
          <a:p>
            <a:pPr lvl="1"/>
            <a:r>
              <a:rPr lang="zh-CN" altLang="en-US"/>
              <a:t>一个张量                     和一个矩阵              的</a:t>
            </a:r>
            <a:r>
              <a:rPr lang="en-US" altLang="zh-CN"/>
              <a:t>n-mode</a:t>
            </a:r>
            <a:r>
              <a:rPr lang="zh-CN" altLang="en-US"/>
              <a:t>乘积                                         ，其元素定义为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这个定义可以写成沿</a:t>
            </a:r>
            <a:r>
              <a:rPr lang="en-US" altLang="zh-CN"/>
              <a:t>mode-n</a:t>
            </a:r>
            <a:r>
              <a:rPr lang="zh-CN" altLang="en-US"/>
              <a:t>展开的形式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性质：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92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C84CAB1F-8FE1-4044-8F28-30A9E458998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286000" y="1905000"/>
          <a:ext cx="1958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9589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5715000" y="1905000"/>
          <a:ext cx="1287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12874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1774825" y="2265363"/>
          <a:ext cx="3863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7" imgW="1828800" imgH="253800" progId="Equation.DSMT4">
                  <p:embed/>
                </p:oleObj>
              </mc:Choice>
              <mc:Fallback>
                <p:oleObj name="Equation" r:id="rId7" imgW="18288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265363"/>
                        <a:ext cx="3863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2362200" y="2519363"/>
          <a:ext cx="44275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9" imgW="2095200" imgH="469800" progId="Equation.DSMT4">
                  <p:embed/>
                </p:oleObj>
              </mc:Choice>
              <mc:Fallback>
                <p:oleObj name="Equation" r:id="rId9" imgW="209520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9363"/>
                        <a:ext cx="4427538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2667000" y="3886200"/>
          <a:ext cx="3649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1" imgW="1726920" imgH="241200" progId="Equation.DSMT4">
                  <p:embed/>
                </p:oleObj>
              </mc:Choice>
              <mc:Fallback>
                <p:oleObj name="Equation" r:id="rId11" imgW="17269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36496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1"/>
          <p:cNvGraphicFramePr>
            <a:graphicFrameLocks noChangeAspect="1"/>
          </p:cNvGraphicFramePr>
          <p:nvPr/>
        </p:nvGraphicFramePr>
        <p:xfrm>
          <a:off x="1981200" y="4625975"/>
          <a:ext cx="44402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25975"/>
                        <a:ext cx="44402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2"/>
          <p:cNvGraphicFramePr>
            <a:graphicFrameLocks noChangeAspect="1"/>
          </p:cNvGraphicFramePr>
          <p:nvPr/>
        </p:nvGraphicFramePr>
        <p:xfrm>
          <a:off x="1990725" y="5105400"/>
          <a:ext cx="33432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5" imgW="1587240" imgH="253800" progId="Equation.DSMT4">
                  <p:embed/>
                </p:oleObj>
              </mc:Choice>
              <mc:Fallback>
                <p:oleObj name="Equation" r:id="rId15" imgW="158724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5105400"/>
                        <a:ext cx="33432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n-mode</a:t>
            </a:r>
            <a:r>
              <a:rPr lang="zh-CN" altLang="en-US"/>
              <a:t>（向量）乘积</a:t>
            </a:r>
            <a:endParaRPr lang="en-US" altLang="zh-CN"/>
          </a:p>
          <a:p>
            <a:pPr lvl="1"/>
            <a:r>
              <a:rPr lang="zh-CN" altLang="en-US"/>
              <a:t>一个张量                     和一个向量              的</a:t>
            </a:r>
            <a:r>
              <a:rPr lang="en-US" altLang="zh-CN"/>
              <a:t>n-mode</a:t>
            </a:r>
            <a:r>
              <a:rPr lang="zh-CN" altLang="en-US"/>
              <a:t>乘积                                        ，其元素定义为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性质：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024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BA1C124A-03BA-4081-A435-424B3DD83A1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286000" y="1905000"/>
          <a:ext cx="1958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9589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848350" y="1905000"/>
          <a:ext cx="10191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905000"/>
                        <a:ext cx="10191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800225" y="2265363"/>
          <a:ext cx="356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7" imgW="1688760" imgH="253800" progId="Equation.DSMT4">
                  <p:embed/>
                </p:oleObj>
              </mc:Choice>
              <mc:Fallback>
                <p:oleObj name="Equation" r:id="rId7" imgW="16887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265363"/>
                        <a:ext cx="3568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495550" y="2590800"/>
          <a:ext cx="41592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9" imgW="1968480" imgH="469800" progId="Equation.DSMT4">
                  <p:embed/>
                </p:oleObj>
              </mc:Choice>
              <mc:Fallback>
                <p:oleObj name="Equation" r:id="rId9" imgW="19684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90800"/>
                        <a:ext cx="41592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371600" y="3962400"/>
          <a:ext cx="6627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1" imgW="3136680" imgH="253800" progId="Equation.DSMT4">
                  <p:embed/>
                </p:oleObj>
              </mc:Choice>
              <mc:Fallback>
                <p:oleObj name="Equation" r:id="rId11" imgW="31366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66278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矩阵的</a:t>
            </a:r>
            <a:r>
              <a:rPr lang="en-US" altLang="zh-CN"/>
              <a:t>Kronecker</a:t>
            </a:r>
            <a:r>
              <a:rPr lang="zh-CN" altLang="en-US"/>
              <a:t>乘积</a:t>
            </a:r>
            <a:endParaRPr lang="en-US" altLang="zh-CN"/>
          </a:p>
          <a:p>
            <a:pPr lvl="1"/>
            <a:r>
              <a:rPr lang="en-US" altLang="zh-CN"/>
              <a:t>                            </a:t>
            </a:r>
            <a:r>
              <a:rPr lang="zh-CN" altLang="en-US"/>
              <a:t>，则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性质：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127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E1198723-DDC1-4A6D-8210-3B96F516ABA0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828800" y="2446338"/>
          <a:ext cx="5526088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2616120" imgH="939600" progId="Equation.DSMT4">
                  <p:embed/>
                </p:oleObj>
              </mc:Choice>
              <mc:Fallback>
                <p:oleObj name="Equation" r:id="rId3" imgW="261612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46338"/>
                        <a:ext cx="5526088" cy="197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1212850" y="1905000"/>
          <a:ext cx="2520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905000"/>
                        <a:ext cx="2520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1"/>
          <p:cNvGraphicFramePr>
            <a:graphicFrameLocks noChangeAspect="1"/>
          </p:cNvGraphicFramePr>
          <p:nvPr/>
        </p:nvGraphicFramePr>
        <p:xfrm>
          <a:off x="1955800" y="4572000"/>
          <a:ext cx="429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7" imgW="2031840" imgH="253800" progId="Equation.DSMT4">
                  <p:embed/>
                </p:oleObj>
              </mc:Choice>
              <mc:Fallback>
                <p:oleObj name="Equation" r:id="rId7" imgW="203184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572000"/>
                        <a:ext cx="4292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1938338" y="5105400"/>
          <a:ext cx="27098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9" imgW="1282680" imgH="279360" progId="Equation.DSMT4">
                  <p:embed/>
                </p:oleObj>
              </mc:Choice>
              <mc:Fallback>
                <p:oleObj name="Equation" r:id="rId9" imgW="128268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105400"/>
                        <a:ext cx="27098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矩阵的</a:t>
            </a:r>
            <a:r>
              <a:rPr lang="en-US" altLang="zh-CN"/>
              <a:t>Kronecker</a:t>
            </a:r>
            <a:r>
              <a:rPr lang="zh-CN" altLang="en-US"/>
              <a:t>乘积</a:t>
            </a:r>
            <a:endParaRPr lang="en-US" altLang="zh-CN"/>
          </a:p>
          <a:p>
            <a:pPr lvl="1"/>
            <a:r>
              <a:rPr lang="zh-CN" altLang="en-US"/>
              <a:t>矩阵的</a:t>
            </a:r>
            <a:r>
              <a:rPr lang="en-US" altLang="zh-CN"/>
              <a:t>Kronecker</a:t>
            </a:r>
            <a:r>
              <a:rPr lang="zh-CN" altLang="en-US"/>
              <a:t>积还和张量和矩阵的</a:t>
            </a:r>
            <a:r>
              <a:rPr lang="en-US" altLang="zh-CN"/>
              <a:t>n-mode</a:t>
            </a:r>
            <a:r>
              <a:rPr lang="zh-CN" altLang="en-US"/>
              <a:t>乘积有如下关系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229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C44BAC0F-6C52-4966-847C-5A5519C90A8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43000" y="2819400"/>
          <a:ext cx="7142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3390840" imgH="558720" progId="Equation.DSMT4">
                  <p:embed/>
                </p:oleObj>
              </mc:Choice>
              <mc:Fallback>
                <p:oleObj name="Equation" r:id="rId3" imgW="3390840" imgH="55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71421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矩阵的</a:t>
            </a:r>
            <a:r>
              <a:rPr lang="en-US" altLang="zh-CN"/>
              <a:t>Khatri-Rao</a:t>
            </a:r>
            <a:r>
              <a:rPr lang="zh-CN" altLang="en-US"/>
              <a:t>乘积</a:t>
            </a:r>
            <a:endParaRPr lang="en-US" altLang="zh-CN"/>
          </a:p>
          <a:p>
            <a:pPr lvl="1"/>
            <a:r>
              <a:rPr lang="en-US" altLang="zh-CN"/>
              <a:t>                             </a:t>
            </a:r>
            <a:r>
              <a:rPr lang="zh-CN" altLang="en-US"/>
              <a:t>，则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性质：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331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58E90765-0680-405E-8B5B-283838E7B98E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485900" y="2362200"/>
          <a:ext cx="6491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3073320" imgH="253800" progId="Equation.DSMT4">
                  <p:embed/>
                </p:oleObj>
              </mc:Choice>
              <mc:Fallback>
                <p:oleObj name="Equation" r:id="rId3" imgW="30733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362200"/>
                        <a:ext cx="6491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200150" y="1905000"/>
          <a:ext cx="25479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905000"/>
                        <a:ext cx="25479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981200" y="3048000"/>
          <a:ext cx="5365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7" imgW="2539800" imgH="253800" progId="Equation.DSMT4">
                  <p:embed/>
                </p:oleObj>
              </mc:Choice>
              <mc:Fallback>
                <p:oleObj name="Equation" r:id="rId7" imgW="25398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53657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矩阵的</a:t>
            </a:r>
            <a:r>
              <a:rPr lang="en-US" altLang="zh-CN"/>
              <a:t>Hadamard</a:t>
            </a:r>
            <a:r>
              <a:rPr lang="zh-CN" altLang="en-US"/>
              <a:t>乘积</a:t>
            </a:r>
            <a:endParaRPr lang="en-US" altLang="zh-CN"/>
          </a:p>
          <a:p>
            <a:pPr lvl="1"/>
            <a:r>
              <a:rPr lang="en-US" altLang="zh-CN"/>
              <a:t>                            </a:t>
            </a:r>
            <a:r>
              <a:rPr lang="zh-CN" altLang="en-US"/>
              <a:t>，则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性质：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43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9976D136-9301-4A66-97F9-55059535AAD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676400" y="2362200"/>
          <a:ext cx="568642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2692080" imgH="939600" progId="Equation.DSMT4">
                  <p:embed/>
                </p:oleObj>
              </mc:Choice>
              <mc:Fallback>
                <p:oleObj name="Equation" r:id="rId4" imgW="26920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686425" cy="197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58888" y="1905000"/>
          <a:ext cx="2466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05000"/>
                        <a:ext cx="24669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960563" y="4578350"/>
          <a:ext cx="46688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8" imgW="2209680" imgH="291960" progId="Equation.DSMT4">
                  <p:embed/>
                </p:oleObj>
              </mc:Choice>
              <mc:Fallback>
                <p:oleObj name="Equation" r:id="rId8" imgW="220968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4578350"/>
                        <a:ext cx="4668837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982788" y="5173663"/>
          <a:ext cx="518001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0" imgW="2450880" imgH="330120" progId="Equation.DSMT4">
                  <p:embed/>
                </p:oleObj>
              </mc:Choice>
              <mc:Fallback>
                <p:oleObj name="Equation" r:id="rId10" imgW="245088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173663"/>
                        <a:ext cx="5180012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占位符 5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altLang="zh-CN" sz="4400"/>
              <a:t>CP</a:t>
            </a:r>
            <a:r>
              <a:rPr lang="zh-CN" altLang="en-US" sz="4400"/>
              <a:t>分解</a:t>
            </a:r>
          </a:p>
          <a:p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7F75108C-D65E-4B8C-9F6A-1108FC85EEC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分解的其他名字</a:t>
            </a:r>
            <a:endParaRPr lang="en-US" altLang="zh-CN"/>
          </a:p>
          <a:p>
            <a:pPr lvl="1"/>
            <a:r>
              <a:rPr lang="en-US" altLang="zh-CN"/>
              <a:t>Polyadic Form of a Tensor, Hitchcock, 1927</a:t>
            </a:r>
          </a:p>
          <a:p>
            <a:pPr lvl="1"/>
            <a:r>
              <a:rPr lang="en-US" altLang="zh-CN"/>
              <a:t>PARAFAC(Parallel Factors), Harshman, 1970</a:t>
            </a:r>
          </a:p>
          <a:p>
            <a:pPr lvl="1"/>
            <a:r>
              <a:rPr lang="en-US" altLang="zh-CN"/>
              <a:t>CANDECOMP/CAND(Canonical decomposition), Carroll &amp; Chang, 1970</a:t>
            </a:r>
          </a:p>
          <a:p>
            <a:pPr lvl="1"/>
            <a:r>
              <a:rPr lang="en-US" altLang="zh-CN"/>
              <a:t>Topographic Components Model, Möcks, 1988</a:t>
            </a:r>
          </a:p>
          <a:p>
            <a:pPr lvl="1"/>
            <a:r>
              <a:rPr lang="en-US" altLang="zh-CN"/>
              <a:t>CP(CANDECOMP/PARAFAC), Kiers, 2000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64714E18-B8C4-4491-A65D-AE8F5634C3A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5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zh-CN" altLang="en-US" sz="4400"/>
              <a:t>基本概念及记号</a:t>
            </a:r>
          </a:p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EF971253-D5F4-4B7F-95D1-9C91803F1800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分解的张量形式</a:t>
            </a:r>
            <a:endParaRPr lang="en-US" altLang="zh-CN"/>
          </a:p>
          <a:p>
            <a:pPr lvl="1"/>
            <a:r>
              <a:rPr lang="zh-CN" altLang="en-US"/>
              <a:t>将一个张量表示成有限个秩一张量之和，比如一个三阶张量可以分解为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1537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64DA1DB7-D19C-4155-9EE1-71425F3FB24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668588" y="2590800"/>
          <a:ext cx="3890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590800"/>
                        <a:ext cx="3890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组合 48"/>
          <p:cNvGrpSpPr>
            <a:grpSpLocks/>
          </p:cNvGrpSpPr>
          <p:nvPr/>
        </p:nvGrpSpPr>
        <p:grpSpPr bwMode="auto">
          <a:xfrm>
            <a:off x="377825" y="3886200"/>
            <a:ext cx="8537575" cy="2152650"/>
            <a:chOff x="378056" y="3886200"/>
            <a:chExt cx="8537344" cy="2152710"/>
          </a:xfrm>
        </p:grpSpPr>
        <p:sp>
          <p:nvSpPr>
            <p:cNvPr id="15380" name="TextBox 9"/>
            <p:cNvSpPr txBox="1">
              <a:spLocks noChangeArrowheads="1"/>
            </p:cNvSpPr>
            <p:nvPr/>
          </p:nvSpPr>
          <p:spPr bwMode="auto">
            <a:xfrm>
              <a:off x="3048000" y="56388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1pPr>
              <a:lvl2pPr marL="742950" indent="-28575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2pPr>
              <a:lvl3pPr marL="11430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3pPr>
              <a:lvl4pPr marL="16002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4pPr>
              <a:lvl5pPr marL="20574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三阶张量的</a:t>
              </a:r>
              <a:r>
                <a:rPr lang="en-US" altLang="zh-CN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CP</a:t>
              </a:r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分解</a:t>
              </a:r>
            </a:p>
          </p:txBody>
        </p:sp>
        <p:grpSp>
          <p:nvGrpSpPr>
            <p:cNvPr id="15381" name="组合 47"/>
            <p:cNvGrpSpPr>
              <a:grpSpLocks/>
            </p:cNvGrpSpPr>
            <p:nvPr/>
          </p:nvGrpSpPr>
          <p:grpSpPr bwMode="auto">
            <a:xfrm>
              <a:off x="378056" y="3886200"/>
              <a:ext cx="8537344" cy="1471613"/>
              <a:chOff x="378056" y="3886200"/>
              <a:chExt cx="8537344" cy="1471613"/>
            </a:xfrm>
          </p:grpSpPr>
          <p:graphicFrame>
            <p:nvGraphicFramePr>
              <p:cNvPr id="15363" name="Object 5"/>
              <p:cNvGraphicFramePr>
                <a:graphicFrameLocks noChangeAspect="1"/>
              </p:cNvGraphicFramePr>
              <p:nvPr/>
            </p:nvGraphicFramePr>
            <p:xfrm>
              <a:off x="2209800" y="4419600"/>
              <a:ext cx="269875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1" name="Equation" r:id="rId5" imgW="126720" imgH="126720" progId="Equation.DSMT4">
                      <p:embed/>
                    </p:oleObj>
                  </mc:Choice>
                  <mc:Fallback>
                    <p:oleObj name="Equation" r:id="rId5" imgW="126720" imgH="1267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9800" y="4419600"/>
                            <a:ext cx="269875" cy="266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82" name="组合 46"/>
              <p:cNvGrpSpPr>
                <a:grpSpLocks noChangeAspect="1"/>
              </p:cNvGrpSpPr>
              <p:nvPr/>
            </p:nvGrpSpPr>
            <p:grpSpPr bwMode="auto">
              <a:xfrm>
                <a:off x="378056" y="4038600"/>
                <a:ext cx="8384944" cy="1273098"/>
                <a:chOff x="838200" y="4137102"/>
                <a:chExt cx="7401636" cy="1123801"/>
              </a:xfrm>
            </p:grpSpPr>
            <p:sp>
              <p:nvSpPr>
                <p:cNvPr id="21" name="立方体 20"/>
                <p:cNvSpPr/>
                <p:nvPr/>
              </p:nvSpPr>
              <p:spPr>
                <a:xfrm>
                  <a:off x="838200" y="4188957"/>
                  <a:ext cx="1352250" cy="931912"/>
                </a:xfrm>
                <a:prstGeom prst="cube">
                  <a:avLst>
                    <a:gd name="adj" fmla="val 2833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pSp>
              <p:nvGrpSpPr>
                <p:cNvPr id="15384" name="组合 170"/>
                <p:cNvGrpSpPr>
                  <a:grpSpLocks/>
                </p:cNvGrpSpPr>
                <p:nvPr/>
              </p:nvGrpSpPr>
              <p:grpSpPr bwMode="auto">
                <a:xfrm>
                  <a:off x="2885364" y="4141787"/>
                  <a:ext cx="1305636" cy="1119116"/>
                  <a:chOff x="4267200" y="3810000"/>
                  <a:chExt cx="2133600" cy="1828800"/>
                </a:xfrm>
              </p:grpSpPr>
              <p:sp>
                <p:nvSpPr>
                  <p:cNvPr id="15" name="立方体 14"/>
                  <p:cNvSpPr/>
                  <p:nvPr/>
                </p:nvSpPr>
                <p:spPr>
                  <a:xfrm>
                    <a:off x="4267409" y="4496235"/>
                    <a:ext cx="228992" cy="1142732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" name="立方体 15"/>
                  <p:cNvSpPr/>
                  <p:nvPr/>
                </p:nvSpPr>
                <p:spPr>
                  <a:xfrm>
                    <a:off x="4571968" y="4342801"/>
                    <a:ext cx="1829647" cy="229005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" name="立方体 16"/>
                  <p:cNvSpPr/>
                  <p:nvPr/>
                </p:nvSpPr>
                <p:spPr>
                  <a:xfrm>
                    <a:off x="4342976" y="3809221"/>
                    <a:ext cx="611409" cy="609152"/>
                  </a:xfrm>
                  <a:prstGeom prst="cube">
                    <a:avLst>
                      <a:gd name="adj" fmla="val 7262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5385" name="组合 170"/>
                <p:cNvGrpSpPr>
                  <a:grpSpLocks/>
                </p:cNvGrpSpPr>
                <p:nvPr/>
              </p:nvGrpSpPr>
              <p:grpSpPr bwMode="auto">
                <a:xfrm>
                  <a:off x="4637964" y="4137102"/>
                  <a:ext cx="1305636" cy="1119116"/>
                  <a:chOff x="4267200" y="3810000"/>
                  <a:chExt cx="2133600" cy="1828800"/>
                </a:xfrm>
              </p:grpSpPr>
              <p:sp>
                <p:nvSpPr>
                  <p:cNvPr id="25" name="立方体 24"/>
                  <p:cNvSpPr/>
                  <p:nvPr/>
                </p:nvSpPr>
                <p:spPr>
                  <a:xfrm>
                    <a:off x="4268094" y="4497020"/>
                    <a:ext cx="228992" cy="114273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立方体 25"/>
                  <p:cNvSpPr/>
                  <p:nvPr/>
                </p:nvSpPr>
                <p:spPr>
                  <a:xfrm>
                    <a:off x="4572654" y="4343587"/>
                    <a:ext cx="1827357" cy="229005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立方体 26"/>
                  <p:cNvSpPr/>
                  <p:nvPr/>
                </p:nvSpPr>
                <p:spPr>
                  <a:xfrm>
                    <a:off x="4343662" y="3810006"/>
                    <a:ext cx="609119" cy="609152"/>
                  </a:xfrm>
                  <a:prstGeom prst="cube">
                    <a:avLst>
                      <a:gd name="adj" fmla="val 7262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5386" name="组合 170"/>
                <p:cNvGrpSpPr>
                  <a:grpSpLocks/>
                </p:cNvGrpSpPr>
                <p:nvPr/>
              </p:nvGrpSpPr>
              <p:grpSpPr bwMode="auto">
                <a:xfrm>
                  <a:off x="6934200" y="4137102"/>
                  <a:ext cx="1305636" cy="1119116"/>
                  <a:chOff x="4267200" y="3810000"/>
                  <a:chExt cx="2133600" cy="1828800"/>
                </a:xfrm>
              </p:grpSpPr>
              <p:sp>
                <p:nvSpPr>
                  <p:cNvPr id="29" name="立方体 28"/>
                  <p:cNvSpPr/>
                  <p:nvPr/>
                </p:nvSpPr>
                <p:spPr>
                  <a:xfrm>
                    <a:off x="4266600" y="4497020"/>
                    <a:ext cx="228992" cy="114273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4571160" y="4343587"/>
                    <a:ext cx="1829646" cy="229005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4342168" y="3810006"/>
                    <a:ext cx="611408" cy="609152"/>
                  </a:xfrm>
                  <a:prstGeom prst="cube">
                    <a:avLst>
                      <a:gd name="adj" fmla="val 7262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graphicFrame>
            <p:nvGraphicFramePr>
              <p:cNvPr id="15364" name="Object 10"/>
              <p:cNvGraphicFramePr>
                <a:graphicFrameLocks noChangeAspect="1"/>
              </p:cNvGraphicFramePr>
              <p:nvPr/>
            </p:nvGraphicFramePr>
            <p:xfrm>
              <a:off x="4351337" y="4343400"/>
              <a:ext cx="296863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2" name="Equation" r:id="rId7" imgW="139680" imgH="139680" progId="Equation.DSMT4">
                      <p:embed/>
                    </p:oleObj>
                  </mc:Choice>
                  <mc:Fallback>
                    <p:oleObj name="Equation" r:id="rId7" imgW="139680" imgH="1396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1337" y="4343400"/>
                            <a:ext cx="296863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11"/>
              <p:cNvGraphicFramePr>
                <a:graphicFrameLocks noChangeAspect="1"/>
              </p:cNvGraphicFramePr>
              <p:nvPr/>
            </p:nvGraphicFramePr>
            <p:xfrm>
              <a:off x="6326187" y="4343400"/>
              <a:ext cx="836613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3" name="Equation" r:id="rId9" imgW="393480" imgH="139680" progId="Equation.DSMT4">
                      <p:embed/>
                    </p:oleObj>
                  </mc:Choice>
                  <mc:Fallback>
                    <p:oleObj name="Equation" r:id="rId9" imgW="393480" imgH="1396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6187" y="4343400"/>
                            <a:ext cx="836613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6" name="Object 12"/>
              <p:cNvGraphicFramePr>
                <a:graphicFrameLocks noChangeAspect="1"/>
              </p:cNvGraphicFramePr>
              <p:nvPr/>
            </p:nvGraphicFramePr>
            <p:xfrm>
              <a:off x="814387" y="4572000"/>
              <a:ext cx="404813" cy="373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4" name="Equation" r:id="rId11" imgW="190440" imgH="177480" progId="Equation.DSMT4">
                      <p:embed/>
                    </p:oleObj>
                  </mc:Choice>
                  <mc:Fallback>
                    <p:oleObj name="Equation" r:id="rId11" imgW="190440" imgH="1774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87" y="4572000"/>
                            <a:ext cx="404813" cy="3730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7" name="Object 13"/>
              <p:cNvGraphicFramePr>
                <a:graphicFrameLocks noChangeAspect="1"/>
              </p:cNvGraphicFramePr>
              <p:nvPr/>
            </p:nvGraphicFramePr>
            <p:xfrm>
              <a:off x="3200400" y="3886200"/>
              <a:ext cx="296863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5" name="Equation" r:id="rId13" imgW="139680" imgH="228600" progId="Equation.DSMT4">
                      <p:embed/>
                    </p:oleObj>
                  </mc:Choice>
                  <mc:Fallback>
                    <p:oleObj name="Equation" r:id="rId13" imgW="13968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400" y="3886200"/>
                            <a:ext cx="296863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8" name="Object 14"/>
              <p:cNvGraphicFramePr>
                <a:graphicFrameLocks noChangeAspect="1"/>
              </p:cNvGraphicFramePr>
              <p:nvPr/>
            </p:nvGraphicFramePr>
            <p:xfrm>
              <a:off x="7775575" y="3886200"/>
              <a:ext cx="377825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6" name="Equation" r:id="rId15" imgW="177480" imgH="228600" progId="Equation.DSMT4">
                      <p:embed/>
                    </p:oleObj>
                  </mc:Choice>
                  <mc:Fallback>
                    <p:oleObj name="Equation" r:id="rId15" imgW="17748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5575" y="3886200"/>
                            <a:ext cx="377825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15"/>
              <p:cNvGraphicFramePr>
                <a:graphicFrameLocks noChangeAspect="1"/>
              </p:cNvGraphicFramePr>
              <p:nvPr/>
            </p:nvGraphicFramePr>
            <p:xfrm>
              <a:off x="5211763" y="3886200"/>
              <a:ext cx="350837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7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1763" y="3886200"/>
                            <a:ext cx="350837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6"/>
              <p:cNvGraphicFramePr>
                <a:graphicFrameLocks noChangeAspect="1"/>
              </p:cNvGraphicFramePr>
              <p:nvPr/>
            </p:nvGraphicFramePr>
            <p:xfrm>
              <a:off x="3886200" y="3962400"/>
              <a:ext cx="350837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8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6200" y="3962400"/>
                            <a:ext cx="350837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17"/>
              <p:cNvGraphicFramePr>
                <a:graphicFrameLocks noChangeAspect="1"/>
              </p:cNvGraphicFramePr>
              <p:nvPr/>
            </p:nvGraphicFramePr>
            <p:xfrm>
              <a:off x="8510588" y="3962400"/>
              <a:ext cx="404812" cy="481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9" name="Equation" r:id="rId21" imgW="190440" imgH="228600" progId="Equation.DSMT4">
                      <p:embed/>
                    </p:oleObj>
                  </mc:Choice>
                  <mc:Fallback>
                    <p:oleObj name="Equation" r:id="rId21" imgW="190440" imgH="2286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10588" y="3962400"/>
                            <a:ext cx="404812" cy="4810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2" name="Object 18"/>
              <p:cNvGraphicFramePr>
                <a:graphicFrameLocks noChangeAspect="1"/>
              </p:cNvGraphicFramePr>
              <p:nvPr/>
            </p:nvGraphicFramePr>
            <p:xfrm>
              <a:off x="5870575" y="3938588"/>
              <a:ext cx="377825" cy="481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0" name="Equation" r:id="rId23" imgW="177480" imgH="228600" progId="Equation.DSMT4">
                      <p:embed/>
                    </p:oleObj>
                  </mc:Choice>
                  <mc:Fallback>
                    <p:oleObj name="Equation" r:id="rId23" imgW="177480" imgH="2286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0575" y="3938588"/>
                            <a:ext cx="377825" cy="4810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9"/>
              <p:cNvGraphicFramePr>
                <a:graphicFrameLocks noChangeAspect="1"/>
              </p:cNvGraphicFramePr>
              <p:nvPr/>
            </p:nvGraphicFramePr>
            <p:xfrm>
              <a:off x="2895600" y="4876800"/>
              <a:ext cx="32385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1" name="Equation" r:id="rId25" imgW="152280" imgH="228600" progId="Equation.DSMT4">
                      <p:embed/>
                    </p:oleObj>
                  </mc:Choice>
                  <mc:Fallback>
                    <p:oleObj name="Equation" r:id="rId25" imgW="152280" imgH="22860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5600" y="4876800"/>
                            <a:ext cx="32385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20"/>
              <p:cNvGraphicFramePr>
                <a:graphicFrameLocks noChangeAspect="1"/>
              </p:cNvGraphicFramePr>
              <p:nvPr/>
            </p:nvGraphicFramePr>
            <p:xfrm>
              <a:off x="7443788" y="4876800"/>
              <a:ext cx="404812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2" name="Equation" r:id="rId27" imgW="190440" imgH="228600" progId="Equation.DSMT4">
                      <p:embed/>
                    </p:oleObj>
                  </mc:Choice>
                  <mc:Fallback>
                    <p:oleObj name="Equation" r:id="rId27" imgW="190440" imgH="2286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3788" y="4876800"/>
                            <a:ext cx="404812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21"/>
              <p:cNvGraphicFramePr>
                <a:graphicFrameLocks noChangeAspect="1"/>
              </p:cNvGraphicFramePr>
              <p:nvPr/>
            </p:nvGraphicFramePr>
            <p:xfrm>
              <a:off x="4879975" y="4876800"/>
              <a:ext cx="377825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23" name="Equation" r:id="rId29" imgW="177480" imgH="228600" progId="Equation.DSMT4">
                      <p:embed/>
                    </p:oleObj>
                  </mc:Choice>
                  <mc:Fallback>
                    <p:oleObj name="Equation" r:id="rId29" imgW="177480" imgH="2286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9975" y="4876800"/>
                            <a:ext cx="377825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分解的矩阵形式</a:t>
            </a:r>
            <a:endParaRPr lang="en-US" altLang="zh-CN"/>
          </a:p>
          <a:p>
            <a:pPr lvl="1"/>
            <a:r>
              <a:rPr lang="zh-CN" altLang="en-US"/>
              <a:t>因子矩阵：秩一张量中对应的向量组成的矩阵，如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利用因子矩阵，一个三阶张量的</a:t>
            </a:r>
            <a:r>
              <a:rPr lang="en-US" altLang="zh-CN"/>
              <a:t>CP</a:t>
            </a:r>
            <a:r>
              <a:rPr lang="zh-CN" altLang="en-US"/>
              <a:t>分解可以写成展开形式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163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04631715-6860-4258-9BD1-36E8FC52408E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124200" y="2359025"/>
          <a:ext cx="2924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59025"/>
                        <a:ext cx="29241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6"/>
          <p:cNvGraphicFramePr>
            <a:graphicFrameLocks noChangeAspect="1"/>
          </p:cNvGraphicFramePr>
          <p:nvPr/>
        </p:nvGraphicFramePr>
        <p:xfrm>
          <a:off x="3325813" y="3584575"/>
          <a:ext cx="241458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5" imgW="1143000" imgH="863280" progId="Equation.DSMT4">
                  <p:embed/>
                </p:oleObj>
              </mc:Choice>
              <mc:Fallback>
                <p:oleObj name="Equation" r:id="rId5" imgW="1143000" imgH="863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584575"/>
                        <a:ext cx="2414587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4724400" y="3886200"/>
          <a:ext cx="322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3222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0"/>
          <p:cNvGrpSpPr>
            <a:grpSpLocks/>
          </p:cNvGrpSpPr>
          <p:nvPr/>
        </p:nvGrpSpPr>
        <p:grpSpPr bwMode="auto">
          <a:xfrm>
            <a:off x="5181600" y="4038600"/>
            <a:ext cx="1260475" cy="1254125"/>
            <a:chOff x="5181600" y="4038600"/>
            <a:chExt cx="1261102" cy="1253426"/>
          </a:xfrm>
        </p:grpSpPr>
        <p:sp>
          <p:nvSpPr>
            <p:cNvPr id="123" name="立方体 122"/>
            <p:cNvSpPr/>
            <p:nvPr/>
          </p:nvSpPr>
          <p:spPr>
            <a:xfrm>
              <a:off x="5200659" y="4059226"/>
              <a:ext cx="225537" cy="215780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446845" y="4305151"/>
              <a:ext cx="225537" cy="215780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93029" y="4552663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6" name="立方体 125"/>
            <p:cNvSpPr/>
            <p:nvPr/>
          </p:nvSpPr>
          <p:spPr>
            <a:xfrm>
              <a:off x="5939215" y="4798589"/>
              <a:ext cx="225537" cy="214193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27" name="立方体 126"/>
            <p:cNvSpPr/>
            <p:nvPr/>
          </p:nvSpPr>
          <p:spPr>
            <a:xfrm>
              <a:off x="6185399" y="5044514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pic>
          <p:nvPicPr>
            <p:cNvPr id="128" name="图片 127" descr="图片1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81600" y="4038600"/>
              <a:ext cx="1261102" cy="1253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组合 181"/>
          <p:cNvGrpSpPr>
            <a:grpSpLocks/>
          </p:cNvGrpSpPr>
          <p:nvPr/>
        </p:nvGrpSpPr>
        <p:grpSpPr bwMode="auto">
          <a:xfrm>
            <a:off x="5105400" y="4114800"/>
            <a:ext cx="1260475" cy="1254125"/>
            <a:chOff x="5105400" y="4114800"/>
            <a:chExt cx="1261102" cy="1253426"/>
          </a:xfrm>
        </p:grpSpPr>
        <p:sp>
          <p:nvSpPr>
            <p:cNvPr id="165" name="立方体 164"/>
            <p:cNvSpPr/>
            <p:nvPr/>
          </p:nvSpPr>
          <p:spPr>
            <a:xfrm>
              <a:off x="5124459" y="4135426"/>
              <a:ext cx="225537" cy="215780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66" name="立方体 165"/>
            <p:cNvSpPr/>
            <p:nvPr/>
          </p:nvSpPr>
          <p:spPr>
            <a:xfrm>
              <a:off x="5370645" y="4381351"/>
              <a:ext cx="225537" cy="215780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67" name="立方体 166"/>
            <p:cNvSpPr/>
            <p:nvPr/>
          </p:nvSpPr>
          <p:spPr>
            <a:xfrm>
              <a:off x="5616829" y="4628863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68" name="立方体 167"/>
            <p:cNvSpPr/>
            <p:nvPr/>
          </p:nvSpPr>
          <p:spPr>
            <a:xfrm>
              <a:off x="5863015" y="4874789"/>
              <a:ext cx="225537" cy="214193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69" name="立方体 168"/>
            <p:cNvSpPr/>
            <p:nvPr/>
          </p:nvSpPr>
          <p:spPr>
            <a:xfrm>
              <a:off x="6109199" y="5120714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pic>
          <p:nvPicPr>
            <p:cNvPr id="170" name="图片 169" descr="图片1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05400" y="4114800"/>
              <a:ext cx="1261102" cy="1253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25" name="组合 182"/>
          <p:cNvGrpSpPr>
            <a:grpSpLocks/>
          </p:cNvGrpSpPr>
          <p:nvPr/>
        </p:nvGrpSpPr>
        <p:grpSpPr bwMode="auto">
          <a:xfrm>
            <a:off x="5029200" y="4191000"/>
            <a:ext cx="1260475" cy="1254125"/>
            <a:chOff x="5029200" y="4191000"/>
            <a:chExt cx="1261102" cy="1253426"/>
          </a:xfrm>
        </p:grpSpPr>
        <p:sp>
          <p:nvSpPr>
            <p:cNvPr id="104" name="立方体 103"/>
            <p:cNvSpPr/>
            <p:nvPr/>
          </p:nvSpPr>
          <p:spPr>
            <a:xfrm>
              <a:off x="5049848" y="4221146"/>
              <a:ext cx="225537" cy="215780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5" name="立方体 104"/>
            <p:cNvSpPr/>
            <p:nvPr/>
          </p:nvSpPr>
          <p:spPr>
            <a:xfrm>
              <a:off x="5296033" y="4467071"/>
              <a:ext cx="225537" cy="215780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5542218" y="4714583"/>
              <a:ext cx="225537" cy="214194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5788402" y="4960509"/>
              <a:ext cx="225537" cy="214193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08" name="立方体 107"/>
            <p:cNvSpPr/>
            <p:nvPr/>
          </p:nvSpPr>
          <p:spPr>
            <a:xfrm>
              <a:off x="6032999" y="5206434"/>
              <a:ext cx="227126" cy="214194"/>
            </a:xfrm>
            <a:prstGeom prst="cube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pic>
          <p:nvPicPr>
            <p:cNvPr id="109" name="图片 108" descr="图片1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29200" y="4191000"/>
              <a:ext cx="1261102" cy="1253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组合 183"/>
          <p:cNvGrpSpPr>
            <a:grpSpLocks/>
          </p:cNvGrpSpPr>
          <p:nvPr/>
        </p:nvGrpSpPr>
        <p:grpSpPr bwMode="auto">
          <a:xfrm>
            <a:off x="4953000" y="4267200"/>
            <a:ext cx="1260475" cy="1254125"/>
            <a:chOff x="4953000" y="4267200"/>
            <a:chExt cx="1261102" cy="1253426"/>
          </a:xfrm>
        </p:grpSpPr>
        <p:sp>
          <p:nvSpPr>
            <p:cNvPr id="172" name="立方体 171"/>
            <p:cNvSpPr/>
            <p:nvPr/>
          </p:nvSpPr>
          <p:spPr>
            <a:xfrm>
              <a:off x="4972059" y="4287826"/>
              <a:ext cx="225537" cy="215780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73" name="立方体 172"/>
            <p:cNvSpPr/>
            <p:nvPr/>
          </p:nvSpPr>
          <p:spPr>
            <a:xfrm>
              <a:off x="5218245" y="4533751"/>
              <a:ext cx="225537" cy="215780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74" name="立方体 173"/>
            <p:cNvSpPr/>
            <p:nvPr/>
          </p:nvSpPr>
          <p:spPr>
            <a:xfrm>
              <a:off x="5464429" y="4781263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75" name="立方体 174"/>
            <p:cNvSpPr/>
            <p:nvPr/>
          </p:nvSpPr>
          <p:spPr>
            <a:xfrm>
              <a:off x="5710615" y="5027189"/>
              <a:ext cx="225537" cy="214193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176" name="立方体 175"/>
            <p:cNvSpPr/>
            <p:nvPr/>
          </p:nvSpPr>
          <p:spPr>
            <a:xfrm>
              <a:off x="5956799" y="5273114"/>
              <a:ext cx="225537" cy="214194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pic>
          <p:nvPicPr>
            <p:cNvPr id="177" name="图片 176" descr="图片1.png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818181"/>
                </a:clrFrom>
                <a:clrTo>
                  <a:srgbClr val="818181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53000" y="4267200"/>
              <a:ext cx="1261102" cy="12534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28028" name="Object 28"/>
          <p:cNvGraphicFramePr>
            <a:graphicFrameLocks noChangeAspect="1"/>
          </p:cNvGraphicFramePr>
          <p:nvPr/>
        </p:nvGraphicFramePr>
        <p:xfrm>
          <a:off x="5427663" y="5438775"/>
          <a:ext cx="5921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6" imgW="279360" imgH="190440" progId="Equation.DSMT4">
                  <p:embed/>
                </p:oleObj>
              </mc:Choice>
              <mc:Fallback>
                <p:oleObj name="Equation" r:id="rId6" imgW="279360" imgH="190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5438775"/>
                        <a:ext cx="59213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分解的切片形式</a:t>
            </a:r>
            <a:endParaRPr lang="en-US" altLang="zh-CN"/>
          </a:p>
          <a:p>
            <a:pPr lvl="1"/>
            <a:r>
              <a:rPr lang="zh-CN" altLang="en-US"/>
              <a:t>三阶张量的</a:t>
            </a:r>
            <a:r>
              <a:rPr lang="en-US" altLang="zh-CN"/>
              <a:t>CP</a:t>
            </a:r>
            <a:r>
              <a:rPr lang="zh-CN" altLang="en-US"/>
              <a:t>分解有时按（正面）切片写成如下形式：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1742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8BA422AF-737E-4A76-87EF-4BBA96871600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3657600" y="2438400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8" imgW="901440" imgH="241200" progId="Equation.DSMT4">
                  <p:embed/>
                </p:oleObj>
              </mc:Choice>
              <mc:Fallback>
                <p:oleObj name="Equation" r:id="rId8" imgW="9014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1905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6"/>
          <p:cNvGraphicFramePr>
            <a:graphicFrameLocks noChangeAspect="1"/>
          </p:cNvGraphicFramePr>
          <p:nvPr/>
        </p:nvGraphicFramePr>
        <p:xfrm>
          <a:off x="1752600" y="3048000"/>
          <a:ext cx="2039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10" imgW="965160" imgH="241200" progId="Equation.DSMT4">
                  <p:embed/>
                </p:oleObj>
              </mc:Choice>
              <mc:Fallback>
                <p:oleObj name="Equation" r:id="rId10" imgW="96516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203993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Box 9"/>
          <p:cNvSpPr txBox="1">
            <a:spLocks noChangeArrowheads="1"/>
          </p:cNvSpPr>
          <p:nvPr/>
        </p:nvSpPr>
        <p:spPr bwMode="auto">
          <a:xfrm>
            <a:off x="2590800" y="6076950"/>
            <a:ext cx="388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三阶张量</a:t>
            </a:r>
            <a:r>
              <a:rPr lang="en-US" altLang="zh-CN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CP</a:t>
            </a:r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分解的正面切片形式</a:t>
            </a:r>
          </a:p>
        </p:txBody>
      </p:sp>
      <p:grpSp>
        <p:nvGrpSpPr>
          <p:cNvPr id="17431" name="组合 43"/>
          <p:cNvGrpSpPr>
            <a:grpSpLocks/>
          </p:cNvGrpSpPr>
          <p:nvPr/>
        </p:nvGrpSpPr>
        <p:grpSpPr bwMode="auto">
          <a:xfrm rot="5400000">
            <a:off x="3062287" y="4260851"/>
            <a:ext cx="1211263" cy="1128712"/>
            <a:chOff x="3200400" y="4572000"/>
            <a:chExt cx="749490" cy="699448"/>
          </a:xfrm>
        </p:grpSpPr>
        <p:sp>
          <p:nvSpPr>
            <p:cNvPr id="29" name="立方体 28"/>
            <p:cNvSpPr/>
            <p:nvPr/>
          </p:nvSpPr>
          <p:spPr>
            <a:xfrm>
              <a:off x="3200400" y="4572000"/>
              <a:ext cx="139486" cy="699448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6" name="立方体 35"/>
            <p:cNvSpPr/>
            <p:nvPr/>
          </p:nvSpPr>
          <p:spPr>
            <a:xfrm>
              <a:off x="3352655" y="4572000"/>
              <a:ext cx="140468" cy="699448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7" name="立方体 36"/>
            <p:cNvSpPr/>
            <p:nvPr/>
          </p:nvSpPr>
          <p:spPr>
            <a:xfrm>
              <a:off x="3504911" y="4572000"/>
              <a:ext cx="140468" cy="699448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立方体 37"/>
            <p:cNvSpPr/>
            <p:nvPr/>
          </p:nvSpPr>
          <p:spPr>
            <a:xfrm>
              <a:off x="3657166" y="4572000"/>
              <a:ext cx="140468" cy="699448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9" name="立方体 38"/>
            <p:cNvSpPr/>
            <p:nvPr/>
          </p:nvSpPr>
          <p:spPr>
            <a:xfrm>
              <a:off x="3810404" y="4572000"/>
              <a:ext cx="139486" cy="699448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17432" name="组合 48"/>
          <p:cNvGrpSpPr>
            <a:grpSpLocks/>
          </p:cNvGrpSpPr>
          <p:nvPr/>
        </p:nvGrpSpPr>
        <p:grpSpPr bwMode="auto">
          <a:xfrm rot="-5400000">
            <a:off x="7023100" y="4181475"/>
            <a:ext cx="1806575" cy="1209675"/>
            <a:chOff x="6324600" y="4495800"/>
            <a:chExt cx="1119117" cy="749490"/>
          </a:xfrm>
        </p:grpSpPr>
        <p:sp>
          <p:nvSpPr>
            <p:cNvPr id="30" name="立方体 29"/>
            <p:cNvSpPr/>
            <p:nvPr/>
          </p:nvSpPr>
          <p:spPr>
            <a:xfrm>
              <a:off x="6324600" y="4495800"/>
              <a:ext cx="1119117" cy="139669"/>
            </a:xfrm>
            <a:prstGeom prst="cub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6324600" y="4648256"/>
              <a:ext cx="1119117" cy="139669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6324600" y="4800711"/>
              <a:ext cx="1119117" cy="139669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6324600" y="4953166"/>
              <a:ext cx="1119117" cy="139669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6324600" y="5105621"/>
              <a:ext cx="1119117" cy="139669"/>
            </a:xfrm>
            <a:prstGeom prst="cub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112" name="立方体 111"/>
          <p:cNvSpPr/>
          <p:nvPr/>
        </p:nvSpPr>
        <p:spPr>
          <a:xfrm>
            <a:off x="609600" y="4278313"/>
            <a:ext cx="1806575" cy="1131887"/>
          </a:xfrm>
          <a:prstGeom prst="cube">
            <a:avLst>
              <a:gd name="adj" fmla="val 4568"/>
            </a:avLst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aphicFrame>
        <p:nvGraphicFramePr>
          <p:cNvPr id="17414" name="Object 17"/>
          <p:cNvGraphicFramePr>
            <a:graphicFrameLocks noChangeAspect="1"/>
          </p:cNvGraphicFramePr>
          <p:nvPr/>
        </p:nvGraphicFramePr>
        <p:xfrm>
          <a:off x="2689225" y="4648200"/>
          <a:ext cx="268288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2" imgW="126720" imgH="126720" progId="Equation.DSMT4">
                  <p:embed/>
                </p:oleObj>
              </mc:Choice>
              <mc:Fallback>
                <p:oleObj name="Equation" r:id="rId12" imgW="126720" imgH="1267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648200"/>
                        <a:ext cx="268288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8"/>
          <p:cNvGraphicFramePr>
            <a:graphicFrameLocks noChangeAspect="1"/>
          </p:cNvGraphicFramePr>
          <p:nvPr/>
        </p:nvGraphicFramePr>
        <p:xfrm>
          <a:off x="4432300" y="4648200"/>
          <a:ext cx="2413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648200"/>
                        <a:ext cx="2413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9"/>
          <p:cNvGraphicFramePr>
            <a:graphicFrameLocks noChangeAspect="1"/>
          </p:cNvGraphicFramePr>
          <p:nvPr/>
        </p:nvGraphicFramePr>
        <p:xfrm>
          <a:off x="6616700" y="4648200"/>
          <a:ext cx="2413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6" imgW="114120" imgH="126720" progId="Equation.DSMT4">
                  <p:embed/>
                </p:oleObj>
              </mc:Choice>
              <mc:Fallback>
                <p:oleObj name="Equation" r:id="rId16" imgW="114120" imgH="126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648200"/>
                        <a:ext cx="2413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1371600" y="4648200"/>
          <a:ext cx="403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7" imgW="190440" imgH="177480" progId="Equation.DSMT4">
                  <p:embed/>
                </p:oleObj>
              </mc:Choice>
              <mc:Fallback>
                <p:oleObj name="Equation" r:id="rId17" imgW="19044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4032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21"/>
          <p:cNvGraphicFramePr>
            <a:graphicFrameLocks noChangeAspect="1"/>
          </p:cNvGraphicFramePr>
          <p:nvPr/>
        </p:nvGraphicFramePr>
        <p:xfrm>
          <a:off x="3505200" y="4648200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19" imgW="164880" imgH="164880" progId="Equation.DSMT4">
                  <p:embed/>
                </p:oleObj>
              </mc:Choice>
              <mc:Fallback>
                <p:oleObj name="Equation" r:id="rId19" imgW="16488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3492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2"/>
          <p:cNvGraphicFramePr>
            <a:graphicFrameLocks noChangeAspect="1"/>
          </p:cNvGraphicFramePr>
          <p:nvPr/>
        </p:nvGraphicFramePr>
        <p:xfrm>
          <a:off x="7772400" y="4572000"/>
          <a:ext cx="4556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21" imgW="215640" imgH="190440" progId="Equation.DSMT4">
                  <p:embed/>
                </p:oleObj>
              </mc:Choice>
              <mc:Fallback>
                <p:oleObj name="Equation" r:id="rId21" imgW="215640" imgH="1904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4556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5"/>
          <p:cNvGraphicFramePr>
            <a:graphicFrameLocks noChangeAspect="1"/>
          </p:cNvGraphicFramePr>
          <p:nvPr/>
        </p:nvGraphicFramePr>
        <p:xfrm>
          <a:off x="3505200" y="3733800"/>
          <a:ext cx="349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3492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/>
          <p:cNvGraphicFramePr>
            <a:graphicFrameLocks noChangeAspect="1"/>
          </p:cNvGraphicFramePr>
          <p:nvPr/>
        </p:nvGraphicFramePr>
        <p:xfrm>
          <a:off x="6858000" y="3886200"/>
          <a:ext cx="376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376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1255713" y="5448300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27" imgW="215640" imgH="228600" progId="Equation.DSMT4">
                  <p:embed/>
                </p:oleObj>
              </mc:Choice>
              <mc:Fallback>
                <p:oleObj name="Equation" r:id="rId27" imgW="21564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448300"/>
                        <a:ext cx="457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立方体 20"/>
          <p:cNvSpPr/>
          <p:nvPr/>
        </p:nvSpPr>
        <p:spPr>
          <a:xfrm>
            <a:off x="762000" y="4125913"/>
            <a:ext cx="1806575" cy="1131887"/>
          </a:xfrm>
          <a:prstGeom prst="cube">
            <a:avLst>
              <a:gd name="adj" fmla="val 45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10" name="立方体 109"/>
          <p:cNvSpPr/>
          <p:nvPr/>
        </p:nvSpPr>
        <p:spPr>
          <a:xfrm>
            <a:off x="685800" y="4202113"/>
            <a:ext cx="1806575" cy="1131887"/>
          </a:xfrm>
          <a:prstGeom prst="cube">
            <a:avLst>
              <a:gd name="adj" fmla="val 45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11" name="立方体 110"/>
          <p:cNvSpPr/>
          <p:nvPr/>
        </p:nvSpPr>
        <p:spPr>
          <a:xfrm>
            <a:off x="533400" y="4354513"/>
            <a:ext cx="1806575" cy="1131887"/>
          </a:xfrm>
          <a:prstGeom prst="cube">
            <a:avLst>
              <a:gd name="adj" fmla="val 456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0" grpId="0" animBg="1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带权</a:t>
            </a:r>
            <a:r>
              <a:rPr lang="en-US" altLang="zh-CN"/>
              <a:t>CP</a:t>
            </a:r>
            <a:r>
              <a:rPr lang="zh-CN" altLang="en-US"/>
              <a:t>分解</a:t>
            </a:r>
            <a:endParaRPr lang="en-US" altLang="zh-CN"/>
          </a:p>
          <a:p>
            <a:pPr lvl="1"/>
            <a:r>
              <a:rPr lang="zh-CN" altLang="en-US"/>
              <a:t>为了计算方便，通常假设因子矩阵的列是单位长度的，从而需要引入一个权重向量            ，使</a:t>
            </a:r>
            <a:r>
              <a:rPr lang="en-US" altLang="zh-CN"/>
              <a:t>CP</a:t>
            </a:r>
            <a:r>
              <a:rPr lang="zh-CN" altLang="en-US"/>
              <a:t>分解变为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对于高阶张量，有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其展开形式为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184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4DD60C89-F8D3-46FA-9DCE-D107D6B96A0A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2386013" y="2590800"/>
          <a:ext cx="44545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2108160" imgH="431640" progId="Equation.DSMT4">
                  <p:embed/>
                </p:oleObj>
              </mc:Choice>
              <mc:Fallback>
                <p:oleObj name="Equation" r:id="rId3" imgW="21081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2590800"/>
                        <a:ext cx="44545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4495800" y="2266950"/>
          <a:ext cx="9667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457200" imgH="190440" progId="Equation.DSMT4">
                  <p:embed/>
                </p:oleObj>
              </mc:Choice>
              <mc:Fallback>
                <p:oleObj name="Equation" r:id="rId5" imgW="45720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66950"/>
                        <a:ext cx="9667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1395413" y="3733800"/>
          <a:ext cx="6816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7" imgW="3225600" imgH="431640" progId="Equation.DSMT4">
                  <p:embed/>
                </p:oleObj>
              </mc:Choice>
              <mc:Fallback>
                <p:oleObj name="Equation" r:id="rId7" imgW="32256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733800"/>
                        <a:ext cx="68167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762000" y="5029200"/>
          <a:ext cx="7646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9" imgW="3619440" imgH="304560" progId="Equation.DSMT4">
                  <p:embed/>
                </p:oleObj>
              </mc:Choice>
              <mc:Fallback>
                <p:oleObj name="Equation" r:id="rId9" imgW="36194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76469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张量的秩和秩分解</a:t>
            </a:r>
            <a:endParaRPr lang="en-US" altLang="zh-CN"/>
          </a:p>
          <a:p>
            <a:pPr lvl="1"/>
            <a:r>
              <a:rPr lang="zh-CN" altLang="en-US"/>
              <a:t>张量     的秩定义为用秩一张量之和来</a:t>
            </a:r>
            <a:r>
              <a:rPr lang="zh-CN" altLang="en-US">
                <a:solidFill>
                  <a:srgbClr val="FF0000"/>
                </a:solidFill>
              </a:rPr>
              <a:t>精确</a:t>
            </a:r>
            <a:r>
              <a:rPr lang="zh-CN" altLang="en-US"/>
              <a:t>表示     所需要的秩一张量的最少个数，记为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秩分解：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可见秩分解是一个特殊的</a:t>
            </a:r>
            <a:r>
              <a:rPr lang="en-US" altLang="zh-CN"/>
              <a:t>CP</a:t>
            </a:r>
            <a:r>
              <a:rPr lang="zh-CN" altLang="en-US"/>
              <a:t>分解，对应于矩阵的</a:t>
            </a:r>
            <a:r>
              <a:rPr lang="en-US" altLang="zh-CN"/>
              <a:t>SVD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目前还没有方法能够直接求解一个任意给定张量的秩，这被证明是一个</a:t>
            </a:r>
            <a:r>
              <a:rPr lang="en-US" altLang="zh-CN">
                <a:solidFill>
                  <a:srgbClr val="FF0000"/>
                </a:solidFill>
              </a:rPr>
              <a:t>NP-hard</a:t>
            </a:r>
            <a:r>
              <a:rPr lang="zh-CN" altLang="en-US"/>
              <a:t>问题</a:t>
            </a:r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1946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BC052111-50CC-4F52-AC19-D51AC5D2AD0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795463" y="1963738"/>
          <a:ext cx="4032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963738"/>
                        <a:ext cx="403225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7172325" y="1952625"/>
          <a:ext cx="403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190440" imgH="177480" progId="Equation.DSMT4">
                  <p:embed/>
                </p:oleObj>
              </mc:Choice>
              <mc:Fallback>
                <p:oleObj name="Equation" r:id="rId5" imgW="19044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1952625"/>
                        <a:ext cx="4032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4953000" y="2287588"/>
          <a:ext cx="1209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7588"/>
                        <a:ext cx="12096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2913063" y="3352800"/>
          <a:ext cx="37306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352800"/>
                        <a:ext cx="37306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张量的秩</a:t>
            </a:r>
            <a:endParaRPr lang="en-US" altLang="zh-CN"/>
          </a:p>
          <a:p>
            <a:pPr lvl="1"/>
            <a:r>
              <a:rPr lang="zh-CN" altLang="en-US"/>
              <a:t>不同于矩阵的秩，高阶张量的秩在实数域和复数域上</a:t>
            </a:r>
            <a:r>
              <a:rPr lang="zh-CN" altLang="en-US">
                <a:solidFill>
                  <a:srgbClr val="FF0000"/>
                </a:solidFill>
              </a:rPr>
              <a:t>不一定相同</a:t>
            </a:r>
            <a:r>
              <a:rPr lang="zh-CN" altLang="en-US"/>
              <a:t>。例如一个三阶张量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在实数域内进行秩分解得到的因子矩阵为</a:t>
            </a:r>
            <a:endParaRPr lang="en-US" altLang="zh-CN"/>
          </a:p>
          <a:p>
            <a:pPr lvl="1">
              <a:buFont typeface="Verdana" pitchFamily="34" charset="0"/>
              <a:buNone/>
            </a:pPr>
            <a:endParaRPr lang="en-US" altLang="zh-CN"/>
          </a:p>
          <a:p>
            <a:pPr lvl="1">
              <a:buFont typeface="Verdana" pitchFamily="34" charset="0"/>
              <a:buNone/>
            </a:pPr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而在复数域内进行分解得到的因子矩阵为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048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70CD41CE-26F6-47DB-8B81-03DC983E99F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648200" y="2286000"/>
          <a:ext cx="403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4032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590800" y="2590800"/>
          <a:ext cx="4114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5" imgW="2019240" imgH="457200" progId="Equation.DSMT4">
                  <p:embed/>
                </p:oleObj>
              </mc:Choice>
              <mc:Fallback>
                <p:oleObj name="Equation" r:id="rId5" imgW="20192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41148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371600" y="3767138"/>
          <a:ext cx="65468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7" imgW="3213000" imgH="457200" progId="Equation.DSMT4">
                  <p:embed/>
                </p:oleObj>
              </mc:Choice>
              <mc:Fallback>
                <p:oleObj name="Equation" r:id="rId7" imgW="3213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67138"/>
                        <a:ext cx="65468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1565275" y="5029200"/>
          <a:ext cx="61579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9" imgW="3022560" imgH="457200" progId="Equation.DSMT4">
                  <p:embed/>
                </p:oleObj>
              </mc:Choice>
              <mc:Fallback>
                <p:oleObj name="Equation" r:id="rId9" imgW="30225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029200"/>
                        <a:ext cx="61579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张量的低秩近似</a:t>
            </a:r>
            <a:endParaRPr lang="en-US" altLang="zh-CN"/>
          </a:p>
          <a:p>
            <a:pPr lvl="1"/>
            <a:r>
              <a:rPr lang="zh-CN" altLang="en-US"/>
              <a:t>相对于矩阵的</a:t>
            </a:r>
            <a:r>
              <a:rPr lang="en-US" altLang="zh-CN"/>
              <a:t>SVD</a:t>
            </a:r>
            <a:r>
              <a:rPr lang="zh-CN" altLang="en-US"/>
              <a:t>来说，高阶张量的秩分解唯一性不需要正交性条件保证，只需满足：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这里     表示矩阵    的</a:t>
            </a:r>
            <a:r>
              <a:rPr lang="en-US" altLang="zh-CN"/>
              <a:t>k-</a:t>
            </a:r>
            <a:r>
              <a:rPr lang="zh-CN" altLang="en-US"/>
              <a:t>秩：任意</a:t>
            </a:r>
            <a:r>
              <a:rPr lang="en-US" altLang="zh-CN"/>
              <a:t>k</a:t>
            </a:r>
            <a:r>
              <a:rPr lang="zh-CN" altLang="en-US"/>
              <a:t>列都线性无关的最大的</a:t>
            </a:r>
            <a:r>
              <a:rPr lang="en-US" altLang="zh-CN"/>
              <a:t>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151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317B7D50-D55B-4E59-8209-542946CE9B1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1506" name="Object 7"/>
          <p:cNvGraphicFramePr>
            <a:graphicFrameLocks noChangeAspect="1"/>
          </p:cNvGraphicFramePr>
          <p:nvPr/>
        </p:nvGraphicFramePr>
        <p:xfrm>
          <a:off x="3352800" y="2590800"/>
          <a:ext cx="25606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2560638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8"/>
          <p:cNvGraphicFramePr>
            <a:graphicFrameLocks noChangeAspect="1"/>
          </p:cNvGraphicFramePr>
          <p:nvPr/>
        </p:nvGraphicFramePr>
        <p:xfrm>
          <a:off x="1800225" y="3429000"/>
          <a:ext cx="3889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429000"/>
                        <a:ext cx="38893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3429000" y="3454400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7" imgW="164880" imgH="164880" progId="Equation.DSMT4">
                  <p:embed/>
                </p:oleObj>
              </mc:Choice>
              <mc:Fallback>
                <p:oleObj name="Equation" r:id="rId7" imgW="1648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54400"/>
                        <a:ext cx="3365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张量的低秩近似</a:t>
            </a:r>
            <a:endParaRPr lang="en-US" altLang="zh-CN"/>
          </a:p>
          <a:p>
            <a:pPr lvl="1"/>
            <a:r>
              <a:rPr lang="zh-CN" altLang="en-US"/>
              <a:t>然而在低秩近似方面，高阶张量的性质比矩阵</a:t>
            </a:r>
            <a:r>
              <a:rPr lang="en-US" altLang="zh-CN"/>
              <a:t>SVD</a:t>
            </a:r>
            <a:r>
              <a:rPr lang="zh-CN" altLang="en-US"/>
              <a:t>差</a:t>
            </a:r>
            <a:endParaRPr lang="en-US" altLang="zh-CN"/>
          </a:p>
          <a:p>
            <a:pPr lvl="2"/>
            <a:r>
              <a:rPr lang="en-US" altLang="zh-CN"/>
              <a:t>Kolda</a:t>
            </a:r>
            <a:r>
              <a:rPr lang="zh-CN" altLang="en-US"/>
              <a:t>给出了一个例子，一个立方张量的最佳秩</a:t>
            </a:r>
            <a:r>
              <a:rPr lang="en-US" altLang="zh-CN"/>
              <a:t>-1</a:t>
            </a:r>
            <a:r>
              <a:rPr lang="zh-CN" altLang="en-US"/>
              <a:t>近似并不包括在其最佳秩</a:t>
            </a:r>
            <a:r>
              <a:rPr lang="en-US" altLang="zh-CN"/>
              <a:t>-2</a:t>
            </a:r>
            <a:r>
              <a:rPr lang="zh-CN" altLang="en-US"/>
              <a:t>近似中，这说明张量的秩</a:t>
            </a:r>
            <a:r>
              <a:rPr lang="en-US" altLang="zh-CN"/>
              <a:t>-k</a:t>
            </a:r>
            <a:r>
              <a:rPr lang="zh-CN" altLang="en-US"/>
              <a:t>近似无法渐进地得到</a:t>
            </a:r>
            <a:endParaRPr lang="en-US" altLang="zh-CN"/>
          </a:p>
          <a:p>
            <a:pPr lvl="2"/>
            <a:r>
              <a:rPr lang="zh-CN" altLang="en-US"/>
              <a:t>下面的例子说明，张量的“最佳”秩</a:t>
            </a:r>
            <a:r>
              <a:rPr lang="en-US" altLang="zh-CN"/>
              <a:t>-k</a:t>
            </a:r>
            <a:r>
              <a:rPr lang="zh-CN" altLang="en-US"/>
              <a:t>近似甚至</a:t>
            </a:r>
            <a:r>
              <a:rPr lang="zh-CN" altLang="en-US">
                <a:solidFill>
                  <a:srgbClr val="FF0000"/>
                </a:solidFill>
              </a:rPr>
              <a:t>不一定存在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253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AA367961-A9F2-4A38-A081-C45782822BA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143000" y="3886200"/>
          <a:ext cx="71389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3" imgW="3504960" imgH="660240" progId="Equation.DSMT4">
                  <p:embed/>
                </p:oleObj>
              </mc:Choice>
              <mc:Fallback>
                <p:oleObj name="Equation" r:id="rId3" imgW="350496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7138988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张量的低秩近似</a:t>
            </a:r>
            <a:endParaRPr lang="en-US" altLang="zh-CN"/>
          </a:p>
          <a:p>
            <a:pPr lvl="1"/>
            <a:r>
              <a:rPr lang="zh-CN" altLang="en-US"/>
              <a:t>退化：如果一个张量能够被一系列的低秩张量任意逼近</a:t>
            </a:r>
            <a:endParaRPr lang="en-US" altLang="zh-CN"/>
          </a:p>
          <a:p>
            <a:pPr lvl="1"/>
            <a:r>
              <a:rPr lang="zh-CN" altLang="en-US"/>
              <a:t>边缘秩（</a:t>
            </a:r>
            <a:r>
              <a:rPr lang="en-US" altLang="zh-CN"/>
              <a:t>border rank</a:t>
            </a:r>
            <a:r>
              <a:rPr lang="zh-CN" altLang="en-US"/>
              <a:t>）：能够任意逼近一个张量的最少的成分个数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356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B019AE39-12AF-4668-AA77-B7C6E84584A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23562" name="组合 36"/>
          <p:cNvGrpSpPr>
            <a:grpSpLocks/>
          </p:cNvGrpSpPr>
          <p:nvPr/>
        </p:nvGrpSpPr>
        <p:grpSpPr bwMode="auto">
          <a:xfrm>
            <a:off x="2057400" y="3105150"/>
            <a:ext cx="4876800" cy="3448050"/>
            <a:chOff x="2057400" y="2667000"/>
            <a:chExt cx="4876800" cy="3448110"/>
          </a:xfrm>
        </p:grpSpPr>
        <p:grpSp>
          <p:nvGrpSpPr>
            <p:cNvPr id="23563" name="组合 34"/>
            <p:cNvGrpSpPr>
              <a:grpSpLocks/>
            </p:cNvGrpSpPr>
            <p:nvPr/>
          </p:nvGrpSpPr>
          <p:grpSpPr bwMode="auto">
            <a:xfrm>
              <a:off x="2819400" y="2667000"/>
              <a:ext cx="3200400" cy="2895600"/>
              <a:chOff x="2743200" y="2819400"/>
              <a:chExt cx="3200400" cy="2895600"/>
            </a:xfrm>
          </p:grpSpPr>
          <p:sp>
            <p:nvSpPr>
              <p:cNvPr id="34" name="任意多边形 33"/>
              <p:cNvSpPr/>
              <p:nvPr/>
            </p:nvSpPr>
            <p:spPr>
              <a:xfrm rot="21014243">
                <a:off x="4827588" y="4122761"/>
                <a:ext cx="68262" cy="36513"/>
              </a:xfrm>
              <a:custGeom>
                <a:avLst/>
                <a:gdLst>
                  <a:gd name="connsiteX0" fmla="*/ 0 w 69056"/>
                  <a:gd name="connsiteY0" fmla="*/ 35719 h 35719"/>
                  <a:gd name="connsiteX1" fmla="*/ 9525 w 69056"/>
                  <a:gd name="connsiteY1" fmla="*/ 33337 h 35719"/>
                  <a:gd name="connsiteX2" fmla="*/ 21431 w 69056"/>
                  <a:gd name="connsiteY2" fmla="*/ 30956 h 35719"/>
                  <a:gd name="connsiteX3" fmla="*/ 28575 w 69056"/>
                  <a:gd name="connsiteY3" fmla="*/ 28575 h 35719"/>
                  <a:gd name="connsiteX4" fmla="*/ 33337 w 69056"/>
                  <a:gd name="connsiteY4" fmla="*/ 21431 h 35719"/>
                  <a:gd name="connsiteX5" fmla="*/ 40481 w 69056"/>
                  <a:gd name="connsiteY5" fmla="*/ 19050 h 35719"/>
                  <a:gd name="connsiteX6" fmla="*/ 42862 w 69056"/>
                  <a:gd name="connsiteY6" fmla="*/ 11906 h 35719"/>
                  <a:gd name="connsiteX7" fmla="*/ 57150 w 69056"/>
                  <a:gd name="connsiteY7" fmla="*/ 7144 h 35719"/>
                  <a:gd name="connsiteX8" fmla="*/ 69056 w 69056"/>
                  <a:gd name="connsiteY8" fmla="*/ 0 h 3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56" h="35719">
                    <a:moveTo>
                      <a:pt x="0" y="35719"/>
                    </a:moveTo>
                    <a:cubicBezTo>
                      <a:pt x="3175" y="34925"/>
                      <a:pt x="6330" y="34047"/>
                      <a:pt x="9525" y="33337"/>
                    </a:cubicBezTo>
                    <a:cubicBezTo>
                      <a:pt x="13476" y="32459"/>
                      <a:pt x="17505" y="31938"/>
                      <a:pt x="21431" y="30956"/>
                    </a:cubicBezTo>
                    <a:cubicBezTo>
                      <a:pt x="23866" y="30347"/>
                      <a:pt x="26194" y="29369"/>
                      <a:pt x="28575" y="28575"/>
                    </a:cubicBezTo>
                    <a:cubicBezTo>
                      <a:pt x="30162" y="26194"/>
                      <a:pt x="31102" y="23219"/>
                      <a:pt x="33337" y="21431"/>
                    </a:cubicBezTo>
                    <a:cubicBezTo>
                      <a:pt x="35297" y="19863"/>
                      <a:pt x="38706" y="20825"/>
                      <a:pt x="40481" y="19050"/>
                    </a:cubicBezTo>
                    <a:cubicBezTo>
                      <a:pt x="42256" y="17275"/>
                      <a:pt x="40819" y="13365"/>
                      <a:pt x="42862" y="11906"/>
                    </a:cubicBezTo>
                    <a:cubicBezTo>
                      <a:pt x="46947" y="8988"/>
                      <a:pt x="57150" y="7144"/>
                      <a:pt x="57150" y="7144"/>
                    </a:cubicBezTo>
                    <a:cubicBezTo>
                      <a:pt x="65770" y="1396"/>
                      <a:pt x="61733" y="3661"/>
                      <a:pt x="69056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743200" y="2819400"/>
                <a:ext cx="3200400" cy="28956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cxnSp>
            <p:nvCxnSpPr>
              <p:cNvPr id="13" name="曲线连接符 12"/>
              <p:cNvCxnSpPr/>
              <p:nvPr/>
            </p:nvCxnSpPr>
            <p:spPr>
              <a:xfrm rot="16200000" flipH="1">
                <a:off x="3733778" y="3124222"/>
                <a:ext cx="2514643" cy="19050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68" name="TextBox 16"/>
              <p:cNvSpPr txBox="1">
                <a:spLocks noChangeArrowheads="1"/>
              </p:cNvSpPr>
              <p:nvPr/>
            </p:nvSpPr>
            <p:spPr bwMode="auto">
              <a:xfrm>
                <a:off x="2971800" y="2895600"/>
                <a:ext cx="762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秩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2</a:t>
                </a:r>
                <a:endPara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3569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895600"/>
                <a:ext cx="762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秩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3</a:t>
                </a:r>
                <a:endPara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57800" y="3429011"/>
                <a:ext cx="76200" cy="762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aphicFrame>
            <p:nvGraphicFramePr>
              <p:cNvPr id="23554" name="Object 3"/>
              <p:cNvGraphicFramePr>
                <a:graphicFrameLocks noChangeAspect="1"/>
              </p:cNvGraphicFramePr>
              <p:nvPr/>
            </p:nvGraphicFramePr>
            <p:xfrm>
              <a:off x="5486400" y="3352800"/>
              <a:ext cx="33655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4" name="Equation" r:id="rId3" imgW="164880" imgH="203040" progId="Equation.DSMT4">
                      <p:embed/>
                    </p:oleObj>
                  </mc:Choice>
                  <mc:Fallback>
                    <p:oleObj name="Equation" r:id="rId3" imgW="164880" imgH="20304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400" y="3352800"/>
                            <a:ext cx="336550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椭圆 21"/>
              <p:cNvSpPr/>
              <p:nvPr/>
            </p:nvSpPr>
            <p:spPr>
              <a:xfrm>
                <a:off x="3200400" y="4648232"/>
                <a:ext cx="76200" cy="762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733800" y="4648232"/>
                <a:ext cx="76200" cy="762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114800" y="4572030"/>
                <a:ext cx="76200" cy="762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876800" y="4038621"/>
                <a:ext cx="76200" cy="762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aphicFrame>
            <p:nvGraphicFramePr>
              <p:cNvPr id="23555" name="Object 4"/>
              <p:cNvGraphicFramePr>
                <a:graphicFrameLocks noChangeAspect="1"/>
              </p:cNvGraphicFramePr>
              <p:nvPr/>
            </p:nvGraphicFramePr>
            <p:xfrm>
              <a:off x="2819400" y="4724400"/>
              <a:ext cx="620712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5" name="Equation" r:id="rId5" imgW="304560" imgH="203040" progId="Equation.DSMT4">
                      <p:embed/>
                    </p:oleObj>
                  </mc:Choice>
                  <mc:Fallback>
                    <p:oleObj name="Equation" r:id="rId5" imgW="304560" imgH="20304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400" y="4724400"/>
                            <a:ext cx="620712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6" name="Object 5"/>
              <p:cNvGraphicFramePr>
                <a:graphicFrameLocks noChangeAspect="1"/>
              </p:cNvGraphicFramePr>
              <p:nvPr/>
            </p:nvGraphicFramePr>
            <p:xfrm>
              <a:off x="3581400" y="4800600"/>
              <a:ext cx="595313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6" name="Equation" r:id="rId7" imgW="291960" imgH="203040" progId="Equation.DSMT4">
                      <p:embed/>
                    </p:oleObj>
                  </mc:Choice>
                  <mc:Fallback>
                    <p:oleObj name="Equation" r:id="rId7" imgW="291960" imgH="20304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400" y="4800600"/>
                            <a:ext cx="595313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7" name="Object 6"/>
              <p:cNvGraphicFramePr>
                <a:graphicFrameLocks noChangeAspect="1"/>
              </p:cNvGraphicFramePr>
              <p:nvPr/>
            </p:nvGraphicFramePr>
            <p:xfrm>
              <a:off x="4165600" y="4648200"/>
              <a:ext cx="646113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7" name="Equation" r:id="rId9" imgW="317160" imgH="203040" progId="Equation.DSMT4">
                      <p:embed/>
                    </p:oleObj>
                  </mc:Choice>
                  <mc:Fallback>
                    <p:oleObj name="Equation" r:id="rId9" imgW="317160" imgH="2030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600" y="4648200"/>
                            <a:ext cx="646113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8" name="Object 7"/>
              <p:cNvGraphicFramePr>
                <a:graphicFrameLocks noChangeAspect="1"/>
              </p:cNvGraphicFramePr>
              <p:nvPr/>
            </p:nvGraphicFramePr>
            <p:xfrm>
              <a:off x="4738688" y="3657600"/>
              <a:ext cx="465137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8" name="Equation" r:id="rId11" imgW="228600" imgH="203040" progId="Equation.DSMT4">
                      <p:embed/>
                    </p:oleObj>
                  </mc:Choice>
                  <mc:Fallback>
                    <p:oleObj name="Equation" r:id="rId11" imgW="228600" imgH="20304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688" y="3657600"/>
                            <a:ext cx="465137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任意多边形 29"/>
              <p:cNvSpPr/>
              <p:nvPr/>
            </p:nvSpPr>
            <p:spPr>
              <a:xfrm>
                <a:off x="4291013" y="4503767"/>
                <a:ext cx="69850" cy="34926"/>
              </a:xfrm>
              <a:custGeom>
                <a:avLst/>
                <a:gdLst>
                  <a:gd name="connsiteX0" fmla="*/ 0 w 69056"/>
                  <a:gd name="connsiteY0" fmla="*/ 35719 h 35719"/>
                  <a:gd name="connsiteX1" fmla="*/ 9525 w 69056"/>
                  <a:gd name="connsiteY1" fmla="*/ 33337 h 35719"/>
                  <a:gd name="connsiteX2" fmla="*/ 21431 w 69056"/>
                  <a:gd name="connsiteY2" fmla="*/ 30956 h 35719"/>
                  <a:gd name="connsiteX3" fmla="*/ 28575 w 69056"/>
                  <a:gd name="connsiteY3" fmla="*/ 28575 h 35719"/>
                  <a:gd name="connsiteX4" fmla="*/ 33337 w 69056"/>
                  <a:gd name="connsiteY4" fmla="*/ 21431 h 35719"/>
                  <a:gd name="connsiteX5" fmla="*/ 40481 w 69056"/>
                  <a:gd name="connsiteY5" fmla="*/ 19050 h 35719"/>
                  <a:gd name="connsiteX6" fmla="*/ 42862 w 69056"/>
                  <a:gd name="connsiteY6" fmla="*/ 11906 h 35719"/>
                  <a:gd name="connsiteX7" fmla="*/ 57150 w 69056"/>
                  <a:gd name="connsiteY7" fmla="*/ 7144 h 35719"/>
                  <a:gd name="connsiteX8" fmla="*/ 69056 w 69056"/>
                  <a:gd name="connsiteY8" fmla="*/ 0 h 3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56" h="35719">
                    <a:moveTo>
                      <a:pt x="0" y="35719"/>
                    </a:moveTo>
                    <a:cubicBezTo>
                      <a:pt x="3175" y="34925"/>
                      <a:pt x="6330" y="34047"/>
                      <a:pt x="9525" y="33337"/>
                    </a:cubicBezTo>
                    <a:cubicBezTo>
                      <a:pt x="13476" y="32459"/>
                      <a:pt x="17505" y="31938"/>
                      <a:pt x="21431" y="30956"/>
                    </a:cubicBezTo>
                    <a:cubicBezTo>
                      <a:pt x="23866" y="30347"/>
                      <a:pt x="26194" y="29369"/>
                      <a:pt x="28575" y="28575"/>
                    </a:cubicBezTo>
                    <a:cubicBezTo>
                      <a:pt x="30162" y="26194"/>
                      <a:pt x="31102" y="23219"/>
                      <a:pt x="33337" y="21431"/>
                    </a:cubicBezTo>
                    <a:cubicBezTo>
                      <a:pt x="35297" y="19863"/>
                      <a:pt x="38706" y="20825"/>
                      <a:pt x="40481" y="19050"/>
                    </a:cubicBezTo>
                    <a:cubicBezTo>
                      <a:pt x="42256" y="17275"/>
                      <a:pt x="40819" y="13365"/>
                      <a:pt x="42862" y="11906"/>
                    </a:cubicBezTo>
                    <a:cubicBezTo>
                      <a:pt x="46947" y="8988"/>
                      <a:pt x="57150" y="7144"/>
                      <a:pt x="57150" y="7144"/>
                    </a:cubicBezTo>
                    <a:cubicBezTo>
                      <a:pt x="65770" y="1396"/>
                      <a:pt x="61733" y="3661"/>
                      <a:pt x="69056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443413" y="4419628"/>
                <a:ext cx="69850" cy="36514"/>
              </a:xfrm>
              <a:custGeom>
                <a:avLst/>
                <a:gdLst>
                  <a:gd name="connsiteX0" fmla="*/ 0 w 69056"/>
                  <a:gd name="connsiteY0" fmla="*/ 35719 h 35719"/>
                  <a:gd name="connsiteX1" fmla="*/ 9525 w 69056"/>
                  <a:gd name="connsiteY1" fmla="*/ 33337 h 35719"/>
                  <a:gd name="connsiteX2" fmla="*/ 21431 w 69056"/>
                  <a:gd name="connsiteY2" fmla="*/ 30956 h 35719"/>
                  <a:gd name="connsiteX3" fmla="*/ 28575 w 69056"/>
                  <a:gd name="connsiteY3" fmla="*/ 28575 h 35719"/>
                  <a:gd name="connsiteX4" fmla="*/ 33337 w 69056"/>
                  <a:gd name="connsiteY4" fmla="*/ 21431 h 35719"/>
                  <a:gd name="connsiteX5" fmla="*/ 40481 w 69056"/>
                  <a:gd name="connsiteY5" fmla="*/ 19050 h 35719"/>
                  <a:gd name="connsiteX6" fmla="*/ 42862 w 69056"/>
                  <a:gd name="connsiteY6" fmla="*/ 11906 h 35719"/>
                  <a:gd name="connsiteX7" fmla="*/ 57150 w 69056"/>
                  <a:gd name="connsiteY7" fmla="*/ 7144 h 35719"/>
                  <a:gd name="connsiteX8" fmla="*/ 69056 w 69056"/>
                  <a:gd name="connsiteY8" fmla="*/ 0 h 3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56" h="35719">
                    <a:moveTo>
                      <a:pt x="0" y="35719"/>
                    </a:moveTo>
                    <a:cubicBezTo>
                      <a:pt x="3175" y="34925"/>
                      <a:pt x="6330" y="34047"/>
                      <a:pt x="9525" y="33337"/>
                    </a:cubicBezTo>
                    <a:cubicBezTo>
                      <a:pt x="13476" y="32459"/>
                      <a:pt x="17505" y="31938"/>
                      <a:pt x="21431" y="30956"/>
                    </a:cubicBezTo>
                    <a:cubicBezTo>
                      <a:pt x="23866" y="30347"/>
                      <a:pt x="26194" y="29369"/>
                      <a:pt x="28575" y="28575"/>
                    </a:cubicBezTo>
                    <a:cubicBezTo>
                      <a:pt x="30162" y="26194"/>
                      <a:pt x="31102" y="23219"/>
                      <a:pt x="33337" y="21431"/>
                    </a:cubicBezTo>
                    <a:cubicBezTo>
                      <a:pt x="35297" y="19863"/>
                      <a:pt x="38706" y="20825"/>
                      <a:pt x="40481" y="19050"/>
                    </a:cubicBezTo>
                    <a:cubicBezTo>
                      <a:pt x="42256" y="17275"/>
                      <a:pt x="40819" y="13365"/>
                      <a:pt x="42862" y="11906"/>
                    </a:cubicBezTo>
                    <a:cubicBezTo>
                      <a:pt x="46947" y="8988"/>
                      <a:pt x="57150" y="7144"/>
                      <a:pt x="57150" y="7144"/>
                    </a:cubicBezTo>
                    <a:cubicBezTo>
                      <a:pt x="65770" y="1396"/>
                      <a:pt x="61733" y="3661"/>
                      <a:pt x="69056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21014243">
                <a:off x="4579938" y="4327551"/>
                <a:ext cx="68262" cy="36514"/>
              </a:xfrm>
              <a:custGeom>
                <a:avLst/>
                <a:gdLst>
                  <a:gd name="connsiteX0" fmla="*/ 0 w 69056"/>
                  <a:gd name="connsiteY0" fmla="*/ 35719 h 35719"/>
                  <a:gd name="connsiteX1" fmla="*/ 9525 w 69056"/>
                  <a:gd name="connsiteY1" fmla="*/ 33337 h 35719"/>
                  <a:gd name="connsiteX2" fmla="*/ 21431 w 69056"/>
                  <a:gd name="connsiteY2" fmla="*/ 30956 h 35719"/>
                  <a:gd name="connsiteX3" fmla="*/ 28575 w 69056"/>
                  <a:gd name="connsiteY3" fmla="*/ 28575 h 35719"/>
                  <a:gd name="connsiteX4" fmla="*/ 33337 w 69056"/>
                  <a:gd name="connsiteY4" fmla="*/ 21431 h 35719"/>
                  <a:gd name="connsiteX5" fmla="*/ 40481 w 69056"/>
                  <a:gd name="connsiteY5" fmla="*/ 19050 h 35719"/>
                  <a:gd name="connsiteX6" fmla="*/ 42862 w 69056"/>
                  <a:gd name="connsiteY6" fmla="*/ 11906 h 35719"/>
                  <a:gd name="connsiteX7" fmla="*/ 57150 w 69056"/>
                  <a:gd name="connsiteY7" fmla="*/ 7144 h 35719"/>
                  <a:gd name="connsiteX8" fmla="*/ 69056 w 69056"/>
                  <a:gd name="connsiteY8" fmla="*/ 0 h 3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56" h="35719">
                    <a:moveTo>
                      <a:pt x="0" y="35719"/>
                    </a:moveTo>
                    <a:cubicBezTo>
                      <a:pt x="3175" y="34925"/>
                      <a:pt x="6330" y="34047"/>
                      <a:pt x="9525" y="33337"/>
                    </a:cubicBezTo>
                    <a:cubicBezTo>
                      <a:pt x="13476" y="32459"/>
                      <a:pt x="17505" y="31938"/>
                      <a:pt x="21431" y="30956"/>
                    </a:cubicBezTo>
                    <a:cubicBezTo>
                      <a:pt x="23866" y="30347"/>
                      <a:pt x="26194" y="29369"/>
                      <a:pt x="28575" y="28575"/>
                    </a:cubicBezTo>
                    <a:cubicBezTo>
                      <a:pt x="30162" y="26194"/>
                      <a:pt x="31102" y="23219"/>
                      <a:pt x="33337" y="21431"/>
                    </a:cubicBezTo>
                    <a:cubicBezTo>
                      <a:pt x="35297" y="19863"/>
                      <a:pt x="38706" y="20825"/>
                      <a:pt x="40481" y="19050"/>
                    </a:cubicBezTo>
                    <a:cubicBezTo>
                      <a:pt x="42256" y="17275"/>
                      <a:pt x="40819" y="13365"/>
                      <a:pt x="42862" y="11906"/>
                    </a:cubicBezTo>
                    <a:cubicBezTo>
                      <a:pt x="46947" y="8988"/>
                      <a:pt x="57150" y="7144"/>
                      <a:pt x="57150" y="7144"/>
                    </a:cubicBezTo>
                    <a:cubicBezTo>
                      <a:pt x="65770" y="1396"/>
                      <a:pt x="61733" y="3661"/>
                      <a:pt x="69056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21014243">
                <a:off x="4713288" y="4221187"/>
                <a:ext cx="68262" cy="34926"/>
              </a:xfrm>
              <a:custGeom>
                <a:avLst/>
                <a:gdLst>
                  <a:gd name="connsiteX0" fmla="*/ 0 w 69056"/>
                  <a:gd name="connsiteY0" fmla="*/ 35719 h 35719"/>
                  <a:gd name="connsiteX1" fmla="*/ 9525 w 69056"/>
                  <a:gd name="connsiteY1" fmla="*/ 33337 h 35719"/>
                  <a:gd name="connsiteX2" fmla="*/ 21431 w 69056"/>
                  <a:gd name="connsiteY2" fmla="*/ 30956 h 35719"/>
                  <a:gd name="connsiteX3" fmla="*/ 28575 w 69056"/>
                  <a:gd name="connsiteY3" fmla="*/ 28575 h 35719"/>
                  <a:gd name="connsiteX4" fmla="*/ 33337 w 69056"/>
                  <a:gd name="connsiteY4" fmla="*/ 21431 h 35719"/>
                  <a:gd name="connsiteX5" fmla="*/ 40481 w 69056"/>
                  <a:gd name="connsiteY5" fmla="*/ 19050 h 35719"/>
                  <a:gd name="connsiteX6" fmla="*/ 42862 w 69056"/>
                  <a:gd name="connsiteY6" fmla="*/ 11906 h 35719"/>
                  <a:gd name="connsiteX7" fmla="*/ 57150 w 69056"/>
                  <a:gd name="connsiteY7" fmla="*/ 7144 h 35719"/>
                  <a:gd name="connsiteX8" fmla="*/ 69056 w 69056"/>
                  <a:gd name="connsiteY8" fmla="*/ 0 h 3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056" h="35719">
                    <a:moveTo>
                      <a:pt x="0" y="35719"/>
                    </a:moveTo>
                    <a:cubicBezTo>
                      <a:pt x="3175" y="34925"/>
                      <a:pt x="6330" y="34047"/>
                      <a:pt x="9525" y="33337"/>
                    </a:cubicBezTo>
                    <a:cubicBezTo>
                      <a:pt x="13476" y="32459"/>
                      <a:pt x="17505" y="31938"/>
                      <a:pt x="21431" y="30956"/>
                    </a:cubicBezTo>
                    <a:cubicBezTo>
                      <a:pt x="23866" y="30347"/>
                      <a:pt x="26194" y="29369"/>
                      <a:pt x="28575" y="28575"/>
                    </a:cubicBezTo>
                    <a:cubicBezTo>
                      <a:pt x="30162" y="26194"/>
                      <a:pt x="31102" y="23219"/>
                      <a:pt x="33337" y="21431"/>
                    </a:cubicBezTo>
                    <a:cubicBezTo>
                      <a:pt x="35297" y="19863"/>
                      <a:pt x="38706" y="20825"/>
                      <a:pt x="40481" y="19050"/>
                    </a:cubicBezTo>
                    <a:cubicBezTo>
                      <a:pt x="42256" y="17275"/>
                      <a:pt x="40819" y="13365"/>
                      <a:pt x="42862" y="11906"/>
                    </a:cubicBezTo>
                    <a:cubicBezTo>
                      <a:pt x="46947" y="8988"/>
                      <a:pt x="57150" y="7144"/>
                      <a:pt x="57150" y="7144"/>
                    </a:cubicBezTo>
                    <a:cubicBezTo>
                      <a:pt x="65770" y="1396"/>
                      <a:pt x="61733" y="3661"/>
                      <a:pt x="69056" y="0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  <p:sp>
          <p:nvSpPr>
            <p:cNvPr id="23564" name="TextBox 35"/>
            <p:cNvSpPr txBox="1">
              <a:spLocks noChangeArrowheads="1"/>
            </p:cNvSpPr>
            <p:nvPr/>
          </p:nvSpPr>
          <p:spPr bwMode="auto">
            <a:xfrm>
              <a:off x="2057400" y="5715000"/>
              <a:ext cx="487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1pPr>
              <a:lvl2pPr marL="742950" indent="-28575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2pPr>
              <a:lvl3pPr marL="11430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3pPr>
              <a:lvl4pPr marL="16002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4pPr>
              <a:lvl5pPr marL="20574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一个秩为</a:t>
              </a:r>
              <a:r>
                <a:rPr lang="en-US" altLang="zh-CN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的张量序列收敛到一个秩</a:t>
              </a:r>
              <a:r>
                <a:rPr lang="en-US" altLang="zh-CN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张量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zh-CN" altLang="en-US"/>
              <a:t>分解成多少个秩一张量（成分）之和？</a:t>
            </a:r>
            <a:endParaRPr lang="en-US" altLang="zh-CN"/>
          </a:p>
          <a:p>
            <a:pPr lvl="2"/>
            <a:r>
              <a:rPr lang="zh-CN" altLang="en-US"/>
              <a:t>通常的做法是从</a:t>
            </a:r>
            <a:r>
              <a:rPr lang="en-US" altLang="zh-CN"/>
              <a:t>1</a:t>
            </a:r>
            <a:r>
              <a:rPr lang="zh-CN" altLang="en-US"/>
              <a:t>开始尝试，知道碰到一个“好”的结果为止</a:t>
            </a:r>
            <a:endParaRPr lang="en-US" altLang="zh-CN"/>
          </a:p>
          <a:p>
            <a:pPr lvl="2"/>
            <a:r>
              <a:rPr lang="zh-CN" altLang="en-US"/>
              <a:t>如果有较强的应用背景和先验信息，可以预先指定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对于给定的成分数目，怎么求解</a:t>
            </a:r>
            <a:r>
              <a:rPr lang="en-US" altLang="zh-CN"/>
              <a:t>CP</a:t>
            </a:r>
            <a:r>
              <a:rPr lang="zh-CN" altLang="en-US"/>
              <a:t>分解？</a:t>
            </a:r>
            <a:endParaRPr lang="en-US" altLang="zh-CN"/>
          </a:p>
          <a:p>
            <a:pPr lvl="2"/>
            <a:r>
              <a:rPr lang="zh-CN" altLang="en-US"/>
              <a:t>目前仍然没有一个完美的解决方案</a:t>
            </a:r>
            <a:endParaRPr lang="en-US" altLang="zh-CN"/>
          </a:p>
          <a:p>
            <a:pPr lvl="2"/>
            <a:r>
              <a:rPr lang="zh-CN" altLang="en-US"/>
              <a:t>从效果来看，交替最小二乘（</a:t>
            </a:r>
            <a:r>
              <a:rPr lang="en-US" altLang="zh-CN"/>
              <a:t>Alternating Least Square</a:t>
            </a:r>
            <a:r>
              <a:rPr lang="zh-CN" altLang="en-US"/>
              <a:t>）是一类比较有效的算法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55BB51E9-6977-4459-AC02-C8AA58EBA6DE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张量（</a:t>
            </a:r>
            <a:r>
              <a:rPr lang="en-US" altLang="zh-CN"/>
              <a:t>tensor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多</a:t>
            </a:r>
            <a:r>
              <a:rPr lang="zh-CN" altLang="en-US">
                <a:solidFill>
                  <a:srgbClr val="FF0000"/>
                </a:solidFill>
              </a:rPr>
              <a:t>维</a:t>
            </a:r>
            <a:r>
              <a:rPr lang="zh-CN" altLang="en-US"/>
              <a:t>数组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D603AF7C-2962-4067-9762-E5F6A06AF398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46085" name="组合 348"/>
          <p:cNvGrpSpPr>
            <a:grpSpLocks/>
          </p:cNvGrpSpPr>
          <p:nvPr/>
        </p:nvGrpSpPr>
        <p:grpSpPr bwMode="auto">
          <a:xfrm>
            <a:off x="1752600" y="2819400"/>
            <a:ext cx="5715000" cy="3451225"/>
            <a:chOff x="1752600" y="2819400"/>
            <a:chExt cx="5715000" cy="3451086"/>
          </a:xfrm>
        </p:grpSpPr>
        <p:grpSp>
          <p:nvGrpSpPr>
            <p:cNvPr id="46086" name="组合 346"/>
            <p:cNvGrpSpPr>
              <a:grpSpLocks/>
            </p:cNvGrpSpPr>
            <p:nvPr/>
          </p:nvGrpSpPr>
          <p:grpSpPr bwMode="auto">
            <a:xfrm>
              <a:off x="1752600" y="2819400"/>
              <a:ext cx="1828800" cy="1088886"/>
              <a:chOff x="1752600" y="2819400"/>
              <a:chExt cx="1828800" cy="1088886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1752600" y="2819400"/>
                <a:ext cx="1828800" cy="228600"/>
                <a:chOff x="1066800" y="2971800"/>
                <a:chExt cx="1828800" cy="2286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0" name="立方体 9"/>
                <p:cNvSpPr/>
                <p:nvPr/>
              </p:nvSpPr>
              <p:spPr>
                <a:xfrm>
                  <a:off x="10668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1" name="立方体 10"/>
                <p:cNvSpPr/>
                <p:nvPr/>
              </p:nvSpPr>
              <p:spPr>
                <a:xfrm>
                  <a:off x="12954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2" name="立方体 11"/>
                <p:cNvSpPr/>
                <p:nvPr/>
              </p:nvSpPr>
              <p:spPr>
                <a:xfrm>
                  <a:off x="15240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3" name="立方体 12"/>
                <p:cNvSpPr/>
                <p:nvPr/>
              </p:nvSpPr>
              <p:spPr>
                <a:xfrm>
                  <a:off x="17526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4" name="立方体 13"/>
                <p:cNvSpPr/>
                <p:nvPr/>
              </p:nvSpPr>
              <p:spPr>
                <a:xfrm>
                  <a:off x="19812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5" name="立方体 14"/>
                <p:cNvSpPr/>
                <p:nvPr/>
              </p:nvSpPr>
              <p:spPr>
                <a:xfrm>
                  <a:off x="24384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6" name="立方体 15"/>
                <p:cNvSpPr/>
                <p:nvPr/>
              </p:nvSpPr>
              <p:spPr>
                <a:xfrm>
                  <a:off x="22098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7" name="立方体 16"/>
                <p:cNvSpPr/>
                <p:nvPr/>
              </p:nvSpPr>
              <p:spPr>
                <a:xfrm>
                  <a:off x="26670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6094" name="TextBox 342"/>
              <p:cNvSpPr txBox="1">
                <a:spLocks noChangeArrowheads="1"/>
              </p:cNvSpPr>
              <p:nvPr/>
            </p:nvSpPr>
            <p:spPr bwMode="auto">
              <a:xfrm>
                <a:off x="1905000" y="3200400"/>
                <a:ext cx="14478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一阶张量（向量）</a:t>
                </a:r>
              </a:p>
            </p:txBody>
          </p:sp>
        </p:grpSp>
        <p:grpSp>
          <p:nvGrpSpPr>
            <p:cNvPr id="46087" name="组合 347"/>
            <p:cNvGrpSpPr>
              <a:grpSpLocks/>
            </p:cNvGrpSpPr>
            <p:nvPr/>
          </p:nvGrpSpPr>
          <p:grpSpPr bwMode="auto">
            <a:xfrm>
              <a:off x="1752600" y="4267200"/>
              <a:ext cx="1828800" cy="2003286"/>
              <a:chOff x="1752600" y="4267200"/>
              <a:chExt cx="1828800" cy="2003286"/>
            </a:xfrm>
          </p:grpSpPr>
          <p:grpSp>
            <p:nvGrpSpPr>
              <p:cNvPr id="7" name="组合 63"/>
              <p:cNvGrpSpPr/>
              <p:nvPr/>
            </p:nvGrpSpPr>
            <p:grpSpPr>
              <a:xfrm>
                <a:off x="1752600" y="4267200"/>
                <a:ext cx="1828800" cy="1143000"/>
                <a:chOff x="1066800" y="3810000"/>
                <a:chExt cx="1828800" cy="11430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8" name="组合 27"/>
                <p:cNvGrpSpPr/>
                <p:nvPr/>
              </p:nvGrpSpPr>
              <p:grpSpPr>
                <a:xfrm>
                  <a:off x="1066800" y="4724400"/>
                  <a:ext cx="1828800" cy="228600"/>
                  <a:chOff x="1066800" y="2971800"/>
                  <a:chExt cx="1828800" cy="228600"/>
                </a:xfrm>
                <a:grpFill/>
              </p:grpSpPr>
              <p:sp>
                <p:nvSpPr>
                  <p:cNvPr id="29" name="立方体 28"/>
                  <p:cNvSpPr/>
                  <p:nvPr/>
                </p:nvSpPr>
                <p:spPr>
                  <a:xfrm>
                    <a:off x="1066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1295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立方体 30"/>
                  <p:cNvSpPr/>
                  <p:nvPr/>
                </p:nvSpPr>
                <p:spPr>
                  <a:xfrm>
                    <a:off x="1524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" name="立方体 31"/>
                  <p:cNvSpPr/>
                  <p:nvPr/>
                </p:nvSpPr>
                <p:spPr>
                  <a:xfrm>
                    <a:off x="17526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" name="立方体 32"/>
                  <p:cNvSpPr/>
                  <p:nvPr/>
                </p:nvSpPr>
                <p:spPr>
                  <a:xfrm>
                    <a:off x="19812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" name="立方体 33"/>
                  <p:cNvSpPr/>
                  <p:nvPr/>
                </p:nvSpPr>
                <p:spPr>
                  <a:xfrm>
                    <a:off x="2438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" name="立方体 34"/>
                  <p:cNvSpPr/>
                  <p:nvPr/>
                </p:nvSpPr>
                <p:spPr>
                  <a:xfrm>
                    <a:off x="2209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立方体 35"/>
                  <p:cNvSpPr/>
                  <p:nvPr/>
                </p:nvSpPr>
                <p:spPr>
                  <a:xfrm>
                    <a:off x="2667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36"/>
                <p:cNvGrpSpPr/>
                <p:nvPr/>
              </p:nvGrpSpPr>
              <p:grpSpPr>
                <a:xfrm>
                  <a:off x="1066800" y="4495800"/>
                  <a:ext cx="1828800" cy="228600"/>
                  <a:chOff x="1066800" y="2971800"/>
                  <a:chExt cx="1828800" cy="228600"/>
                </a:xfrm>
                <a:grpFill/>
              </p:grpSpPr>
              <p:sp>
                <p:nvSpPr>
                  <p:cNvPr id="38" name="立方体 37"/>
                  <p:cNvSpPr/>
                  <p:nvPr/>
                </p:nvSpPr>
                <p:spPr>
                  <a:xfrm>
                    <a:off x="1066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立方体 38"/>
                  <p:cNvSpPr/>
                  <p:nvPr/>
                </p:nvSpPr>
                <p:spPr>
                  <a:xfrm>
                    <a:off x="1295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" name="立方体 39"/>
                  <p:cNvSpPr/>
                  <p:nvPr/>
                </p:nvSpPr>
                <p:spPr>
                  <a:xfrm>
                    <a:off x="1524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立方体 40"/>
                  <p:cNvSpPr/>
                  <p:nvPr/>
                </p:nvSpPr>
                <p:spPr>
                  <a:xfrm>
                    <a:off x="17526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19812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2438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2209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2667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8" name="组合 45"/>
                <p:cNvGrpSpPr/>
                <p:nvPr/>
              </p:nvGrpSpPr>
              <p:grpSpPr>
                <a:xfrm>
                  <a:off x="1066800" y="4267200"/>
                  <a:ext cx="1828800" cy="228600"/>
                  <a:chOff x="1066800" y="2971800"/>
                  <a:chExt cx="1828800" cy="228600"/>
                </a:xfrm>
                <a:grpFill/>
              </p:grpSpPr>
              <p:sp>
                <p:nvSpPr>
                  <p:cNvPr id="47" name="立方体 46"/>
                  <p:cNvSpPr/>
                  <p:nvPr/>
                </p:nvSpPr>
                <p:spPr>
                  <a:xfrm>
                    <a:off x="1066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8" name="立方体 47"/>
                  <p:cNvSpPr/>
                  <p:nvPr/>
                </p:nvSpPr>
                <p:spPr>
                  <a:xfrm>
                    <a:off x="1295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9" name="立方体 48"/>
                  <p:cNvSpPr/>
                  <p:nvPr/>
                </p:nvSpPr>
                <p:spPr>
                  <a:xfrm>
                    <a:off x="1524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0" name="立方体 49"/>
                  <p:cNvSpPr/>
                  <p:nvPr/>
                </p:nvSpPr>
                <p:spPr>
                  <a:xfrm>
                    <a:off x="17526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1" name="立方体 50"/>
                  <p:cNvSpPr/>
                  <p:nvPr/>
                </p:nvSpPr>
                <p:spPr>
                  <a:xfrm>
                    <a:off x="19812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2" name="立方体 51"/>
                  <p:cNvSpPr/>
                  <p:nvPr/>
                </p:nvSpPr>
                <p:spPr>
                  <a:xfrm>
                    <a:off x="2438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3" name="立方体 52"/>
                  <p:cNvSpPr/>
                  <p:nvPr/>
                </p:nvSpPr>
                <p:spPr>
                  <a:xfrm>
                    <a:off x="2209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4" name="立方体 53"/>
                  <p:cNvSpPr/>
                  <p:nvPr/>
                </p:nvSpPr>
                <p:spPr>
                  <a:xfrm>
                    <a:off x="2667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9" name="组合 54"/>
                <p:cNvGrpSpPr/>
                <p:nvPr/>
              </p:nvGrpSpPr>
              <p:grpSpPr>
                <a:xfrm>
                  <a:off x="1066800" y="4038600"/>
                  <a:ext cx="1828800" cy="228600"/>
                  <a:chOff x="1066800" y="2971800"/>
                  <a:chExt cx="1828800" cy="228600"/>
                </a:xfrm>
                <a:grpFill/>
              </p:grpSpPr>
              <p:sp>
                <p:nvSpPr>
                  <p:cNvPr id="56" name="立方体 55"/>
                  <p:cNvSpPr/>
                  <p:nvPr/>
                </p:nvSpPr>
                <p:spPr>
                  <a:xfrm>
                    <a:off x="1066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7" name="立方体 56"/>
                  <p:cNvSpPr/>
                  <p:nvPr/>
                </p:nvSpPr>
                <p:spPr>
                  <a:xfrm>
                    <a:off x="1295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8" name="立方体 57"/>
                  <p:cNvSpPr/>
                  <p:nvPr/>
                </p:nvSpPr>
                <p:spPr>
                  <a:xfrm>
                    <a:off x="1524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9" name="立方体 58"/>
                  <p:cNvSpPr/>
                  <p:nvPr/>
                </p:nvSpPr>
                <p:spPr>
                  <a:xfrm>
                    <a:off x="17526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0" name="立方体 59"/>
                  <p:cNvSpPr/>
                  <p:nvPr/>
                </p:nvSpPr>
                <p:spPr>
                  <a:xfrm>
                    <a:off x="19812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1" name="立方体 60"/>
                  <p:cNvSpPr/>
                  <p:nvPr/>
                </p:nvSpPr>
                <p:spPr>
                  <a:xfrm>
                    <a:off x="2438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2" name="立方体 61"/>
                  <p:cNvSpPr/>
                  <p:nvPr/>
                </p:nvSpPr>
                <p:spPr>
                  <a:xfrm>
                    <a:off x="2209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3" name="立方体 62"/>
                  <p:cNvSpPr/>
                  <p:nvPr/>
                </p:nvSpPr>
                <p:spPr>
                  <a:xfrm>
                    <a:off x="2667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8" name="组合 18"/>
                <p:cNvGrpSpPr/>
                <p:nvPr/>
              </p:nvGrpSpPr>
              <p:grpSpPr>
                <a:xfrm>
                  <a:off x="1066800" y="3810000"/>
                  <a:ext cx="1828800" cy="228600"/>
                  <a:chOff x="1066800" y="2971800"/>
                  <a:chExt cx="1828800" cy="228600"/>
                </a:xfrm>
                <a:grpFill/>
              </p:grpSpPr>
              <p:sp>
                <p:nvSpPr>
                  <p:cNvPr id="20" name="立方体 19"/>
                  <p:cNvSpPr/>
                  <p:nvPr/>
                </p:nvSpPr>
                <p:spPr>
                  <a:xfrm>
                    <a:off x="1066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立方体 20"/>
                  <p:cNvSpPr/>
                  <p:nvPr/>
                </p:nvSpPr>
                <p:spPr>
                  <a:xfrm>
                    <a:off x="1295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立方体 21"/>
                  <p:cNvSpPr/>
                  <p:nvPr/>
                </p:nvSpPr>
                <p:spPr>
                  <a:xfrm>
                    <a:off x="1524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立方体 22"/>
                  <p:cNvSpPr/>
                  <p:nvPr/>
                </p:nvSpPr>
                <p:spPr>
                  <a:xfrm>
                    <a:off x="17526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" name="立方体 23"/>
                  <p:cNvSpPr/>
                  <p:nvPr/>
                </p:nvSpPr>
                <p:spPr>
                  <a:xfrm>
                    <a:off x="19812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立方体 24"/>
                  <p:cNvSpPr/>
                  <p:nvPr/>
                </p:nvSpPr>
                <p:spPr>
                  <a:xfrm>
                    <a:off x="24384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立方体 25"/>
                  <p:cNvSpPr/>
                  <p:nvPr/>
                </p:nvSpPr>
                <p:spPr>
                  <a:xfrm>
                    <a:off x="22098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立方体 26"/>
                  <p:cNvSpPr/>
                  <p:nvPr/>
                </p:nvSpPr>
                <p:spPr>
                  <a:xfrm>
                    <a:off x="2667000" y="2971800"/>
                    <a:ext cx="2286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46092" name="TextBox 343"/>
              <p:cNvSpPr txBox="1">
                <a:spLocks noChangeArrowheads="1"/>
              </p:cNvSpPr>
              <p:nvPr/>
            </p:nvSpPr>
            <p:spPr bwMode="auto">
              <a:xfrm>
                <a:off x="1905000" y="5562600"/>
                <a:ext cx="14478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二阶张量（矩阵）</a:t>
                </a:r>
              </a:p>
            </p:txBody>
          </p:sp>
        </p:grpSp>
        <p:grpSp>
          <p:nvGrpSpPr>
            <p:cNvPr id="46088" name="组合 345"/>
            <p:cNvGrpSpPr>
              <a:grpSpLocks/>
            </p:cNvGrpSpPr>
            <p:nvPr/>
          </p:nvGrpSpPr>
          <p:grpSpPr bwMode="auto">
            <a:xfrm>
              <a:off x="5257800" y="3124200"/>
              <a:ext cx="2209800" cy="2305110"/>
              <a:chOff x="5257800" y="3124200"/>
              <a:chExt cx="2209800" cy="2305110"/>
            </a:xfrm>
          </p:grpSpPr>
          <p:grpSp>
            <p:nvGrpSpPr>
              <p:cNvPr id="46" name="组合 340"/>
              <p:cNvGrpSpPr/>
              <p:nvPr/>
            </p:nvGrpSpPr>
            <p:grpSpPr>
              <a:xfrm>
                <a:off x="5257800" y="3124200"/>
                <a:ext cx="2209800" cy="1524000"/>
                <a:chOff x="5410200" y="2971800"/>
                <a:chExt cx="2209800" cy="15240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55" name="组合 64"/>
                <p:cNvGrpSpPr/>
                <p:nvPr/>
              </p:nvGrpSpPr>
              <p:grpSpPr>
                <a:xfrm>
                  <a:off x="5791200" y="29718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64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03" name="立方体 10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4" name="立方体 10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5" name="立方体 10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6" name="立方体 10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7" name="立方体 10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8" name="立方体 10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9" name="立方体 10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10" name="立方体 10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65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95" name="立方体 9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6" name="立方体 9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7" name="立方体 9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8" name="立方体 9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9" name="立方体 9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0" name="立方体 9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1" name="立方体 10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2" name="立方体 10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66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87" name="立方体 8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8" name="立方体 8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9" name="立方体 8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0" name="立方体 8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1" name="立方体 9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2" name="立方体 9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3" name="立方体 9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94" name="立方体 9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67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79" name="立方体 7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0" name="立方体 7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1" name="立方体 8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2" name="立方体 8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3" name="立方体 8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4" name="立方体 8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5" name="立方体 8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6" name="立方体 8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68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71" name="立方体 7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2" name="立方体 7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3" name="立方体 7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4" name="立方体 7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5" name="立方体 7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6" name="立方体 7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7" name="立方体 7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78" name="立方体 7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69" name="组合 110"/>
                <p:cNvGrpSpPr/>
                <p:nvPr/>
              </p:nvGrpSpPr>
              <p:grpSpPr>
                <a:xfrm>
                  <a:off x="5715000" y="30480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70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2" name="立方体 15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11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41" name="立方体 14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2" name="立方体 14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3" name="立方体 14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4" name="立方体 14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5" name="立方体 14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12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6" name="立方体 13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7" name="立方体 13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8" name="立方体 13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9" name="立方体 13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40" name="立方体 13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13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25" name="立方体 12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6" name="立方体 12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7" name="立方体 12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8" name="立方体 12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9" name="立方体 12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0" name="立方体 12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14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17" name="立方体 11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18" name="立方体 11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19" name="立方体 11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0" name="立方体 11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1" name="立方体 12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2" name="立方体 12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3" name="立方体 12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4" name="立方体 12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115" name="组合 156"/>
                <p:cNvGrpSpPr/>
                <p:nvPr/>
              </p:nvGrpSpPr>
              <p:grpSpPr>
                <a:xfrm>
                  <a:off x="5638800" y="31242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116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95" name="立方体 19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6" name="立方体 19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7" name="立方体 19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8" name="立方体 19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9" name="立方体 19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00" name="立方体 19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01" name="立方体 20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02" name="立方体 20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57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87" name="立方体 18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8" name="立方体 18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9" name="立方体 18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0" name="立方体 18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1" name="立方体 19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2" name="立方体 19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3" name="立方体 19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94" name="立方体 19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58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0" name="立方体 17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59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3" name="立方体 17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5" name="立方体 17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160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6" name="立方体 16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161" name="组合 202"/>
                <p:cNvGrpSpPr/>
                <p:nvPr/>
              </p:nvGrpSpPr>
              <p:grpSpPr>
                <a:xfrm>
                  <a:off x="5562600" y="32004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162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6" name="立方体 24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3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33" name="立方体 23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4" name="立方体 23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5" name="立方体 23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6" name="立方体 23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7" name="立方体 23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8" name="立方体 23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9" name="立方体 23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4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25" name="立方体 22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6" name="立方体 22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7" name="立方体 22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8" name="立方体 22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9" name="立方体 22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0" name="立方体 22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1" name="立方体 23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32" name="立方体 23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5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17" name="立方体 21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8" name="立方体 21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9" name="立方体 21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0" name="立方体 21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1" name="立方体 22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2" name="立方体 22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3" name="立方体 22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24" name="立方体 22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6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09" name="立方体 20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0" name="立方体 20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1" name="立方体 21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2" name="立方体 21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3" name="立方体 21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4" name="立方体 21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5" name="立方体 21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16" name="立方体 21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207" name="组合 248"/>
                <p:cNvGrpSpPr/>
                <p:nvPr/>
              </p:nvGrpSpPr>
              <p:grpSpPr>
                <a:xfrm>
                  <a:off x="5486400" y="32766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208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8" name="立方体 28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9" name="立方体 28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90" name="立方体 28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91" name="立方体 29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92" name="立方体 29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93" name="立方体 29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94" name="立方体 29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49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1" name="立方体 28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50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4" name="立方体 27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51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7" name="立方体 26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52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0" name="立方体 25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grpSp>
              <p:nvGrpSpPr>
                <p:cNvPr id="253" name="组合 294"/>
                <p:cNvGrpSpPr/>
                <p:nvPr/>
              </p:nvGrpSpPr>
              <p:grpSpPr>
                <a:xfrm>
                  <a:off x="5410200" y="3352800"/>
                  <a:ext cx="1828800" cy="1143000"/>
                  <a:chOff x="1066800" y="3810000"/>
                  <a:chExt cx="1828800" cy="1143000"/>
                </a:xfrm>
                <a:grpFill/>
              </p:grpSpPr>
              <p:grpSp>
                <p:nvGrpSpPr>
                  <p:cNvPr id="254" name="组合 27"/>
                  <p:cNvGrpSpPr/>
                  <p:nvPr/>
                </p:nvGrpSpPr>
                <p:grpSpPr>
                  <a:xfrm>
                    <a:off x="1066800" y="47244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4" name="立方体 333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95" name="组合 36"/>
                  <p:cNvGrpSpPr/>
                  <p:nvPr/>
                </p:nvGrpSpPr>
                <p:grpSpPr>
                  <a:xfrm>
                    <a:off x="1066800" y="44958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7" name="立方体 326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96" name="组合 45"/>
                  <p:cNvGrpSpPr/>
                  <p:nvPr/>
                </p:nvGrpSpPr>
                <p:grpSpPr>
                  <a:xfrm>
                    <a:off x="1066800" y="42672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0" name="立方体 319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97" name="组合 54"/>
                  <p:cNvGrpSpPr/>
                  <p:nvPr/>
                </p:nvGrpSpPr>
                <p:grpSpPr>
                  <a:xfrm>
                    <a:off x="1066800" y="40386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309" name="立方体 308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0" name="立方体 309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1" name="立方体 310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2" name="立方体 311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3" name="立方体 312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98" name="组合 18"/>
                  <p:cNvGrpSpPr/>
                  <p:nvPr/>
                </p:nvGrpSpPr>
                <p:grpSpPr>
                  <a:xfrm>
                    <a:off x="1066800" y="3810000"/>
                    <a:ext cx="1828800" cy="228600"/>
                    <a:chOff x="1066800" y="2971800"/>
                    <a:chExt cx="1828800" cy="228600"/>
                  </a:xfrm>
                  <a:grpFill/>
                </p:grpSpPr>
                <p:sp>
                  <p:nvSpPr>
                    <p:cNvPr id="301" name="立方体 300"/>
                    <p:cNvSpPr/>
                    <p:nvPr/>
                  </p:nvSpPr>
                  <p:spPr>
                    <a:xfrm>
                      <a:off x="1066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2" name="立方体 301"/>
                    <p:cNvSpPr/>
                    <p:nvPr/>
                  </p:nvSpPr>
                  <p:spPr>
                    <a:xfrm>
                      <a:off x="1295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3" name="立方体 302"/>
                    <p:cNvSpPr/>
                    <p:nvPr/>
                  </p:nvSpPr>
                  <p:spPr>
                    <a:xfrm>
                      <a:off x="1524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4" name="立方体 303"/>
                    <p:cNvSpPr/>
                    <p:nvPr/>
                  </p:nvSpPr>
                  <p:spPr>
                    <a:xfrm>
                      <a:off x="17526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5" name="立方体 304"/>
                    <p:cNvSpPr/>
                    <p:nvPr/>
                  </p:nvSpPr>
                  <p:spPr>
                    <a:xfrm>
                      <a:off x="19812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6" name="立方体 305"/>
                    <p:cNvSpPr/>
                    <p:nvPr/>
                  </p:nvSpPr>
                  <p:spPr>
                    <a:xfrm>
                      <a:off x="24384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7" name="立方体 306"/>
                    <p:cNvSpPr/>
                    <p:nvPr/>
                  </p:nvSpPr>
                  <p:spPr>
                    <a:xfrm>
                      <a:off x="22098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308" name="立方体 307"/>
                    <p:cNvSpPr/>
                    <p:nvPr/>
                  </p:nvSpPr>
                  <p:spPr>
                    <a:xfrm>
                      <a:off x="2667000" y="2971800"/>
                      <a:ext cx="228600" cy="228600"/>
                    </a:xfrm>
                    <a:prstGeom prst="cube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defRPr/>
                      </a:pPr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6090" name="TextBox 344"/>
              <p:cNvSpPr txBox="1">
                <a:spLocks noChangeArrowheads="1"/>
              </p:cNvSpPr>
              <p:nvPr/>
            </p:nvSpPr>
            <p:spPr bwMode="auto">
              <a:xfrm>
                <a:off x="5562600" y="50292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三阶张量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zh-CN" altLang="en-US"/>
              <a:t>以一个三阶张量     为例，假定成分个数    已知，目标为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作为</a:t>
            </a:r>
            <a:r>
              <a:rPr lang="en-US" altLang="zh-CN"/>
              <a:t>ALS</a:t>
            </a:r>
            <a:r>
              <a:rPr lang="zh-CN" altLang="en-US"/>
              <a:t>的一个子问题，固定     和     ，求解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得</a:t>
            </a:r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再通过归一化分别求出    和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458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6976BB46-E404-41B8-BA8B-3C2FCC3A766D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257550" y="1970088"/>
          <a:ext cx="388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970088"/>
                        <a:ext cx="3889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319838" y="1973263"/>
          <a:ext cx="311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1973263"/>
                        <a:ext cx="3111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425575" y="2279650"/>
          <a:ext cx="65881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3225600" imgH="431640" progId="Equation.DSMT4">
                  <p:embed/>
                </p:oleObj>
              </mc:Choice>
              <mc:Fallback>
                <p:oleObj name="Equation" r:id="rId7" imgW="322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279650"/>
                        <a:ext cx="65881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953000" y="3124200"/>
          <a:ext cx="311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3111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715000" y="3111500"/>
          <a:ext cx="3111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1" imgW="152280" imgH="177480" progId="Equation.DSMT4">
                  <p:embed/>
                </p:oleObj>
              </mc:Choice>
              <mc:Fallback>
                <p:oleObj name="Equation" r:id="rId11" imgW="1522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11500"/>
                        <a:ext cx="3111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505075" y="3460750"/>
          <a:ext cx="40719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3" imgW="1993680" imgH="330120" progId="Equation.DSMT4">
                  <p:embed/>
                </p:oleObj>
              </mc:Choice>
              <mc:Fallback>
                <p:oleObj name="Equation" r:id="rId13" imgW="199368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460750"/>
                        <a:ext cx="40719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447800" y="4114800"/>
          <a:ext cx="7237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5" imgW="3543120" imgH="355320" progId="Equation.DSMT4">
                  <p:embed/>
                </p:oleObj>
              </mc:Choice>
              <mc:Fallback>
                <p:oleObj name="Equation" r:id="rId15" imgW="354312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72374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114800" y="5078413"/>
          <a:ext cx="3381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7" imgW="164880" imgH="164880" progId="Equation.DSMT4">
                  <p:embed/>
                </p:oleObj>
              </mc:Choice>
              <mc:Fallback>
                <p:oleObj name="Equation" r:id="rId17" imgW="1648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78413"/>
                        <a:ext cx="3381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800600" y="5073650"/>
          <a:ext cx="2603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073650"/>
                        <a:ext cx="2603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en-US" altLang="zh-CN"/>
              <a:t>ALS</a:t>
            </a:r>
            <a:r>
              <a:rPr lang="zh-CN" altLang="en-US"/>
              <a:t>算法并不能保证收敛到一个极小点，甚至不一定能收敛到稳定点，它只能找到一个目标函数不再下降的点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算法的初始化可以是随机的，也可以将因子矩阵初始化为对应展开的奇异向量，如将    初始化为      的前    个左奇异向量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256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1A653FB1-F9DD-43F6-B038-71C83A44AC79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648200" y="3429000"/>
          <a:ext cx="3381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29000"/>
                        <a:ext cx="3381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207125" y="3427413"/>
          <a:ext cx="5730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279360" imgH="241200" progId="Equation.DSMT4">
                  <p:embed/>
                </p:oleObj>
              </mc:Choice>
              <mc:Fallback>
                <p:oleObj name="Equation" r:id="rId5" imgW="279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427413"/>
                        <a:ext cx="5730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391400" y="3451225"/>
          <a:ext cx="312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51225"/>
                        <a:ext cx="31273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分解的应用</a:t>
            </a:r>
            <a:endParaRPr lang="en-US" altLang="zh-CN"/>
          </a:p>
          <a:p>
            <a:pPr lvl="1"/>
            <a:r>
              <a:rPr lang="zh-CN" altLang="en-US"/>
              <a:t>计量心理学</a:t>
            </a:r>
            <a:endParaRPr lang="en-US" altLang="zh-CN"/>
          </a:p>
          <a:p>
            <a:pPr lvl="1"/>
            <a:r>
              <a:rPr lang="zh-CN" altLang="en-US"/>
              <a:t>语音分析</a:t>
            </a:r>
            <a:endParaRPr lang="en-US" altLang="zh-CN"/>
          </a:p>
          <a:p>
            <a:pPr lvl="1"/>
            <a:r>
              <a:rPr lang="zh-CN" altLang="en-US"/>
              <a:t>化学计量学</a:t>
            </a:r>
            <a:endParaRPr lang="en-US" altLang="zh-CN"/>
          </a:p>
          <a:p>
            <a:pPr lvl="1"/>
            <a:r>
              <a:rPr lang="zh-CN" altLang="en-US"/>
              <a:t>独立成分分析</a:t>
            </a:r>
            <a:endParaRPr lang="en-US" altLang="zh-CN"/>
          </a:p>
          <a:p>
            <a:pPr lvl="1"/>
            <a:r>
              <a:rPr lang="zh-CN" altLang="en-US"/>
              <a:t>神经科学</a:t>
            </a:r>
            <a:endParaRPr lang="en-US" altLang="zh-CN"/>
          </a:p>
          <a:p>
            <a:pPr lvl="1"/>
            <a:r>
              <a:rPr lang="zh-CN" altLang="en-US"/>
              <a:t>数据挖掘</a:t>
            </a:r>
            <a:endParaRPr lang="en-US" altLang="zh-CN"/>
          </a:p>
          <a:p>
            <a:pPr lvl="1"/>
            <a:r>
              <a:rPr lang="zh-CN" altLang="en-US"/>
              <a:t>高维算子近似</a:t>
            </a:r>
            <a:endParaRPr lang="en-US" altLang="zh-CN"/>
          </a:p>
          <a:p>
            <a:pPr lvl="1"/>
            <a:r>
              <a:rPr lang="zh-CN" altLang="en-US"/>
              <a:t>随即偏微分方程</a:t>
            </a:r>
            <a:endParaRPr lang="en-US" altLang="zh-CN"/>
          </a:p>
          <a:p>
            <a:pPr lvl="1"/>
            <a:r>
              <a:rPr lang="en-US" altLang="zh-CN"/>
              <a:t>…………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CP</a:t>
            </a:r>
            <a:r>
              <a:rPr lang="zh-CN" altLang="en-US" dirty="0"/>
              <a:t>分解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2C6E7A02-E2F9-4A00-932C-15174374B9C8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占位符 5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altLang="zh-CN" sz="4400"/>
              <a:t>Tucker</a:t>
            </a:r>
            <a:r>
              <a:rPr lang="zh-CN" altLang="en-US" sz="4400"/>
              <a:t>分解</a:t>
            </a:r>
          </a:p>
          <a:p>
            <a:endParaRPr lang="zh-CN" altLang="en-US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9D2CA85C-7052-4532-9B59-056092A817FF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分解的其他名字</a:t>
            </a:r>
            <a:endParaRPr lang="en-US" altLang="zh-CN"/>
          </a:p>
          <a:p>
            <a:pPr lvl="1"/>
            <a:r>
              <a:rPr lang="en-US" altLang="zh-CN"/>
              <a:t>Three-mode factor analysis(3MFA/Tucker3), Tucker, 1966</a:t>
            </a:r>
          </a:p>
          <a:p>
            <a:pPr lvl="1"/>
            <a:r>
              <a:rPr lang="en-US" altLang="zh-CN"/>
              <a:t>Three-mode principal component analysis(3MPCA), Kroonenberg &amp; De Leeuw, 1980</a:t>
            </a:r>
          </a:p>
          <a:p>
            <a:pPr lvl="1"/>
            <a:r>
              <a:rPr lang="en-US" altLang="zh-CN"/>
              <a:t>N-mode principal components analysis, Kapteyn et al., 1986</a:t>
            </a:r>
          </a:p>
          <a:p>
            <a:pPr lvl="1"/>
            <a:r>
              <a:rPr lang="en-US" altLang="zh-CN"/>
              <a:t>Higher-order SVD(HOSVD), De Lathauwer et al., 2000</a:t>
            </a:r>
          </a:p>
          <a:p>
            <a:pPr lvl="1"/>
            <a:r>
              <a:rPr lang="en-US" altLang="zh-CN"/>
              <a:t>N-mode SVD, Vasilescu and Terzopoulos, 2002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A5DF330B-F496-42A6-BE6A-4D11D10BE52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</a:t>
            </a:r>
            <a:endParaRPr lang="en-US" altLang="zh-CN"/>
          </a:p>
          <a:p>
            <a:pPr lvl="1"/>
            <a:r>
              <a:rPr lang="en-US" altLang="zh-CN"/>
              <a:t>Tucker</a:t>
            </a:r>
            <a:r>
              <a:rPr lang="zh-CN" altLang="en-US"/>
              <a:t>分解是一种高阶的主成分分析，它将一个张量表示成一个核心（</a:t>
            </a:r>
            <a:r>
              <a:rPr lang="en-US" altLang="zh-CN"/>
              <a:t>core</a:t>
            </a:r>
            <a:r>
              <a:rPr lang="zh-CN" altLang="en-US"/>
              <a:t>）张量沿每一个</a:t>
            </a:r>
            <a:r>
              <a:rPr lang="en-US" altLang="zh-CN"/>
              <a:t>mode</a:t>
            </a:r>
            <a:r>
              <a:rPr lang="zh-CN" altLang="en-US"/>
              <a:t>乘上一个矩阵。对于三阶张量                来说，其</a:t>
            </a:r>
            <a:r>
              <a:rPr lang="en-US" altLang="zh-CN"/>
              <a:t>Tucker</a:t>
            </a:r>
            <a:r>
              <a:rPr lang="zh-CN" altLang="en-US"/>
              <a:t>分解为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因子矩阵                                           通常是正交的，可以视为沿相应</a:t>
            </a:r>
            <a:r>
              <a:rPr lang="en-US" altLang="zh-CN"/>
              <a:t>mode</a:t>
            </a:r>
            <a:r>
              <a:rPr lang="zh-CN" altLang="en-US"/>
              <a:t>的主成分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266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4BE92F10-C725-4EF3-860E-2CF17AAE36C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90600" y="2947988"/>
          <a:ext cx="79422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3759120" imgH="444240" progId="Equation.DSMT4">
                  <p:embed/>
                </p:oleObj>
              </mc:Choice>
              <mc:Fallback>
                <p:oleObj name="Equation" r:id="rId3" imgW="375912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47988"/>
                        <a:ext cx="794226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362200" y="4165600"/>
          <a:ext cx="3808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65600"/>
                        <a:ext cx="3808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895600" y="2611438"/>
          <a:ext cx="1530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11438"/>
                        <a:ext cx="1530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立方体 36"/>
          <p:cNvSpPr/>
          <p:nvPr/>
        </p:nvSpPr>
        <p:spPr>
          <a:xfrm>
            <a:off x="3962400" y="3962400"/>
            <a:ext cx="990600" cy="1905000"/>
          </a:xfrm>
          <a:prstGeom prst="cube">
            <a:avLst>
              <a:gd name="adj" fmla="val 7711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 rot="16200000" flipV="1">
            <a:off x="6515100" y="3695700"/>
            <a:ext cx="838200" cy="1524000"/>
          </a:xfrm>
          <a:prstGeom prst="cube">
            <a:avLst>
              <a:gd name="adj" fmla="val 941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5105400" y="3200400"/>
            <a:ext cx="1066800" cy="609600"/>
          </a:xfrm>
          <a:prstGeom prst="cube">
            <a:avLst>
              <a:gd name="adj" fmla="val 78271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5105400" y="3886200"/>
            <a:ext cx="914400" cy="1066800"/>
          </a:xfrm>
          <a:prstGeom prst="cube">
            <a:avLst>
              <a:gd name="adj" fmla="val 1785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766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</a:t>
            </a:r>
            <a:endParaRPr lang="en-US" altLang="zh-CN"/>
          </a:p>
          <a:p>
            <a:pPr lvl="1"/>
            <a:r>
              <a:rPr lang="zh-CN" altLang="en-US"/>
              <a:t>容易看出，</a:t>
            </a:r>
            <a:r>
              <a:rPr lang="en-US" altLang="zh-CN"/>
              <a:t>CP</a:t>
            </a:r>
            <a:r>
              <a:rPr lang="zh-CN" altLang="en-US"/>
              <a:t>分解是</a:t>
            </a:r>
            <a:r>
              <a:rPr lang="en-US" altLang="zh-CN"/>
              <a:t>Tucker</a:t>
            </a:r>
            <a:r>
              <a:rPr lang="zh-CN" altLang="en-US"/>
              <a:t>分解的一种特殊形式：如果核心张量     是对角的，且                ，则</a:t>
            </a:r>
            <a:r>
              <a:rPr lang="en-US" altLang="zh-CN"/>
              <a:t>Tucker</a:t>
            </a:r>
            <a:r>
              <a:rPr lang="zh-CN" altLang="en-US"/>
              <a:t>分解就退化成了</a:t>
            </a:r>
            <a:r>
              <a:rPr lang="en-US" altLang="zh-CN"/>
              <a:t>CP</a:t>
            </a:r>
            <a:r>
              <a:rPr lang="zh-CN" altLang="en-US"/>
              <a:t>分解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276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8ED157C4-6469-4539-910C-590781A7FF4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2393950" y="2297113"/>
          <a:ext cx="349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297113"/>
                        <a:ext cx="3492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4622800" y="2286000"/>
          <a:ext cx="1397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286000"/>
                        <a:ext cx="1397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TextBox 10"/>
          <p:cNvSpPr txBox="1">
            <a:spLocks noChangeArrowheads="1"/>
          </p:cNvSpPr>
          <p:nvPr/>
        </p:nvSpPr>
        <p:spPr bwMode="auto">
          <a:xfrm>
            <a:off x="2895600" y="615315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三阶张量的</a:t>
            </a:r>
            <a:r>
              <a:rPr lang="en-US" altLang="zh-CN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Tucker</a:t>
            </a:r>
            <a:r>
              <a:rPr lang="zh-CN" altLang="en-US" sz="20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分解</a:t>
            </a:r>
          </a:p>
        </p:txBody>
      </p:sp>
      <p:graphicFrame>
        <p:nvGraphicFramePr>
          <p:cNvPr id="27652" name="Object 7"/>
          <p:cNvGraphicFramePr>
            <a:graphicFrameLocks noChangeAspect="1"/>
          </p:cNvGraphicFramePr>
          <p:nvPr/>
        </p:nvGraphicFramePr>
        <p:xfrm>
          <a:off x="3505200" y="4419600"/>
          <a:ext cx="269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269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立方体 26"/>
          <p:cNvSpPr/>
          <p:nvPr/>
        </p:nvSpPr>
        <p:spPr>
          <a:xfrm>
            <a:off x="1447800" y="3505200"/>
            <a:ext cx="1905000" cy="2286000"/>
          </a:xfrm>
          <a:prstGeom prst="cube">
            <a:avLst>
              <a:gd name="adj" fmla="val 24821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aphicFrame>
        <p:nvGraphicFramePr>
          <p:cNvPr id="27653" name="Object 10"/>
          <p:cNvGraphicFramePr>
            <a:graphicFrameLocks noChangeAspect="1"/>
          </p:cNvGraphicFramePr>
          <p:nvPr/>
        </p:nvGraphicFramePr>
        <p:xfrm>
          <a:off x="2057400" y="4495800"/>
          <a:ext cx="4048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9" imgW="190440" imgH="177480" progId="Equation.DSMT4">
                  <p:embed/>
                </p:oleObj>
              </mc:Choice>
              <mc:Fallback>
                <p:oleObj name="Equation" r:id="rId9" imgW="19044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4048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6"/>
          <p:cNvGrpSpPr>
            <a:grpSpLocks/>
          </p:cNvGrpSpPr>
          <p:nvPr/>
        </p:nvGrpSpPr>
        <p:grpSpPr bwMode="auto">
          <a:xfrm>
            <a:off x="3962400" y="3962400"/>
            <a:ext cx="990600" cy="1905000"/>
            <a:chOff x="2667000" y="3657600"/>
            <a:chExt cx="990600" cy="1905000"/>
          </a:xfrm>
        </p:grpSpPr>
        <p:sp>
          <p:nvSpPr>
            <p:cNvPr id="71" name="立方体 70"/>
            <p:cNvSpPr/>
            <p:nvPr/>
          </p:nvSpPr>
          <p:spPr>
            <a:xfrm>
              <a:off x="26670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2" name="立方体 71"/>
            <p:cNvSpPr/>
            <p:nvPr/>
          </p:nvSpPr>
          <p:spPr>
            <a:xfrm>
              <a:off x="28194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9718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4" name="立方体 73"/>
            <p:cNvSpPr/>
            <p:nvPr/>
          </p:nvSpPr>
          <p:spPr>
            <a:xfrm>
              <a:off x="31242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32766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3429000" y="3657600"/>
              <a:ext cx="228600" cy="1905000"/>
            </a:xfrm>
            <a:prstGeom prst="cube">
              <a:avLst>
                <a:gd name="adj" fmla="val 3426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109"/>
          <p:cNvGrpSpPr>
            <a:grpSpLocks/>
          </p:cNvGrpSpPr>
          <p:nvPr/>
        </p:nvGrpSpPr>
        <p:grpSpPr bwMode="auto">
          <a:xfrm>
            <a:off x="5105400" y="3581400"/>
            <a:ext cx="1905000" cy="1371600"/>
            <a:chOff x="1828800" y="685800"/>
            <a:chExt cx="1905000" cy="1371600"/>
          </a:xfrm>
        </p:grpSpPr>
        <p:sp>
          <p:nvSpPr>
            <p:cNvPr id="92" name="立方体 91"/>
            <p:cNvSpPr/>
            <p:nvPr/>
          </p:nvSpPr>
          <p:spPr>
            <a:xfrm>
              <a:off x="1828800" y="685800"/>
              <a:ext cx="1905000" cy="1371600"/>
            </a:xfrm>
            <a:prstGeom prst="cube">
              <a:avLst>
                <a:gd name="adj" fmla="val 3405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graphicFrame>
          <p:nvGraphicFramePr>
            <p:cNvPr id="27660" name="Object 37"/>
            <p:cNvGraphicFramePr>
              <a:graphicFrameLocks noChangeAspect="1"/>
            </p:cNvGraphicFramePr>
            <p:nvPr/>
          </p:nvGraphicFramePr>
          <p:xfrm>
            <a:off x="1905000" y="1295400"/>
            <a:ext cx="153828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" name="Equation" r:id="rId11" imgW="723600" imgH="228600" progId="Equation.DSMT4">
                    <p:embed/>
                  </p:oleObj>
                </mc:Choice>
                <mc:Fallback>
                  <p:oleObj name="Equation" r:id="rId11" imgW="7236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295400"/>
                          <a:ext cx="153828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69" name="Object 33"/>
          <p:cNvGraphicFramePr>
            <a:graphicFrameLocks noChangeAspect="1"/>
          </p:cNvGraphicFramePr>
          <p:nvPr/>
        </p:nvGraphicFramePr>
        <p:xfrm>
          <a:off x="4267200" y="4495800"/>
          <a:ext cx="3508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35083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71" name="Object 35"/>
          <p:cNvGraphicFramePr>
            <a:graphicFrameLocks noChangeAspect="1"/>
          </p:cNvGraphicFramePr>
          <p:nvPr/>
        </p:nvGraphicFramePr>
        <p:xfrm>
          <a:off x="5334000" y="4267200"/>
          <a:ext cx="3508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5" imgW="164880" imgH="203040" progId="Equation.DSMT4">
                  <p:embed/>
                </p:oleObj>
              </mc:Choice>
              <mc:Fallback>
                <p:oleObj name="Equation" r:id="rId15" imgW="164880" imgH="203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67200"/>
                        <a:ext cx="3508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08"/>
          <p:cNvGrpSpPr>
            <a:grpSpLocks/>
          </p:cNvGrpSpPr>
          <p:nvPr/>
        </p:nvGrpSpPr>
        <p:grpSpPr bwMode="auto">
          <a:xfrm>
            <a:off x="4876800" y="3581400"/>
            <a:ext cx="1538288" cy="2286000"/>
            <a:chOff x="3657600" y="381000"/>
            <a:chExt cx="1538288" cy="2286000"/>
          </a:xfrm>
        </p:grpSpPr>
        <p:sp>
          <p:nvSpPr>
            <p:cNvPr id="94" name="立方体 93"/>
            <p:cNvSpPr/>
            <p:nvPr/>
          </p:nvSpPr>
          <p:spPr>
            <a:xfrm>
              <a:off x="3886200" y="381000"/>
              <a:ext cx="1219200" cy="2286000"/>
            </a:xfrm>
            <a:prstGeom prst="cube">
              <a:avLst>
                <a:gd name="adj" fmla="val 386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graphicFrame>
          <p:nvGraphicFramePr>
            <p:cNvPr id="27659" name="Object 38"/>
            <p:cNvGraphicFramePr>
              <a:graphicFrameLocks noChangeAspect="1"/>
            </p:cNvGraphicFramePr>
            <p:nvPr/>
          </p:nvGraphicFramePr>
          <p:xfrm>
            <a:off x="3657600" y="1600200"/>
            <a:ext cx="153828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2" name="Equation" r:id="rId17" imgW="723600" imgH="228600" progId="Equation.DSMT4">
                    <p:embed/>
                  </p:oleObj>
                </mc:Choice>
                <mc:Fallback>
                  <p:oleObj name="Equation" r:id="rId17" imgW="72360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1600200"/>
                          <a:ext cx="153828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87"/>
          <p:cNvGrpSpPr>
            <a:grpSpLocks/>
          </p:cNvGrpSpPr>
          <p:nvPr/>
        </p:nvGrpSpPr>
        <p:grpSpPr bwMode="auto">
          <a:xfrm>
            <a:off x="5105400" y="3200400"/>
            <a:ext cx="1066800" cy="609600"/>
            <a:chOff x="3200400" y="2895600"/>
            <a:chExt cx="1066800" cy="609600"/>
          </a:xfrm>
        </p:grpSpPr>
        <p:sp>
          <p:nvSpPr>
            <p:cNvPr id="39" name="立方体 38"/>
            <p:cNvSpPr/>
            <p:nvPr/>
          </p:nvSpPr>
          <p:spPr>
            <a:xfrm>
              <a:off x="3200400" y="2895600"/>
              <a:ext cx="609600" cy="609600"/>
            </a:xfrm>
            <a:prstGeom prst="cube">
              <a:avLst>
                <a:gd name="adj" fmla="val 7827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5" name="立方体 84"/>
            <p:cNvSpPr/>
            <p:nvPr/>
          </p:nvSpPr>
          <p:spPr>
            <a:xfrm>
              <a:off x="3352800" y="2895600"/>
              <a:ext cx="609600" cy="609600"/>
            </a:xfrm>
            <a:prstGeom prst="cube">
              <a:avLst>
                <a:gd name="adj" fmla="val 7827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6" name="立方体 85"/>
            <p:cNvSpPr/>
            <p:nvPr/>
          </p:nvSpPr>
          <p:spPr>
            <a:xfrm>
              <a:off x="3505200" y="2895600"/>
              <a:ext cx="609600" cy="609600"/>
            </a:xfrm>
            <a:prstGeom prst="cube">
              <a:avLst>
                <a:gd name="adj" fmla="val 7827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7" name="立方体 86"/>
            <p:cNvSpPr/>
            <p:nvPr/>
          </p:nvSpPr>
          <p:spPr>
            <a:xfrm>
              <a:off x="3657600" y="2895600"/>
              <a:ext cx="609600" cy="609600"/>
            </a:xfrm>
            <a:prstGeom prst="cube">
              <a:avLst>
                <a:gd name="adj" fmla="val 7827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107"/>
          <p:cNvGrpSpPr>
            <a:grpSpLocks/>
          </p:cNvGrpSpPr>
          <p:nvPr/>
        </p:nvGrpSpPr>
        <p:grpSpPr bwMode="auto">
          <a:xfrm>
            <a:off x="5105400" y="3886200"/>
            <a:ext cx="1600200" cy="1981200"/>
            <a:chOff x="6781800" y="685800"/>
            <a:chExt cx="1600200" cy="1981200"/>
          </a:xfrm>
        </p:grpSpPr>
        <p:sp>
          <p:nvSpPr>
            <p:cNvPr id="96" name="立方体 95"/>
            <p:cNvSpPr/>
            <p:nvPr/>
          </p:nvSpPr>
          <p:spPr>
            <a:xfrm>
              <a:off x="6781800" y="685800"/>
              <a:ext cx="1600200" cy="1981200"/>
            </a:xfrm>
            <a:prstGeom prst="cube">
              <a:avLst>
                <a:gd name="adj" fmla="val 1070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graphicFrame>
          <p:nvGraphicFramePr>
            <p:cNvPr id="27658" name="Object 39"/>
            <p:cNvGraphicFramePr>
              <a:graphicFrameLocks noChangeAspect="1"/>
            </p:cNvGraphicFramePr>
            <p:nvPr/>
          </p:nvGraphicFramePr>
          <p:xfrm>
            <a:off x="6781800" y="1447800"/>
            <a:ext cx="153828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3" name="Equation" r:id="rId19" imgW="723600" imgH="228600" progId="Equation.DSMT4">
                    <p:embed/>
                  </p:oleObj>
                </mc:Choice>
                <mc:Fallback>
                  <p:oleObj name="Equation" r:id="rId19" imgW="72360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1447800"/>
                          <a:ext cx="153828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72" name="Object 36"/>
          <p:cNvGraphicFramePr>
            <a:graphicFrameLocks noChangeAspect="1"/>
          </p:cNvGraphicFramePr>
          <p:nvPr/>
        </p:nvGraphicFramePr>
        <p:xfrm>
          <a:off x="5467350" y="3282950"/>
          <a:ext cx="3238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282950"/>
                        <a:ext cx="3238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83"/>
          <p:cNvGrpSpPr>
            <a:grpSpLocks/>
          </p:cNvGrpSpPr>
          <p:nvPr/>
        </p:nvGrpSpPr>
        <p:grpSpPr bwMode="auto">
          <a:xfrm rot="16200000" flipV="1">
            <a:off x="6515100" y="3695700"/>
            <a:ext cx="838200" cy="1524000"/>
            <a:chOff x="5486400" y="3962400"/>
            <a:chExt cx="838200" cy="1524000"/>
          </a:xfrm>
        </p:grpSpPr>
        <p:sp>
          <p:nvSpPr>
            <p:cNvPr id="78" name="立方体 77"/>
            <p:cNvSpPr/>
            <p:nvPr/>
          </p:nvSpPr>
          <p:spPr>
            <a:xfrm>
              <a:off x="5486400" y="3962400"/>
              <a:ext cx="228600" cy="1524000"/>
            </a:xfrm>
            <a:prstGeom prst="cube">
              <a:avLst>
                <a:gd name="adj" fmla="val 351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79" name="立方体 78"/>
            <p:cNvSpPr/>
            <p:nvPr/>
          </p:nvSpPr>
          <p:spPr>
            <a:xfrm>
              <a:off x="5638800" y="3962400"/>
              <a:ext cx="228600" cy="1524000"/>
            </a:xfrm>
            <a:prstGeom prst="cube">
              <a:avLst>
                <a:gd name="adj" fmla="val 351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0" name="立方体 79"/>
            <p:cNvSpPr/>
            <p:nvPr/>
          </p:nvSpPr>
          <p:spPr>
            <a:xfrm>
              <a:off x="5791200" y="3962400"/>
              <a:ext cx="228600" cy="1524000"/>
            </a:xfrm>
            <a:prstGeom prst="cube">
              <a:avLst>
                <a:gd name="adj" fmla="val 351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1" name="立方体 80"/>
            <p:cNvSpPr/>
            <p:nvPr/>
          </p:nvSpPr>
          <p:spPr>
            <a:xfrm>
              <a:off x="5943600" y="3962400"/>
              <a:ext cx="228600" cy="1524000"/>
            </a:xfrm>
            <a:prstGeom prst="cube">
              <a:avLst>
                <a:gd name="adj" fmla="val 351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82" name="立方体 81"/>
            <p:cNvSpPr/>
            <p:nvPr/>
          </p:nvSpPr>
          <p:spPr>
            <a:xfrm>
              <a:off x="6096000" y="3962400"/>
              <a:ext cx="228600" cy="1524000"/>
            </a:xfrm>
            <a:prstGeom prst="cube">
              <a:avLst>
                <a:gd name="adj" fmla="val 3512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aphicFrame>
        <p:nvGraphicFramePr>
          <p:cNvPr id="142370" name="Object 34"/>
          <p:cNvGraphicFramePr>
            <a:graphicFrameLocks noChangeAspect="1"/>
          </p:cNvGraphicFramePr>
          <p:nvPr/>
        </p:nvGraphicFramePr>
        <p:xfrm>
          <a:off x="6718300" y="4300538"/>
          <a:ext cx="3238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300538"/>
                        <a:ext cx="32385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89" grpId="0" animBg="1"/>
      <p:bldP spid="90" grpId="0" animBg="1"/>
      <p:bldP spid="9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分解的矩阵形式</a:t>
            </a:r>
            <a:endParaRPr lang="en-US" altLang="zh-CN"/>
          </a:p>
          <a:p>
            <a:pPr lvl="1"/>
            <a:r>
              <a:rPr lang="zh-CN" altLang="en-US"/>
              <a:t>三阶</a:t>
            </a:r>
            <a:r>
              <a:rPr lang="en-US" altLang="zh-CN"/>
              <a:t>Tucker</a:t>
            </a:r>
            <a:r>
              <a:rPr lang="zh-CN" altLang="en-US"/>
              <a:t>分解的展开形式为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Tucker</a:t>
            </a:r>
            <a:r>
              <a:rPr lang="zh-CN" altLang="en-US"/>
              <a:t>分解可以推广到高阶张量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286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CDE42849-7232-4CD5-ABE5-9B47C982711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048000" y="2286000"/>
          <a:ext cx="29781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1409400" imgH="863280" progId="Equation.DSMT4">
                  <p:embed/>
                </p:oleObj>
              </mc:Choice>
              <mc:Fallback>
                <p:oleObj name="Equation" r:id="rId3" imgW="1409400" imgH="863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2978150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14400" y="4800600"/>
          <a:ext cx="7324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5" imgW="3466800" imgH="279360" progId="Equation.DSMT4">
                  <p:embed/>
                </p:oleObj>
              </mc:Choice>
              <mc:Fallback>
                <p:oleObj name="Equation" r:id="rId5" imgW="34668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73247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68375" y="5459413"/>
          <a:ext cx="72167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7" imgW="3416040" imgH="304560" progId="Equation.DSMT4">
                  <p:embed/>
                </p:oleObj>
              </mc:Choice>
              <mc:Fallback>
                <p:oleObj name="Equation" r:id="rId7" imgW="341604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459413"/>
                        <a:ext cx="72167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Tucker2</a:t>
            </a:r>
            <a:r>
              <a:rPr lang="zh-CN" altLang="en-US"/>
              <a:t>和</a:t>
            </a:r>
            <a:r>
              <a:rPr lang="en-US" altLang="zh-CN"/>
              <a:t>Tucker1</a:t>
            </a:r>
          </a:p>
          <a:p>
            <a:pPr lvl="1"/>
            <a:r>
              <a:rPr lang="zh-CN" altLang="en-US"/>
              <a:t>对于三阶张量固定一个因子矩阵为单位阵，就得到</a:t>
            </a:r>
            <a:r>
              <a:rPr lang="en-US" altLang="zh-CN"/>
              <a:t>Tucker</a:t>
            </a:r>
            <a:r>
              <a:rPr lang="zh-CN" altLang="en-US"/>
              <a:t>分解一个重要的特例：</a:t>
            </a:r>
            <a:r>
              <a:rPr lang="en-US" altLang="zh-CN"/>
              <a:t>Tucker2</a:t>
            </a:r>
            <a:r>
              <a:rPr lang="zh-CN" altLang="en-US"/>
              <a:t>。例如固定         ，则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进一步，固定两个因子矩阵，就得到了</a:t>
            </a:r>
            <a:r>
              <a:rPr lang="en-US" altLang="zh-CN"/>
              <a:t>Tucker1</a:t>
            </a:r>
            <a:r>
              <a:rPr lang="zh-CN" altLang="en-US"/>
              <a:t>，例如令第二、三个因子矩阵为单位阵，则</a:t>
            </a:r>
            <a:r>
              <a:rPr lang="en-US" altLang="zh-CN"/>
              <a:t>Tucker</a:t>
            </a:r>
            <a:r>
              <a:rPr lang="zh-CN" altLang="en-US"/>
              <a:t>分解就退化成了普通的</a:t>
            </a:r>
            <a:r>
              <a:rPr lang="en-US" altLang="zh-CN"/>
              <a:t>PCA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297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FE90CD93-C85E-47BA-92C9-0EC88E12BB5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667000" y="2743200"/>
          <a:ext cx="3917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9179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705600" y="2286000"/>
          <a:ext cx="777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0"/>
                        <a:ext cx="7778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981200" y="4800600"/>
          <a:ext cx="5259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7" imgW="2489040" imgH="253800" progId="Equation.DSMT4">
                  <p:embed/>
                </p:oleObj>
              </mc:Choice>
              <mc:Fallback>
                <p:oleObj name="Equation" r:id="rId7" imgW="248904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52593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</a:t>
            </a:r>
            <a:r>
              <a:rPr lang="en-US" altLang="zh-CN"/>
              <a:t>n-</a:t>
            </a:r>
            <a:r>
              <a:rPr lang="zh-CN" altLang="en-US"/>
              <a:t>秩近似</a:t>
            </a:r>
            <a:endParaRPr lang="en-US" altLang="zh-CN"/>
          </a:p>
          <a:p>
            <a:pPr lvl="1"/>
            <a:r>
              <a:rPr lang="zh-CN" altLang="en-US"/>
              <a:t>一个</a:t>
            </a:r>
            <a:r>
              <a:rPr lang="en-US" altLang="zh-CN"/>
              <a:t>N</a:t>
            </a:r>
            <a:r>
              <a:rPr lang="zh-CN" altLang="en-US"/>
              <a:t>阶张量    的</a:t>
            </a:r>
            <a:r>
              <a:rPr lang="en-US" altLang="zh-CN"/>
              <a:t>n-</a:t>
            </a:r>
            <a:r>
              <a:rPr lang="zh-CN" altLang="en-US"/>
              <a:t>秩定义为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若设                                      ，则     叫做一个秩</a:t>
            </a:r>
            <a:r>
              <a:rPr lang="en-US" altLang="zh-CN"/>
              <a:t>-</a:t>
            </a:r>
          </a:p>
          <a:p>
            <a:pPr lvl="1">
              <a:buFont typeface="Verdana" pitchFamily="34" charset="0"/>
              <a:buNone/>
            </a:pPr>
            <a:r>
              <a:rPr lang="en-US" altLang="zh-CN"/>
              <a:t>	                      </a:t>
            </a:r>
            <a:r>
              <a:rPr lang="zh-CN" altLang="en-US"/>
              <a:t>张量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如果                                       ，则很容易得到     的一个精确秩</a:t>
            </a:r>
            <a:r>
              <a:rPr lang="en-US" altLang="zh-CN"/>
              <a:t>-                      Tucker</a:t>
            </a:r>
            <a:r>
              <a:rPr lang="zh-CN" altLang="en-US"/>
              <a:t>分解；然而如果至少有一个    使得                      ，则通过</a:t>
            </a:r>
            <a:r>
              <a:rPr lang="en-US" altLang="zh-CN"/>
              <a:t>Tucker</a:t>
            </a:r>
            <a:r>
              <a:rPr lang="zh-CN" altLang="en-US"/>
              <a:t>分解得到的就是    的一个秩</a:t>
            </a:r>
            <a:r>
              <a:rPr lang="en-US" altLang="zh-CN"/>
              <a:t>-                      </a:t>
            </a:r>
            <a:r>
              <a:rPr lang="zh-CN" altLang="en-US"/>
              <a:t>近似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307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81665FF7-F800-4FA6-949C-415D5CEA2D4D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819400" y="1965325"/>
          <a:ext cx="401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" imgW="190440" imgH="177480" progId="Equation.DSMT4">
                  <p:embed/>
                </p:oleObj>
              </mc:Choice>
              <mc:Fallback>
                <p:oleObj name="Equation" r:id="rId3" imgW="19044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65325"/>
                        <a:ext cx="4016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895600" y="2362200"/>
          <a:ext cx="2998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29987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752600" y="3092450"/>
          <a:ext cx="350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92450"/>
                        <a:ext cx="3508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192213" y="3457575"/>
          <a:ext cx="2008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9" imgW="952200" imgH="253800" progId="Equation.DSMT4">
                  <p:embed/>
                </p:oleObj>
              </mc:Choice>
              <mc:Fallback>
                <p:oleObj name="Equation" r:id="rId9" imgW="952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457575"/>
                        <a:ext cx="20081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867400" y="3121025"/>
          <a:ext cx="4016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11" imgW="190440" imgH="177480" progId="Equation.DSMT4">
                  <p:embed/>
                </p:oleObj>
              </mc:Choice>
              <mc:Fallback>
                <p:oleObj name="Equation" r:id="rId11" imgW="1904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1025"/>
                        <a:ext cx="40163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828800" y="4241800"/>
          <a:ext cx="350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3" imgW="1663560" imgH="228600" progId="Equation.DSMT4">
                  <p:embed/>
                </p:oleObj>
              </mc:Choice>
              <mc:Fallback>
                <p:oleObj name="Equation" r:id="rId13" imgW="16635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41800"/>
                        <a:ext cx="3508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514600" y="4560888"/>
          <a:ext cx="2008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4" imgW="952200" imgH="253800" progId="Equation.DSMT4">
                  <p:embed/>
                </p:oleObj>
              </mc:Choice>
              <mc:Fallback>
                <p:oleObj name="Equation" r:id="rId14" imgW="95220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60888"/>
                        <a:ext cx="20081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413625" y="4289425"/>
          <a:ext cx="4016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15" imgW="190440" imgH="177480" progId="Equation.DSMT4">
                  <p:embed/>
                </p:oleObj>
              </mc:Choice>
              <mc:Fallback>
                <p:oleObj name="Equation" r:id="rId15" imgW="19044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4289425"/>
                        <a:ext cx="40163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757363" y="5067300"/>
          <a:ext cx="3476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16" imgW="164880" imgH="152280" progId="Equation.DSMT4">
                  <p:embed/>
                </p:oleObj>
              </mc:Choice>
              <mc:Fallback>
                <p:oleObj name="Equation" r:id="rId16" imgW="16488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067300"/>
                        <a:ext cx="3476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743200" y="4959350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18" imgW="939600" imgH="228600" progId="Equation.DSMT4">
                  <p:embed/>
                </p:oleObj>
              </mc:Choice>
              <mc:Fallback>
                <p:oleObj name="Equation" r:id="rId18" imgW="939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9350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3440113" y="5267325"/>
          <a:ext cx="2008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20" imgW="952200" imgH="253800" progId="Equation.DSMT4">
                  <p:embed/>
                </p:oleObj>
              </mc:Choice>
              <mc:Fallback>
                <p:oleObj name="Equation" r:id="rId20" imgW="9522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267325"/>
                        <a:ext cx="20081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731963" y="5343525"/>
          <a:ext cx="401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21" imgW="190440" imgH="177480" progId="Equation.DSMT4">
                  <p:embed/>
                </p:oleObj>
              </mc:Choice>
              <mc:Fallback>
                <p:oleObj name="Equation" r:id="rId21" imgW="19044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343525"/>
                        <a:ext cx="401637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张量空间</a:t>
            </a:r>
            <a:endParaRPr lang="en-US" altLang="zh-CN" dirty="0"/>
          </a:p>
          <a:p>
            <a:pPr lvl="1"/>
            <a:r>
              <a:rPr lang="zh-CN" altLang="en-US" dirty="0"/>
              <a:t>由若干个向量空间中的基底的外积张成的空间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10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956013A3-2425-4AA5-86EF-2680910AAFCE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1037" name="组合 118"/>
          <p:cNvGrpSpPr>
            <a:grpSpLocks/>
          </p:cNvGrpSpPr>
          <p:nvPr/>
        </p:nvGrpSpPr>
        <p:grpSpPr bwMode="auto">
          <a:xfrm>
            <a:off x="1143000" y="2438400"/>
            <a:ext cx="6858000" cy="4057650"/>
            <a:chOff x="1143000" y="2438400"/>
            <a:chExt cx="6858000" cy="4057650"/>
          </a:xfrm>
        </p:grpSpPr>
        <p:grpSp>
          <p:nvGrpSpPr>
            <p:cNvPr id="1038" name="组合 123"/>
            <p:cNvGrpSpPr>
              <a:grpSpLocks/>
            </p:cNvGrpSpPr>
            <p:nvPr/>
          </p:nvGrpSpPr>
          <p:grpSpPr bwMode="auto">
            <a:xfrm>
              <a:off x="2057400" y="4495771"/>
              <a:ext cx="4953000" cy="1142982"/>
              <a:chOff x="2133600" y="4495800"/>
              <a:chExt cx="4953000" cy="1143000"/>
            </a:xfrm>
          </p:grpSpPr>
          <p:grpSp>
            <p:nvGrpSpPr>
              <p:cNvPr id="5" name="组合 17"/>
              <p:cNvGrpSpPr/>
              <p:nvPr/>
            </p:nvGrpSpPr>
            <p:grpSpPr>
              <a:xfrm>
                <a:off x="4038600" y="4953000"/>
                <a:ext cx="1143000" cy="228600"/>
                <a:chOff x="1066800" y="2971800"/>
                <a:chExt cx="1143000" cy="2286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59" name="立方体 9"/>
                <p:cNvSpPr/>
                <p:nvPr/>
              </p:nvSpPr>
              <p:spPr>
                <a:xfrm>
                  <a:off x="10668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60" name="立方体 10"/>
                <p:cNvSpPr/>
                <p:nvPr/>
              </p:nvSpPr>
              <p:spPr>
                <a:xfrm>
                  <a:off x="12954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61" name="立方体 11"/>
                <p:cNvSpPr/>
                <p:nvPr/>
              </p:nvSpPr>
              <p:spPr>
                <a:xfrm>
                  <a:off x="15240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62" name="立方体 12"/>
                <p:cNvSpPr/>
                <p:nvPr/>
              </p:nvSpPr>
              <p:spPr>
                <a:xfrm>
                  <a:off x="17526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63" name="立方体 13"/>
                <p:cNvSpPr/>
                <p:nvPr/>
              </p:nvSpPr>
              <p:spPr>
                <a:xfrm>
                  <a:off x="1981200" y="2971800"/>
                  <a:ext cx="228600" cy="228600"/>
                </a:xfrm>
                <a:prstGeom prst="cub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26" name="Object 4"/>
              <p:cNvGraphicFramePr>
                <a:graphicFrameLocks noChangeAspect="1"/>
              </p:cNvGraphicFramePr>
              <p:nvPr/>
            </p:nvGraphicFramePr>
            <p:xfrm>
              <a:off x="2632075" y="4940300"/>
              <a:ext cx="18732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3" name="Equation" r:id="rId3" imgW="88560" imgH="114120" progId="Equation.DSMT4">
                      <p:embed/>
                    </p:oleObj>
                  </mc:Choice>
                  <mc:Fallback>
                    <p:oleObj name="Equation" r:id="rId3" imgW="88560" imgH="11412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2075" y="4940300"/>
                            <a:ext cx="18732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5"/>
              <p:cNvGraphicFramePr>
                <a:graphicFrameLocks noChangeAspect="1"/>
              </p:cNvGraphicFramePr>
              <p:nvPr/>
            </p:nvGraphicFramePr>
            <p:xfrm>
              <a:off x="6438900" y="4941887"/>
              <a:ext cx="266700" cy="239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" name="Equation" r:id="rId5" imgW="126720" imgH="114120" progId="Equation.DSMT4">
                      <p:embed/>
                    </p:oleObj>
                  </mc:Choice>
                  <mc:Fallback>
                    <p:oleObj name="Equation" r:id="rId5" imgW="126720" imgH="1141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8900" y="4941887"/>
                            <a:ext cx="266700" cy="2397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6" name="立方体 35"/>
              <p:cNvSpPr/>
              <p:nvPr/>
            </p:nvSpPr>
            <p:spPr>
              <a:xfrm>
                <a:off x="6858000" y="4953036"/>
                <a:ext cx="228600" cy="228604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aphicFrame>
            <p:nvGraphicFramePr>
              <p:cNvPr id="1028" name="Object 6"/>
              <p:cNvGraphicFramePr>
                <a:graphicFrameLocks noChangeAspect="1"/>
              </p:cNvGraphicFramePr>
              <p:nvPr/>
            </p:nvGraphicFramePr>
            <p:xfrm>
              <a:off x="5459413" y="4889500"/>
              <a:ext cx="241300" cy="268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" name="Equation" r:id="rId7" imgW="114120" imgH="126720" progId="Equation.DSMT4">
                      <p:embed/>
                    </p:oleObj>
                  </mc:Choice>
                  <mc:Fallback>
                    <p:oleObj name="Equation" r:id="rId7" imgW="114120" imgH="12672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9413" y="4889500"/>
                            <a:ext cx="241300" cy="268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17" name="组合 399"/>
              <p:cNvGrpSpPr>
                <a:grpSpLocks/>
              </p:cNvGrpSpPr>
              <p:nvPr/>
            </p:nvGrpSpPr>
            <p:grpSpPr bwMode="auto">
              <a:xfrm>
                <a:off x="3124200" y="4495800"/>
                <a:ext cx="228600" cy="1143000"/>
                <a:chOff x="1447800" y="2590800"/>
                <a:chExt cx="228600" cy="1143000"/>
              </a:xfrm>
            </p:grpSpPr>
            <p:sp>
              <p:nvSpPr>
                <p:cNvPr id="401" name="立方体 35"/>
                <p:cNvSpPr/>
                <p:nvPr/>
              </p:nvSpPr>
              <p:spPr>
                <a:xfrm>
                  <a:off x="1447800" y="350524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02" name="立方体 44"/>
                <p:cNvSpPr/>
                <p:nvPr/>
              </p:nvSpPr>
              <p:spPr>
                <a:xfrm>
                  <a:off x="1447800" y="3276640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03" name="立方体 402"/>
                <p:cNvSpPr/>
                <p:nvPr/>
              </p:nvSpPr>
              <p:spPr>
                <a:xfrm>
                  <a:off x="1447800" y="3048036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04" name="立方体 62"/>
                <p:cNvSpPr/>
                <p:nvPr/>
              </p:nvSpPr>
              <p:spPr>
                <a:xfrm>
                  <a:off x="1447800" y="281943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05" name="立方体 26"/>
                <p:cNvSpPr/>
                <p:nvPr/>
              </p:nvSpPr>
              <p:spPr>
                <a:xfrm>
                  <a:off x="1447800" y="2590829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18" name="组合 408"/>
              <p:cNvGrpSpPr>
                <a:grpSpLocks/>
              </p:cNvGrpSpPr>
              <p:nvPr/>
            </p:nvGrpSpPr>
            <p:grpSpPr bwMode="auto">
              <a:xfrm>
                <a:off x="2133600" y="4495800"/>
                <a:ext cx="228600" cy="1143000"/>
                <a:chOff x="3581400" y="4419600"/>
                <a:chExt cx="228600" cy="1143000"/>
              </a:xfrm>
            </p:grpSpPr>
            <p:sp>
              <p:nvSpPr>
                <p:cNvPr id="410" name="立方体 35"/>
                <p:cNvSpPr/>
                <p:nvPr/>
              </p:nvSpPr>
              <p:spPr>
                <a:xfrm>
                  <a:off x="3581400" y="533404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1" name="立方体 44"/>
                <p:cNvSpPr/>
                <p:nvPr/>
              </p:nvSpPr>
              <p:spPr>
                <a:xfrm>
                  <a:off x="3581400" y="5105440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2" name="立方体 411"/>
                <p:cNvSpPr/>
                <p:nvPr/>
              </p:nvSpPr>
              <p:spPr>
                <a:xfrm>
                  <a:off x="3581400" y="4876836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3" name="立方体 62"/>
                <p:cNvSpPr/>
                <p:nvPr/>
              </p:nvSpPr>
              <p:spPr>
                <a:xfrm>
                  <a:off x="3581400" y="464823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4" name="立方体 26"/>
                <p:cNvSpPr/>
                <p:nvPr/>
              </p:nvSpPr>
              <p:spPr>
                <a:xfrm>
                  <a:off x="3581400" y="4419629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29" name="Object 9"/>
              <p:cNvGraphicFramePr>
                <a:graphicFrameLocks noChangeAspect="1"/>
              </p:cNvGraphicFramePr>
              <p:nvPr/>
            </p:nvGraphicFramePr>
            <p:xfrm>
              <a:off x="3543300" y="4953000"/>
              <a:ext cx="266700" cy="239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6" name="Equation" r:id="rId9" imgW="126720" imgH="114120" progId="Equation.DSMT4">
                      <p:embed/>
                    </p:oleObj>
                  </mc:Choice>
                  <mc:Fallback>
                    <p:oleObj name="Equation" r:id="rId9" imgW="126720" imgH="11412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3300" y="4953000"/>
                            <a:ext cx="266700" cy="2397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19" name="组合 415"/>
              <p:cNvGrpSpPr>
                <a:grpSpLocks/>
              </p:cNvGrpSpPr>
              <p:nvPr/>
            </p:nvGrpSpPr>
            <p:grpSpPr bwMode="auto">
              <a:xfrm>
                <a:off x="5943600" y="4495800"/>
                <a:ext cx="228600" cy="1143000"/>
                <a:chOff x="1447800" y="2590800"/>
                <a:chExt cx="228600" cy="1143000"/>
              </a:xfrm>
            </p:grpSpPr>
            <p:sp>
              <p:nvSpPr>
                <p:cNvPr id="417" name="立方体 35"/>
                <p:cNvSpPr/>
                <p:nvPr/>
              </p:nvSpPr>
              <p:spPr>
                <a:xfrm>
                  <a:off x="1447800" y="350524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8" name="立方体 44"/>
                <p:cNvSpPr/>
                <p:nvPr/>
              </p:nvSpPr>
              <p:spPr>
                <a:xfrm>
                  <a:off x="1447800" y="3276640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19" name="立方体 418"/>
                <p:cNvSpPr/>
                <p:nvPr/>
              </p:nvSpPr>
              <p:spPr>
                <a:xfrm>
                  <a:off x="1447800" y="3048036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20" name="立方体 62"/>
                <p:cNvSpPr/>
                <p:nvPr/>
              </p:nvSpPr>
              <p:spPr>
                <a:xfrm>
                  <a:off x="1447800" y="2819433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421" name="立方体 26"/>
                <p:cNvSpPr/>
                <p:nvPr/>
              </p:nvSpPr>
              <p:spPr>
                <a:xfrm>
                  <a:off x="1447800" y="2590829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039" name="TextBox 427"/>
            <p:cNvSpPr txBox="1">
              <a:spLocks noChangeArrowheads="1"/>
            </p:cNvSpPr>
            <p:nvPr/>
          </p:nvSpPr>
          <p:spPr bwMode="auto">
            <a:xfrm>
              <a:off x="3276600" y="6095946"/>
              <a:ext cx="2514600" cy="400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1pPr>
              <a:lvl2pPr marL="742950" indent="-28575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2pPr>
              <a:lvl3pPr marL="11430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3pPr>
              <a:lvl4pPr marL="16002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4pPr>
              <a:lvl5pPr marL="2057400" indent="-228600" eaLnBrk="0" hangingPunct="0"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100" b="1">
                  <a:solidFill>
                    <a:schemeClr val="tx2"/>
                  </a:solidFill>
                  <a:latin typeface="Lucida Sans Unicode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向量的外积和内积</a:t>
              </a:r>
            </a:p>
          </p:txBody>
        </p:sp>
        <p:grpSp>
          <p:nvGrpSpPr>
            <p:cNvPr id="1040" name="组合 117"/>
            <p:cNvGrpSpPr>
              <a:grpSpLocks/>
            </p:cNvGrpSpPr>
            <p:nvPr/>
          </p:nvGrpSpPr>
          <p:grpSpPr bwMode="auto">
            <a:xfrm>
              <a:off x="1143000" y="2438400"/>
              <a:ext cx="6858000" cy="1600200"/>
              <a:chOff x="1295400" y="2438400"/>
              <a:chExt cx="6858000" cy="1600200"/>
            </a:xfrm>
          </p:grpSpPr>
          <p:grpSp>
            <p:nvGrpSpPr>
              <p:cNvPr id="1041" name="组合 354"/>
              <p:cNvGrpSpPr>
                <a:grpSpLocks/>
              </p:cNvGrpSpPr>
              <p:nvPr/>
            </p:nvGrpSpPr>
            <p:grpSpPr bwMode="auto">
              <a:xfrm>
                <a:off x="6324600" y="2667000"/>
                <a:ext cx="1828800" cy="1142982"/>
                <a:chOff x="1752600" y="4267200"/>
                <a:chExt cx="1828800" cy="1143000"/>
              </a:xfrm>
            </p:grpSpPr>
            <p:grpSp>
              <p:nvGrpSpPr>
                <p:cNvPr id="1070" name="组合 352"/>
                <p:cNvGrpSpPr>
                  <a:grpSpLocks/>
                </p:cNvGrpSpPr>
                <p:nvPr/>
              </p:nvGrpSpPr>
              <p:grpSpPr bwMode="auto">
                <a:xfrm>
                  <a:off x="1752600" y="5181600"/>
                  <a:ext cx="1828800" cy="228600"/>
                  <a:chOff x="1752600" y="5181600"/>
                  <a:chExt cx="1828800" cy="228600"/>
                </a:xfrm>
              </p:grpSpPr>
              <p:sp>
                <p:nvSpPr>
                  <p:cNvPr id="326" name="立方体 28"/>
                  <p:cNvSpPr/>
                  <p:nvPr/>
                </p:nvSpPr>
                <p:spPr>
                  <a:xfrm>
                    <a:off x="17526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7" name="立方体 29"/>
                  <p:cNvSpPr/>
                  <p:nvPr/>
                </p:nvSpPr>
                <p:spPr>
                  <a:xfrm>
                    <a:off x="19812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" name="立方体 30"/>
                  <p:cNvSpPr/>
                  <p:nvPr/>
                </p:nvSpPr>
                <p:spPr>
                  <a:xfrm>
                    <a:off x="22098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9" name="立方体 31"/>
                  <p:cNvSpPr/>
                  <p:nvPr/>
                </p:nvSpPr>
                <p:spPr>
                  <a:xfrm>
                    <a:off x="24384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0" name="立方体 32"/>
                  <p:cNvSpPr/>
                  <p:nvPr/>
                </p:nvSpPr>
                <p:spPr>
                  <a:xfrm>
                    <a:off x="26670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1" name="立方体 33"/>
                  <p:cNvSpPr/>
                  <p:nvPr/>
                </p:nvSpPr>
                <p:spPr>
                  <a:xfrm>
                    <a:off x="31242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2" name="立方体 34"/>
                  <p:cNvSpPr/>
                  <p:nvPr/>
                </p:nvSpPr>
                <p:spPr>
                  <a:xfrm>
                    <a:off x="28956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3" name="立方体 35"/>
                  <p:cNvSpPr/>
                  <p:nvPr/>
                </p:nvSpPr>
                <p:spPr>
                  <a:xfrm>
                    <a:off x="3352800" y="518161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71" name="组合 351"/>
                <p:cNvGrpSpPr>
                  <a:grpSpLocks/>
                </p:cNvGrpSpPr>
                <p:nvPr/>
              </p:nvGrpSpPr>
              <p:grpSpPr bwMode="auto">
                <a:xfrm>
                  <a:off x="1752600" y="4953000"/>
                  <a:ext cx="1828800" cy="228600"/>
                  <a:chOff x="1752600" y="4953000"/>
                  <a:chExt cx="1828800" cy="228600"/>
                </a:xfrm>
              </p:grpSpPr>
              <p:sp>
                <p:nvSpPr>
                  <p:cNvPr id="318" name="立方体 37"/>
                  <p:cNvSpPr/>
                  <p:nvPr/>
                </p:nvSpPr>
                <p:spPr>
                  <a:xfrm>
                    <a:off x="17526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9" name="立方体 38"/>
                  <p:cNvSpPr/>
                  <p:nvPr/>
                </p:nvSpPr>
                <p:spPr>
                  <a:xfrm>
                    <a:off x="19812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0" name="立方体 39"/>
                  <p:cNvSpPr/>
                  <p:nvPr/>
                </p:nvSpPr>
                <p:spPr>
                  <a:xfrm>
                    <a:off x="22098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1" name="立方体 40"/>
                  <p:cNvSpPr/>
                  <p:nvPr/>
                </p:nvSpPr>
                <p:spPr>
                  <a:xfrm>
                    <a:off x="24384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2" name="立方体 41"/>
                  <p:cNvSpPr/>
                  <p:nvPr/>
                </p:nvSpPr>
                <p:spPr>
                  <a:xfrm>
                    <a:off x="26670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3" name="立方体 42"/>
                  <p:cNvSpPr/>
                  <p:nvPr/>
                </p:nvSpPr>
                <p:spPr>
                  <a:xfrm>
                    <a:off x="31242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4" name="立方体 43"/>
                  <p:cNvSpPr/>
                  <p:nvPr/>
                </p:nvSpPr>
                <p:spPr>
                  <a:xfrm>
                    <a:off x="28956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5" name="立方体 44"/>
                  <p:cNvSpPr/>
                  <p:nvPr/>
                </p:nvSpPr>
                <p:spPr>
                  <a:xfrm>
                    <a:off x="3352800" y="4953011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72" name="组合 350"/>
                <p:cNvGrpSpPr>
                  <a:grpSpLocks/>
                </p:cNvGrpSpPr>
                <p:nvPr/>
              </p:nvGrpSpPr>
              <p:grpSpPr bwMode="auto">
                <a:xfrm>
                  <a:off x="1752600" y="4724400"/>
                  <a:ext cx="1828800" cy="228600"/>
                  <a:chOff x="1752600" y="4724400"/>
                  <a:chExt cx="1828800" cy="228600"/>
                </a:xfrm>
              </p:grpSpPr>
              <p:sp>
                <p:nvSpPr>
                  <p:cNvPr id="310" name="立方体 309"/>
                  <p:cNvSpPr/>
                  <p:nvPr/>
                </p:nvSpPr>
                <p:spPr>
                  <a:xfrm>
                    <a:off x="17526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1" name="立方体 310"/>
                  <p:cNvSpPr/>
                  <p:nvPr/>
                </p:nvSpPr>
                <p:spPr>
                  <a:xfrm>
                    <a:off x="19812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2" name="立方体 311"/>
                  <p:cNvSpPr/>
                  <p:nvPr/>
                </p:nvSpPr>
                <p:spPr>
                  <a:xfrm>
                    <a:off x="22098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3" name="立方体 312"/>
                  <p:cNvSpPr/>
                  <p:nvPr/>
                </p:nvSpPr>
                <p:spPr>
                  <a:xfrm>
                    <a:off x="24384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4" name="立方体 313"/>
                  <p:cNvSpPr/>
                  <p:nvPr/>
                </p:nvSpPr>
                <p:spPr>
                  <a:xfrm>
                    <a:off x="26670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5" name="立方体 314"/>
                  <p:cNvSpPr/>
                  <p:nvPr/>
                </p:nvSpPr>
                <p:spPr>
                  <a:xfrm>
                    <a:off x="31242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6" name="立方体 315"/>
                  <p:cNvSpPr/>
                  <p:nvPr/>
                </p:nvSpPr>
                <p:spPr>
                  <a:xfrm>
                    <a:off x="28956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7" name="立方体 316"/>
                  <p:cNvSpPr/>
                  <p:nvPr/>
                </p:nvSpPr>
                <p:spPr>
                  <a:xfrm>
                    <a:off x="3352800" y="4724407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73" name="组合 349"/>
                <p:cNvGrpSpPr>
                  <a:grpSpLocks/>
                </p:cNvGrpSpPr>
                <p:nvPr/>
              </p:nvGrpSpPr>
              <p:grpSpPr bwMode="auto">
                <a:xfrm>
                  <a:off x="1752600" y="4495800"/>
                  <a:ext cx="1828800" cy="228600"/>
                  <a:chOff x="1752600" y="4495800"/>
                  <a:chExt cx="1828800" cy="228600"/>
                </a:xfrm>
              </p:grpSpPr>
              <p:sp>
                <p:nvSpPr>
                  <p:cNvPr id="302" name="立方体 301"/>
                  <p:cNvSpPr/>
                  <p:nvPr/>
                </p:nvSpPr>
                <p:spPr>
                  <a:xfrm>
                    <a:off x="17526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3" name="立方体 302"/>
                  <p:cNvSpPr/>
                  <p:nvPr/>
                </p:nvSpPr>
                <p:spPr>
                  <a:xfrm>
                    <a:off x="19812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4" name="立方体 303"/>
                  <p:cNvSpPr/>
                  <p:nvPr/>
                </p:nvSpPr>
                <p:spPr>
                  <a:xfrm>
                    <a:off x="22098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5" name="立方体 58"/>
                  <p:cNvSpPr/>
                  <p:nvPr/>
                </p:nvSpPr>
                <p:spPr>
                  <a:xfrm>
                    <a:off x="24384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6" name="立方体 59"/>
                  <p:cNvSpPr/>
                  <p:nvPr/>
                </p:nvSpPr>
                <p:spPr>
                  <a:xfrm>
                    <a:off x="26670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7" name="立方体 60"/>
                  <p:cNvSpPr/>
                  <p:nvPr/>
                </p:nvSpPr>
                <p:spPr>
                  <a:xfrm>
                    <a:off x="31242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8" name="立方体 61"/>
                  <p:cNvSpPr/>
                  <p:nvPr/>
                </p:nvSpPr>
                <p:spPr>
                  <a:xfrm>
                    <a:off x="28956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9" name="立方体 62"/>
                  <p:cNvSpPr/>
                  <p:nvPr/>
                </p:nvSpPr>
                <p:spPr>
                  <a:xfrm>
                    <a:off x="3352800" y="4495804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74" name="组合 348"/>
                <p:cNvGrpSpPr>
                  <a:grpSpLocks/>
                </p:cNvGrpSpPr>
                <p:nvPr/>
              </p:nvGrpSpPr>
              <p:grpSpPr bwMode="auto">
                <a:xfrm>
                  <a:off x="1752600" y="4267200"/>
                  <a:ext cx="1828800" cy="228600"/>
                  <a:chOff x="1752600" y="4267200"/>
                  <a:chExt cx="1828800" cy="228600"/>
                </a:xfrm>
              </p:grpSpPr>
              <p:sp>
                <p:nvSpPr>
                  <p:cNvPr id="294" name="立方体 19"/>
                  <p:cNvSpPr/>
                  <p:nvPr/>
                </p:nvSpPr>
                <p:spPr>
                  <a:xfrm>
                    <a:off x="17526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5" name="立方体 20"/>
                  <p:cNvSpPr/>
                  <p:nvPr/>
                </p:nvSpPr>
                <p:spPr>
                  <a:xfrm>
                    <a:off x="19812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6" name="立方体 21"/>
                  <p:cNvSpPr/>
                  <p:nvPr/>
                </p:nvSpPr>
                <p:spPr>
                  <a:xfrm>
                    <a:off x="22098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7" name="立方体 22"/>
                  <p:cNvSpPr/>
                  <p:nvPr/>
                </p:nvSpPr>
                <p:spPr>
                  <a:xfrm>
                    <a:off x="24384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8" name="立方体 23"/>
                  <p:cNvSpPr/>
                  <p:nvPr/>
                </p:nvSpPr>
                <p:spPr>
                  <a:xfrm>
                    <a:off x="26670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9" name="立方体 24"/>
                  <p:cNvSpPr/>
                  <p:nvPr/>
                </p:nvSpPr>
                <p:spPr>
                  <a:xfrm>
                    <a:off x="31242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0" name="立方体 25"/>
                  <p:cNvSpPr/>
                  <p:nvPr/>
                </p:nvSpPr>
                <p:spPr>
                  <a:xfrm>
                    <a:off x="28956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1" name="立方体 26"/>
                  <p:cNvSpPr/>
                  <p:nvPr/>
                </p:nvSpPr>
                <p:spPr>
                  <a:xfrm>
                    <a:off x="3352800" y="4267200"/>
                    <a:ext cx="228600" cy="228604"/>
                  </a:xfrm>
                  <a:prstGeom prst="cub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042" name="组合 353"/>
              <p:cNvGrpSpPr>
                <a:grpSpLocks/>
              </p:cNvGrpSpPr>
              <p:nvPr/>
            </p:nvGrpSpPr>
            <p:grpSpPr bwMode="auto">
              <a:xfrm>
                <a:off x="1295400" y="2667000"/>
                <a:ext cx="228600" cy="1142982"/>
                <a:chOff x="3505200" y="4419600"/>
                <a:chExt cx="228600" cy="1143000"/>
              </a:xfrm>
            </p:grpSpPr>
            <p:sp>
              <p:nvSpPr>
                <p:cNvPr id="344" name="立方体 35"/>
                <p:cNvSpPr/>
                <p:nvPr/>
              </p:nvSpPr>
              <p:spPr>
                <a:xfrm>
                  <a:off x="3505200" y="5334014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45" name="立方体 44"/>
                <p:cNvSpPr/>
                <p:nvPr/>
              </p:nvSpPr>
              <p:spPr>
                <a:xfrm>
                  <a:off x="3505200" y="5105411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46" name="立方体 345"/>
                <p:cNvSpPr/>
                <p:nvPr/>
              </p:nvSpPr>
              <p:spPr>
                <a:xfrm>
                  <a:off x="3505200" y="4876807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47" name="立方体 62"/>
                <p:cNvSpPr/>
                <p:nvPr/>
              </p:nvSpPr>
              <p:spPr>
                <a:xfrm>
                  <a:off x="3505200" y="4648204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48" name="立方体 26"/>
                <p:cNvSpPr/>
                <p:nvPr/>
              </p:nvSpPr>
              <p:spPr>
                <a:xfrm>
                  <a:off x="3505200" y="4419600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30" name="Object 2"/>
              <p:cNvGraphicFramePr>
                <a:graphicFrameLocks noChangeAspect="1"/>
              </p:cNvGraphicFramePr>
              <p:nvPr/>
            </p:nvGraphicFramePr>
            <p:xfrm>
              <a:off x="3721100" y="3136893"/>
              <a:ext cx="241300" cy="268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" name="Equation" r:id="rId11" imgW="114120" imgH="126720" progId="Equation.DSMT4">
                      <p:embed/>
                    </p:oleObj>
                  </mc:Choice>
                  <mc:Fallback>
                    <p:oleObj name="Equation" r:id="rId11" imgW="114120" imgH="12672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100" y="3136893"/>
                            <a:ext cx="241300" cy="2682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3"/>
              <p:cNvGraphicFramePr>
                <a:graphicFrameLocks noChangeAspect="1"/>
              </p:cNvGraphicFramePr>
              <p:nvPr/>
            </p:nvGraphicFramePr>
            <p:xfrm>
              <a:off x="5829300" y="3124193"/>
              <a:ext cx="266700" cy="2397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" name="Equation" r:id="rId13" imgW="126720" imgH="114120" progId="Equation.DSMT4">
                      <p:embed/>
                    </p:oleObj>
                  </mc:Choice>
                  <mc:Fallback>
                    <p:oleObj name="Equation" r:id="rId13" imgW="126720" imgH="11412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9300" y="3124193"/>
                            <a:ext cx="266700" cy="2397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7"/>
              <p:cNvGraphicFramePr>
                <a:graphicFrameLocks noChangeAspect="1"/>
              </p:cNvGraphicFramePr>
              <p:nvPr/>
            </p:nvGraphicFramePr>
            <p:xfrm>
              <a:off x="1768475" y="3124193"/>
              <a:ext cx="212725" cy="24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" name="Equation" r:id="rId15" imgW="101520" imgH="114120" progId="Equation.DSMT4">
                      <p:embed/>
                    </p:oleObj>
                  </mc:Choice>
                  <mc:Fallback>
                    <p:oleObj name="Equation" r:id="rId15" imgW="101520" imgH="11412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8475" y="3124193"/>
                            <a:ext cx="212725" cy="241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3" name="Object 8"/>
              <p:cNvGraphicFramePr>
                <a:graphicFrameLocks noChangeAspect="1"/>
              </p:cNvGraphicFramePr>
              <p:nvPr/>
            </p:nvGraphicFramePr>
            <p:xfrm>
              <a:off x="2705100" y="3124193"/>
              <a:ext cx="266700" cy="239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" name="Equation" r:id="rId17" imgW="126720" imgH="114120" progId="Equation.DSMT4">
                      <p:embed/>
                    </p:oleObj>
                  </mc:Choice>
                  <mc:Fallback>
                    <p:oleObj name="Equation" r:id="rId17" imgW="126720" imgH="11412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100" y="3124193"/>
                            <a:ext cx="266700" cy="2397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43" name="组合 393"/>
              <p:cNvGrpSpPr>
                <a:grpSpLocks/>
              </p:cNvGrpSpPr>
              <p:nvPr/>
            </p:nvGrpSpPr>
            <p:grpSpPr bwMode="auto">
              <a:xfrm>
                <a:off x="3276600" y="2667000"/>
                <a:ext cx="228600" cy="1142982"/>
                <a:chOff x="3505200" y="4419600"/>
                <a:chExt cx="228600" cy="1143000"/>
              </a:xfrm>
            </p:grpSpPr>
            <p:sp>
              <p:nvSpPr>
                <p:cNvPr id="395" name="立方体 35"/>
                <p:cNvSpPr/>
                <p:nvPr/>
              </p:nvSpPr>
              <p:spPr>
                <a:xfrm>
                  <a:off x="3505200" y="5334014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96" name="立方体 44"/>
                <p:cNvSpPr/>
                <p:nvPr/>
              </p:nvSpPr>
              <p:spPr>
                <a:xfrm>
                  <a:off x="3505200" y="5105411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97" name="立方体 396"/>
                <p:cNvSpPr/>
                <p:nvPr/>
              </p:nvSpPr>
              <p:spPr>
                <a:xfrm>
                  <a:off x="3505200" y="4876807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98" name="立方体 62"/>
                <p:cNvSpPr/>
                <p:nvPr/>
              </p:nvSpPr>
              <p:spPr>
                <a:xfrm>
                  <a:off x="3505200" y="4648204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99" name="立方体 26"/>
                <p:cNvSpPr/>
                <p:nvPr/>
              </p:nvSpPr>
              <p:spPr>
                <a:xfrm>
                  <a:off x="3505200" y="4419600"/>
                  <a:ext cx="228600" cy="22860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4" name="组合 113"/>
              <p:cNvGrpSpPr>
                <a:grpSpLocks/>
              </p:cNvGrpSpPr>
              <p:nvPr/>
            </p:nvGrpSpPr>
            <p:grpSpPr bwMode="auto">
              <a:xfrm>
                <a:off x="2286000" y="2438400"/>
                <a:ext cx="228600" cy="1600200"/>
                <a:chOff x="2286000" y="2438400"/>
                <a:chExt cx="228600" cy="1600200"/>
              </a:xfrm>
            </p:grpSpPr>
            <p:sp>
              <p:nvSpPr>
                <p:cNvPr id="112" name="立方体 26"/>
                <p:cNvSpPr/>
                <p:nvPr/>
              </p:nvSpPr>
              <p:spPr bwMode="auto">
                <a:xfrm>
                  <a:off x="2286000" y="38100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82" name="立方体 35"/>
                <p:cNvSpPr/>
                <p:nvPr/>
              </p:nvSpPr>
              <p:spPr bwMode="auto">
                <a:xfrm>
                  <a:off x="2286000" y="35814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83" name="立方体 44"/>
                <p:cNvSpPr/>
                <p:nvPr/>
              </p:nvSpPr>
              <p:spPr bwMode="auto">
                <a:xfrm>
                  <a:off x="2286000" y="33528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84" name="立方体 383"/>
                <p:cNvSpPr/>
                <p:nvPr/>
              </p:nvSpPr>
              <p:spPr bwMode="auto">
                <a:xfrm>
                  <a:off x="22860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85" name="立方体 62"/>
                <p:cNvSpPr/>
                <p:nvPr/>
              </p:nvSpPr>
              <p:spPr bwMode="auto">
                <a:xfrm>
                  <a:off x="2286000" y="28956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86" name="立方体 26"/>
                <p:cNvSpPr/>
                <p:nvPr/>
              </p:nvSpPr>
              <p:spPr bwMode="auto">
                <a:xfrm>
                  <a:off x="2286000" y="26670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13" name="立方体 26"/>
                <p:cNvSpPr/>
                <p:nvPr/>
              </p:nvSpPr>
              <p:spPr bwMode="auto">
                <a:xfrm>
                  <a:off x="2286000" y="24384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45" name="组合 116"/>
              <p:cNvGrpSpPr>
                <a:grpSpLocks/>
              </p:cNvGrpSpPr>
              <p:nvPr/>
            </p:nvGrpSpPr>
            <p:grpSpPr bwMode="auto">
              <a:xfrm>
                <a:off x="4114800" y="3124193"/>
                <a:ext cx="1600200" cy="228607"/>
                <a:chOff x="3962400" y="3124193"/>
                <a:chExt cx="1600200" cy="228607"/>
              </a:xfrm>
            </p:grpSpPr>
            <p:sp>
              <p:nvSpPr>
                <p:cNvPr id="116" name="立方体 26"/>
                <p:cNvSpPr/>
                <p:nvPr/>
              </p:nvSpPr>
              <p:spPr bwMode="auto">
                <a:xfrm>
                  <a:off x="39624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36" name="立方体 9"/>
                <p:cNvSpPr/>
                <p:nvPr/>
              </p:nvSpPr>
              <p:spPr bwMode="auto">
                <a:xfrm>
                  <a:off x="41910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37" name="立方体 10"/>
                <p:cNvSpPr/>
                <p:nvPr/>
              </p:nvSpPr>
              <p:spPr bwMode="auto">
                <a:xfrm>
                  <a:off x="44196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38" name="立方体 11"/>
                <p:cNvSpPr/>
                <p:nvPr/>
              </p:nvSpPr>
              <p:spPr bwMode="auto">
                <a:xfrm>
                  <a:off x="46482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39" name="立方体 12"/>
                <p:cNvSpPr/>
                <p:nvPr/>
              </p:nvSpPr>
              <p:spPr bwMode="auto">
                <a:xfrm>
                  <a:off x="48768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340" name="立方体 13"/>
                <p:cNvSpPr/>
                <p:nvPr/>
              </p:nvSpPr>
              <p:spPr bwMode="auto">
                <a:xfrm>
                  <a:off x="51054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115" name="立方体 26"/>
                <p:cNvSpPr/>
                <p:nvPr/>
              </p:nvSpPr>
              <p:spPr bwMode="auto">
                <a:xfrm>
                  <a:off x="5334000" y="3124200"/>
                  <a:ext cx="228600" cy="228600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</a:t>
            </a:r>
            <a:r>
              <a:rPr lang="en-US" altLang="zh-CN"/>
              <a:t>n-</a:t>
            </a:r>
            <a:r>
              <a:rPr lang="zh-CN" altLang="en-US"/>
              <a:t>秩近似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3175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55CEB8C6-F87A-432C-BFD0-40CEDF04B8C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31758" name="组合 94"/>
          <p:cNvGrpSpPr>
            <a:grpSpLocks/>
          </p:cNvGrpSpPr>
          <p:nvPr/>
        </p:nvGrpSpPr>
        <p:grpSpPr bwMode="auto">
          <a:xfrm>
            <a:off x="609600" y="2209800"/>
            <a:ext cx="7772400" cy="4021138"/>
            <a:chOff x="609600" y="2057400"/>
            <a:chExt cx="7772400" cy="4021137"/>
          </a:xfrm>
        </p:grpSpPr>
        <p:grpSp>
          <p:nvGrpSpPr>
            <p:cNvPr id="31759" name="组合 89"/>
            <p:cNvGrpSpPr>
              <a:grpSpLocks/>
            </p:cNvGrpSpPr>
            <p:nvPr/>
          </p:nvGrpSpPr>
          <p:grpSpPr bwMode="auto">
            <a:xfrm>
              <a:off x="609600" y="2057400"/>
              <a:ext cx="7772400" cy="3452813"/>
              <a:chOff x="609600" y="2362200"/>
              <a:chExt cx="7772400" cy="3452813"/>
            </a:xfrm>
          </p:grpSpPr>
          <p:graphicFrame>
            <p:nvGraphicFramePr>
              <p:cNvPr id="31747" name="Object 13"/>
              <p:cNvGraphicFramePr>
                <a:graphicFrameLocks noChangeAspect="1"/>
              </p:cNvGraphicFramePr>
              <p:nvPr/>
            </p:nvGraphicFramePr>
            <p:xfrm>
              <a:off x="2667000" y="4038600"/>
              <a:ext cx="269875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9" name="Equation" r:id="rId3" imgW="126720" imgH="126720" progId="Equation.DSMT4">
                      <p:embed/>
                    </p:oleObj>
                  </mc:Choice>
                  <mc:Fallback>
                    <p:oleObj name="Equation" r:id="rId3" imgW="126720" imgH="12672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7000" y="4038600"/>
                            <a:ext cx="269875" cy="266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762" name="组合 68"/>
              <p:cNvGrpSpPr>
                <a:grpSpLocks/>
              </p:cNvGrpSpPr>
              <p:nvPr/>
            </p:nvGrpSpPr>
            <p:grpSpPr bwMode="auto">
              <a:xfrm>
                <a:off x="609600" y="3200400"/>
                <a:ext cx="1905000" cy="2286000"/>
                <a:chOff x="762000" y="3200400"/>
                <a:chExt cx="1905000" cy="2286000"/>
              </a:xfrm>
            </p:grpSpPr>
            <p:sp>
              <p:nvSpPr>
                <p:cNvPr id="21" name="立方体 20"/>
                <p:cNvSpPr/>
                <p:nvPr/>
              </p:nvSpPr>
              <p:spPr>
                <a:xfrm>
                  <a:off x="762000" y="3200400"/>
                  <a:ext cx="1905000" cy="2285999"/>
                </a:xfrm>
                <a:prstGeom prst="cube">
                  <a:avLst>
                    <a:gd name="adj" fmla="val 248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1754" name="Object 14"/>
                <p:cNvGraphicFramePr>
                  <a:graphicFrameLocks noChangeAspect="1"/>
                </p:cNvGraphicFramePr>
                <p:nvPr/>
              </p:nvGraphicFramePr>
              <p:xfrm>
                <a:off x="1371600" y="4191000"/>
                <a:ext cx="404813" cy="3730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0" name="Equation" r:id="rId5" imgW="190440" imgH="177480" progId="Equation.DSMT4">
                        <p:embed/>
                      </p:oleObj>
                    </mc:Choice>
                    <mc:Fallback>
                      <p:oleObj name="Equation" r:id="rId5" imgW="190440" imgH="17748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1600" y="4191000"/>
                              <a:ext cx="404813" cy="3730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63" name="组合 67"/>
              <p:cNvGrpSpPr>
                <a:grpSpLocks/>
              </p:cNvGrpSpPr>
              <p:nvPr/>
            </p:nvGrpSpPr>
            <p:grpSpPr bwMode="auto">
              <a:xfrm>
                <a:off x="5029200" y="3200400"/>
                <a:ext cx="1524000" cy="1828800"/>
                <a:chOff x="5334000" y="3886200"/>
                <a:chExt cx="1524000" cy="1828800"/>
              </a:xfrm>
            </p:grpSpPr>
            <p:sp>
              <p:nvSpPr>
                <p:cNvPr id="19" name="立方体 18"/>
                <p:cNvSpPr/>
                <p:nvPr/>
              </p:nvSpPr>
              <p:spPr>
                <a:xfrm>
                  <a:off x="5334000" y="4029075"/>
                  <a:ext cx="914400" cy="1066799"/>
                </a:xfrm>
                <a:prstGeom prst="cube">
                  <a:avLst>
                    <a:gd name="adj" fmla="val 1785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67" name="立方体 66"/>
                <p:cNvSpPr/>
                <p:nvPr/>
              </p:nvSpPr>
              <p:spPr>
                <a:xfrm>
                  <a:off x="5334000" y="3886200"/>
                  <a:ext cx="1524000" cy="1828799"/>
                </a:xfrm>
                <a:prstGeom prst="cube">
                  <a:avLst>
                    <a:gd name="adj" fmla="val 19725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1753" name="Object 17"/>
                <p:cNvGraphicFramePr>
                  <a:graphicFrameLocks noChangeAspect="1"/>
                </p:cNvGraphicFramePr>
                <p:nvPr/>
              </p:nvGraphicFramePr>
              <p:xfrm>
                <a:off x="5867400" y="4648200"/>
                <a:ext cx="35083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1" name="Equation" r:id="rId7" imgW="164880" imgH="203040" progId="Equation.DSMT4">
                        <p:embed/>
                      </p:oleObj>
                    </mc:Choice>
                    <mc:Fallback>
                      <p:oleObj name="Equation" r:id="rId7" imgW="164880" imgH="203040" progId="Equation.DSMT4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67400" y="4648200"/>
                              <a:ext cx="350838" cy="4286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64" name="组合 77"/>
              <p:cNvGrpSpPr>
                <a:grpSpLocks/>
              </p:cNvGrpSpPr>
              <p:nvPr/>
            </p:nvGrpSpPr>
            <p:grpSpPr bwMode="auto">
              <a:xfrm>
                <a:off x="6858000" y="3429000"/>
                <a:ext cx="1524000" cy="1295400"/>
                <a:chOff x="5943600" y="4876800"/>
                <a:chExt cx="1524000" cy="1295400"/>
              </a:xfrm>
            </p:grpSpPr>
            <p:grpSp>
              <p:nvGrpSpPr>
                <p:cNvPr id="31774" name="组合 75"/>
                <p:cNvGrpSpPr>
                  <a:grpSpLocks/>
                </p:cNvGrpSpPr>
                <p:nvPr/>
              </p:nvGrpSpPr>
              <p:grpSpPr bwMode="auto">
                <a:xfrm>
                  <a:off x="5943600" y="4876800"/>
                  <a:ext cx="1524000" cy="1295400"/>
                  <a:chOff x="6858000" y="3352801"/>
                  <a:chExt cx="1524000" cy="1295400"/>
                </a:xfrm>
              </p:grpSpPr>
              <p:sp>
                <p:nvSpPr>
                  <p:cNvPr id="75" name="立方体 74"/>
                  <p:cNvSpPr/>
                  <p:nvPr/>
                </p:nvSpPr>
                <p:spPr>
                  <a:xfrm rot="16200000" flipV="1">
                    <a:off x="7353300" y="3619501"/>
                    <a:ext cx="533400" cy="1524000"/>
                  </a:xfrm>
                  <a:prstGeom prst="cube">
                    <a:avLst>
                      <a:gd name="adj" fmla="val 15481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4" name="立方体 73"/>
                  <p:cNvSpPr/>
                  <p:nvPr/>
                </p:nvSpPr>
                <p:spPr>
                  <a:xfrm rot="16200000" flipV="1">
                    <a:off x="7200900" y="3009901"/>
                    <a:ext cx="838200" cy="1524000"/>
                  </a:xfrm>
                  <a:prstGeom prst="cube">
                    <a:avLst>
                      <a:gd name="adj" fmla="val 955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aphicFrame>
              <p:nvGraphicFramePr>
                <p:cNvPr id="31752" name="Object 22"/>
                <p:cNvGraphicFramePr>
                  <a:graphicFrameLocks noChangeAspect="1"/>
                </p:cNvGraphicFramePr>
                <p:nvPr/>
              </p:nvGraphicFramePr>
              <p:xfrm>
                <a:off x="6553200" y="5334000"/>
                <a:ext cx="323850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2" name="Equation" r:id="rId9" imgW="152280" imgH="164880" progId="Equation.DSMT4">
                        <p:embed/>
                      </p:oleObj>
                    </mc:Choice>
                    <mc:Fallback>
                      <p:oleObj name="Equation" r:id="rId9" imgW="152280" imgH="16488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53200" y="5334000"/>
                              <a:ext cx="323850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65" name="组合 81"/>
              <p:cNvGrpSpPr>
                <a:grpSpLocks/>
              </p:cNvGrpSpPr>
              <p:nvPr/>
            </p:nvGrpSpPr>
            <p:grpSpPr bwMode="auto">
              <a:xfrm>
                <a:off x="5029200" y="2362200"/>
                <a:ext cx="1371600" cy="609600"/>
                <a:chOff x="4191000" y="2286000"/>
                <a:chExt cx="1371600" cy="609600"/>
              </a:xfrm>
            </p:grpSpPr>
            <p:sp>
              <p:nvSpPr>
                <p:cNvPr id="80" name="立方体 79"/>
                <p:cNvSpPr/>
                <p:nvPr/>
              </p:nvSpPr>
              <p:spPr>
                <a:xfrm>
                  <a:off x="4191000" y="2286000"/>
                  <a:ext cx="1066800" cy="609600"/>
                </a:xfrm>
                <a:prstGeom prst="cube">
                  <a:avLst>
                    <a:gd name="adj" fmla="val 7827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81" name="立方体 80"/>
                <p:cNvSpPr/>
                <p:nvPr/>
              </p:nvSpPr>
              <p:spPr>
                <a:xfrm>
                  <a:off x="4800600" y="2286000"/>
                  <a:ext cx="762000" cy="609600"/>
                </a:xfrm>
                <a:prstGeom prst="cube">
                  <a:avLst>
                    <a:gd name="adj" fmla="val 78271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1751" name="Object 23"/>
                <p:cNvGraphicFramePr>
                  <a:graphicFrameLocks noChangeAspect="1"/>
                </p:cNvGraphicFramePr>
                <p:nvPr/>
              </p:nvGraphicFramePr>
              <p:xfrm>
                <a:off x="4724400" y="2362200"/>
                <a:ext cx="323850" cy="374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3" name="Equation" r:id="rId11" imgW="152280" imgH="177480" progId="Equation.DSMT4">
                        <p:embed/>
                      </p:oleObj>
                    </mc:Choice>
                    <mc:Fallback>
                      <p:oleObj name="Equation" r:id="rId11" imgW="152280" imgH="17748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4400" y="2362200"/>
                              <a:ext cx="323850" cy="3746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766" name="组合 88"/>
              <p:cNvGrpSpPr>
                <a:grpSpLocks/>
              </p:cNvGrpSpPr>
              <p:nvPr/>
            </p:nvGrpSpPr>
            <p:grpSpPr bwMode="auto">
              <a:xfrm>
                <a:off x="3124200" y="2795587"/>
                <a:ext cx="1600200" cy="3019426"/>
                <a:chOff x="3124200" y="2795587"/>
                <a:chExt cx="1600200" cy="3019426"/>
              </a:xfrm>
            </p:grpSpPr>
            <p:grpSp>
              <p:nvGrpSpPr>
                <p:cNvPr id="31767" name="组合 72"/>
                <p:cNvGrpSpPr>
                  <a:grpSpLocks/>
                </p:cNvGrpSpPr>
                <p:nvPr/>
              </p:nvGrpSpPr>
              <p:grpSpPr bwMode="auto">
                <a:xfrm>
                  <a:off x="3124200" y="3352800"/>
                  <a:ext cx="1600200" cy="1905000"/>
                  <a:chOff x="1981200" y="3886200"/>
                  <a:chExt cx="1600200" cy="1905000"/>
                </a:xfrm>
              </p:grpSpPr>
              <p:sp>
                <p:nvSpPr>
                  <p:cNvPr id="71" name="立方体 70"/>
                  <p:cNvSpPr/>
                  <p:nvPr/>
                </p:nvSpPr>
                <p:spPr>
                  <a:xfrm>
                    <a:off x="1981200" y="3886200"/>
                    <a:ext cx="990600" cy="1904999"/>
                  </a:xfrm>
                  <a:prstGeom prst="cube">
                    <a:avLst>
                      <a:gd name="adj" fmla="val 782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2" name="立方体 71"/>
                  <p:cNvSpPr/>
                  <p:nvPr/>
                </p:nvSpPr>
                <p:spPr>
                  <a:xfrm>
                    <a:off x="2895600" y="3886200"/>
                    <a:ext cx="685800" cy="1904999"/>
                  </a:xfrm>
                  <a:prstGeom prst="cube">
                    <a:avLst>
                      <a:gd name="adj" fmla="val 11346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graphicFrame>
                <p:nvGraphicFramePr>
                  <p:cNvPr id="3175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2667000" y="4648200"/>
                  <a:ext cx="350837" cy="3476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94" name="Equation" r:id="rId13" imgW="164880" imgH="164880" progId="Equation.DSMT4">
                          <p:embed/>
                        </p:oleObj>
                      </mc:Choice>
                      <mc:Fallback>
                        <p:oleObj name="Equation" r:id="rId13" imgW="164880" imgH="164880" progId="Equation.DSMT4">
                          <p:embed/>
                          <p:pic>
                            <p:nvPicPr>
                              <p:cNvPr id="0" name="Object 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67000" y="4648200"/>
                                <a:ext cx="350837" cy="34766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左大括号 84"/>
                <p:cNvSpPr/>
                <p:nvPr/>
              </p:nvSpPr>
              <p:spPr>
                <a:xfrm rot="5400000">
                  <a:off x="3581400" y="2819400"/>
                  <a:ext cx="152400" cy="914400"/>
                </a:xfrm>
                <a:prstGeom prst="leftBrace">
                  <a:avLst>
                    <a:gd name="adj1" fmla="val 5555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1748" name="Object 24"/>
                <p:cNvGraphicFramePr>
                  <a:graphicFrameLocks noChangeAspect="1"/>
                </p:cNvGraphicFramePr>
                <p:nvPr/>
              </p:nvGraphicFramePr>
              <p:xfrm>
                <a:off x="3505200" y="2795587"/>
                <a:ext cx="350838" cy="481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5" name="Equation" r:id="rId15" imgW="164880" imgH="228600" progId="Equation.DSMT4">
                        <p:embed/>
                      </p:oleObj>
                    </mc:Choice>
                    <mc:Fallback>
                      <p:oleObj name="Equation" r:id="rId15" imgW="164880" imgH="22860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5200" y="2795587"/>
                              <a:ext cx="350838" cy="4810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7" name="左大括号 86"/>
                <p:cNvSpPr/>
                <p:nvPr/>
              </p:nvSpPr>
              <p:spPr>
                <a:xfrm rot="16200000">
                  <a:off x="3810000" y="4571999"/>
                  <a:ext cx="152400" cy="1524000"/>
                </a:xfrm>
                <a:prstGeom prst="leftBrace">
                  <a:avLst>
                    <a:gd name="adj1" fmla="val 55555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1749" name="Object 25"/>
                <p:cNvGraphicFramePr>
                  <a:graphicFrameLocks noChangeAspect="1"/>
                </p:cNvGraphicFramePr>
                <p:nvPr/>
              </p:nvGraphicFramePr>
              <p:xfrm>
                <a:off x="3276600" y="5334000"/>
                <a:ext cx="1322388" cy="481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6" name="Equation" r:id="rId17" imgW="622080" imgH="228600" progId="Equation.DSMT4">
                        <p:embed/>
                      </p:oleObj>
                    </mc:Choice>
                    <mc:Fallback>
                      <p:oleObj name="Equation" r:id="rId17" imgW="622080" imgH="228600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76600" y="5334000"/>
                              <a:ext cx="1322388" cy="4810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1760" name="组合 93"/>
            <p:cNvGrpSpPr>
              <a:grpSpLocks/>
            </p:cNvGrpSpPr>
            <p:nvPr/>
          </p:nvGrpSpPr>
          <p:grpSpPr bwMode="auto">
            <a:xfrm>
              <a:off x="990600" y="5543550"/>
              <a:ext cx="7010400" cy="534987"/>
              <a:chOff x="914400" y="5543550"/>
              <a:chExt cx="7010400" cy="534987"/>
            </a:xfrm>
          </p:grpSpPr>
          <p:sp>
            <p:nvSpPr>
              <p:cNvPr id="31761" name="TextBox 90"/>
              <p:cNvSpPr txBox="1">
                <a:spLocks noChangeArrowheads="1"/>
              </p:cNvSpPr>
              <p:nvPr/>
            </p:nvSpPr>
            <p:spPr bwMode="auto">
              <a:xfrm>
                <a:off x="914400" y="5562600"/>
                <a:ext cx="7010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截断的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Tucker</a:t>
                </a:r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分解：秩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-</a:t>
                </a:r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                        近似</a:t>
                </a:r>
              </a:p>
            </p:txBody>
          </p:sp>
          <p:graphicFrame>
            <p:nvGraphicFramePr>
              <p:cNvPr id="31746" name="Object 27"/>
              <p:cNvGraphicFramePr>
                <a:graphicFrameLocks noChangeAspect="1"/>
              </p:cNvGraphicFramePr>
              <p:nvPr/>
            </p:nvGraphicFramePr>
            <p:xfrm>
              <a:off x="4724400" y="5543550"/>
              <a:ext cx="1511300" cy="534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7" name="Equation" r:id="rId19" imgW="711000" imgH="253800" progId="Equation.DSMT4">
                      <p:embed/>
                    </p:oleObj>
                  </mc:Choice>
                  <mc:Fallback>
                    <p:oleObj name="Equation" r:id="rId19" imgW="711000" imgH="2538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4400" y="5543550"/>
                            <a:ext cx="1511300" cy="5349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张量的</a:t>
            </a:r>
            <a:r>
              <a:rPr lang="en-US" altLang="zh-CN"/>
              <a:t>n-</a:t>
            </a:r>
            <a:r>
              <a:rPr lang="zh-CN" altLang="en-US"/>
              <a:t>秩近似</a:t>
            </a:r>
            <a:endParaRPr lang="en-US" altLang="zh-CN"/>
          </a:p>
          <a:p>
            <a:pPr lvl="1"/>
            <a:r>
              <a:rPr lang="zh-CN" altLang="en-US"/>
              <a:t>对于固定的</a:t>
            </a:r>
            <a:r>
              <a:rPr lang="en-US" altLang="zh-CN"/>
              <a:t>n-</a:t>
            </a:r>
            <a:r>
              <a:rPr lang="zh-CN" altLang="en-US"/>
              <a:t>秩，</a:t>
            </a:r>
            <a:r>
              <a:rPr lang="en-US" altLang="zh-CN"/>
              <a:t>Tucker</a:t>
            </a:r>
            <a:r>
              <a:rPr lang="zh-CN" altLang="en-US"/>
              <a:t>分解的唯一性不能保证，所以需要添加其他的约束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通常要求核心张量是“简单”的，如各个</a:t>
            </a:r>
            <a:r>
              <a:rPr lang="en-US" altLang="zh-CN"/>
              <a:t>mode</a:t>
            </a:r>
            <a:r>
              <a:rPr lang="zh-CN" altLang="en-US"/>
              <a:t>的主成分之间尽量不发生相互作用（稀疏性），或者其他的“简单性”约束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D2BFE912-4346-441D-A200-B7AF2BE61DD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en-US" altLang="zh-CN"/>
              <a:t>HOSVD</a:t>
            </a:r>
            <a:r>
              <a:rPr lang="zh-CN" altLang="en-US"/>
              <a:t>：利用</a:t>
            </a:r>
            <a:r>
              <a:rPr lang="en-US" altLang="zh-CN"/>
              <a:t>SVD</a:t>
            </a:r>
            <a:r>
              <a:rPr lang="zh-CN" altLang="en-US"/>
              <a:t>对每个</a:t>
            </a:r>
            <a:r>
              <a:rPr lang="en-US" altLang="zh-CN"/>
              <a:t>mode</a:t>
            </a:r>
            <a:r>
              <a:rPr lang="zh-CN" altLang="en-US"/>
              <a:t>做一次</a:t>
            </a:r>
            <a:r>
              <a:rPr lang="en-US" altLang="zh-CN"/>
              <a:t>Tucker1</a:t>
            </a:r>
            <a:r>
              <a:rPr lang="zh-CN" altLang="en-US"/>
              <a:t>分解（截断或者不截断）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HOSVD</a:t>
            </a:r>
            <a:r>
              <a:rPr lang="zh-CN" altLang="en-US"/>
              <a:t>不能保证得到一个较好的近似，但</a:t>
            </a:r>
            <a:r>
              <a:rPr lang="en-US" altLang="zh-CN"/>
              <a:t>HOSVD</a:t>
            </a:r>
            <a:r>
              <a:rPr lang="zh-CN" altLang="en-US"/>
              <a:t>的结果可以作为一个其他迭代算法（如</a:t>
            </a:r>
            <a:r>
              <a:rPr lang="en-US" altLang="zh-CN"/>
              <a:t>HOOI</a:t>
            </a:r>
            <a:r>
              <a:rPr lang="zh-CN" altLang="en-US"/>
              <a:t>）的很好的初始解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BD41770C-52EF-4FD7-90FA-3C4335FC583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zh-CN" altLang="en-US"/>
              <a:t>为了导出</a:t>
            </a:r>
            <a:r>
              <a:rPr lang="en-US" altLang="zh-CN"/>
              <a:t>HOOI</a:t>
            </a:r>
            <a:r>
              <a:rPr lang="zh-CN" altLang="en-US"/>
              <a:t>迭代算法，先考虑目标函数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从而     应该满足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327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FA841DA9-4F30-4ADD-8C62-A30AEAD03F0A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089150" y="2286000"/>
          <a:ext cx="50736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3" imgW="2387520" imgH="634680" progId="Equation.DSMT4">
                  <p:embed/>
                </p:oleObj>
              </mc:Choice>
              <mc:Fallback>
                <p:oleObj name="Equation" r:id="rId3" imgW="2387520" imgH="634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286000"/>
                        <a:ext cx="507365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828800" y="3886200"/>
          <a:ext cx="3508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3508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71800" y="4419600"/>
          <a:ext cx="342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7" imgW="1612800" imgH="241200" progId="Equation.DSMT4">
                  <p:embed/>
                </p:oleObj>
              </mc:Choice>
              <mc:Fallback>
                <p:oleObj name="Equation" r:id="rId7" imgW="16128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342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zh-CN" altLang="en-US"/>
              <a:t>目标函数的平方变为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3379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9F5BB98E-79FC-4819-92F0-0D358B02183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219200" y="2362200"/>
          <a:ext cx="7313613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3441600" imgH="1600200" progId="Equation.DSMT4">
                  <p:embed/>
                </p:oleObj>
              </mc:Choice>
              <mc:Fallback>
                <p:oleObj name="Equation" r:id="rId3" imgW="3441600" imgH="160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7313613" cy="336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分解的计算</a:t>
            </a:r>
            <a:endParaRPr lang="en-US" altLang="zh-CN"/>
          </a:p>
          <a:p>
            <a:pPr lvl="1"/>
            <a:r>
              <a:rPr lang="zh-CN" altLang="en-US"/>
              <a:t>所以问题可以进行如下转化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利用交替求解的思想，问题变为解如下子问题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这个问题可以通过令      为     的前    个左奇异值向量来解决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3482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EC2AF2FA-7DBA-4F6A-86D9-161203CDECBE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2438400" y="2286000"/>
          <a:ext cx="41021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3" imgW="1930320" imgH="609480" progId="Equation.DSMT4">
                  <p:embed/>
                </p:oleObj>
              </mc:Choice>
              <mc:Fallback>
                <p:oleObj name="Equation" r:id="rId3" imgW="193032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41021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1447800" y="3886200"/>
          <a:ext cx="66119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5" imgW="3111480" imgH="583920" progId="Equation.DSMT4">
                  <p:embed/>
                </p:oleObj>
              </mc:Choice>
              <mc:Fallback>
                <p:oleObj name="Equation" r:id="rId5" imgW="311148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6611938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3798888" y="5029200"/>
          <a:ext cx="6207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7" imgW="291960" imgH="190440" progId="Equation.DSMT4">
                  <p:embed/>
                </p:oleObj>
              </mc:Choice>
              <mc:Fallback>
                <p:oleObj name="Equation" r:id="rId7" imgW="29196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029200"/>
                        <a:ext cx="6207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4648200" y="5076825"/>
          <a:ext cx="431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9" imgW="203040" imgH="177480" progId="Equation.DSMT4">
                  <p:embed/>
                </p:oleObj>
              </mc:Choice>
              <mc:Fallback>
                <p:oleObj name="Equation" r:id="rId9" imgW="2030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76825"/>
                        <a:ext cx="4318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5715000" y="5029200"/>
          <a:ext cx="4048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29200"/>
                        <a:ext cx="4048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Tucker</a:t>
            </a:r>
            <a:r>
              <a:rPr lang="zh-CN" altLang="en-US"/>
              <a:t>分解的应用</a:t>
            </a:r>
            <a:endParaRPr lang="en-US" altLang="zh-CN"/>
          </a:p>
          <a:p>
            <a:pPr lvl="1"/>
            <a:r>
              <a:rPr lang="zh-CN" altLang="en-US"/>
              <a:t>化学分析</a:t>
            </a:r>
            <a:endParaRPr lang="en-US" altLang="zh-CN"/>
          </a:p>
          <a:p>
            <a:pPr lvl="1"/>
            <a:r>
              <a:rPr lang="zh-CN" altLang="en-US"/>
              <a:t>计量心理学</a:t>
            </a:r>
            <a:endParaRPr lang="en-US" altLang="zh-CN"/>
          </a:p>
          <a:p>
            <a:pPr lvl="1"/>
            <a:r>
              <a:rPr lang="zh-CN" altLang="en-US"/>
              <a:t>信号处理</a:t>
            </a:r>
            <a:endParaRPr lang="en-US" altLang="zh-CN"/>
          </a:p>
          <a:p>
            <a:pPr lvl="1"/>
            <a:r>
              <a:rPr lang="zh-CN" altLang="en-US"/>
              <a:t>机器视觉（面部、动作）</a:t>
            </a:r>
            <a:endParaRPr lang="en-US" altLang="zh-CN"/>
          </a:p>
          <a:p>
            <a:pPr lvl="1"/>
            <a:r>
              <a:rPr lang="zh-CN" altLang="en-US"/>
              <a:t>数据压缩</a:t>
            </a:r>
            <a:endParaRPr lang="en-US" altLang="zh-CN"/>
          </a:p>
          <a:p>
            <a:pPr lvl="1"/>
            <a:r>
              <a:rPr lang="zh-CN" altLang="en-US"/>
              <a:t>纹理生成</a:t>
            </a:r>
            <a:endParaRPr lang="en-US" altLang="zh-CN"/>
          </a:p>
          <a:p>
            <a:pPr lvl="1"/>
            <a:r>
              <a:rPr lang="zh-CN" altLang="en-US"/>
              <a:t>数据挖掘</a:t>
            </a:r>
            <a:endParaRPr lang="en-US" altLang="zh-CN"/>
          </a:p>
          <a:p>
            <a:pPr lvl="1"/>
            <a:r>
              <a:rPr lang="zh-CN" altLang="en-US"/>
              <a:t>环境和网络建模</a:t>
            </a:r>
            <a:endParaRPr lang="en-US" altLang="zh-CN"/>
          </a:p>
          <a:p>
            <a:pPr lvl="1"/>
            <a:r>
              <a:rPr lang="en-US" altLang="zh-CN"/>
              <a:t>…………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Tucker</a:t>
            </a:r>
            <a:r>
              <a:rPr lang="zh-CN" altLang="en-US" dirty="0"/>
              <a:t>分解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26BE102D-DCFD-41D9-9BC5-B347C5A0C4A0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4000" dirty="0"/>
              <a:t>欢迎大家提出宝贵建议</a:t>
            </a:r>
            <a:endParaRPr lang="en-US" sz="4000" dirty="0"/>
          </a:p>
        </p:txBody>
      </p:sp>
      <p:sp>
        <p:nvSpPr>
          <p:cNvPr id="56323" name="副标题 6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894607A2-DCE4-4811-9A9B-CE9467ABB793}" type="slidenum">
              <a:rPr lang="zh-CN" altLang="en-US" sz="1000" b="0" smtClean="0">
                <a:solidFill>
                  <a:srgbClr val="FFFFFF"/>
                </a:solidFill>
              </a:rPr>
              <a:pPr eaLnBrk="1" hangingPunct="1"/>
              <a:t>47</a:t>
            </a:fld>
            <a:endParaRPr lang="en-US" altLang="zh-CN" sz="10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阶（</a:t>
            </a:r>
            <a:r>
              <a:rPr lang="en-US" altLang="zh-CN"/>
              <a:t>order/ways/modes/</a:t>
            </a:r>
            <a:r>
              <a:rPr lang="en-US" altLang="zh-CN">
                <a:solidFill>
                  <a:srgbClr val="FF0000"/>
                </a:solidFill>
              </a:rPr>
              <a:t>rank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张成所属张量空间的向量空间的个数</a:t>
            </a:r>
            <a:endParaRPr lang="en-US" altLang="zh-CN"/>
          </a:p>
          <a:p>
            <a:pPr lvl="2"/>
            <a:r>
              <a:rPr lang="zh-CN" altLang="en-US"/>
              <a:t>一阶张量（向量）：</a:t>
            </a:r>
            <a:endParaRPr lang="en-US" altLang="zh-CN"/>
          </a:p>
          <a:p>
            <a:pPr lvl="2"/>
            <a:r>
              <a:rPr lang="zh-CN" altLang="en-US"/>
              <a:t>二阶张量（矩阵）：</a:t>
            </a:r>
            <a:endParaRPr lang="en-US" altLang="zh-CN"/>
          </a:p>
          <a:p>
            <a:pPr lvl="2"/>
            <a:r>
              <a:rPr lang="zh-CN" altLang="en-US"/>
              <a:t>三阶或更高阶张量：</a:t>
            </a:r>
            <a:endParaRPr lang="en-US" altLang="zh-CN"/>
          </a:p>
          <a:p>
            <a:pPr lvl="2"/>
            <a:r>
              <a:rPr lang="zh-CN" altLang="en-US"/>
              <a:t>零阶张量（数量）：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205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6BA26D46-67C1-4B80-9F58-8E51C9DCF26D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71888" y="2311400"/>
          <a:ext cx="10652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507960" imgH="228600" progId="Equation.DSMT4">
                  <p:embed/>
                </p:oleObj>
              </mc:Choice>
              <mc:Fallback>
                <p:oleObj name="Equation" r:id="rId3" imgW="5079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311400"/>
                        <a:ext cx="10652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698875" y="2692400"/>
          <a:ext cx="1177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558720" imgH="241200" progId="Equation.DSMT4">
                  <p:embed/>
                </p:oleObj>
              </mc:Choice>
              <mc:Fallback>
                <p:oleObj name="Equation" r:id="rId5" imgW="5587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692400"/>
                        <a:ext cx="11779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695700" y="3070225"/>
          <a:ext cx="15208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070225"/>
                        <a:ext cx="15208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83000" y="3530600"/>
          <a:ext cx="2667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30600"/>
                        <a:ext cx="2667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组合 298"/>
          <p:cNvGrpSpPr>
            <a:grpSpLocks/>
          </p:cNvGrpSpPr>
          <p:nvPr/>
        </p:nvGrpSpPr>
        <p:grpSpPr bwMode="auto">
          <a:xfrm>
            <a:off x="4876800" y="3581400"/>
            <a:ext cx="3246438" cy="2468563"/>
            <a:chOff x="5638799" y="2819400"/>
            <a:chExt cx="3246367" cy="2468473"/>
          </a:xfrm>
        </p:grpSpPr>
        <p:grpSp>
          <p:nvGrpSpPr>
            <p:cNvPr id="2059" name="组合 297"/>
            <p:cNvGrpSpPr>
              <a:grpSpLocks/>
            </p:cNvGrpSpPr>
            <p:nvPr/>
          </p:nvGrpSpPr>
          <p:grpSpPr bwMode="auto">
            <a:xfrm>
              <a:off x="5638800" y="2819400"/>
              <a:ext cx="3246366" cy="1929116"/>
              <a:chOff x="5638800" y="2819400"/>
              <a:chExt cx="3246366" cy="1929116"/>
            </a:xfrm>
          </p:grpSpPr>
          <p:sp>
            <p:nvSpPr>
              <p:cNvPr id="60" name="立方体 59"/>
              <p:cNvSpPr/>
              <p:nvPr/>
            </p:nvSpPr>
            <p:spPr>
              <a:xfrm>
                <a:off x="6095989" y="2819400"/>
                <a:ext cx="2209752" cy="1523945"/>
              </a:xfrm>
              <a:prstGeom prst="cube">
                <a:avLst>
                  <a:gd name="adj" fmla="val 2833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pic>
            <p:nvPicPr>
              <p:cNvPr id="2063" name="图片 291" descr="图片1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199924" y="3563076"/>
                <a:ext cx="1316627" cy="438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4" name="图片 292" descr="图片1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4343400"/>
                <a:ext cx="1316627" cy="405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5" name="图片 293" descr="图片1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640000">
                <a:off x="7568539" y="4061045"/>
                <a:ext cx="1316627" cy="383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0" name="组合 296"/>
            <p:cNvGrpSpPr>
              <a:grpSpLocks/>
            </p:cNvGrpSpPr>
            <p:nvPr/>
          </p:nvGrpSpPr>
          <p:grpSpPr bwMode="auto">
            <a:xfrm>
              <a:off x="5638799" y="4876800"/>
              <a:ext cx="2895649" cy="411073"/>
              <a:chOff x="5943599" y="4876800"/>
              <a:chExt cx="2895649" cy="411073"/>
            </a:xfrm>
          </p:grpSpPr>
          <p:sp>
            <p:nvSpPr>
              <p:cNvPr id="2061" name="TextBox 294"/>
              <p:cNvSpPr txBox="1">
                <a:spLocks noChangeArrowheads="1"/>
              </p:cNvSpPr>
              <p:nvPr/>
            </p:nvSpPr>
            <p:spPr bwMode="auto">
              <a:xfrm>
                <a:off x="5943599" y="4876800"/>
                <a:ext cx="198120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三阶张量：</a:t>
                </a:r>
              </a:p>
            </p:txBody>
          </p:sp>
          <p:graphicFrame>
            <p:nvGraphicFramePr>
              <p:cNvPr id="2054" name="Object 9"/>
              <p:cNvGraphicFramePr>
                <a:graphicFrameLocks noChangeAspect="1"/>
              </p:cNvGraphicFramePr>
              <p:nvPr/>
            </p:nvGraphicFramePr>
            <p:xfrm>
              <a:off x="7470822" y="4902200"/>
              <a:ext cx="1368426" cy="385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" name="Equation" r:id="rId14" imgW="723600" imgH="203040" progId="Equation.DSMT4">
                      <p:embed/>
                    </p:oleObj>
                  </mc:Choice>
                  <mc:Fallback>
                    <p:oleObj name="Equation" r:id="rId14" imgW="723600" imgH="20304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0822" y="4902200"/>
                            <a:ext cx="1368426" cy="3856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纤维（</a:t>
            </a:r>
            <a:r>
              <a:rPr lang="en-US" altLang="zh-CN"/>
              <a:t>fiber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30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F3784A94-3DFF-4E0C-8796-80878744F5CB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3080" name="组合 155"/>
          <p:cNvGrpSpPr>
            <a:grpSpLocks/>
          </p:cNvGrpSpPr>
          <p:nvPr/>
        </p:nvGrpSpPr>
        <p:grpSpPr bwMode="auto">
          <a:xfrm>
            <a:off x="685800" y="2743200"/>
            <a:ext cx="7696200" cy="2552700"/>
            <a:chOff x="685800" y="2743200"/>
            <a:chExt cx="7696200" cy="2552700"/>
          </a:xfrm>
        </p:grpSpPr>
        <p:grpSp>
          <p:nvGrpSpPr>
            <p:cNvPr id="3081" name="组合 152"/>
            <p:cNvGrpSpPr>
              <a:grpSpLocks/>
            </p:cNvGrpSpPr>
            <p:nvPr/>
          </p:nvGrpSpPr>
          <p:grpSpPr bwMode="auto">
            <a:xfrm>
              <a:off x="685800" y="2743200"/>
              <a:ext cx="2209800" cy="2552700"/>
              <a:chOff x="685800" y="2743200"/>
              <a:chExt cx="2209800" cy="2552700"/>
            </a:xfrm>
          </p:grpSpPr>
          <p:grpSp>
            <p:nvGrpSpPr>
              <p:cNvPr id="5" name="组合 381"/>
              <p:cNvGrpSpPr/>
              <p:nvPr/>
            </p:nvGrpSpPr>
            <p:grpSpPr>
              <a:xfrm>
                <a:off x="685800" y="2743200"/>
                <a:ext cx="2209800" cy="1524000"/>
                <a:chOff x="1219200" y="2971800"/>
                <a:chExt cx="2209800" cy="15240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6" name="组合 335"/>
                <p:cNvGrpSpPr/>
                <p:nvPr/>
              </p:nvGrpSpPr>
              <p:grpSpPr>
                <a:xfrm>
                  <a:off x="1600200" y="29718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9" name="立方体 328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0" name="立方体 329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1" name="立方体 330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2" name="立方体 331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3" name="立方体 332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4" name="立方体 333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5" name="立方体 334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7" name="组合 336"/>
                <p:cNvGrpSpPr/>
                <p:nvPr/>
              </p:nvGrpSpPr>
              <p:grpSpPr>
                <a:xfrm>
                  <a:off x="1524000" y="30480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338" name="立方体 337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9" name="立方体 338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0" name="立方体 339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1" name="立方体 340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2" name="立方体 341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3" name="立方体 342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4" name="立方体 343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5" name="立方体 344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8" name="组合 345"/>
                <p:cNvGrpSpPr/>
                <p:nvPr/>
              </p:nvGrpSpPr>
              <p:grpSpPr>
                <a:xfrm>
                  <a:off x="1447800" y="31242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347" name="立方体 346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8" name="立方体 347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9" name="立方体 348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0" name="立方体 349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1" name="立方体 350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2" name="立方体 351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3" name="立方体 352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4" name="立方体 353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354"/>
                <p:cNvGrpSpPr/>
                <p:nvPr/>
              </p:nvGrpSpPr>
              <p:grpSpPr>
                <a:xfrm>
                  <a:off x="1371600" y="32004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356" name="立方体 355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7" name="立方体 356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8" name="立方体 357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59" name="立方体 358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0" name="立方体 359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1" name="立方体 360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2" name="立方体 361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3" name="立方体 362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" name="组合 363"/>
                <p:cNvGrpSpPr/>
                <p:nvPr/>
              </p:nvGrpSpPr>
              <p:grpSpPr>
                <a:xfrm>
                  <a:off x="1295400" y="32766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365" name="立方体 364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6" name="立方体 365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7" name="立方体 366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8" name="立方体 367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9" name="立方体 368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0" name="立方体 369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1" name="立方体 370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2" name="立方体 371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1" name="组合 372"/>
                <p:cNvGrpSpPr/>
                <p:nvPr/>
              </p:nvGrpSpPr>
              <p:grpSpPr>
                <a:xfrm>
                  <a:off x="1219200" y="3352800"/>
                  <a:ext cx="1828800" cy="1143000"/>
                  <a:chOff x="990600" y="3886200"/>
                  <a:chExt cx="1828800" cy="1143000"/>
                </a:xfrm>
                <a:grpFill/>
              </p:grpSpPr>
              <p:sp>
                <p:nvSpPr>
                  <p:cNvPr id="374" name="立方体 373"/>
                  <p:cNvSpPr/>
                  <p:nvPr/>
                </p:nvSpPr>
                <p:spPr>
                  <a:xfrm>
                    <a:off x="990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5" name="立方体 374"/>
                  <p:cNvSpPr/>
                  <p:nvPr/>
                </p:nvSpPr>
                <p:spPr>
                  <a:xfrm>
                    <a:off x="1219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6" name="立方体 375"/>
                  <p:cNvSpPr/>
                  <p:nvPr/>
                </p:nvSpPr>
                <p:spPr>
                  <a:xfrm>
                    <a:off x="1447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7" name="立方体 376"/>
                  <p:cNvSpPr/>
                  <p:nvPr/>
                </p:nvSpPr>
                <p:spPr>
                  <a:xfrm>
                    <a:off x="16764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8" name="立方体 377"/>
                  <p:cNvSpPr/>
                  <p:nvPr/>
                </p:nvSpPr>
                <p:spPr>
                  <a:xfrm>
                    <a:off x="19050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9" name="立方体 378"/>
                  <p:cNvSpPr/>
                  <p:nvPr/>
                </p:nvSpPr>
                <p:spPr>
                  <a:xfrm>
                    <a:off x="21336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0" name="立方体 379"/>
                  <p:cNvSpPr/>
                  <p:nvPr/>
                </p:nvSpPr>
                <p:spPr>
                  <a:xfrm>
                    <a:off x="23622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1" name="立方体 380"/>
                  <p:cNvSpPr/>
                  <p:nvPr/>
                </p:nvSpPr>
                <p:spPr>
                  <a:xfrm>
                    <a:off x="2590800" y="3886200"/>
                    <a:ext cx="228600" cy="11430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089" name="TextBox 455"/>
              <p:cNvSpPr txBox="1">
                <a:spLocks noChangeArrowheads="1"/>
              </p:cNvSpPr>
              <p:nvPr/>
            </p:nvSpPr>
            <p:spPr bwMode="auto">
              <a:xfrm>
                <a:off x="812800" y="4495800"/>
                <a:ext cx="1981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mode-1 </a:t>
                </a:r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（列）纤维：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	</a:t>
                </a:r>
                <a:endPara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graphicFrame>
            <p:nvGraphicFramePr>
              <p:cNvPr id="3076" name="Object 2"/>
              <p:cNvGraphicFramePr>
                <a:graphicFrameLocks noChangeAspect="1"/>
              </p:cNvGraphicFramePr>
              <p:nvPr/>
            </p:nvGraphicFramePr>
            <p:xfrm>
              <a:off x="2032000" y="4787900"/>
              <a:ext cx="509588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Equation" r:id="rId3" imgW="241200" imgH="241200" progId="Equation.DSMT4">
                      <p:embed/>
                    </p:oleObj>
                  </mc:Choice>
                  <mc:Fallback>
                    <p:oleObj name="Equation" r:id="rId3" imgW="241200" imgH="2412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000" y="4787900"/>
                            <a:ext cx="509588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2" name="组合 153"/>
            <p:cNvGrpSpPr>
              <a:grpSpLocks/>
            </p:cNvGrpSpPr>
            <p:nvPr/>
          </p:nvGrpSpPr>
          <p:grpSpPr bwMode="auto">
            <a:xfrm>
              <a:off x="3429000" y="2743200"/>
              <a:ext cx="2209800" cy="2525713"/>
              <a:chOff x="3429000" y="2743200"/>
              <a:chExt cx="2209800" cy="2525713"/>
            </a:xfrm>
          </p:grpSpPr>
          <p:grpSp>
            <p:nvGrpSpPr>
              <p:cNvPr id="13" name="组合 417"/>
              <p:cNvGrpSpPr/>
              <p:nvPr/>
            </p:nvGrpSpPr>
            <p:grpSpPr>
              <a:xfrm>
                <a:off x="3429000" y="2743200"/>
                <a:ext cx="2209800" cy="1524000"/>
                <a:chOff x="3352800" y="4191000"/>
                <a:chExt cx="2209800" cy="15240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14" name="组合 386"/>
                <p:cNvGrpSpPr/>
                <p:nvPr/>
              </p:nvGrpSpPr>
              <p:grpSpPr>
                <a:xfrm>
                  <a:off x="3733800" y="41910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44" name="立方体 43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3" name="立方体 382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4" name="立方体 383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5" name="立方体 384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6" name="立方体 385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5" name="组合 387"/>
                <p:cNvGrpSpPr/>
                <p:nvPr/>
              </p:nvGrpSpPr>
              <p:grpSpPr>
                <a:xfrm>
                  <a:off x="3657600" y="42672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389" name="立方体 388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0" name="立方体 389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1" name="立方体 390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2" name="立方体 391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3" name="立方体 392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6" name="组合 393"/>
                <p:cNvGrpSpPr/>
                <p:nvPr/>
              </p:nvGrpSpPr>
              <p:grpSpPr>
                <a:xfrm>
                  <a:off x="3581400" y="43434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395" name="立方体 394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6" name="立方体 395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7" name="立方体 396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8" name="立方体 397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9" name="立方体 398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7" name="组合 399"/>
                <p:cNvGrpSpPr/>
                <p:nvPr/>
              </p:nvGrpSpPr>
              <p:grpSpPr>
                <a:xfrm>
                  <a:off x="3505200" y="44196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401" name="立方体 400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2" name="立方体 401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3" name="立方体 402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4" name="立方体 403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5" name="立方体 404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8" name="组合 405"/>
                <p:cNvGrpSpPr/>
                <p:nvPr/>
              </p:nvGrpSpPr>
              <p:grpSpPr>
                <a:xfrm>
                  <a:off x="3429000" y="44958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407" name="立方体 406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8" name="立方体 407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09" name="立方体 408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0" name="立方体 409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1" name="立方体 410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9" name="组合 411"/>
                <p:cNvGrpSpPr/>
                <p:nvPr/>
              </p:nvGrpSpPr>
              <p:grpSpPr>
                <a:xfrm>
                  <a:off x="3352800" y="4572000"/>
                  <a:ext cx="1828800" cy="1143000"/>
                  <a:chOff x="5638800" y="4572000"/>
                  <a:chExt cx="1828800" cy="1143000"/>
                </a:xfrm>
                <a:grpFill/>
              </p:grpSpPr>
              <p:sp>
                <p:nvSpPr>
                  <p:cNvPr id="413" name="立方体 412"/>
                  <p:cNvSpPr/>
                  <p:nvPr/>
                </p:nvSpPr>
                <p:spPr>
                  <a:xfrm>
                    <a:off x="5638800" y="54864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4" name="立方体 413"/>
                  <p:cNvSpPr/>
                  <p:nvPr/>
                </p:nvSpPr>
                <p:spPr>
                  <a:xfrm>
                    <a:off x="5638800" y="52578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5" name="立方体 414"/>
                  <p:cNvSpPr/>
                  <p:nvPr/>
                </p:nvSpPr>
                <p:spPr>
                  <a:xfrm>
                    <a:off x="5638800" y="50292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6" name="立方体 415"/>
                  <p:cNvSpPr/>
                  <p:nvPr/>
                </p:nvSpPr>
                <p:spPr>
                  <a:xfrm>
                    <a:off x="5638800" y="48006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7" name="立方体 416"/>
                  <p:cNvSpPr/>
                  <p:nvPr/>
                </p:nvSpPr>
                <p:spPr>
                  <a:xfrm>
                    <a:off x="5638800" y="4572000"/>
                    <a:ext cx="1828800" cy="228600"/>
                  </a:xfrm>
                  <a:prstGeom prst="cub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087" name="TextBox 457"/>
              <p:cNvSpPr txBox="1">
                <a:spLocks noChangeArrowheads="1"/>
              </p:cNvSpPr>
              <p:nvPr/>
            </p:nvSpPr>
            <p:spPr bwMode="auto">
              <a:xfrm>
                <a:off x="3543300" y="4495800"/>
                <a:ext cx="1981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mode-2 </a:t>
                </a:r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（行）纤维：</a:t>
                </a:r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	</a:t>
                </a:r>
                <a:endParaRPr lang="zh-CN" altLang="en-US" sz="20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graphicFrame>
            <p:nvGraphicFramePr>
              <p:cNvPr id="3075" name="Object 3"/>
              <p:cNvGraphicFramePr>
                <a:graphicFrameLocks noChangeAspect="1"/>
              </p:cNvGraphicFramePr>
              <p:nvPr/>
            </p:nvGraphicFramePr>
            <p:xfrm>
              <a:off x="4762500" y="4787900"/>
              <a:ext cx="4826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2500" y="4787900"/>
                            <a:ext cx="4826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83" name="组合 154"/>
            <p:cNvGrpSpPr>
              <a:grpSpLocks/>
            </p:cNvGrpSpPr>
            <p:nvPr/>
          </p:nvGrpSpPr>
          <p:grpSpPr bwMode="auto">
            <a:xfrm>
              <a:off x="6172200" y="2743200"/>
              <a:ext cx="2209800" cy="2540000"/>
              <a:chOff x="6172200" y="2743200"/>
              <a:chExt cx="2209800" cy="2540000"/>
            </a:xfrm>
          </p:grpSpPr>
          <p:grpSp>
            <p:nvGrpSpPr>
              <p:cNvPr id="21" name="组合 454"/>
              <p:cNvGrpSpPr/>
              <p:nvPr/>
            </p:nvGrpSpPr>
            <p:grpSpPr>
              <a:xfrm>
                <a:off x="6172200" y="2743200"/>
                <a:ext cx="2209800" cy="1524000"/>
                <a:chOff x="5105400" y="2819400"/>
                <a:chExt cx="2209800" cy="1524000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grpSp>
              <p:nvGrpSpPr>
                <p:cNvPr id="22" name="组合 327"/>
                <p:cNvGrpSpPr/>
                <p:nvPr/>
              </p:nvGrpSpPr>
              <p:grpSpPr>
                <a:xfrm>
                  <a:off x="5105400" y="3733800"/>
                  <a:ext cx="2209800" cy="609600"/>
                  <a:chOff x="4267200" y="3276600"/>
                  <a:chExt cx="2209800" cy="609600"/>
                </a:xfrm>
                <a:grpFill/>
              </p:grpSpPr>
              <p:sp>
                <p:nvSpPr>
                  <p:cNvPr id="46" name="立方体 45"/>
                  <p:cNvSpPr/>
                  <p:nvPr/>
                </p:nvSpPr>
                <p:spPr>
                  <a:xfrm>
                    <a:off x="4267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1" name="立方体 320"/>
                  <p:cNvSpPr/>
                  <p:nvPr/>
                </p:nvSpPr>
                <p:spPr>
                  <a:xfrm>
                    <a:off x="4495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2" name="立方体 321"/>
                  <p:cNvSpPr/>
                  <p:nvPr/>
                </p:nvSpPr>
                <p:spPr>
                  <a:xfrm>
                    <a:off x="4724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3" name="立方体 322"/>
                  <p:cNvSpPr/>
                  <p:nvPr/>
                </p:nvSpPr>
                <p:spPr>
                  <a:xfrm>
                    <a:off x="49530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4" name="立方体 323"/>
                  <p:cNvSpPr/>
                  <p:nvPr/>
                </p:nvSpPr>
                <p:spPr>
                  <a:xfrm>
                    <a:off x="51816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5" name="立方体 324"/>
                  <p:cNvSpPr/>
                  <p:nvPr/>
                </p:nvSpPr>
                <p:spPr>
                  <a:xfrm>
                    <a:off x="5410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6" name="立方体 325"/>
                  <p:cNvSpPr/>
                  <p:nvPr/>
                </p:nvSpPr>
                <p:spPr>
                  <a:xfrm>
                    <a:off x="5638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7" name="立方体 326"/>
                  <p:cNvSpPr/>
                  <p:nvPr/>
                </p:nvSpPr>
                <p:spPr>
                  <a:xfrm>
                    <a:off x="5867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3" name="组合 418"/>
                <p:cNvGrpSpPr/>
                <p:nvPr/>
              </p:nvGrpSpPr>
              <p:grpSpPr>
                <a:xfrm>
                  <a:off x="5105400" y="3505200"/>
                  <a:ext cx="2209800" cy="609600"/>
                  <a:chOff x="4267200" y="3276600"/>
                  <a:chExt cx="2209800" cy="609600"/>
                </a:xfrm>
                <a:grpFill/>
              </p:grpSpPr>
              <p:sp>
                <p:nvSpPr>
                  <p:cNvPr id="420" name="立方体 419"/>
                  <p:cNvSpPr/>
                  <p:nvPr/>
                </p:nvSpPr>
                <p:spPr>
                  <a:xfrm>
                    <a:off x="4267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1" name="立方体 420"/>
                  <p:cNvSpPr/>
                  <p:nvPr/>
                </p:nvSpPr>
                <p:spPr>
                  <a:xfrm>
                    <a:off x="4495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2" name="立方体 421"/>
                  <p:cNvSpPr/>
                  <p:nvPr/>
                </p:nvSpPr>
                <p:spPr>
                  <a:xfrm>
                    <a:off x="4724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3" name="立方体 422"/>
                  <p:cNvSpPr/>
                  <p:nvPr/>
                </p:nvSpPr>
                <p:spPr>
                  <a:xfrm>
                    <a:off x="49530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4" name="立方体 423"/>
                  <p:cNvSpPr/>
                  <p:nvPr/>
                </p:nvSpPr>
                <p:spPr>
                  <a:xfrm>
                    <a:off x="51816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5" name="立方体 424"/>
                  <p:cNvSpPr/>
                  <p:nvPr/>
                </p:nvSpPr>
                <p:spPr>
                  <a:xfrm>
                    <a:off x="5410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6" name="立方体 425"/>
                  <p:cNvSpPr/>
                  <p:nvPr/>
                </p:nvSpPr>
                <p:spPr>
                  <a:xfrm>
                    <a:off x="5638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7" name="立方体 426"/>
                  <p:cNvSpPr/>
                  <p:nvPr/>
                </p:nvSpPr>
                <p:spPr>
                  <a:xfrm>
                    <a:off x="5867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4" name="组合 427"/>
                <p:cNvGrpSpPr/>
                <p:nvPr/>
              </p:nvGrpSpPr>
              <p:grpSpPr>
                <a:xfrm>
                  <a:off x="5105400" y="3276600"/>
                  <a:ext cx="2209800" cy="609600"/>
                  <a:chOff x="4267200" y="3276600"/>
                  <a:chExt cx="2209800" cy="609600"/>
                </a:xfrm>
                <a:grpFill/>
              </p:grpSpPr>
              <p:sp>
                <p:nvSpPr>
                  <p:cNvPr id="429" name="立方体 428"/>
                  <p:cNvSpPr/>
                  <p:nvPr/>
                </p:nvSpPr>
                <p:spPr>
                  <a:xfrm>
                    <a:off x="4267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0" name="立方体 429"/>
                  <p:cNvSpPr/>
                  <p:nvPr/>
                </p:nvSpPr>
                <p:spPr>
                  <a:xfrm>
                    <a:off x="4495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1" name="立方体 430"/>
                  <p:cNvSpPr/>
                  <p:nvPr/>
                </p:nvSpPr>
                <p:spPr>
                  <a:xfrm>
                    <a:off x="4724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2" name="立方体 431"/>
                  <p:cNvSpPr/>
                  <p:nvPr/>
                </p:nvSpPr>
                <p:spPr>
                  <a:xfrm>
                    <a:off x="49530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3" name="立方体 432"/>
                  <p:cNvSpPr/>
                  <p:nvPr/>
                </p:nvSpPr>
                <p:spPr>
                  <a:xfrm>
                    <a:off x="51816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4" name="立方体 433"/>
                  <p:cNvSpPr/>
                  <p:nvPr/>
                </p:nvSpPr>
                <p:spPr>
                  <a:xfrm>
                    <a:off x="5410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5" name="立方体 434"/>
                  <p:cNvSpPr/>
                  <p:nvPr/>
                </p:nvSpPr>
                <p:spPr>
                  <a:xfrm>
                    <a:off x="5638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6" name="立方体 435"/>
                  <p:cNvSpPr/>
                  <p:nvPr/>
                </p:nvSpPr>
                <p:spPr>
                  <a:xfrm>
                    <a:off x="5867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5" name="组合 436"/>
                <p:cNvGrpSpPr/>
                <p:nvPr/>
              </p:nvGrpSpPr>
              <p:grpSpPr>
                <a:xfrm>
                  <a:off x="5105400" y="3048000"/>
                  <a:ext cx="2209800" cy="609600"/>
                  <a:chOff x="4267200" y="3276600"/>
                  <a:chExt cx="2209800" cy="609600"/>
                </a:xfrm>
                <a:grpFill/>
              </p:grpSpPr>
              <p:sp>
                <p:nvSpPr>
                  <p:cNvPr id="438" name="立方体 437"/>
                  <p:cNvSpPr/>
                  <p:nvPr/>
                </p:nvSpPr>
                <p:spPr>
                  <a:xfrm>
                    <a:off x="4267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9" name="立方体 438"/>
                  <p:cNvSpPr/>
                  <p:nvPr/>
                </p:nvSpPr>
                <p:spPr>
                  <a:xfrm>
                    <a:off x="4495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0" name="立方体 439"/>
                  <p:cNvSpPr/>
                  <p:nvPr/>
                </p:nvSpPr>
                <p:spPr>
                  <a:xfrm>
                    <a:off x="4724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1" name="立方体 440"/>
                  <p:cNvSpPr/>
                  <p:nvPr/>
                </p:nvSpPr>
                <p:spPr>
                  <a:xfrm>
                    <a:off x="49530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2" name="立方体 441"/>
                  <p:cNvSpPr/>
                  <p:nvPr/>
                </p:nvSpPr>
                <p:spPr>
                  <a:xfrm>
                    <a:off x="51816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3" name="立方体 442"/>
                  <p:cNvSpPr/>
                  <p:nvPr/>
                </p:nvSpPr>
                <p:spPr>
                  <a:xfrm>
                    <a:off x="5410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4" name="立方体 443"/>
                  <p:cNvSpPr/>
                  <p:nvPr/>
                </p:nvSpPr>
                <p:spPr>
                  <a:xfrm>
                    <a:off x="5638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5" name="立方体 444"/>
                  <p:cNvSpPr/>
                  <p:nvPr/>
                </p:nvSpPr>
                <p:spPr>
                  <a:xfrm>
                    <a:off x="5867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6" name="组合 445"/>
                <p:cNvGrpSpPr/>
                <p:nvPr/>
              </p:nvGrpSpPr>
              <p:grpSpPr>
                <a:xfrm>
                  <a:off x="5105400" y="2819400"/>
                  <a:ext cx="2209800" cy="609600"/>
                  <a:chOff x="4267200" y="3276600"/>
                  <a:chExt cx="2209800" cy="609600"/>
                </a:xfrm>
                <a:grpFill/>
              </p:grpSpPr>
              <p:sp>
                <p:nvSpPr>
                  <p:cNvPr id="447" name="立方体 446"/>
                  <p:cNvSpPr/>
                  <p:nvPr/>
                </p:nvSpPr>
                <p:spPr>
                  <a:xfrm>
                    <a:off x="4267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8" name="立方体 447"/>
                  <p:cNvSpPr/>
                  <p:nvPr/>
                </p:nvSpPr>
                <p:spPr>
                  <a:xfrm>
                    <a:off x="4495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9" name="立方体 448"/>
                  <p:cNvSpPr/>
                  <p:nvPr/>
                </p:nvSpPr>
                <p:spPr>
                  <a:xfrm>
                    <a:off x="4724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0" name="立方体 449"/>
                  <p:cNvSpPr/>
                  <p:nvPr/>
                </p:nvSpPr>
                <p:spPr>
                  <a:xfrm>
                    <a:off x="49530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1" name="立方体 450"/>
                  <p:cNvSpPr/>
                  <p:nvPr/>
                </p:nvSpPr>
                <p:spPr>
                  <a:xfrm>
                    <a:off x="51816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2" name="立方体 451"/>
                  <p:cNvSpPr/>
                  <p:nvPr/>
                </p:nvSpPr>
                <p:spPr>
                  <a:xfrm>
                    <a:off x="54102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3" name="立方体 452"/>
                  <p:cNvSpPr/>
                  <p:nvPr/>
                </p:nvSpPr>
                <p:spPr>
                  <a:xfrm>
                    <a:off x="56388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54" name="立方体 453"/>
                  <p:cNvSpPr/>
                  <p:nvPr/>
                </p:nvSpPr>
                <p:spPr>
                  <a:xfrm>
                    <a:off x="5867400" y="3276600"/>
                    <a:ext cx="609600" cy="609600"/>
                  </a:xfrm>
                  <a:prstGeom prst="cube">
                    <a:avLst>
                      <a:gd name="adj" fmla="val 72620"/>
                    </a:avLst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3085" name="TextBox 456"/>
              <p:cNvSpPr txBox="1">
                <a:spLocks noChangeArrowheads="1"/>
              </p:cNvSpPr>
              <p:nvPr/>
            </p:nvSpPr>
            <p:spPr bwMode="auto">
              <a:xfrm>
                <a:off x="6299200" y="4483100"/>
                <a:ext cx="2006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mode-3 </a:t>
                </a:r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（管）纤维：</a:t>
                </a:r>
              </a:p>
            </p:txBody>
          </p:sp>
          <p:graphicFrame>
            <p:nvGraphicFramePr>
              <p:cNvPr id="3074" name="Object 4"/>
              <p:cNvGraphicFramePr>
                <a:graphicFrameLocks noChangeAspect="1"/>
              </p:cNvGraphicFramePr>
              <p:nvPr/>
            </p:nvGraphicFramePr>
            <p:xfrm>
              <a:off x="7589962" y="4775200"/>
              <a:ext cx="428625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Equation" r:id="rId7" imgW="203040" imgH="241200" progId="Equation.DSMT4">
                      <p:embed/>
                    </p:oleObj>
                  </mc:Choice>
                  <mc:Fallback>
                    <p:oleObj name="Equation" r:id="rId7" imgW="203040" imgH="241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89962" y="4775200"/>
                            <a:ext cx="428625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切片（</a:t>
            </a:r>
            <a:r>
              <a:rPr lang="en-US" altLang="zh-CN"/>
              <a:t>slice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41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A31EB2DE-4FCA-40DB-98E3-44479235456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pSp>
        <p:nvGrpSpPr>
          <p:cNvPr id="4104" name="组合 42"/>
          <p:cNvGrpSpPr>
            <a:grpSpLocks/>
          </p:cNvGrpSpPr>
          <p:nvPr/>
        </p:nvGrpSpPr>
        <p:grpSpPr bwMode="auto">
          <a:xfrm>
            <a:off x="685800" y="2743200"/>
            <a:ext cx="7696200" cy="2247900"/>
            <a:chOff x="685800" y="2743200"/>
            <a:chExt cx="7696200" cy="2247900"/>
          </a:xfrm>
        </p:grpSpPr>
        <p:grpSp>
          <p:nvGrpSpPr>
            <p:cNvPr id="4105" name="组合 39"/>
            <p:cNvGrpSpPr>
              <a:grpSpLocks/>
            </p:cNvGrpSpPr>
            <p:nvPr/>
          </p:nvGrpSpPr>
          <p:grpSpPr bwMode="auto">
            <a:xfrm>
              <a:off x="685800" y="2743200"/>
              <a:ext cx="2209800" cy="2235470"/>
              <a:chOff x="685800" y="2743200"/>
              <a:chExt cx="2209800" cy="2235470"/>
            </a:xfrm>
          </p:grpSpPr>
          <p:grpSp>
            <p:nvGrpSpPr>
              <p:cNvPr id="4128" name="组合 220"/>
              <p:cNvGrpSpPr>
                <a:grpSpLocks/>
              </p:cNvGrpSpPr>
              <p:nvPr/>
            </p:nvGrpSpPr>
            <p:grpSpPr bwMode="auto">
              <a:xfrm>
                <a:off x="685800" y="2743200"/>
                <a:ext cx="2209800" cy="1524000"/>
                <a:chOff x="5029200" y="5181600"/>
                <a:chExt cx="2209800" cy="1524000"/>
              </a:xfrm>
            </p:grpSpPr>
            <p:sp>
              <p:nvSpPr>
                <p:cNvPr id="216" name="立方体 215"/>
                <p:cNvSpPr/>
                <p:nvPr/>
              </p:nvSpPr>
              <p:spPr>
                <a:xfrm>
                  <a:off x="5029200" y="6096000"/>
                  <a:ext cx="2209800" cy="609600"/>
                </a:xfrm>
                <a:prstGeom prst="cube">
                  <a:avLst>
                    <a:gd name="adj" fmla="val 7257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7" name="立方体 216"/>
                <p:cNvSpPr/>
                <p:nvPr/>
              </p:nvSpPr>
              <p:spPr>
                <a:xfrm>
                  <a:off x="5029200" y="5867400"/>
                  <a:ext cx="2209800" cy="609600"/>
                </a:xfrm>
                <a:prstGeom prst="cube">
                  <a:avLst>
                    <a:gd name="adj" fmla="val 7257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8" name="立方体 217"/>
                <p:cNvSpPr/>
                <p:nvPr/>
              </p:nvSpPr>
              <p:spPr>
                <a:xfrm>
                  <a:off x="5029200" y="5638800"/>
                  <a:ext cx="2209800" cy="609600"/>
                </a:xfrm>
                <a:prstGeom prst="cube">
                  <a:avLst>
                    <a:gd name="adj" fmla="val 7257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9" name="立方体 218"/>
                <p:cNvSpPr/>
                <p:nvPr/>
              </p:nvSpPr>
              <p:spPr>
                <a:xfrm>
                  <a:off x="5029200" y="5410200"/>
                  <a:ext cx="2209800" cy="609600"/>
                </a:xfrm>
                <a:prstGeom prst="cube">
                  <a:avLst>
                    <a:gd name="adj" fmla="val 7257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20" name="立方体 219"/>
                <p:cNvSpPr/>
                <p:nvPr/>
              </p:nvSpPr>
              <p:spPr>
                <a:xfrm>
                  <a:off x="5029200" y="5181600"/>
                  <a:ext cx="2209800" cy="609600"/>
                </a:xfrm>
                <a:prstGeom prst="cube">
                  <a:avLst>
                    <a:gd name="adj" fmla="val 7257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4129" name="组合 226"/>
              <p:cNvGrpSpPr>
                <a:grpSpLocks/>
              </p:cNvGrpSpPr>
              <p:nvPr/>
            </p:nvGrpSpPr>
            <p:grpSpPr bwMode="auto">
              <a:xfrm>
                <a:off x="812800" y="4495800"/>
                <a:ext cx="2082800" cy="482870"/>
                <a:chOff x="812800" y="4495800"/>
                <a:chExt cx="2082800" cy="482870"/>
              </a:xfrm>
            </p:grpSpPr>
            <p:sp>
              <p:nvSpPr>
                <p:cNvPr id="4130" name="TextBox 455"/>
                <p:cNvSpPr txBox="1">
                  <a:spLocks noChangeArrowheads="1"/>
                </p:cNvSpPr>
                <p:nvPr/>
              </p:nvSpPr>
              <p:spPr bwMode="auto">
                <a:xfrm>
                  <a:off x="812800" y="4495800"/>
                  <a:ext cx="20828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zh-CN" altLang="en-US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水平切片：</a:t>
                  </a:r>
                  <a:r>
                    <a:rPr lang="en-US" altLang="zh-CN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	</a:t>
                  </a:r>
                  <a:endPara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graphicFrame>
              <p:nvGraphicFramePr>
                <p:cNvPr id="4100" name="Object 2"/>
                <p:cNvGraphicFramePr>
                  <a:graphicFrameLocks noChangeAspect="1"/>
                </p:cNvGraphicFramePr>
                <p:nvPr/>
              </p:nvGraphicFramePr>
              <p:xfrm>
                <a:off x="2133600" y="4497657"/>
                <a:ext cx="482600" cy="481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9" name="Equation" r:id="rId3" imgW="228600" imgH="228600" progId="Equation.DSMT4">
                        <p:embed/>
                      </p:oleObj>
                    </mc:Choice>
                    <mc:Fallback>
                      <p:oleObj name="Equation" r:id="rId3" imgW="228600" imgH="2286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600" y="4497657"/>
                              <a:ext cx="482600" cy="4810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06" name="组合 40"/>
            <p:cNvGrpSpPr>
              <a:grpSpLocks/>
            </p:cNvGrpSpPr>
            <p:nvPr/>
          </p:nvGrpSpPr>
          <p:grpSpPr bwMode="auto">
            <a:xfrm>
              <a:off x="3429000" y="2743200"/>
              <a:ext cx="2209800" cy="2247900"/>
              <a:chOff x="3429000" y="2743200"/>
              <a:chExt cx="2209800" cy="2247900"/>
            </a:xfrm>
          </p:grpSpPr>
          <p:grpSp>
            <p:nvGrpSpPr>
              <p:cNvPr id="4117" name="组合 214"/>
              <p:cNvGrpSpPr>
                <a:grpSpLocks/>
              </p:cNvGrpSpPr>
              <p:nvPr/>
            </p:nvGrpSpPr>
            <p:grpSpPr bwMode="auto">
              <a:xfrm>
                <a:off x="3429000" y="2743200"/>
                <a:ext cx="2209800" cy="1524000"/>
                <a:chOff x="6553200" y="5257800"/>
                <a:chExt cx="2209800" cy="1524000"/>
              </a:xfrm>
            </p:grpSpPr>
            <p:sp>
              <p:nvSpPr>
                <p:cNvPr id="207" name="立方体 206"/>
                <p:cNvSpPr/>
                <p:nvPr/>
              </p:nvSpPr>
              <p:spPr>
                <a:xfrm>
                  <a:off x="65532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8" name="立方体 207"/>
                <p:cNvSpPr/>
                <p:nvPr/>
              </p:nvSpPr>
              <p:spPr>
                <a:xfrm>
                  <a:off x="67818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9" name="立方体 208"/>
                <p:cNvSpPr/>
                <p:nvPr/>
              </p:nvSpPr>
              <p:spPr>
                <a:xfrm>
                  <a:off x="70104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0" name="立方体 209"/>
                <p:cNvSpPr/>
                <p:nvPr/>
              </p:nvSpPr>
              <p:spPr>
                <a:xfrm>
                  <a:off x="72390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1" name="立方体 210"/>
                <p:cNvSpPr/>
                <p:nvPr/>
              </p:nvSpPr>
              <p:spPr>
                <a:xfrm>
                  <a:off x="74676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2" name="立方体 211"/>
                <p:cNvSpPr/>
                <p:nvPr/>
              </p:nvSpPr>
              <p:spPr>
                <a:xfrm>
                  <a:off x="76962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3" name="立方体 212"/>
                <p:cNvSpPr/>
                <p:nvPr/>
              </p:nvSpPr>
              <p:spPr>
                <a:xfrm>
                  <a:off x="79248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14" name="立方体 213"/>
                <p:cNvSpPr/>
                <p:nvPr/>
              </p:nvSpPr>
              <p:spPr>
                <a:xfrm>
                  <a:off x="8153400" y="5257800"/>
                  <a:ext cx="609600" cy="1524000"/>
                </a:xfrm>
                <a:prstGeom prst="cube">
                  <a:avLst>
                    <a:gd name="adj" fmla="val 7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4118" name="组合 225"/>
              <p:cNvGrpSpPr>
                <a:grpSpLocks/>
              </p:cNvGrpSpPr>
              <p:nvPr/>
            </p:nvGrpSpPr>
            <p:grpSpPr bwMode="auto">
              <a:xfrm>
                <a:off x="3543300" y="4483100"/>
                <a:ext cx="2019300" cy="508000"/>
                <a:chOff x="3543300" y="4483100"/>
                <a:chExt cx="2019300" cy="508000"/>
              </a:xfrm>
            </p:grpSpPr>
            <p:sp>
              <p:nvSpPr>
                <p:cNvPr id="4119" name="TextBox 457"/>
                <p:cNvSpPr txBox="1">
                  <a:spLocks noChangeArrowheads="1"/>
                </p:cNvSpPr>
                <p:nvPr/>
              </p:nvSpPr>
              <p:spPr bwMode="auto">
                <a:xfrm>
                  <a:off x="3543300" y="4495800"/>
                  <a:ext cx="20193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zh-CN" altLang="en-US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侧面切片：</a:t>
                  </a:r>
                  <a:r>
                    <a:rPr lang="en-US" altLang="zh-CN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	</a:t>
                  </a:r>
                  <a:endPara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graphicFrame>
              <p:nvGraphicFramePr>
                <p:cNvPr id="4099" name="Object 3"/>
                <p:cNvGraphicFramePr>
                  <a:graphicFrameLocks noChangeAspect="1"/>
                </p:cNvGraphicFramePr>
                <p:nvPr/>
              </p:nvGraphicFramePr>
              <p:xfrm>
                <a:off x="4838700" y="4483100"/>
                <a:ext cx="509588" cy="508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0" name="Equation" r:id="rId5" imgW="241200" imgH="241200" progId="Equation.DSMT4">
                        <p:embed/>
                      </p:oleObj>
                    </mc:Choice>
                    <mc:Fallback>
                      <p:oleObj name="Equation" r:id="rId5" imgW="241200" imgH="241200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8700" y="4483100"/>
                              <a:ext cx="509588" cy="50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07" name="组合 41"/>
            <p:cNvGrpSpPr>
              <a:grpSpLocks/>
            </p:cNvGrpSpPr>
            <p:nvPr/>
          </p:nvGrpSpPr>
          <p:grpSpPr bwMode="auto">
            <a:xfrm>
              <a:off x="5867400" y="2743200"/>
              <a:ext cx="2514600" cy="2224088"/>
              <a:chOff x="5867400" y="2743200"/>
              <a:chExt cx="2514600" cy="2224088"/>
            </a:xfrm>
          </p:grpSpPr>
          <p:grpSp>
            <p:nvGrpSpPr>
              <p:cNvPr id="4108" name="组合 205"/>
              <p:cNvGrpSpPr>
                <a:grpSpLocks/>
              </p:cNvGrpSpPr>
              <p:nvPr/>
            </p:nvGrpSpPr>
            <p:grpSpPr bwMode="auto">
              <a:xfrm>
                <a:off x="6172200" y="2743200"/>
                <a:ext cx="2209800" cy="1524000"/>
                <a:chOff x="4038600" y="5257800"/>
                <a:chExt cx="2209800" cy="1524000"/>
              </a:xfrm>
            </p:grpSpPr>
            <p:sp>
              <p:nvSpPr>
                <p:cNvPr id="182" name="立方体 181"/>
                <p:cNvSpPr/>
                <p:nvPr/>
              </p:nvSpPr>
              <p:spPr>
                <a:xfrm>
                  <a:off x="4419600" y="52578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1" name="立方体 200"/>
                <p:cNvSpPr/>
                <p:nvPr/>
              </p:nvSpPr>
              <p:spPr>
                <a:xfrm>
                  <a:off x="4343400" y="53340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2" name="立方体 201"/>
                <p:cNvSpPr/>
                <p:nvPr/>
              </p:nvSpPr>
              <p:spPr>
                <a:xfrm>
                  <a:off x="4267200" y="54102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3" name="立方体 202"/>
                <p:cNvSpPr/>
                <p:nvPr/>
              </p:nvSpPr>
              <p:spPr>
                <a:xfrm>
                  <a:off x="4191000" y="54864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4" name="立方体 203"/>
                <p:cNvSpPr/>
                <p:nvPr/>
              </p:nvSpPr>
              <p:spPr>
                <a:xfrm>
                  <a:off x="4114800" y="55626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05" name="立方体 204"/>
                <p:cNvSpPr/>
                <p:nvPr/>
              </p:nvSpPr>
              <p:spPr>
                <a:xfrm>
                  <a:off x="4038600" y="5638800"/>
                  <a:ext cx="1828800" cy="1143000"/>
                </a:xfrm>
                <a:prstGeom prst="cube">
                  <a:avLst>
                    <a:gd name="adj" fmla="val 45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4109" name="组合 224"/>
              <p:cNvGrpSpPr>
                <a:grpSpLocks/>
              </p:cNvGrpSpPr>
              <p:nvPr/>
            </p:nvGrpSpPr>
            <p:grpSpPr bwMode="auto">
              <a:xfrm>
                <a:off x="5867400" y="4483100"/>
                <a:ext cx="2514600" cy="484188"/>
                <a:chOff x="5867400" y="4483100"/>
                <a:chExt cx="2514600" cy="484188"/>
              </a:xfrm>
            </p:grpSpPr>
            <p:sp>
              <p:nvSpPr>
                <p:cNvPr id="4110" name="TextBox 456"/>
                <p:cNvSpPr txBox="1">
                  <a:spLocks noChangeArrowheads="1"/>
                </p:cNvSpPr>
                <p:nvPr/>
              </p:nvSpPr>
              <p:spPr bwMode="auto">
                <a:xfrm>
                  <a:off x="5867400" y="4483100"/>
                  <a:ext cx="20828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100" b="1">
                      <a:solidFill>
                        <a:schemeClr val="tx2"/>
                      </a:solidFill>
                      <a:latin typeface="Lucida Sans Unicode" pitchFamily="34" charset="0"/>
                      <a:ea typeface="宋体" charset="-122"/>
                    </a:defRPr>
                  </a:lvl9pPr>
                </a:lstStyle>
                <a:p>
                  <a:pPr algn="ctr"/>
                  <a:r>
                    <a:rPr lang="zh-CN" altLang="en-US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正面切片：</a:t>
                  </a:r>
                  <a:r>
                    <a:rPr lang="en-US" altLang="zh-CN" sz="2000">
                      <a:solidFill>
                        <a:schemeClr val="tx1"/>
                      </a:solidFill>
                      <a:latin typeface="华文细黑" pitchFamily="2" charset="-122"/>
                      <a:ea typeface="华文细黑" pitchFamily="2" charset="-122"/>
                    </a:rPr>
                    <a:t>	</a:t>
                  </a:r>
                  <a:endPara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graphicFrame>
              <p:nvGraphicFramePr>
                <p:cNvPr id="4098" name="Object 4"/>
                <p:cNvGraphicFramePr>
                  <a:graphicFrameLocks noChangeAspect="1"/>
                </p:cNvGraphicFramePr>
                <p:nvPr/>
              </p:nvGraphicFramePr>
              <p:xfrm>
                <a:off x="7200900" y="4486275"/>
                <a:ext cx="1181100" cy="4810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" name="Equation" r:id="rId7" imgW="558720" imgH="228600" progId="Equation.DSMT4">
                        <p:embed/>
                      </p:oleObj>
                    </mc:Choice>
                    <mc:Fallback>
                      <p:oleObj name="Equation" r:id="rId7" imgW="558720" imgH="2286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0900" y="4486275"/>
                              <a:ext cx="1181100" cy="4810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内积和范数</a:t>
            </a:r>
            <a:endParaRPr lang="en-US" altLang="zh-CN"/>
          </a:p>
          <a:p>
            <a:pPr lvl="1"/>
            <a:r>
              <a:rPr lang="zh-CN" altLang="en-US"/>
              <a:t>设</a:t>
            </a:r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内积：</a:t>
            </a:r>
            <a:endParaRPr lang="en-US" altLang="zh-CN"/>
          </a:p>
          <a:p>
            <a:pPr lvl="1">
              <a:buFont typeface="Verdana" pitchFamily="34" charset="0"/>
              <a:buNone/>
            </a:pPr>
            <a:endParaRPr lang="en-US" altLang="zh-CN"/>
          </a:p>
          <a:p>
            <a:pPr lvl="1">
              <a:buFont typeface="Verdana" pitchFamily="34" charset="0"/>
              <a:buNone/>
            </a:pPr>
            <a:endParaRPr lang="en-US" altLang="zh-CN"/>
          </a:p>
          <a:p>
            <a:pPr lvl="1">
              <a:buFont typeface="Verdana" pitchFamily="34" charset="0"/>
              <a:buNone/>
            </a:pPr>
            <a:endParaRPr lang="en-US" altLang="zh-CN"/>
          </a:p>
          <a:p>
            <a:pPr lvl="1">
              <a:buFont typeface="Verdana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Frobenius</a:t>
            </a:r>
            <a:r>
              <a:rPr lang="zh-CN" altLang="en-US"/>
              <a:t>）范数：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51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73305D19-A931-4FC8-AB17-1B47A9B5B880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463675" y="1916113"/>
          <a:ext cx="23336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916113"/>
                        <a:ext cx="23336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357438" y="2667000"/>
          <a:ext cx="43481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057400" imgH="469800" progId="Equation.DSMT4">
                  <p:embed/>
                </p:oleObj>
              </mc:Choice>
              <mc:Fallback>
                <p:oleObj name="Equation" r:id="rId5" imgW="205740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667000"/>
                        <a:ext cx="43481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2149475" y="4416425"/>
          <a:ext cx="49371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2336760" imgH="507960" progId="Equation.DSMT4">
                  <p:embed/>
                </p:oleObj>
              </mc:Choice>
              <mc:Fallback>
                <p:oleObj name="Equation" r:id="rId7" imgW="233676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416425"/>
                        <a:ext cx="493712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秩一张量</a:t>
            </a:r>
            <a:r>
              <a:rPr lang="en-US" altLang="zh-CN"/>
              <a:t>/</a:t>
            </a:r>
            <a:r>
              <a:rPr lang="zh-CN" altLang="en-US"/>
              <a:t>可合张量</a:t>
            </a:r>
            <a:endParaRPr lang="en-US" altLang="zh-CN"/>
          </a:p>
          <a:p>
            <a:pPr lvl="1"/>
            <a:r>
              <a:rPr lang="en-US" altLang="zh-CN"/>
              <a:t>N</a:t>
            </a:r>
            <a:r>
              <a:rPr lang="zh-CN" altLang="en-US"/>
              <a:t>阶张量                      是一个秩一张量，如果它能被写成</a:t>
            </a:r>
            <a:r>
              <a:rPr lang="en-US" altLang="zh-CN"/>
              <a:t>N</a:t>
            </a:r>
            <a:r>
              <a:rPr lang="zh-CN" altLang="en-US"/>
              <a:t>个向量的外积，即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基本概念及记号</a:t>
            </a:r>
          </a:p>
        </p:txBody>
      </p:sp>
      <p:sp>
        <p:nvSpPr>
          <p:cNvPr id="615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1pPr>
            <a:lvl2pPr marL="742950" indent="-28575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2pPr>
            <a:lvl3pPr marL="11430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3pPr>
            <a:lvl4pPr marL="16002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4pPr>
            <a:lvl5pPr marL="2057400" indent="-228600" eaLnBrk="0" hangingPunct="0"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宋体" charset="-122"/>
              </a:defRPr>
            </a:lvl9pPr>
          </a:lstStyle>
          <a:p>
            <a:pPr eaLnBrk="1" hangingPunct="1"/>
            <a:fld id="{14CA6635-3BDB-4E37-9F5F-35BBC8D4DB1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86000" y="1905000"/>
          <a:ext cx="19589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9589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040063" y="2743200"/>
          <a:ext cx="2979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743200"/>
                        <a:ext cx="29797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组合 176"/>
          <p:cNvGrpSpPr>
            <a:grpSpLocks/>
          </p:cNvGrpSpPr>
          <p:nvPr/>
        </p:nvGrpSpPr>
        <p:grpSpPr bwMode="auto">
          <a:xfrm>
            <a:off x="1981200" y="3581400"/>
            <a:ext cx="5133975" cy="2476500"/>
            <a:chOff x="1981200" y="3581400"/>
            <a:chExt cx="5133975" cy="2476654"/>
          </a:xfrm>
        </p:grpSpPr>
        <p:grpSp>
          <p:nvGrpSpPr>
            <p:cNvPr id="6158" name="组合 172"/>
            <p:cNvGrpSpPr>
              <a:grpSpLocks/>
            </p:cNvGrpSpPr>
            <p:nvPr/>
          </p:nvGrpSpPr>
          <p:grpSpPr bwMode="auto">
            <a:xfrm>
              <a:off x="1981200" y="3581400"/>
              <a:ext cx="5133975" cy="1855787"/>
              <a:chOff x="1295400" y="3783013"/>
              <a:chExt cx="5133975" cy="1855787"/>
            </a:xfrm>
          </p:grpSpPr>
          <p:grpSp>
            <p:nvGrpSpPr>
              <p:cNvPr id="6161" name="组合 171"/>
              <p:cNvGrpSpPr>
                <a:grpSpLocks/>
              </p:cNvGrpSpPr>
              <p:nvPr/>
            </p:nvGrpSpPr>
            <p:grpSpPr bwMode="auto">
              <a:xfrm>
                <a:off x="1295400" y="3886200"/>
                <a:ext cx="2209800" cy="1524000"/>
                <a:chOff x="1295400" y="3886200"/>
                <a:chExt cx="2209800" cy="1524000"/>
              </a:xfrm>
            </p:grpSpPr>
            <p:sp>
              <p:nvSpPr>
                <p:cNvPr id="162" name="立方体 161"/>
                <p:cNvSpPr/>
                <p:nvPr/>
              </p:nvSpPr>
              <p:spPr>
                <a:xfrm>
                  <a:off x="1295400" y="3886207"/>
                  <a:ext cx="2209800" cy="1524094"/>
                </a:xfrm>
                <a:prstGeom prst="cube">
                  <a:avLst>
                    <a:gd name="adj" fmla="val 2833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6153" name="Object 9"/>
                <p:cNvGraphicFramePr>
                  <a:graphicFrameLocks noChangeAspect="1"/>
                </p:cNvGraphicFramePr>
                <p:nvPr/>
              </p:nvGraphicFramePr>
              <p:xfrm>
                <a:off x="2057400" y="4648200"/>
                <a:ext cx="403225" cy="374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7" name="Equation" r:id="rId7" imgW="190440" imgH="177480" progId="Equation.DSMT4">
                        <p:embed/>
                      </p:oleObj>
                    </mc:Choice>
                    <mc:Fallback>
                      <p:oleObj name="Equation" r:id="rId7" imgW="190440" imgH="17748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57400" y="4648200"/>
                              <a:ext cx="403225" cy="3746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149" name="Object 10"/>
              <p:cNvGraphicFramePr>
                <a:graphicFrameLocks noChangeAspect="1"/>
              </p:cNvGraphicFramePr>
              <p:nvPr/>
            </p:nvGraphicFramePr>
            <p:xfrm>
              <a:off x="3733800" y="4495800"/>
              <a:ext cx="2698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Equation" r:id="rId9" imgW="126720" imgH="114120" progId="Equation.DSMT4">
                      <p:embed/>
                    </p:oleObj>
                  </mc:Choice>
                  <mc:Fallback>
                    <p:oleObj name="Equation" r:id="rId9" imgW="126720" imgH="11412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3800" y="4495800"/>
                            <a:ext cx="2698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62" name="组合 170"/>
              <p:cNvGrpSpPr>
                <a:grpSpLocks/>
              </p:cNvGrpSpPr>
              <p:nvPr/>
            </p:nvGrpSpPr>
            <p:grpSpPr bwMode="auto">
              <a:xfrm>
                <a:off x="4267200" y="3783013"/>
                <a:ext cx="2162175" cy="1855787"/>
                <a:chOff x="4267200" y="3783013"/>
                <a:chExt cx="2162175" cy="1855787"/>
              </a:xfrm>
            </p:grpSpPr>
            <p:sp>
              <p:nvSpPr>
                <p:cNvPr id="116" name="立方体 115"/>
                <p:cNvSpPr/>
                <p:nvPr/>
              </p:nvSpPr>
              <p:spPr>
                <a:xfrm>
                  <a:off x="4267200" y="4495845"/>
                  <a:ext cx="228600" cy="1143071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74" name="立方体 73"/>
                <p:cNvSpPr/>
                <p:nvPr/>
              </p:nvSpPr>
              <p:spPr>
                <a:xfrm>
                  <a:off x="4572000" y="4343436"/>
                  <a:ext cx="1828800" cy="228614"/>
                </a:xfrm>
                <a:prstGeom prst="cub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sp>
              <p:nvSpPr>
                <p:cNvPr id="27" name="立方体 26"/>
                <p:cNvSpPr/>
                <p:nvPr/>
              </p:nvSpPr>
              <p:spPr>
                <a:xfrm>
                  <a:off x="4343400" y="3810003"/>
                  <a:ext cx="609600" cy="609638"/>
                </a:xfrm>
                <a:prstGeom prst="cube">
                  <a:avLst>
                    <a:gd name="adj" fmla="val 7262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6150" name="Object 11"/>
                <p:cNvGraphicFramePr>
                  <a:graphicFrameLocks noChangeAspect="1"/>
                </p:cNvGraphicFramePr>
                <p:nvPr/>
              </p:nvGraphicFramePr>
              <p:xfrm>
                <a:off x="5041900" y="3783013"/>
                <a:ext cx="242888" cy="295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79" name="Equation" r:id="rId11" imgW="114120" imgH="139680" progId="Equation.DSMT4">
                        <p:embed/>
                      </p:oleObj>
                    </mc:Choice>
                    <mc:Fallback>
                      <p:oleObj name="Equation" r:id="rId11" imgW="114120" imgH="13968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1900" y="3783013"/>
                              <a:ext cx="242888" cy="295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51" name="Object 12"/>
                <p:cNvGraphicFramePr>
                  <a:graphicFrameLocks noChangeAspect="1"/>
                </p:cNvGraphicFramePr>
                <p:nvPr/>
              </p:nvGraphicFramePr>
              <p:xfrm>
                <a:off x="6159500" y="3998913"/>
                <a:ext cx="269875" cy="376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80" name="Equation" r:id="rId13" imgW="126720" imgH="177480" progId="Equation.DSMT4">
                        <p:embed/>
                      </p:oleObj>
                    </mc:Choice>
                    <mc:Fallback>
                      <p:oleObj name="Equation" r:id="rId13" imgW="126720" imgH="17748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59500" y="3998913"/>
                              <a:ext cx="269875" cy="376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52" name="Object 13"/>
                <p:cNvGraphicFramePr>
                  <a:graphicFrameLocks noChangeAspect="1"/>
                </p:cNvGraphicFramePr>
                <p:nvPr/>
              </p:nvGraphicFramePr>
              <p:xfrm>
                <a:off x="4559300" y="5334000"/>
                <a:ext cx="269875" cy="295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81" name="Equation" r:id="rId15" imgW="126720" imgH="139680" progId="Equation.DSMT4">
                        <p:embed/>
                      </p:oleObj>
                    </mc:Choice>
                    <mc:Fallback>
                      <p:oleObj name="Equation" r:id="rId15" imgW="126720" imgH="13968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9300" y="5334000"/>
                              <a:ext cx="269875" cy="2952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6159" name="组合 175"/>
            <p:cNvGrpSpPr>
              <a:grpSpLocks/>
            </p:cNvGrpSpPr>
            <p:nvPr/>
          </p:nvGrpSpPr>
          <p:grpSpPr bwMode="auto">
            <a:xfrm>
              <a:off x="2667000" y="5638800"/>
              <a:ext cx="3697287" cy="419254"/>
              <a:chOff x="3124200" y="5638800"/>
              <a:chExt cx="3697287" cy="419254"/>
            </a:xfrm>
          </p:grpSpPr>
          <p:sp>
            <p:nvSpPr>
              <p:cNvPr id="6160" name="TextBox 173"/>
              <p:cNvSpPr txBox="1">
                <a:spLocks noChangeArrowheads="1"/>
              </p:cNvSpPr>
              <p:nvPr/>
            </p:nvSpPr>
            <p:spPr bwMode="auto">
              <a:xfrm>
                <a:off x="3124200" y="5638800"/>
                <a:ext cx="2514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1pPr>
                <a:lvl2pPr marL="742950" indent="-28575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2pPr>
                <a:lvl3pPr marL="11430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3pPr>
                <a:lvl4pPr marL="16002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4pPr>
                <a:lvl5pPr marL="2057400" indent="-228600" eaLnBrk="0" hangingPunct="0"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100" b="1">
                    <a:solidFill>
                      <a:schemeClr val="tx2"/>
                    </a:solidFill>
                    <a:latin typeface="Lucida Sans Unicode" pitchFamily="34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华文细黑" pitchFamily="2" charset="-122"/>
                    <a:ea typeface="华文细黑" pitchFamily="2" charset="-122"/>
                  </a:rPr>
                  <a:t>三阶秩一张量：</a:t>
                </a:r>
              </a:p>
            </p:txBody>
          </p:sp>
          <p:graphicFrame>
            <p:nvGraphicFramePr>
              <p:cNvPr id="6148" name="Object 14"/>
              <p:cNvGraphicFramePr>
                <a:graphicFrameLocks noChangeAspect="1"/>
              </p:cNvGraphicFramePr>
              <p:nvPr/>
            </p:nvGraphicFramePr>
            <p:xfrm>
              <a:off x="5181600" y="5683404"/>
              <a:ext cx="1639887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" name="Equation" r:id="rId17" imgW="774360" imgH="177480" progId="Equation.DSMT4">
                      <p:embed/>
                    </p:oleObj>
                  </mc:Choice>
                  <mc:Fallback>
                    <p:oleObj name="Equation" r:id="rId17" imgW="774360" imgH="1774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1600" y="5683404"/>
                            <a:ext cx="1639887" cy="374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8734</TotalTime>
  <Words>1602</Words>
  <Application>Microsoft Office PowerPoint</Application>
  <PresentationFormat>全屏显示(4:3)</PresentationFormat>
  <Paragraphs>344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黑体</vt:lpstr>
      <vt:lpstr>华文细黑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Equation</vt:lpstr>
      <vt:lpstr>张量分解</vt:lpstr>
      <vt:lpstr>PowerPoint 演示文稿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基本概念及记号</vt:lpstr>
      <vt:lpstr>PowerPoint 演示文稿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CP分解</vt:lpstr>
      <vt:lpstr>PowerPoint 演示文稿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Tucker分解</vt:lpstr>
      <vt:lpstr>欢迎大家提出宝贵建议</vt:lpstr>
    </vt:vector>
  </TitlesOfParts>
  <Company>Laptop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Limit in  Community Detection</dc:title>
  <dc:creator>Yilin</dc:creator>
  <cp:lastModifiedBy>刘金鑫</cp:lastModifiedBy>
  <cp:revision>790</cp:revision>
  <dcterms:created xsi:type="dcterms:W3CDTF">2009-02-19T03:39:54Z</dcterms:created>
  <dcterms:modified xsi:type="dcterms:W3CDTF">2017-04-01T14:41:44Z</dcterms:modified>
</cp:coreProperties>
</file>