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8" r:id="rId5"/>
    <p:sldMasterId id="2147483812" r:id="rId6"/>
  </p:sldMasterIdLst>
  <p:notesMasterIdLst>
    <p:notesMasterId r:id="rId34"/>
  </p:notesMasterIdLst>
  <p:handoutMasterIdLst>
    <p:handoutMasterId r:id="rId35"/>
  </p:handoutMasterIdLst>
  <p:sldIdLst>
    <p:sldId id="311" r:id="rId7"/>
    <p:sldId id="437" r:id="rId8"/>
    <p:sldId id="363" r:id="rId9"/>
    <p:sldId id="364" r:id="rId10"/>
    <p:sldId id="389" r:id="rId11"/>
    <p:sldId id="417" r:id="rId12"/>
    <p:sldId id="418" r:id="rId13"/>
    <p:sldId id="419" r:id="rId14"/>
    <p:sldId id="420" r:id="rId15"/>
    <p:sldId id="421" r:id="rId16"/>
    <p:sldId id="435" r:id="rId17"/>
    <p:sldId id="423" r:id="rId18"/>
    <p:sldId id="425" r:id="rId19"/>
    <p:sldId id="427" r:id="rId20"/>
    <p:sldId id="426" r:id="rId21"/>
    <p:sldId id="422" r:id="rId22"/>
    <p:sldId id="428" r:id="rId23"/>
    <p:sldId id="429" r:id="rId24"/>
    <p:sldId id="430" r:id="rId25"/>
    <p:sldId id="432" r:id="rId26"/>
    <p:sldId id="433" r:id="rId27"/>
    <p:sldId id="436" r:id="rId28"/>
    <p:sldId id="370" r:id="rId29"/>
    <p:sldId id="416" r:id="rId30"/>
    <p:sldId id="424" r:id="rId31"/>
    <p:sldId id="352" r:id="rId32"/>
    <p:sldId id="346" r:id="rId33"/>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512"/>
    <a:srgbClr val="F6F7F8"/>
    <a:srgbClr val="6B4389"/>
    <a:srgbClr val="F2A34C"/>
    <a:srgbClr val="FF6600"/>
    <a:srgbClr val="0000FF"/>
    <a:srgbClr val="000000"/>
    <a:srgbClr val="FFFF00"/>
    <a:srgbClr val="124192"/>
    <a:srgbClr val="687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2" autoAdjust="0"/>
    <p:restoredTop sz="93414" autoAdjust="0"/>
  </p:normalViewPr>
  <p:slideViewPr>
    <p:cSldViewPr snapToGrid="0">
      <p:cViewPr>
        <p:scale>
          <a:sx n="80" d="100"/>
          <a:sy n="80" d="100"/>
        </p:scale>
        <p:origin x="1056" y="9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5/14/2017</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5/14/2017</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r>
              <a:rPr lang="en-US" dirty="0">
                <a:ea typeface="ヒラギノ角ゴ Pro W3"/>
                <a:cs typeface="ヒラギノ角ゴ Pro W3"/>
              </a:rPr>
              <a:t>When status</a:t>
            </a:r>
            <a:r>
              <a:rPr lang="en-US" baseline="0" dirty="0">
                <a:ea typeface="ヒラギノ角ゴ Pro W3"/>
                <a:cs typeface="ヒラギノ角ゴ Pro W3"/>
              </a:rPr>
              <a:t> of the study is approved, please add approver’s name. Approver is the FC PO.</a:t>
            </a:r>
          </a:p>
          <a:p>
            <a:r>
              <a:rPr lang="en-US" sz="1200" b="1" i="0" kern="1200" dirty="0">
                <a:solidFill>
                  <a:schemeClr val="tx1"/>
                </a:solidFill>
                <a:latin typeface="+mn-lt"/>
                <a:ea typeface="ヒラギノ角ゴ Pro W3" charset="0"/>
                <a:cs typeface="ヒラギノ角ゴ Pro W3" charset="0"/>
              </a:rPr>
              <a:t>Pre-study Template</a:t>
            </a:r>
            <a:r>
              <a:rPr lang="en-US" sz="1200" b="1" i="0" kern="1200">
                <a:solidFill>
                  <a:schemeClr val="tx1"/>
                </a:solidFill>
                <a:latin typeface="+mn-lt"/>
                <a:ea typeface="ヒラギノ角ゴ Pro W3" charset="0"/>
                <a:cs typeface="ヒラギノ角ゴ Pro W3" charset="0"/>
              </a:rPr>
              <a:t>: </a:t>
            </a:r>
            <a:r>
              <a:rPr lang="en-US">
                <a:ea typeface="ヒラギノ角ゴ Pro W3"/>
                <a:cs typeface="ヒラギノ角ゴ Pro W3"/>
              </a:rPr>
              <a:t>https://sharenet-ims.int.net.nokia.com/Overview/D523235803</a:t>
            </a:r>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C2616F-011D-47B3-A2C1-4E16F11993E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574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12</a:t>
            </a:fld>
            <a:endParaRPr lang="en-US"/>
          </a:p>
        </p:txBody>
      </p:sp>
    </p:spTree>
    <p:extLst>
      <p:ext uri="{BB962C8B-B14F-4D97-AF65-F5344CB8AC3E}">
        <p14:creationId xmlns:p14="http://schemas.microsoft.com/office/powerpoint/2010/main" val="377856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13</a:t>
            </a:fld>
            <a:endParaRPr lang="en-US"/>
          </a:p>
        </p:txBody>
      </p:sp>
    </p:spTree>
    <p:extLst>
      <p:ext uri="{BB962C8B-B14F-4D97-AF65-F5344CB8AC3E}">
        <p14:creationId xmlns:p14="http://schemas.microsoft.com/office/powerpoint/2010/main" val="3257743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14</a:t>
            </a:fld>
            <a:endParaRPr lang="en-US"/>
          </a:p>
        </p:txBody>
      </p:sp>
    </p:spTree>
    <p:extLst>
      <p:ext uri="{BB962C8B-B14F-4D97-AF65-F5344CB8AC3E}">
        <p14:creationId xmlns:p14="http://schemas.microsoft.com/office/powerpoint/2010/main" val="2409673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15</a:t>
            </a:fld>
            <a:endParaRPr lang="en-US"/>
          </a:p>
        </p:txBody>
      </p:sp>
    </p:spTree>
    <p:extLst>
      <p:ext uri="{BB962C8B-B14F-4D97-AF65-F5344CB8AC3E}">
        <p14:creationId xmlns:p14="http://schemas.microsoft.com/office/powerpoint/2010/main" val="512810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extLst>
      <p:ext uri="{BB962C8B-B14F-4D97-AF65-F5344CB8AC3E}">
        <p14:creationId xmlns:p14="http://schemas.microsoft.com/office/powerpoint/2010/main" val="338325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extLst>
      <p:ext uri="{BB962C8B-B14F-4D97-AF65-F5344CB8AC3E}">
        <p14:creationId xmlns:p14="http://schemas.microsoft.com/office/powerpoint/2010/main" val="385883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18</a:t>
            </a:fld>
            <a:endParaRPr lang="en-US"/>
          </a:p>
        </p:txBody>
      </p:sp>
    </p:spTree>
    <p:extLst>
      <p:ext uri="{BB962C8B-B14F-4D97-AF65-F5344CB8AC3E}">
        <p14:creationId xmlns:p14="http://schemas.microsoft.com/office/powerpoint/2010/main" val="349185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19</a:t>
            </a:fld>
            <a:endParaRPr lang="en-US"/>
          </a:p>
        </p:txBody>
      </p:sp>
    </p:spTree>
    <p:extLst>
      <p:ext uri="{BB962C8B-B14F-4D97-AF65-F5344CB8AC3E}">
        <p14:creationId xmlns:p14="http://schemas.microsoft.com/office/powerpoint/2010/main" val="4155109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a:p>
        </p:txBody>
      </p:sp>
    </p:spTree>
    <p:extLst>
      <p:ext uri="{BB962C8B-B14F-4D97-AF65-F5344CB8AC3E}">
        <p14:creationId xmlns:p14="http://schemas.microsoft.com/office/powerpoint/2010/main" val="16005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800" b="1" dirty="0"/>
              <a:t>Content</a:t>
            </a:r>
          </a:p>
          <a:p>
            <a:pPr eaLnBrk="1" hangingPunct="1"/>
            <a:r>
              <a:rPr lang="en-US" dirty="0"/>
              <a:t>This slide describes the default content of a pre-study. In case some content is not valid please mark it as “not relevant” and explain why this is the case.</a:t>
            </a:r>
          </a:p>
          <a:p>
            <a:pPr eaLnBrk="1" hangingPunct="1"/>
            <a:r>
              <a:rPr lang="en-US" dirty="0"/>
              <a:t>If there is a need to add new slides into the pre-study, then update the content accordingly. Multiplying the existing slides in this template does not require update to the content.</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a:t>
            </a:fld>
            <a:endParaRPr lang="en-US"/>
          </a:p>
        </p:txBody>
      </p:sp>
    </p:spTree>
    <p:extLst>
      <p:ext uri="{BB962C8B-B14F-4D97-AF65-F5344CB8AC3E}">
        <p14:creationId xmlns:p14="http://schemas.microsoft.com/office/powerpoint/2010/main" val="264788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21</a:t>
            </a:fld>
            <a:endParaRPr lang="en-US"/>
          </a:p>
        </p:txBody>
      </p:sp>
    </p:spTree>
    <p:extLst>
      <p:ext uri="{BB962C8B-B14F-4D97-AF65-F5344CB8AC3E}">
        <p14:creationId xmlns:p14="http://schemas.microsoft.com/office/powerpoint/2010/main" val="89542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22</a:t>
            </a:fld>
            <a:endParaRPr lang="en-US"/>
          </a:p>
        </p:txBody>
      </p:sp>
    </p:spTree>
    <p:extLst>
      <p:ext uri="{BB962C8B-B14F-4D97-AF65-F5344CB8AC3E}">
        <p14:creationId xmlns:p14="http://schemas.microsoft.com/office/powerpoint/2010/main" val="2952200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800" b="1" dirty="0"/>
              <a:t>Work Items and Effort Estimates</a:t>
            </a:r>
          </a:p>
          <a:p>
            <a:pPr eaLnBrk="1" hangingPunct="1"/>
            <a:r>
              <a:rPr lang="en-US" dirty="0"/>
              <a:t>This slide shall describe the work that is required to implement the feature component. The work items can be development, configuration, testing or documentation activities.</a:t>
            </a:r>
          </a:p>
          <a:p>
            <a:pPr eaLnBrk="1" hangingPunct="1"/>
            <a:r>
              <a:rPr lang="en-US" dirty="0"/>
              <a:t>Work items is a breakdown of activities that different development streams must accomplish for the particular implementation alternative. Each implementation alternative has its own work items, which shall be described in separate slides. The identifier is a reference to the particular implementation alternative.</a:t>
            </a:r>
          </a:p>
          <a:p>
            <a:pPr eaLnBrk="1" hangingPunct="1"/>
            <a:r>
              <a:rPr lang="en-US" dirty="0"/>
              <a:t>Give a short, but descriptive </a:t>
            </a:r>
            <a:r>
              <a:rPr lang="en-US" b="1" dirty="0"/>
              <a:t>Name</a:t>
            </a:r>
            <a:r>
              <a:rPr lang="en-US" dirty="0"/>
              <a:t> for each work item.</a:t>
            </a:r>
          </a:p>
          <a:p>
            <a:pPr eaLnBrk="1" hangingPunct="1"/>
            <a:r>
              <a:rPr lang="en-US" dirty="0"/>
              <a:t>Associate each work item to a particular </a:t>
            </a:r>
            <a:r>
              <a:rPr lang="en-US" b="1" dirty="0"/>
              <a:t>Use Case</a:t>
            </a:r>
            <a:r>
              <a:rPr lang="en-US" dirty="0"/>
              <a:t> that is included into the feature component.</a:t>
            </a:r>
          </a:p>
          <a:p>
            <a:pPr eaLnBrk="1" hangingPunct="1"/>
            <a:r>
              <a:rPr lang="en-US" dirty="0"/>
              <a:t>Give a detailed </a:t>
            </a:r>
            <a:r>
              <a:rPr lang="en-US" b="1" dirty="0"/>
              <a:t>Description</a:t>
            </a:r>
            <a:r>
              <a:rPr lang="en-US" dirty="0"/>
              <a:t> about the </a:t>
            </a:r>
            <a:r>
              <a:rPr lang="en-US" u="sng" dirty="0"/>
              <a:t>objectives</a:t>
            </a:r>
            <a:r>
              <a:rPr lang="en-US" dirty="0"/>
              <a:t> and </a:t>
            </a:r>
            <a:r>
              <a:rPr lang="en-US" u="sng" dirty="0"/>
              <a:t>expected results</a:t>
            </a:r>
            <a:r>
              <a:rPr lang="en-US" dirty="0"/>
              <a:t> of the each work item. Development streams shall base their </a:t>
            </a:r>
            <a:r>
              <a:rPr lang="en-US" b="1" dirty="0"/>
              <a:t>Effort Estimates</a:t>
            </a:r>
            <a:r>
              <a:rPr lang="en-US" dirty="0"/>
              <a:t> based on the defined objectives and expected results.</a:t>
            </a:r>
          </a:p>
          <a:p>
            <a:pPr eaLnBrk="1" hangingPunct="1"/>
            <a:r>
              <a:rPr lang="en-US" dirty="0"/>
              <a:t>Define the </a:t>
            </a:r>
            <a:r>
              <a:rPr lang="en-US" b="1" dirty="0"/>
              <a:t>Development Stream</a:t>
            </a:r>
            <a:r>
              <a:rPr lang="en-US" dirty="0"/>
              <a:t> where the work items shall be implemented. One work item can require implementation from multiple development stream.</a:t>
            </a:r>
          </a:p>
          <a:p>
            <a:pPr eaLnBrk="1" hangingPunct="1"/>
            <a:r>
              <a:rPr lang="en-US" dirty="0"/>
              <a:t>Collect </a:t>
            </a:r>
            <a:r>
              <a:rPr lang="en-US" b="1" dirty="0"/>
              <a:t>Effort Estimate</a:t>
            </a:r>
            <a:r>
              <a:rPr lang="en-US" dirty="0"/>
              <a:t> for each work item from development stream. Summarize the effort of multiple development streams for single work item and summarize the effort estimates for the whole implementation alternative.</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23</a:t>
            </a:fld>
            <a:endParaRPr lang="en-US"/>
          </a:p>
        </p:txBody>
      </p:sp>
    </p:spTree>
    <p:extLst>
      <p:ext uri="{BB962C8B-B14F-4D97-AF65-F5344CB8AC3E}">
        <p14:creationId xmlns:p14="http://schemas.microsoft.com/office/powerpoint/2010/main" val="202643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800" b="1" dirty="0"/>
              <a:t>Work Items and Effort Estimates</a:t>
            </a:r>
          </a:p>
          <a:p>
            <a:pPr eaLnBrk="1" hangingPunct="1"/>
            <a:r>
              <a:rPr lang="en-US" dirty="0"/>
              <a:t>This slide shall describe the work that is required to implement the feature component. The work items can be development, configuration, testing or documentation activities.</a:t>
            </a:r>
          </a:p>
          <a:p>
            <a:pPr eaLnBrk="1" hangingPunct="1"/>
            <a:r>
              <a:rPr lang="en-US" dirty="0"/>
              <a:t>Work items is a breakdown of activities that different development streams must accomplish for the particular implementation alternative. Each implementation alternative has its own work items, which shall be described in separate slides. The identifier is a reference to the particular implementation alternative.</a:t>
            </a:r>
          </a:p>
          <a:p>
            <a:pPr eaLnBrk="1" hangingPunct="1"/>
            <a:r>
              <a:rPr lang="en-US" dirty="0"/>
              <a:t>Give a short, but descriptive </a:t>
            </a:r>
            <a:r>
              <a:rPr lang="en-US" b="1" dirty="0"/>
              <a:t>Name</a:t>
            </a:r>
            <a:r>
              <a:rPr lang="en-US" dirty="0"/>
              <a:t> for each work item.</a:t>
            </a:r>
          </a:p>
          <a:p>
            <a:pPr eaLnBrk="1" hangingPunct="1"/>
            <a:r>
              <a:rPr lang="en-US" dirty="0"/>
              <a:t>Associate each work item to a particular </a:t>
            </a:r>
            <a:r>
              <a:rPr lang="en-US" b="1" dirty="0"/>
              <a:t>Use Case</a:t>
            </a:r>
            <a:r>
              <a:rPr lang="en-US" dirty="0"/>
              <a:t> that is included into the feature component.</a:t>
            </a:r>
          </a:p>
          <a:p>
            <a:pPr eaLnBrk="1" hangingPunct="1"/>
            <a:r>
              <a:rPr lang="en-US" dirty="0"/>
              <a:t>Give a detailed </a:t>
            </a:r>
            <a:r>
              <a:rPr lang="en-US" b="1" dirty="0"/>
              <a:t>Description</a:t>
            </a:r>
            <a:r>
              <a:rPr lang="en-US" dirty="0"/>
              <a:t> about the </a:t>
            </a:r>
            <a:r>
              <a:rPr lang="en-US" u="sng" dirty="0"/>
              <a:t>objectives</a:t>
            </a:r>
            <a:r>
              <a:rPr lang="en-US" dirty="0"/>
              <a:t> and </a:t>
            </a:r>
            <a:r>
              <a:rPr lang="en-US" u="sng" dirty="0"/>
              <a:t>expected results</a:t>
            </a:r>
            <a:r>
              <a:rPr lang="en-US" dirty="0"/>
              <a:t> of the each work item. Development streams shall base their </a:t>
            </a:r>
            <a:r>
              <a:rPr lang="en-US" b="1" dirty="0"/>
              <a:t>Effort Estimates</a:t>
            </a:r>
            <a:r>
              <a:rPr lang="en-US" dirty="0"/>
              <a:t> based on the defined objectives and expected results.</a:t>
            </a:r>
          </a:p>
          <a:p>
            <a:pPr eaLnBrk="1" hangingPunct="1"/>
            <a:r>
              <a:rPr lang="en-US" dirty="0"/>
              <a:t>Define the </a:t>
            </a:r>
            <a:r>
              <a:rPr lang="en-US" b="1" dirty="0"/>
              <a:t>Development Stream</a:t>
            </a:r>
            <a:r>
              <a:rPr lang="en-US" dirty="0"/>
              <a:t> where the work items shall be implemented. One work item can require implementation from multiple development stream.</a:t>
            </a:r>
          </a:p>
          <a:p>
            <a:pPr eaLnBrk="1" hangingPunct="1"/>
            <a:r>
              <a:rPr lang="en-US" dirty="0"/>
              <a:t>Collect </a:t>
            </a:r>
            <a:r>
              <a:rPr lang="en-US" b="1" dirty="0"/>
              <a:t>Effort Estimate</a:t>
            </a:r>
            <a:r>
              <a:rPr lang="en-US" dirty="0"/>
              <a:t> for each work item from development stream. Summarize the effort of multiple development streams for single work item and summarize the effort estimates for the whole implementation alternative.</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24</a:t>
            </a:fld>
            <a:endParaRPr lang="en-US"/>
          </a:p>
        </p:txBody>
      </p:sp>
    </p:spTree>
    <p:extLst>
      <p:ext uri="{BB962C8B-B14F-4D97-AF65-F5344CB8AC3E}">
        <p14:creationId xmlns:p14="http://schemas.microsoft.com/office/powerpoint/2010/main" val="1233017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25</a:t>
            </a:fld>
            <a:endParaRPr lang="en-US"/>
          </a:p>
        </p:txBody>
      </p:sp>
    </p:spTree>
    <p:extLst>
      <p:ext uri="{BB962C8B-B14F-4D97-AF65-F5344CB8AC3E}">
        <p14:creationId xmlns:p14="http://schemas.microsoft.com/office/powerpoint/2010/main" val="167262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a:t>
            </a:fld>
            <a:endParaRPr lang="en-US"/>
          </a:p>
        </p:txBody>
      </p:sp>
    </p:spTree>
    <p:extLst>
      <p:ext uri="{BB962C8B-B14F-4D97-AF65-F5344CB8AC3E}">
        <p14:creationId xmlns:p14="http://schemas.microsoft.com/office/powerpoint/2010/main" val="86877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a:t>
            </a:fld>
            <a:endParaRPr lang="en-US"/>
          </a:p>
        </p:txBody>
      </p:sp>
    </p:spTree>
    <p:extLst>
      <p:ext uri="{BB962C8B-B14F-4D97-AF65-F5344CB8AC3E}">
        <p14:creationId xmlns:p14="http://schemas.microsoft.com/office/powerpoint/2010/main" val="1443548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6</a:t>
            </a:fld>
            <a:endParaRPr lang="en-US"/>
          </a:p>
        </p:txBody>
      </p:sp>
    </p:spTree>
    <p:extLst>
      <p:ext uri="{BB962C8B-B14F-4D97-AF65-F5344CB8AC3E}">
        <p14:creationId xmlns:p14="http://schemas.microsoft.com/office/powerpoint/2010/main" val="396563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7</a:t>
            </a:fld>
            <a:endParaRPr lang="en-US"/>
          </a:p>
        </p:txBody>
      </p:sp>
    </p:spTree>
    <p:extLst>
      <p:ext uri="{BB962C8B-B14F-4D97-AF65-F5344CB8AC3E}">
        <p14:creationId xmlns:p14="http://schemas.microsoft.com/office/powerpoint/2010/main" val="228575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8</a:t>
            </a:fld>
            <a:endParaRPr lang="en-US"/>
          </a:p>
        </p:txBody>
      </p:sp>
    </p:spTree>
    <p:extLst>
      <p:ext uri="{BB962C8B-B14F-4D97-AF65-F5344CB8AC3E}">
        <p14:creationId xmlns:p14="http://schemas.microsoft.com/office/powerpoint/2010/main" val="107183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9</a:t>
            </a:fld>
            <a:endParaRPr lang="en-US"/>
          </a:p>
        </p:txBody>
      </p:sp>
    </p:spTree>
    <p:extLst>
      <p:ext uri="{BB962C8B-B14F-4D97-AF65-F5344CB8AC3E}">
        <p14:creationId xmlns:p14="http://schemas.microsoft.com/office/powerpoint/2010/main" val="377425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en-US" sz="1800" b="1" dirty="0"/>
              <a:t>Introduction and Scope</a:t>
            </a:r>
          </a:p>
          <a:p>
            <a:pPr eaLnBrk="1" hangingPunct="1"/>
            <a:r>
              <a:rPr lang="en-US" dirty="0"/>
              <a:t>This slide shall describe to the reader what is the initial customer request as it is documented by the product owner, how it is mapped into the context of the OSS system, and what is the actual problem that needs to be resolved in the context of the OSS system.</a:t>
            </a:r>
          </a:p>
          <a:p>
            <a:pPr eaLnBrk="1" hangingPunct="1"/>
            <a:r>
              <a:rPr lang="en-US" b="1" dirty="0"/>
              <a:t>Feature Component Description from Focal Point</a:t>
            </a:r>
          </a:p>
          <a:p>
            <a:pPr eaLnBrk="1" hangingPunct="1"/>
            <a:r>
              <a:rPr lang="en-US" dirty="0"/>
              <a:t>Describe here the product owners objectives and customer benefits as they have been documented in the Focal Point.</a:t>
            </a:r>
          </a:p>
          <a:p>
            <a:pPr eaLnBrk="1" hangingPunct="1"/>
            <a:r>
              <a:rPr lang="en-US" b="1" dirty="0"/>
              <a:t>Context Description</a:t>
            </a:r>
          </a:p>
          <a:p>
            <a:pPr eaLnBrk="1" hangingPunct="1"/>
            <a:r>
              <a:rPr lang="en-US" dirty="0"/>
              <a:t>Describe here the context of the feature component. Does the feature component concern one single component of an OSS system, does it involve multiple components (i.e. end-to-end feature component) or does it cover the whole OSS system (i.e. system level feature component).</a:t>
            </a:r>
          </a:p>
          <a:p>
            <a:pPr eaLnBrk="1" hangingPunct="1"/>
            <a:r>
              <a:rPr lang="en-US" b="1" dirty="0"/>
              <a:t>Problem Domain Description</a:t>
            </a:r>
          </a:p>
          <a:p>
            <a:pPr eaLnBrk="1" hangingPunct="1"/>
            <a:r>
              <a:rPr lang="en-US" dirty="0"/>
              <a:t>Describe here what is the actual problem that needs to be solved for being able to fulfill the actual customer request in the defined context.</a:t>
            </a:r>
          </a:p>
          <a:p>
            <a:pPr eaLnBrk="1" hangingPunct="1"/>
            <a:r>
              <a:rPr lang="en-US" dirty="0"/>
              <a:t>There can be differences between the initial customer request and the actual problem that needs to be resolved, and in this case the feature component description might also require updates.</a:t>
            </a:r>
          </a:p>
          <a:p>
            <a:pPr eaLnBrk="1" hangingPunct="1"/>
            <a:r>
              <a:rPr lang="en-US" b="1" dirty="0"/>
              <a:t>Scope Description</a:t>
            </a:r>
          </a:p>
          <a:p>
            <a:pPr eaLnBrk="1" hangingPunct="1"/>
            <a:r>
              <a:rPr lang="en-US" dirty="0"/>
              <a:t>Describe here shortly; but clearly; what shall be included into the scope of the pre-study and what shall be left out.</a:t>
            </a:r>
          </a:p>
          <a:p>
            <a:pPr eaLnBrk="1" hangingPunct="1"/>
            <a:r>
              <a:rPr lang="en-US" dirty="0"/>
              <a:t>Readers can easily make assumptions that additional topics that have clear association to the problem domain would be also included into the scope of the feature component and pre-study.</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10</a:t>
            </a:fld>
            <a:endParaRPr lang="en-US"/>
          </a:p>
        </p:txBody>
      </p:sp>
    </p:spTree>
    <p:extLst>
      <p:ext uri="{BB962C8B-B14F-4D97-AF65-F5344CB8AC3E}">
        <p14:creationId xmlns:p14="http://schemas.microsoft.com/office/powerpoint/2010/main" val="331612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a:ea typeface="ヒラギノ角ゴ Pro W3"/>
                <a:cs typeface="ヒラギノ角ゴ Pro W3"/>
              </a:rPr>
              <a:t>main headline in</a:t>
            </a:r>
            <a:br>
              <a:rPr lang="en-US" dirty="0">
                <a:ea typeface="ヒラギノ角ゴ Pro W3"/>
                <a:cs typeface="ヒラギノ角ゴ Pro W3"/>
              </a:rPr>
            </a:br>
            <a:r>
              <a:rPr lang="en-US" dirty="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5"/>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2016</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dirty="0">
                <a:solidFill>
                  <a:schemeClr val="bg2"/>
                </a:solidFill>
                <a:cs typeface="Arial"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Lst>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US" noProof="0" dirty="0">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a:solidFill>
                  <a:schemeClr val="bg1"/>
                </a:solidFill>
                <a:latin typeface="+mn-lt"/>
                <a:cs typeface="Arial" charset="0"/>
              </a:rPr>
              <a:t>© Nokia </a:t>
            </a:r>
            <a:r>
              <a:rPr lang="en-GB" sz="800" baseline="0" dirty="0">
                <a:solidFill>
                  <a:schemeClr val="bg1"/>
                </a:solidFill>
                <a:latin typeface="+mn-lt"/>
                <a:cs typeface="Arial" charset="0"/>
              </a:rPr>
              <a:t>2016</a:t>
            </a:r>
            <a:endParaRPr lang="en-GB" sz="800" dirty="0">
              <a:solidFill>
                <a:schemeClr val="bg1"/>
              </a:solidFill>
              <a:latin typeface="+mn-lt"/>
              <a:cs typeface="Arial" charset="0"/>
            </a:endParaRP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dirty="0">
                <a:solidFill>
                  <a:schemeClr val="bg1"/>
                </a:solidFill>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stack/heat-templates/tree/master/ho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p:txBody>
          <a:bodyPr/>
          <a:lstStyle/>
          <a:p>
            <a:pPr eaLnBrk="1" hangingPunct="1"/>
            <a:r>
              <a:rPr lang="en-US" sz="4000" dirty="0"/>
              <a:t>Feature Proposal</a:t>
            </a:r>
          </a:p>
          <a:p>
            <a:pPr eaLnBrk="1" hangingPunct="1"/>
            <a:endParaRPr lang="en-US" sz="4000" dirty="0"/>
          </a:p>
          <a:p>
            <a:pPr eaLnBrk="1" hangingPunct="1"/>
            <a:r>
              <a:rPr lang="en-US" sz="4000" dirty="0"/>
              <a:t>BTSMED Auto Scaling in OpenStack</a:t>
            </a:r>
          </a:p>
        </p:txBody>
      </p:sp>
      <p:sp>
        <p:nvSpPr>
          <p:cNvPr id="8" name="Text Placeholder 7"/>
          <p:cNvSpPr>
            <a:spLocks noGrp="1"/>
          </p:cNvSpPr>
          <p:nvPr>
            <p:ph type="body" sz="quarter" idx="13"/>
          </p:nvPr>
        </p:nvSpPr>
        <p:spPr>
          <a:xfrm>
            <a:off x="422476" y="3501220"/>
            <a:ext cx="8243887" cy="1231368"/>
          </a:xfrm>
        </p:spPr>
        <p:txBody>
          <a:bodyPr/>
          <a:lstStyle/>
          <a:p>
            <a:pPr eaLnBrk="1" hangingPunct="1">
              <a:defRPr/>
            </a:pPr>
            <a:r>
              <a:rPr lang="en-US" sz="1800" dirty="0"/>
              <a:t>Hui Liang</a:t>
            </a:r>
          </a:p>
          <a:p>
            <a:pPr eaLnBrk="1" hangingPunct="1">
              <a:defRPr/>
            </a:pPr>
            <a:r>
              <a:rPr lang="en-US" sz="1800" dirty="0"/>
              <a:t>20-03-2017</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Heat of OpenStack</a:t>
            </a:r>
            <a:endParaRPr lang="en-GB" dirty="0"/>
          </a:p>
        </p:txBody>
      </p:sp>
      <p:sp>
        <p:nvSpPr>
          <p:cNvPr id="4" name="Rectangle 3"/>
          <p:cNvSpPr/>
          <p:nvPr/>
        </p:nvSpPr>
        <p:spPr>
          <a:xfrm>
            <a:off x="5542384" y="955249"/>
            <a:ext cx="3284376" cy="1384995"/>
          </a:xfrm>
          <a:prstGeom prst="rect">
            <a:avLst/>
          </a:prstGeom>
        </p:spPr>
        <p:txBody>
          <a:bodyPr wrap="square">
            <a:spAutoFit/>
          </a:bodyPr>
          <a:lstStyle/>
          <a:p>
            <a:r>
              <a:rPr lang="en-US" altLang="zh-CN" sz="1400" dirty="0">
                <a:latin typeface="+mn-lt"/>
              </a:rPr>
              <a:t>Heat is an OpenStack incubated project that provides Orchestration for OpenStack. It allows describing cloud infrastructure or composed application, called “stack”, in a text file called “template”.</a:t>
            </a:r>
            <a:endParaRPr lang="zh-CN" altLang="en-US" sz="1400" dirty="0">
              <a:latin typeface="+mn-lt"/>
            </a:endParaRPr>
          </a:p>
        </p:txBody>
      </p:sp>
      <p:pic>
        <p:nvPicPr>
          <p:cNvPr id="6" name="Picture 5"/>
          <p:cNvPicPr>
            <a:picLocks noChangeAspect="1"/>
          </p:cNvPicPr>
          <p:nvPr/>
        </p:nvPicPr>
        <p:blipFill>
          <a:blip r:embed="rId3"/>
          <a:stretch>
            <a:fillRect/>
          </a:stretch>
        </p:blipFill>
        <p:spPr>
          <a:xfrm>
            <a:off x="421044" y="955249"/>
            <a:ext cx="4457700" cy="2543175"/>
          </a:xfrm>
          <a:prstGeom prst="rect">
            <a:avLst/>
          </a:prstGeom>
        </p:spPr>
      </p:pic>
      <p:sp>
        <p:nvSpPr>
          <p:cNvPr id="7" name="Rectangle 6"/>
          <p:cNvSpPr/>
          <p:nvPr/>
        </p:nvSpPr>
        <p:spPr>
          <a:xfrm>
            <a:off x="421044" y="3638548"/>
            <a:ext cx="4572000" cy="276999"/>
          </a:xfrm>
          <a:prstGeom prst="rect">
            <a:avLst/>
          </a:prstGeom>
        </p:spPr>
        <p:txBody>
          <a:bodyPr>
            <a:spAutoFit/>
          </a:bodyPr>
          <a:lstStyle/>
          <a:p>
            <a:r>
              <a:rPr lang="en-US" altLang="zh-CN" sz="1200" b="1" dirty="0">
                <a:latin typeface="+mn-lt"/>
              </a:rPr>
              <a:t>Figure</a:t>
            </a:r>
            <a:r>
              <a:rPr lang="en-US" altLang="zh-CN" sz="1200" dirty="0">
                <a:latin typeface="+mn-lt"/>
              </a:rPr>
              <a:t> An example of 3-tier model composed application</a:t>
            </a:r>
            <a:endParaRPr lang="zh-CN" altLang="en-US" sz="1200" dirty="0">
              <a:latin typeface="+mn-lt"/>
            </a:endParaRPr>
          </a:p>
        </p:txBody>
      </p:sp>
      <p:sp>
        <p:nvSpPr>
          <p:cNvPr id="8" name="TextBox 7"/>
          <p:cNvSpPr txBox="1"/>
          <p:nvPr/>
        </p:nvSpPr>
        <p:spPr>
          <a:xfrm>
            <a:off x="5074687" y="2992155"/>
            <a:ext cx="3640967" cy="646331"/>
          </a:xfrm>
          <a:prstGeom prst="rect">
            <a:avLst/>
          </a:prstGeom>
          <a:noFill/>
        </p:spPr>
        <p:txBody>
          <a:bodyPr wrap="square" rtlCol="0">
            <a:spAutoFit/>
          </a:bodyPr>
          <a:lstStyle/>
          <a:p>
            <a:r>
              <a:rPr lang="en-US" altLang="zh-CN" b="1" dirty="0">
                <a:solidFill>
                  <a:srgbClr val="FF0000"/>
                </a:solidFill>
                <a:latin typeface="+mn-lt"/>
              </a:rPr>
              <a:t>BTSMED auto scaling could run on top of Heat framework</a:t>
            </a:r>
            <a:endParaRPr lang="zh-CN" altLang="en-US" b="1" dirty="0" err="1">
              <a:solidFill>
                <a:srgbClr val="FF0000"/>
              </a:solidFill>
              <a:latin typeface="+mn-lt"/>
            </a:endParaRPr>
          </a:p>
        </p:txBody>
      </p:sp>
    </p:spTree>
    <p:extLst>
      <p:ext uri="{BB962C8B-B14F-4D97-AF65-F5344CB8AC3E}">
        <p14:creationId xmlns:p14="http://schemas.microsoft.com/office/powerpoint/2010/main" val="21679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Heat Principles</a:t>
            </a:r>
            <a:endParaRPr lang="en-GB" dirty="0"/>
          </a:p>
        </p:txBody>
      </p:sp>
      <p:sp>
        <p:nvSpPr>
          <p:cNvPr id="4" name="Rectangle 3"/>
          <p:cNvSpPr/>
          <p:nvPr/>
        </p:nvSpPr>
        <p:spPr>
          <a:xfrm>
            <a:off x="185171" y="693639"/>
            <a:ext cx="8596374" cy="52322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24191"/>
                </a:solidFill>
                <a:effectLst/>
                <a:uLnTx/>
                <a:uFillTx/>
                <a:latin typeface="Arial" charset="0"/>
              </a:rPr>
              <a:t>Heat exposes some API that clients can use to send templates to the Heat engine, which parse them and it will communicate with all OpenStack services to deploy the resources and create the stack.</a:t>
            </a:r>
            <a:endParaRPr kumimoji="0" lang="zh-CN" altLang="en-US" sz="1400" b="0" i="0" u="none" strike="noStrike" kern="1200" cap="none" spc="0" normalizeH="0" baseline="0" noProof="0" dirty="0">
              <a:ln>
                <a:noFill/>
              </a:ln>
              <a:solidFill>
                <a:srgbClr val="124191"/>
              </a:solidFill>
              <a:effectLst/>
              <a:uLnTx/>
              <a:uFillTx/>
              <a:latin typeface="Arial" charset="0"/>
            </a:endParaRPr>
          </a:p>
        </p:txBody>
      </p:sp>
      <p:pic>
        <p:nvPicPr>
          <p:cNvPr id="8" name="Picture 7"/>
          <p:cNvPicPr>
            <a:picLocks noChangeAspect="1"/>
          </p:cNvPicPr>
          <p:nvPr/>
        </p:nvPicPr>
        <p:blipFill>
          <a:blip r:embed="rId3"/>
          <a:stretch>
            <a:fillRect/>
          </a:stretch>
        </p:blipFill>
        <p:spPr>
          <a:xfrm>
            <a:off x="1903893" y="1179535"/>
            <a:ext cx="5400675" cy="1466850"/>
          </a:xfrm>
          <a:prstGeom prst="rect">
            <a:avLst/>
          </a:prstGeom>
        </p:spPr>
      </p:pic>
      <p:pic>
        <p:nvPicPr>
          <p:cNvPr id="10" name="Picture 9"/>
          <p:cNvPicPr>
            <a:picLocks noChangeAspect="1"/>
          </p:cNvPicPr>
          <p:nvPr/>
        </p:nvPicPr>
        <p:blipFill>
          <a:blip r:embed="rId4"/>
          <a:stretch>
            <a:fillRect/>
          </a:stretch>
        </p:blipFill>
        <p:spPr>
          <a:xfrm>
            <a:off x="2135407" y="2842329"/>
            <a:ext cx="5310422" cy="2215728"/>
          </a:xfrm>
          <a:prstGeom prst="rect">
            <a:avLst/>
          </a:prstGeom>
        </p:spPr>
      </p:pic>
    </p:spTree>
    <p:extLst>
      <p:ext uri="{BB962C8B-B14F-4D97-AF65-F5344CB8AC3E}">
        <p14:creationId xmlns:p14="http://schemas.microsoft.com/office/powerpoint/2010/main" val="406672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BTSMED Auto Scaling </a:t>
            </a:r>
            <a:endParaRPr lang="en-GB" dirty="0"/>
          </a:p>
        </p:txBody>
      </p:sp>
      <p:sp>
        <p:nvSpPr>
          <p:cNvPr id="4" name="Rectangle 3"/>
          <p:cNvSpPr/>
          <p:nvPr/>
        </p:nvSpPr>
        <p:spPr>
          <a:xfrm>
            <a:off x="183732" y="955249"/>
            <a:ext cx="5086625" cy="3108543"/>
          </a:xfrm>
          <a:prstGeom prst="rect">
            <a:avLst/>
          </a:prstGeom>
        </p:spPr>
        <p:txBody>
          <a:bodyPr wrap="square">
            <a:spAutoFit/>
          </a:bodyPr>
          <a:lstStyle/>
          <a:p>
            <a:r>
              <a:rPr lang="en-US" altLang="zh-CN" sz="1400" dirty="0">
                <a:latin typeface="+mn-lt"/>
              </a:rPr>
              <a:t>In a live environment, BTSMED supports fault management, software management, performance management, snapshot collection, file transferring etc. business in most of time.</a:t>
            </a:r>
          </a:p>
          <a:p>
            <a:endParaRPr lang="en-US" altLang="zh-CN" sz="1400" dirty="0">
              <a:latin typeface="+mn-lt"/>
            </a:endParaRPr>
          </a:p>
          <a:p>
            <a:r>
              <a:rPr lang="en-US" altLang="zh-CN" sz="1400" dirty="0">
                <a:latin typeface="+mn-lt"/>
              </a:rPr>
              <a:t>Except internal exceptional cases, BTSMED load of those business handling is directly proportional to the rate to CPU load.</a:t>
            </a:r>
          </a:p>
          <a:p>
            <a:endParaRPr lang="en-US" altLang="zh-CN" sz="1400" dirty="0">
              <a:latin typeface="+mn-lt"/>
            </a:endParaRPr>
          </a:p>
          <a:p>
            <a:r>
              <a:rPr lang="en-US" altLang="zh-CN" sz="1400" dirty="0">
                <a:latin typeface="+mn-lt"/>
              </a:rPr>
              <a:t>So CPU load could be a key performance index to decide whether there is a need to scale up or down BTSMED instances.</a:t>
            </a:r>
          </a:p>
          <a:p>
            <a:endParaRPr lang="en-US" altLang="zh-CN" sz="1400" dirty="0">
              <a:latin typeface="+mn-lt"/>
            </a:endParaRPr>
          </a:p>
          <a:p>
            <a:r>
              <a:rPr lang="en-US" altLang="zh-CN" sz="1400" dirty="0">
                <a:latin typeface="+mn-lt"/>
              </a:rPr>
              <a:t>Right pictures illustrate how Ceilometer and Heat react to a high CPU load scenario.</a:t>
            </a:r>
            <a:endParaRPr lang="zh-CN" altLang="en-US" sz="1400" dirty="0">
              <a:latin typeface="+mn-lt"/>
            </a:endParaRPr>
          </a:p>
        </p:txBody>
      </p:sp>
      <p:pic>
        <p:nvPicPr>
          <p:cNvPr id="6" name="Picture 5"/>
          <p:cNvPicPr>
            <a:picLocks noChangeAspect="1"/>
          </p:cNvPicPr>
          <p:nvPr/>
        </p:nvPicPr>
        <p:blipFill>
          <a:blip r:embed="rId3"/>
          <a:stretch>
            <a:fillRect/>
          </a:stretch>
        </p:blipFill>
        <p:spPr>
          <a:xfrm>
            <a:off x="5638295" y="829178"/>
            <a:ext cx="3143250" cy="3200400"/>
          </a:xfrm>
          <a:prstGeom prst="rect">
            <a:avLst/>
          </a:prstGeom>
        </p:spPr>
      </p:pic>
    </p:spTree>
    <p:extLst>
      <p:ext uri="{BB962C8B-B14F-4D97-AF65-F5344CB8AC3E}">
        <p14:creationId xmlns:p14="http://schemas.microsoft.com/office/powerpoint/2010/main" val="317812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Heat Template for BTSMED - 1</a:t>
            </a:r>
            <a:endParaRPr lang="en-GB" dirty="0"/>
          </a:p>
        </p:txBody>
      </p:sp>
      <p:sp>
        <p:nvSpPr>
          <p:cNvPr id="4" name="Rectangle 3"/>
          <p:cNvSpPr/>
          <p:nvPr/>
        </p:nvSpPr>
        <p:spPr>
          <a:xfrm>
            <a:off x="185171" y="785850"/>
            <a:ext cx="8596374" cy="954107"/>
          </a:xfrm>
          <a:prstGeom prst="rect">
            <a:avLst/>
          </a:prstGeom>
        </p:spPr>
        <p:txBody>
          <a:bodyPr wrap="square">
            <a:spAutoFit/>
          </a:bodyPr>
          <a:lstStyle/>
          <a:p>
            <a:r>
              <a:rPr lang="en-US" altLang="zh-CN" sz="1400" dirty="0">
                <a:latin typeface="+mn-lt"/>
              </a:rPr>
              <a:t>Heat already provided many template as reference</a:t>
            </a:r>
          </a:p>
          <a:p>
            <a:r>
              <a:rPr lang="en-US" altLang="zh-CN" sz="1400" dirty="0">
                <a:latin typeface="+mn-lt"/>
                <a:hlinkClick r:id="rId3"/>
              </a:rPr>
              <a:t>https://github.com/openstack/heat-templates/tree/master/hot</a:t>
            </a:r>
            <a:endParaRPr lang="en-US" altLang="zh-CN" sz="1400" dirty="0">
              <a:latin typeface="+mn-lt"/>
            </a:endParaRPr>
          </a:p>
          <a:p>
            <a:endParaRPr lang="en-US" altLang="zh-CN" sz="1400" dirty="0">
              <a:latin typeface="+mn-lt"/>
            </a:endParaRPr>
          </a:p>
          <a:p>
            <a:r>
              <a:rPr lang="en-US" altLang="zh-CN" sz="1400" dirty="0">
                <a:latin typeface="+mn-lt"/>
              </a:rPr>
              <a:t>Proposed BTSMED auto scaling parameters are as follows</a:t>
            </a:r>
          </a:p>
        </p:txBody>
      </p:sp>
      <p:sp>
        <p:nvSpPr>
          <p:cNvPr id="10" name="Rectangle 9"/>
          <p:cNvSpPr/>
          <p:nvPr/>
        </p:nvSpPr>
        <p:spPr>
          <a:xfrm>
            <a:off x="675027" y="2167062"/>
            <a:ext cx="8349703" cy="2308324"/>
          </a:xfrm>
          <a:prstGeom prst="rect">
            <a:avLst/>
          </a:prstGeom>
        </p:spPr>
        <p:txBody>
          <a:bodyPr wrap="square">
            <a:spAutoFit/>
          </a:bodyPr>
          <a:lstStyle/>
          <a:p>
            <a:r>
              <a:rPr lang="en-US" altLang="zh-CN" sz="1200" dirty="0" err="1">
                <a:latin typeface="+mn-lt"/>
              </a:rPr>
              <a:t>auto_scale_group</a:t>
            </a:r>
            <a:r>
              <a:rPr lang="en-US" altLang="zh-CN" sz="1200" dirty="0">
                <a:latin typeface="+mn-lt"/>
              </a:rPr>
              <a:t>:</a:t>
            </a:r>
            <a:endParaRPr lang="zh-CN" altLang="zh-CN" sz="1200" dirty="0">
              <a:latin typeface="+mn-lt"/>
            </a:endParaRPr>
          </a:p>
          <a:p>
            <a:r>
              <a:rPr lang="en-US" altLang="zh-CN" sz="1200" dirty="0">
                <a:latin typeface="+mn-lt"/>
              </a:rPr>
              <a:t>type: OS::Heat::</a:t>
            </a:r>
            <a:r>
              <a:rPr lang="en-US" altLang="zh-CN" sz="1200" dirty="0" err="1">
                <a:latin typeface="+mn-lt"/>
              </a:rPr>
              <a:t>AutoScalingGroup</a:t>
            </a:r>
            <a:r>
              <a:rPr lang="en-US" altLang="zh-CN" sz="1200" dirty="0">
                <a:latin typeface="+mn-lt"/>
              </a:rPr>
              <a:t> </a:t>
            </a:r>
            <a:r>
              <a:rPr lang="en-US" altLang="zh-CN" sz="1200" dirty="0">
                <a:solidFill>
                  <a:schemeClr val="accent6">
                    <a:lumMod val="10000"/>
                  </a:schemeClr>
                </a:solidFill>
                <a:latin typeface="+mn-lt"/>
              </a:rPr>
              <a:t>#define an auto scaling group</a:t>
            </a:r>
            <a:endParaRPr lang="zh-CN" altLang="zh-CN" sz="1200" dirty="0">
              <a:solidFill>
                <a:schemeClr val="accent6">
                  <a:lumMod val="10000"/>
                </a:schemeClr>
              </a:solidFill>
              <a:latin typeface="+mn-lt"/>
            </a:endParaRPr>
          </a:p>
          <a:p>
            <a:r>
              <a:rPr lang="en-US" altLang="zh-CN" sz="1200" dirty="0">
                <a:latin typeface="+mn-lt"/>
              </a:rPr>
              <a:t>properties:</a:t>
            </a:r>
            <a:endParaRPr lang="zh-CN" altLang="zh-CN" sz="1200" dirty="0">
              <a:latin typeface="+mn-lt"/>
            </a:endParaRPr>
          </a:p>
          <a:p>
            <a:r>
              <a:rPr lang="en-US" altLang="zh-CN" sz="1200" dirty="0">
                <a:latin typeface="+mn-lt"/>
              </a:rPr>
              <a:t>    </a:t>
            </a:r>
            <a:r>
              <a:rPr lang="en-US" altLang="zh-CN" sz="1200" dirty="0" err="1">
                <a:latin typeface="+mn-lt"/>
              </a:rPr>
              <a:t>desired_capacity</a:t>
            </a:r>
            <a:r>
              <a:rPr lang="en-US" altLang="zh-CN" sz="1200" dirty="0">
                <a:latin typeface="+mn-lt"/>
              </a:rPr>
              <a:t>: 4 </a:t>
            </a:r>
            <a:r>
              <a:rPr lang="en-US" altLang="zh-CN" sz="1200" dirty="0">
                <a:solidFill>
                  <a:schemeClr val="accent6">
                    <a:lumMod val="10000"/>
                  </a:schemeClr>
                </a:solidFill>
                <a:latin typeface="+mn-lt"/>
              </a:rPr>
              <a:t>#initial amount of virtual machines</a:t>
            </a:r>
          </a:p>
          <a:p>
            <a:r>
              <a:rPr lang="en-US" altLang="zh-CN" sz="1200" dirty="0">
                <a:latin typeface="+mn-lt"/>
              </a:rPr>
              <a:t>    </a:t>
            </a:r>
            <a:r>
              <a:rPr lang="en-US" altLang="zh-CN" sz="1200" dirty="0" err="1">
                <a:latin typeface="+mn-lt"/>
              </a:rPr>
              <a:t>min_size</a:t>
            </a:r>
            <a:r>
              <a:rPr lang="en-US" altLang="zh-CN" sz="1200" dirty="0">
                <a:latin typeface="+mn-lt"/>
              </a:rPr>
              <a:t>: 1 </a:t>
            </a:r>
            <a:r>
              <a:rPr lang="en-US" altLang="zh-CN" sz="1200" dirty="0">
                <a:solidFill>
                  <a:schemeClr val="accent6">
                    <a:lumMod val="10000"/>
                  </a:schemeClr>
                </a:solidFill>
                <a:latin typeface="+mn-lt"/>
              </a:rPr>
              <a:t>#minimal amount of virtual machines</a:t>
            </a:r>
            <a:endParaRPr lang="en-US" altLang="zh-CN" sz="1200" dirty="0">
              <a:latin typeface="+mn-lt"/>
            </a:endParaRPr>
          </a:p>
          <a:p>
            <a:r>
              <a:rPr lang="en-US" altLang="zh-CN" sz="1200" dirty="0">
                <a:latin typeface="+mn-lt"/>
              </a:rPr>
              <a:t>    </a:t>
            </a:r>
            <a:r>
              <a:rPr lang="en-US" altLang="zh-CN" sz="1200" dirty="0" err="1">
                <a:latin typeface="+mn-lt"/>
              </a:rPr>
              <a:t>max_size</a:t>
            </a:r>
            <a:r>
              <a:rPr lang="en-US" altLang="zh-CN" sz="1200" dirty="0">
                <a:latin typeface="+mn-lt"/>
              </a:rPr>
              <a:t>: 10 </a:t>
            </a:r>
            <a:r>
              <a:rPr lang="en-US" altLang="zh-CN" sz="1200" dirty="0">
                <a:solidFill>
                  <a:schemeClr val="accent6">
                    <a:lumMod val="10000"/>
                  </a:schemeClr>
                </a:solidFill>
                <a:latin typeface="+mn-lt"/>
              </a:rPr>
              <a:t>#maximum amount of virtual machines</a:t>
            </a:r>
            <a:endParaRPr lang="en-US" altLang="zh-CN" sz="1200" dirty="0">
              <a:latin typeface="+mn-lt"/>
            </a:endParaRPr>
          </a:p>
          <a:p>
            <a:r>
              <a:rPr lang="en-US" altLang="zh-CN" sz="1200" dirty="0">
                <a:latin typeface="+mn-lt"/>
              </a:rPr>
              <a:t>    resource:</a:t>
            </a:r>
          </a:p>
          <a:p>
            <a:r>
              <a:rPr lang="en-US" altLang="zh-CN" sz="1200" dirty="0">
                <a:latin typeface="+mn-lt"/>
              </a:rPr>
              <a:t>        type: OS::Nova::Server #type of virtual machine</a:t>
            </a:r>
          </a:p>
          <a:p>
            <a:r>
              <a:rPr lang="en-US" altLang="zh-CN" sz="1200" dirty="0">
                <a:latin typeface="+mn-lt"/>
              </a:rPr>
              <a:t>        properties: </a:t>
            </a:r>
          </a:p>
          <a:p>
            <a:pPr lvl="1"/>
            <a:r>
              <a:rPr lang="en-US" altLang="zh-CN" sz="1200" dirty="0">
                <a:latin typeface="+mn-lt"/>
              </a:rPr>
              <a:t>image: '</a:t>
            </a:r>
            <a:r>
              <a:rPr lang="en-US" altLang="zh-CN" sz="1200" dirty="0" err="1">
                <a:latin typeface="+mn-lt"/>
              </a:rPr>
              <a:t>cirros</a:t>
            </a:r>
            <a:r>
              <a:rPr lang="en-US" altLang="zh-CN" sz="1200" dirty="0">
                <a:latin typeface="+mn-lt"/>
              </a:rPr>
              <a:t>' #image name of virtual machine</a:t>
            </a:r>
            <a:endParaRPr lang="zh-CN" altLang="en-US" sz="1200" dirty="0">
              <a:latin typeface="+mn-lt"/>
            </a:endParaRPr>
          </a:p>
          <a:p>
            <a:pPr lvl="1"/>
            <a:r>
              <a:rPr lang="en-US" altLang="zh-CN" sz="1200" dirty="0">
                <a:latin typeface="+mn-lt"/>
              </a:rPr>
              <a:t>metadata: {"</a:t>
            </a:r>
            <a:r>
              <a:rPr lang="en-US" altLang="zh-CN" sz="1200" dirty="0" err="1">
                <a:latin typeface="+mn-lt"/>
              </a:rPr>
              <a:t>metering.stack</a:t>
            </a:r>
            <a:r>
              <a:rPr lang="en-US" altLang="zh-CN" sz="1200" dirty="0">
                <a:latin typeface="+mn-lt"/>
              </a:rPr>
              <a:t>": {</a:t>
            </a:r>
            <a:r>
              <a:rPr lang="en-US" altLang="zh-CN" sz="1200" dirty="0" err="1">
                <a:latin typeface="+mn-lt"/>
              </a:rPr>
              <a:t>get_param</a:t>
            </a:r>
            <a:r>
              <a:rPr lang="en-US" altLang="zh-CN" sz="1200" dirty="0">
                <a:latin typeface="+mn-lt"/>
              </a:rPr>
              <a:t>: "OS::</a:t>
            </a:r>
            <a:r>
              <a:rPr lang="en-US" altLang="zh-CN" sz="1200" dirty="0" err="1">
                <a:latin typeface="+mn-lt"/>
              </a:rPr>
              <a:t>stack_id</a:t>
            </a:r>
            <a:r>
              <a:rPr lang="en-US" altLang="zh-CN" sz="1200" dirty="0">
                <a:latin typeface="+mn-lt"/>
              </a:rPr>
              <a:t>"}} </a:t>
            </a:r>
            <a:r>
              <a:rPr lang="en-US" altLang="zh-CN" sz="1200" dirty="0">
                <a:solidFill>
                  <a:schemeClr val="accent6">
                    <a:lumMod val="10000"/>
                  </a:schemeClr>
                </a:solidFill>
                <a:latin typeface="+mn-lt"/>
              </a:rPr>
              <a:t>#define </a:t>
            </a:r>
            <a:r>
              <a:rPr lang="en-US" altLang="zh-CN" sz="1200" dirty="0" err="1">
                <a:solidFill>
                  <a:schemeClr val="accent6">
                    <a:lumMod val="10000"/>
                  </a:schemeClr>
                </a:solidFill>
                <a:latin typeface="+mn-lt"/>
              </a:rPr>
              <a:t>matadata</a:t>
            </a:r>
            <a:r>
              <a:rPr lang="en-US" altLang="zh-CN" sz="1200" dirty="0">
                <a:solidFill>
                  <a:schemeClr val="accent6">
                    <a:lumMod val="10000"/>
                  </a:schemeClr>
                </a:solidFill>
                <a:latin typeface="+mn-lt"/>
              </a:rPr>
              <a:t> '</a:t>
            </a:r>
            <a:r>
              <a:rPr lang="en-US" altLang="zh-CN" sz="1200" dirty="0" err="1">
                <a:solidFill>
                  <a:schemeClr val="accent6">
                    <a:lumMod val="10000"/>
                  </a:schemeClr>
                </a:solidFill>
                <a:latin typeface="+mn-lt"/>
              </a:rPr>
              <a:t>metering.stack</a:t>
            </a:r>
            <a:r>
              <a:rPr lang="en-US" altLang="zh-CN" sz="1200" dirty="0">
                <a:solidFill>
                  <a:schemeClr val="accent6">
                    <a:lumMod val="10000"/>
                  </a:schemeClr>
                </a:solidFill>
                <a:latin typeface="+mn-lt"/>
              </a:rPr>
              <a:t>' as</a:t>
            </a:r>
            <a:r>
              <a:rPr lang="zh-CN" altLang="en-US" sz="1200" dirty="0">
                <a:solidFill>
                  <a:schemeClr val="accent6">
                    <a:lumMod val="10000"/>
                  </a:schemeClr>
                </a:solidFill>
                <a:latin typeface="+mn-lt"/>
              </a:rPr>
              <a:t> </a:t>
            </a:r>
            <a:r>
              <a:rPr lang="en-US" altLang="zh-CN" sz="1200" dirty="0">
                <a:solidFill>
                  <a:schemeClr val="accent6">
                    <a:lumMod val="10000"/>
                  </a:schemeClr>
                </a:solidFill>
                <a:latin typeface="+mn-lt"/>
              </a:rPr>
              <a:t>heat stack ID</a:t>
            </a:r>
          </a:p>
          <a:p>
            <a:pPr lvl="1"/>
            <a:r>
              <a:rPr lang="en-US" altLang="zh-CN" sz="1200" dirty="0">
                <a:latin typeface="+mn-lt"/>
              </a:rPr>
              <a:t>flavor: m1.tiny</a:t>
            </a:r>
          </a:p>
        </p:txBody>
      </p:sp>
      <p:sp>
        <p:nvSpPr>
          <p:cNvPr id="16" name="Rectangle 15"/>
          <p:cNvSpPr/>
          <p:nvPr/>
        </p:nvSpPr>
        <p:spPr>
          <a:xfrm>
            <a:off x="277752" y="2167062"/>
            <a:ext cx="397275" cy="2308324"/>
          </a:xfrm>
          <a:prstGeom prst="rect">
            <a:avLst/>
          </a:prstGeom>
        </p:spPr>
        <p:txBody>
          <a:bodyPr wrap="square">
            <a:spAutoFit/>
          </a:bodyPr>
          <a:lstStyle/>
          <a:p>
            <a:r>
              <a:rPr lang="en-US" altLang="zh-CN" sz="1200" dirty="0">
                <a:solidFill>
                  <a:schemeClr val="accent6">
                    <a:lumMod val="10000"/>
                  </a:schemeClr>
                </a:solidFill>
                <a:latin typeface="+mn-lt"/>
              </a:rPr>
              <a:t>1</a:t>
            </a:r>
          </a:p>
          <a:p>
            <a:r>
              <a:rPr lang="en-US" altLang="zh-CN" sz="1200" dirty="0">
                <a:solidFill>
                  <a:schemeClr val="accent6">
                    <a:lumMod val="10000"/>
                  </a:schemeClr>
                </a:solidFill>
                <a:latin typeface="+mn-lt"/>
              </a:rPr>
              <a:t>2</a:t>
            </a:r>
          </a:p>
          <a:p>
            <a:r>
              <a:rPr lang="en-US" altLang="zh-CN" sz="1200" dirty="0">
                <a:solidFill>
                  <a:schemeClr val="accent6">
                    <a:lumMod val="10000"/>
                  </a:schemeClr>
                </a:solidFill>
                <a:latin typeface="+mn-lt"/>
              </a:rPr>
              <a:t>3</a:t>
            </a:r>
          </a:p>
          <a:p>
            <a:r>
              <a:rPr lang="en-US" altLang="zh-CN" sz="1200" dirty="0">
                <a:solidFill>
                  <a:schemeClr val="accent6">
                    <a:lumMod val="10000"/>
                  </a:schemeClr>
                </a:solidFill>
                <a:latin typeface="+mn-lt"/>
              </a:rPr>
              <a:t>4</a:t>
            </a:r>
          </a:p>
          <a:p>
            <a:r>
              <a:rPr lang="en-US" altLang="zh-CN" sz="1200" dirty="0">
                <a:solidFill>
                  <a:schemeClr val="accent6">
                    <a:lumMod val="10000"/>
                  </a:schemeClr>
                </a:solidFill>
                <a:latin typeface="+mn-lt"/>
              </a:rPr>
              <a:t>5</a:t>
            </a:r>
          </a:p>
          <a:p>
            <a:r>
              <a:rPr lang="en-US" altLang="zh-CN" sz="1200" dirty="0">
                <a:solidFill>
                  <a:schemeClr val="accent6">
                    <a:lumMod val="10000"/>
                  </a:schemeClr>
                </a:solidFill>
                <a:latin typeface="+mn-lt"/>
              </a:rPr>
              <a:t>6</a:t>
            </a:r>
          </a:p>
          <a:p>
            <a:r>
              <a:rPr lang="en-US" altLang="zh-CN" sz="1200" dirty="0">
                <a:solidFill>
                  <a:schemeClr val="accent6">
                    <a:lumMod val="10000"/>
                  </a:schemeClr>
                </a:solidFill>
                <a:latin typeface="+mn-lt"/>
              </a:rPr>
              <a:t>7</a:t>
            </a:r>
          </a:p>
          <a:p>
            <a:r>
              <a:rPr lang="en-US" altLang="zh-CN" sz="1200" dirty="0">
                <a:solidFill>
                  <a:schemeClr val="accent6">
                    <a:lumMod val="10000"/>
                  </a:schemeClr>
                </a:solidFill>
                <a:latin typeface="+mn-lt"/>
              </a:rPr>
              <a:t>8</a:t>
            </a:r>
          </a:p>
          <a:p>
            <a:r>
              <a:rPr lang="en-US" altLang="zh-CN" sz="1200" dirty="0">
                <a:solidFill>
                  <a:schemeClr val="accent6">
                    <a:lumMod val="10000"/>
                  </a:schemeClr>
                </a:solidFill>
                <a:latin typeface="+mn-lt"/>
              </a:rPr>
              <a:t>9</a:t>
            </a:r>
          </a:p>
          <a:p>
            <a:r>
              <a:rPr lang="en-US" altLang="zh-CN" sz="1200" dirty="0">
                <a:solidFill>
                  <a:schemeClr val="accent6">
                    <a:lumMod val="10000"/>
                  </a:schemeClr>
                </a:solidFill>
                <a:latin typeface="+mn-lt"/>
              </a:rPr>
              <a:t>10</a:t>
            </a:r>
          </a:p>
          <a:p>
            <a:r>
              <a:rPr lang="en-US" altLang="zh-CN" sz="1200" dirty="0">
                <a:solidFill>
                  <a:schemeClr val="accent6">
                    <a:lumMod val="10000"/>
                  </a:schemeClr>
                </a:solidFill>
                <a:latin typeface="+mn-lt"/>
              </a:rPr>
              <a:t>11</a:t>
            </a:r>
          </a:p>
          <a:p>
            <a:r>
              <a:rPr lang="en-US" altLang="zh-CN" sz="1200" dirty="0">
                <a:solidFill>
                  <a:schemeClr val="accent6">
                    <a:lumMod val="10000"/>
                  </a:schemeClr>
                </a:solidFill>
                <a:latin typeface="+mn-lt"/>
              </a:rPr>
              <a:t>12</a:t>
            </a:r>
          </a:p>
        </p:txBody>
      </p:sp>
      <p:cxnSp>
        <p:nvCxnSpPr>
          <p:cNvPr id="18" name="Straight Connector 17"/>
          <p:cNvCxnSpPr/>
          <p:nvPr/>
        </p:nvCxnSpPr>
        <p:spPr>
          <a:xfrm>
            <a:off x="628372" y="2197156"/>
            <a:ext cx="0" cy="2278230"/>
          </a:xfrm>
          <a:prstGeom prst="line">
            <a:avLst/>
          </a:prstGeom>
          <a:ln w="285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83732" y="1849182"/>
            <a:ext cx="2105063" cy="276999"/>
          </a:xfrm>
          <a:prstGeom prst="rect">
            <a:avLst/>
          </a:prstGeom>
        </p:spPr>
        <p:txBody>
          <a:bodyPr wrap="none">
            <a:spAutoFit/>
          </a:bodyPr>
          <a:lstStyle/>
          <a:p>
            <a:r>
              <a:rPr lang="en-US" altLang="zh-CN" sz="1200" dirty="0">
                <a:solidFill>
                  <a:srgbClr val="323232"/>
                </a:solidFill>
                <a:latin typeface="+mn-lt"/>
              </a:rPr>
              <a:t>1. Define auto scaling group</a:t>
            </a:r>
            <a:endParaRPr lang="zh-CN" altLang="en-US" sz="1200" b="0" i="0" dirty="0">
              <a:solidFill>
                <a:srgbClr val="323232"/>
              </a:solidFill>
              <a:effectLst/>
              <a:latin typeface="+mn-lt"/>
            </a:endParaRPr>
          </a:p>
        </p:txBody>
      </p:sp>
    </p:spTree>
    <p:extLst>
      <p:ext uri="{BB962C8B-B14F-4D97-AF65-F5344CB8AC3E}">
        <p14:creationId xmlns:p14="http://schemas.microsoft.com/office/powerpoint/2010/main" val="116936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Heat Template for BTSMED - 2</a:t>
            </a:r>
            <a:endParaRPr lang="en-GB" dirty="0"/>
          </a:p>
        </p:txBody>
      </p:sp>
      <p:sp>
        <p:nvSpPr>
          <p:cNvPr id="13" name="Rectangle 12"/>
          <p:cNvSpPr/>
          <p:nvPr/>
        </p:nvSpPr>
        <p:spPr>
          <a:xfrm>
            <a:off x="521068" y="1306329"/>
            <a:ext cx="7683132" cy="1384995"/>
          </a:xfrm>
          <a:prstGeom prst="rect">
            <a:avLst/>
          </a:prstGeom>
        </p:spPr>
        <p:txBody>
          <a:bodyPr wrap="square">
            <a:spAutoFit/>
          </a:bodyPr>
          <a:lstStyle/>
          <a:p>
            <a:r>
              <a:rPr lang="zh-CN" altLang="en-US" sz="1200" dirty="0">
                <a:latin typeface="+mn-lt"/>
              </a:rPr>
              <a:t>server_scaleup_policy:</a:t>
            </a:r>
          </a:p>
          <a:p>
            <a:r>
              <a:rPr lang="zh-CN" altLang="en-US" sz="1200" dirty="0">
                <a:latin typeface="+mn-lt"/>
              </a:rPr>
              <a:t>type: OS::Heat::ScalingPolicy</a:t>
            </a:r>
          </a:p>
          <a:p>
            <a:r>
              <a:rPr lang="zh-CN" altLang="en-US" sz="1200" dirty="0">
                <a:latin typeface="+mn-lt"/>
              </a:rPr>
              <a:t>properties:</a:t>
            </a:r>
          </a:p>
          <a:p>
            <a:r>
              <a:rPr lang="zh-CN" altLang="en-US" sz="1200" dirty="0">
                <a:latin typeface="+mn-lt"/>
              </a:rPr>
              <a:t>    adjustment_type: change_in_capacity  </a:t>
            </a:r>
            <a:r>
              <a:rPr lang="zh-CN" altLang="en-US" sz="1200" dirty="0">
                <a:solidFill>
                  <a:schemeClr val="accent6">
                    <a:lumMod val="10000"/>
                  </a:schemeClr>
                </a:solidFill>
                <a:latin typeface="+mn-lt"/>
              </a:rPr>
              <a:t> </a:t>
            </a:r>
            <a:r>
              <a:rPr lang="en-US" altLang="zh-CN" sz="1200" dirty="0">
                <a:solidFill>
                  <a:schemeClr val="accent6">
                    <a:lumMod val="10000"/>
                  </a:schemeClr>
                </a:solidFill>
                <a:latin typeface="+mn-lt"/>
              </a:rPr>
              <a:t># </a:t>
            </a:r>
            <a:r>
              <a:rPr lang="en-US" altLang="zh-CN" sz="1200" dirty="0" err="1">
                <a:solidFill>
                  <a:schemeClr val="accent6">
                    <a:lumMod val="10000"/>
                  </a:schemeClr>
                </a:solidFill>
                <a:latin typeface="+mn-lt"/>
              </a:rPr>
              <a:t>change_in_capacity</a:t>
            </a:r>
            <a:r>
              <a:rPr lang="en-US" altLang="zh-CN" sz="1200" dirty="0">
                <a:solidFill>
                  <a:schemeClr val="accent6">
                    <a:lumMod val="10000"/>
                  </a:schemeClr>
                </a:solidFill>
                <a:latin typeface="+mn-lt"/>
              </a:rPr>
              <a:t> means (new = current + adjustment)</a:t>
            </a:r>
            <a:endParaRPr lang="zh-CN" altLang="en-US" sz="1200" dirty="0">
              <a:solidFill>
                <a:schemeClr val="accent6">
                  <a:lumMod val="10000"/>
                </a:schemeClr>
              </a:solidFill>
              <a:latin typeface="+mn-lt"/>
            </a:endParaRPr>
          </a:p>
          <a:p>
            <a:r>
              <a:rPr lang="zh-CN" altLang="en-US" sz="1200" dirty="0">
                <a:latin typeface="+mn-lt"/>
              </a:rPr>
              <a:t>    auto_scaling_group_id: {get_resource: auto_scale_group} </a:t>
            </a:r>
            <a:r>
              <a:rPr lang="en-US" altLang="zh-CN" sz="1200" dirty="0">
                <a:solidFill>
                  <a:schemeClr val="accent6">
                    <a:lumMod val="10000"/>
                  </a:schemeClr>
                </a:solidFill>
                <a:latin typeface="+mn-lt"/>
              </a:rPr>
              <a:t>#should be replaced with real group name</a:t>
            </a:r>
            <a:endParaRPr lang="zh-CN" altLang="en-US" sz="1200" dirty="0">
              <a:solidFill>
                <a:schemeClr val="accent6">
                  <a:lumMod val="10000"/>
                </a:schemeClr>
              </a:solidFill>
              <a:latin typeface="+mn-lt"/>
            </a:endParaRPr>
          </a:p>
          <a:p>
            <a:r>
              <a:rPr lang="zh-CN" altLang="en-US" sz="1200" dirty="0">
                <a:latin typeface="+mn-lt"/>
              </a:rPr>
              <a:t>    cooldown: 60                  </a:t>
            </a:r>
            <a:r>
              <a:rPr lang="en-US" altLang="zh-CN" sz="1200" dirty="0">
                <a:solidFill>
                  <a:schemeClr val="accent6">
                    <a:lumMod val="10000"/>
                  </a:schemeClr>
                </a:solidFill>
                <a:latin typeface="+mn-lt"/>
              </a:rPr>
              <a:t>#time(unit: second) of cooldown</a:t>
            </a:r>
            <a:endParaRPr lang="zh-CN" altLang="en-US" sz="1200" dirty="0">
              <a:solidFill>
                <a:schemeClr val="accent6">
                  <a:lumMod val="10000"/>
                </a:schemeClr>
              </a:solidFill>
              <a:latin typeface="+mn-lt"/>
            </a:endParaRPr>
          </a:p>
          <a:p>
            <a:r>
              <a:rPr lang="zh-CN" altLang="en-US" sz="1200" dirty="0">
                <a:latin typeface="+mn-lt"/>
              </a:rPr>
              <a:t>    scaling_adjustment: </a:t>
            </a:r>
            <a:r>
              <a:rPr lang="en-US" altLang="zh-CN" sz="1200" dirty="0">
                <a:latin typeface="+mn-lt"/>
              </a:rPr>
              <a:t>1   </a:t>
            </a:r>
            <a:r>
              <a:rPr lang="en-US" altLang="zh-CN" sz="1200" dirty="0">
                <a:solidFill>
                  <a:schemeClr val="accent6">
                    <a:lumMod val="10000"/>
                  </a:schemeClr>
                </a:solidFill>
                <a:latin typeface="+mn-lt"/>
              </a:rPr>
              <a:t>#</a:t>
            </a:r>
            <a:r>
              <a:rPr lang="en-US" altLang="zh-CN" sz="1200" dirty="0" err="1">
                <a:solidFill>
                  <a:schemeClr val="accent6">
                    <a:lumMod val="10000"/>
                  </a:schemeClr>
                </a:solidFill>
                <a:latin typeface="+mn-lt"/>
              </a:rPr>
              <a:t>everytime</a:t>
            </a:r>
            <a:r>
              <a:rPr lang="en-US" altLang="zh-CN" sz="1200" dirty="0">
                <a:solidFill>
                  <a:schemeClr val="accent6">
                    <a:lumMod val="10000"/>
                  </a:schemeClr>
                </a:solidFill>
                <a:latin typeface="+mn-lt"/>
              </a:rPr>
              <a:t> adjust 1 instance</a:t>
            </a:r>
            <a:endParaRPr lang="zh-CN" altLang="en-US" sz="1200" dirty="0">
              <a:solidFill>
                <a:schemeClr val="accent6">
                  <a:lumMod val="10000"/>
                </a:schemeClr>
              </a:solidFill>
              <a:latin typeface="+mn-lt"/>
            </a:endParaRPr>
          </a:p>
        </p:txBody>
      </p:sp>
      <p:sp>
        <p:nvSpPr>
          <p:cNvPr id="15" name="Rectangle 14"/>
          <p:cNvSpPr/>
          <p:nvPr/>
        </p:nvSpPr>
        <p:spPr>
          <a:xfrm>
            <a:off x="183732" y="1312125"/>
            <a:ext cx="505292" cy="1384995"/>
          </a:xfrm>
          <a:prstGeom prst="rect">
            <a:avLst/>
          </a:prstGeom>
        </p:spPr>
        <p:txBody>
          <a:bodyPr wrap="square">
            <a:spAutoFit/>
          </a:bodyPr>
          <a:lstStyle/>
          <a:p>
            <a:r>
              <a:rPr lang="en-US" altLang="zh-CN" sz="1200" dirty="0">
                <a:solidFill>
                  <a:schemeClr val="accent6">
                    <a:lumMod val="10000"/>
                  </a:schemeClr>
                </a:solidFill>
                <a:latin typeface="+mn-lt"/>
              </a:rPr>
              <a:t>1</a:t>
            </a:r>
          </a:p>
          <a:p>
            <a:r>
              <a:rPr lang="en-US" altLang="zh-CN" sz="1200" dirty="0">
                <a:solidFill>
                  <a:schemeClr val="accent6">
                    <a:lumMod val="10000"/>
                  </a:schemeClr>
                </a:solidFill>
                <a:latin typeface="+mn-lt"/>
              </a:rPr>
              <a:t>2</a:t>
            </a:r>
          </a:p>
          <a:p>
            <a:r>
              <a:rPr lang="en-US" altLang="zh-CN" sz="1200" dirty="0">
                <a:solidFill>
                  <a:schemeClr val="accent6">
                    <a:lumMod val="10000"/>
                  </a:schemeClr>
                </a:solidFill>
                <a:latin typeface="+mn-lt"/>
              </a:rPr>
              <a:t>3</a:t>
            </a:r>
          </a:p>
          <a:p>
            <a:r>
              <a:rPr lang="en-US" altLang="zh-CN" sz="1200" dirty="0">
                <a:solidFill>
                  <a:schemeClr val="accent6">
                    <a:lumMod val="10000"/>
                  </a:schemeClr>
                </a:solidFill>
                <a:latin typeface="+mn-lt"/>
              </a:rPr>
              <a:t>4</a:t>
            </a:r>
          </a:p>
          <a:p>
            <a:r>
              <a:rPr lang="en-US" altLang="zh-CN" sz="1200" dirty="0">
                <a:solidFill>
                  <a:schemeClr val="accent6">
                    <a:lumMod val="10000"/>
                  </a:schemeClr>
                </a:solidFill>
                <a:latin typeface="+mn-lt"/>
              </a:rPr>
              <a:t>5</a:t>
            </a:r>
          </a:p>
          <a:p>
            <a:r>
              <a:rPr lang="en-US" altLang="zh-CN" sz="1200" dirty="0">
                <a:solidFill>
                  <a:schemeClr val="accent6">
                    <a:lumMod val="10000"/>
                  </a:schemeClr>
                </a:solidFill>
                <a:latin typeface="+mn-lt"/>
              </a:rPr>
              <a:t>6</a:t>
            </a:r>
          </a:p>
          <a:p>
            <a:r>
              <a:rPr lang="en-US" altLang="zh-CN" sz="1200" dirty="0">
                <a:solidFill>
                  <a:schemeClr val="accent6">
                    <a:lumMod val="10000"/>
                  </a:schemeClr>
                </a:solidFill>
                <a:latin typeface="+mn-lt"/>
              </a:rPr>
              <a:t>7</a:t>
            </a:r>
          </a:p>
        </p:txBody>
      </p:sp>
      <p:cxnSp>
        <p:nvCxnSpPr>
          <p:cNvPr id="21" name="Straight Connector 20"/>
          <p:cNvCxnSpPr/>
          <p:nvPr/>
        </p:nvCxnSpPr>
        <p:spPr>
          <a:xfrm>
            <a:off x="445107" y="1342336"/>
            <a:ext cx="0" cy="1348988"/>
          </a:xfrm>
          <a:prstGeom prst="line">
            <a:avLst/>
          </a:prstGeom>
          <a:ln w="285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93606" y="955249"/>
            <a:ext cx="2031325" cy="276999"/>
          </a:xfrm>
          <a:prstGeom prst="rect">
            <a:avLst/>
          </a:prstGeom>
        </p:spPr>
        <p:txBody>
          <a:bodyPr wrap="none">
            <a:spAutoFit/>
          </a:bodyPr>
          <a:lstStyle/>
          <a:p>
            <a:r>
              <a:rPr lang="en-US" altLang="zh-CN" sz="1200" dirty="0">
                <a:solidFill>
                  <a:srgbClr val="323232"/>
                </a:solidFill>
                <a:latin typeface="+mn-lt"/>
              </a:rPr>
              <a:t>2. Define auto scaling rules</a:t>
            </a:r>
            <a:endParaRPr lang="zh-CN" altLang="en-US" sz="1200" b="0" i="0" dirty="0">
              <a:solidFill>
                <a:srgbClr val="323232"/>
              </a:solidFill>
              <a:effectLst/>
              <a:latin typeface="+mn-lt"/>
            </a:endParaRPr>
          </a:p>
        </p:txBody>
      </p:sp>
    </p:spTree>
    <p:extLst>
      <p:ext uri="{BB962C8B-B14F-4D97-AF65-F5344CB8AC3E}">
        <p14:creationId xmlns:p14="http://schemas.microsoft.com/office/powerpoint/2010/main" val="296401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Heat Template for BTSMED - 3</a:t>
            </a:r>
            <a:endParaRPr lang="en-GB" dirty="0"/>
          </a:p>
        </p:txBody>
      </p:sp>
      <p:sp>
        <p:nvSpPr>
          <p:cNvPr id="11" name="Rectangle 10"/>
          <p:cNvSpPr/>
          <p:nvPr/>
        </p:nvSpPr>
        <p:spPr>
          <a:xfrm>
            <a:off x="183732" y="3801137"/>
            <a:ext cx="8597813" cy="830997"/>
          </a:xfrm>
          <a:prstGeom prst="rect">
            <a:avLst/>
          </a:prstGeom>
        </p:spPr>
        <p:txBody>
          <a:bodyPr wrap="square">
            <a:spAutoFit/>
          </a:bodyPr>
          <a:lstStyle/>
          <a:p>
            <a:r>
              <a:rPr lang="en-US" altLang="zh-CN" sz="1200" dirty="0">
                <a:latin typeface="+mn-lt"/>
              </a:rPr>
              <a:t>A scale up trigger defined as “add 1 BTSMED instance when CPU usage increases by 70% for 3 minutes” will result in creation of another BTSMED instance when CPU utility metric goes up by 60% for 2 minutes. Another alarm named ‘</a:t>
            </a:r>
            <a:r>
              <a:rPr lang="zh-CN" altLang="en-US" sz="1200" dirty="0"/>
              <a:t>cpu_alarm_</a:t>
            </a:r>
            <a:r>
              <a:rPr lang="en-US" altLang="zh-CN" sz="1200" dirty="0"/>
              <a:t>low</a:t>
            </a:r>
            <a:r>
              <a:rPr lang="en-US" altLang="zh-CN" sz="1200" dirty="0">
                <a:latin typeface="+mn-lt"/>
              </a:rPr>
              <a:t>’ is omitted here, which is used for scale down trigger definition. It is proposed that ”Remove 1 BTSMED instance when CPU usage decreases by 20% for 10 minutes”</a:t>
            </a:r>
          </a:p>
        </p:txBody>
      </p:sp>
      <p:sp>
        <p:nvSpPr>
          <p:cNvPr id="14" name="Rectangle 13"/>
          <p:cNvSpPr/>
          <p:nvPr/>
        </p:nvSpPr>
        <p:spPr>
          <a:xfrm>
            <a:off x="2124495" y="1141865"/>
            <a:ext cx="6963518" cy="2492990"/>
          </a:xfrm>
          <a:prstGeom prst="rect">
            <a:avLst/>
          </a:prstGeom>
        </p:spPr>
        <p:txBody>
          <a:bodyPr wrap="square">
            <a:spAutoFit/>
          </a:bodyPr>
          <a:lstStyle/>
          <a:p>
            <a:r>
              <a:rPr lang="zh-CN" altLang="en-US" sz="1200" dirty="0">
                <a:latin typeface="+mn-lt"/>
              </a:rPr>
              <a:t>cpu_alarm_high:</a:t>
            </a:r>
          </a:p>
          <a:p>
            <a:r>
              <a:rPr lang="zh-CN" altLang="en-US" sz="1200" dirty="0">
                <a:latin typeface="+mn-lt"/>
              </a:rPr>
              <a:t>type: OS::Ceilometer::Alarm</a:t>
            </a:r>
          </a:p>
          <a:p>
            <a:r>
              <a:rPr lang="zh-CN" altLang="en-US" sz="1200" dirty="0">
                <a:latin typeface="+mn-lt"/>
              </a:rPr>
              <a:t>properties:</a:t>
            </a:r>
          </a:p>
          <a:p>
            <a:r>
              <a:rPr lang="zh-CN" altLang="en-US" sz="1200" dirty="0">
                <a:solidFill>
                  <a:schemeClr val="accent6">
                    <a:lumMod val="10000"/>
                  </a:schemeClr>
                </a:solidFill>
                <a:latin typeface="+mn-lt"/>
              </a:rPr>
              <a:t>    </a:t>
            </a:r>
            <a:r>
              <a:rPr lang="en-US" altLang="zh-CN" sz="1200" dirty="0">
                <a:solidFill>
                  <a:schemeClr val="accent6">
                    <a:lumMod val="10000"/>
                  </a:schemeClr>
                </a:solidFill>
                <a:latin typeface="+mn-lt"/>
              </a:rPr>
              <a:t>#</a:t>
            </a:r>
            <a:r>
              <a:rPr lang="zh-CN" altLang="en-US" sz="1200" dirty="0">
                <a:solidFill>
                  <a:schemeClr val="accent6">
                    <a:lumMod val="10000"/>
                  </a:schemeClr>
                </a:solidFill>
                <a:latin typeface="+mn-lt"/>
              </a:rPr>
              <a:t>description: Scale-up if the average CPU &gt; </a:t>
            </a:r>
            <a:r>
              <a:rPr lang="en-US" altLang="zh-CN" sz="1200" dirty="0">
                <a:solidFill>
                  <a:schemeClr val="accent6">
                    <a:lumMod val="10000"/>
                  </a:schemeClr>
                </a:solidFill>
                <a:latin typeface="+mn-lt"/>
              </a:rPr>
              <a:t>7</a:t>
            </a:r>
            <a:r>
              <a:rPr lang="zh-CN" altLang="en-US" sz="1200" dirty="0">
                <a:solidFill>
                  <a:schemeClr val="accent6">
                    <a:lumMod val="10000"/>
                  </a:schemeClr>
                </a:solidFill>
                <a:latin typeface="+mn-lt"/>
              </a:rPr>
              <a:t>0% for </a:t>
            </a:r>
            <a:r>
              <a:rPr lang="en-US" altLang="zh-CN" sz="1200" dirty="0">
                <a:solidFill>
                  <a:schemeClr val="accent6">
                    <a:lumMod val="10000"/>
                  </a:schemeClr>
                </a:solidFill>
                <a:latin typeface="+mn-lt"/>
              </a:rPr>
              <a:t>3</a:t>
            </a:r>
            <a:r>
              <a:rPr lang="zh-CN" altLang="en-US" sz="1200" dirty="0">
                <a:solidFill>
                  <a:schemeClr val="accent6">
                    <a:lumMod val="10000"/>
                  </a:schemeClr>
                </a:solidFill>
                <a:latin typeface="+mn-lt"/>
              </a:rPr>
              <a:t> minute</a:t>
            </a:r>
          </a:p>
          <a:p>
            <a:r>
              <a:rPr lang="zh-CN" altLang="en-US" sz="1200" dirty="0">
                <a:latin typeface="+mn-lt"/>
              </a:rPr>
              <a:t>    meter_name: cpu_util    </a:t>
            </a:r>
            <a:r>
              <a:rPr lang="zh-CN" altLang="en-US" sz="1200" dirty="0">
                <a:solidFill>
                  <a:schemeClr val="accent6">
                    <a:lumMod val="10000"/>
                  </a:schemeClr>
                </a:solidFill>
                <a:latin typeface="+mn-lt"/>
              </a:rPr>
              <a:t> </a:t>
            </a:r>
            <a:r>
              <a:rPr lang="en-US" altLang="zh-CN" sz="1200" dirty="0">
                <a:solidFill>
                  <a:schemeClr val="accent6">
                    <a:lumMod val="10000"/>
                  </a:schemeClr>
                </a:solidFill>
                <a:latin typeface="+mn-lt"/>
              </a:rPr>
              <a:t>#CPU utility is the monitoring target</a:t>
            </a:r>
            <a:endParaRPr lang="zh-CN" altLang="en-US" sz="1200" dirty="0">
              <a:solidFill>
                <a:schemeClr val="accent6">
                  <a:lumMod val="10000"/>
                </a:schemeClr>
              </a:solidFill>
              <a:latin typeface="+mn-lt"/>
            </a:endParaRPr>
          </a:p>
          <a:p>
            <a:r>
              <a:rPr lang="zh-CN" altLang="en-US" sz="1200" dirty="0">
                <a:latin typeface="+mn-lt"/>
              </a:rPr>
              <a:t>    statistic: avg                     </a:t>
            </a:r>
            <a:r>
              <a:rPr lang="en-US" altLang="zh-CN" sz="1200" dirty="0">
                <a:solidFill>
                  <a:schemeClr val="accent6">
                    <a:lumMod val="10000"/>
                  </a:schemeClr>
                </a:solidFill>
                <a:latin typeface="+mn-lt"/>
              </a:rPr>
              <a:t>#statistics based on average value</a:t>
            </a:r>
          </a:p>
          <a:p>
            <a:r>
              <a:rPr lang="en-US" altLang="zh-CN" sz="1200" dirty="0">
                <a:latin typeface="+mn-lt"/>
              </a:rPr>
              <a:t>    </a:t>
            </a:r>
            <a:r>
              <a:rPr lang="zh-CN" altLang="en-US" sz="1200" dirty="0">
                <a:latin typeface="+mn-lt"/>
              </a:rPr>
              <a:t>period: </a:t>
            </a:r>
            <a:r>
              <a:rPr lang="en-US" altLang="zh-CN" sz="1200" dirty="0">
                <a:latin typeface="+mn-lt"/>
              </a:rPr>
              <a:t>7</a:t>
            </a:r>
            <a:r>
              <a:rPr lang="zh-CN" altLang="en-US" sz="1200" dirty="0">
                <a:latin typeface="+mn-lt"/>
              </a:rPr>
              <a:t>0                         </a:t>
            </a:r>
            <a:r>
              <a:rPr lang="en-US" altLang="zh-CN" sz="1200" dirty="0">
                <a:solidFill>
                  <a:schemeClr val="accent6">
                    <a:lumMod val="10000"/>
                  </a:schemeClr>
                </a:solidFill>
                <a:latin typeface="+mn-lt"/>
              </a:rPr>
              <a:t>#time(unit: second) of one statistical period</a:t>
            </a:r>
            <a:endParaRPr lang="zh-CN" altLang="en-US" sz="1200" dirty="0">
              <a:solidFill>
                <a:schemeClr val="accent6">
                  <a:lumMod val="10000"/>
                </a:schemeClr>
              </a:solidFill>
              <a:latin typeface="+mn-lt"/>
            </a:endParaRPr>
          </a:p>
          <a:p>
            <a:r>
              <a:rPr lang="zh-CN" altLang="en-US" sz="1200" dirty="0">
                <a:latin typeface="+mn-lt"/>
              </a:rPr>
              <a:t>    evaluation_periods: </a:t>
            </a:r>
            <a:r>
              <a:rPr lang="en-US" altLang="zh-CN" sz="1200" dirty="0">
                <a:latin typeface="+mn-lt"/>
              </a:rPr>
              <a:t>3     </a:t>
            </a:r>
            <a:r>
              <a:rPr lang="en-US" altLang="zh-CN" sz="1200" dirty="0">
                <a:solidFill>
                  <a:schemeClr val="accent6">
                    <a:lumMod val="10000"/>
                  </a:schemeClr>
                </a:solidFill>
                <a:latin typeface="+mn-lt"/>
              </a:rPr>
              <a:t>#how many times of statistics period could make decision</a:t>
            </a:r>
            <a:endParaRPr lang="zh-CN" altLang="en-US" sz="1200" dirty="0">
              <a:solidFill>
                <a:schemeClr val="accent6">
                  <a:lumMod val="10000"/>
                </a:schemeClr>
              </a:solidFill>
              <a:latin typeface="+mn-lt"/>
            </a:endParaRPr>
          </a:p>
          <a:p>
            <a:r>
              <a:rPr lang="zh-CN" altLang="en-US" sz="1200" dirty="0">
                <a:latin typeface="+mn-lt"/>
              </a:rPr>
              <a:t>    threshold: </a:t>
            </a:r>
            <a:r>
              <a:rPr lang="en-US" altLang="zh-CN" sz="1200" dirty="0">
                <a:latin typeface="+mn-lt"/>
              </a:rPr>
              <a:t>6</a:t>
            </a:r>
            <a:r>
              <a:rPr lang="zh-CN" altLang="en-US" sz="1200" dirty="0">
                <a:latin typeface="+mn-lt"/>
              </a:rPr>
              <a:t>0                   </a:t>
            </a:r>
            <a:r>
              <a:rPr lang="en-US" altLang="zh-CN" sz="1200" dirty="0">
                <a:solidFill>
                  <a:schemeClr val="accent6">
                    <a:lumMod val="10000"/>
                  </a:schemeClr>
                </a:solidFill>
                <a:latin typeface="+mn-lt"/>
              </a:rPr>
              <a:t>#threshold of CPU utility</a:t>
            </a:r>
            <a:endParaRPr lang="zh-CN" altLang="en-US" sz="1200" dirty="0">
              <a:solidFill>
                <a:schemeClr val="accent6">
                  <a:lumMod val="10000"/>
                </a:schemeClr>
              </a:solidFill>
              <a:latin typeface="+mn-lt"/>
            </a:endParaRPr>
          </a:p>
          <a:p>
            <a:r>
              <a:rPr lang="zh-CN" altLang="en-US" sz="1200" dirty="0">
                <a:latin typeface="+mn-lt"/>
              </a:rPr>
              <a:t>    alarm_actions:</a:t>
            </a:r>
          </a:p>
          <a:p>
            <a:r>
              <a:rPr lang="zh-CN" altLang="en-US" sz="1200" dirty="0">
                <a:latin typeface="+mn-lt"/>
              </a:rPr>
              <a:t>        - {get_attr: [server_scaleup_policy，alarm_url]}</a:t>
            </a:r>
          </a:p>
          <a:p>
            <a:r>
              <a:rPr lang="zh-CN" altLang="en-US" sz="1200" dirty="0">
                <a:latin typeface="+mn-lt"/>
              </a:rPr>
              <a:t>    matching_metadata: {‘metadata.user_metadata.stack’: {get_param: “OS::stack_id”}}</a:t>
            </a:r>
            <a:endParaRPr lang="en-US" altLang="zh-CN" sz="1200" dirty="0">
              <a:latin typeface="+mn-lt"/>
            </a:endParaRPr>
          </a:p>
          <a:p>
            <a:r>
              <a:rPr lang="en-US" altLang="zh-CN" sz="1200" dirty="0">
                <a:latin typeface="+mn-lt"/>
              </a:rPr>
              <a:t>    </a:t>
            </a:r>
            <a:r>
              <a:rPr lang="zh-CN" altLang="en-US" sz="1200" dirty="0">
                <a:latin typeface="+mn-lt"/>
              </a:rPr>
              <a:t>comparison_operator: gt    </a:t>
            </a:r>
            <a:r>
              <a:rPr lang="en-US" altLang="zh-CN" sz="1200" dirty="0">
                <a:solidFill>
                  <a:schemeClr val="accent6">
                    <a:lumMod val="10000"/>
                  </a:schemeClr>
                </a:solidFill>
                <a:latin typeface="+mn-lt"/>
              </a:rPr>
              <a:t>#</a:t>
            </a:r>
            <a:r>
              <a:rPr lang="en-US" altLang="zh-CN" sz="1200" dirty="0" err="1">
                <a:solidFill>
                  <a:schemeClr val="accent6">
                    <a:lumMod val="10000"/>
                  </a:schemeClr>
                </a:solidFill>
                <a:latin typeface="+mn-lt"/>
              </a:rPr>
              <a:t>gt</a:t>
            </a:r>
            <a:r>
              <a:rPr lang="en-US" altLang="zh-CN" sz="1200" dirty="0">
                <a:solidFill>
                  <a:schemeClr val="accent6">
                    <a:lumMod val="10000"/>
                  </a:schemeClr>
                </a:solidFill>
                <a:latin typeface="+mn-lt"/>
              </a:rPr>
              <a:t> means greater than</a:t>
            </a:r>
            <a:endParaRPr lang="zh-CN" altLang="en-US" sz="1200" dirty="0">
              <a:solidFill>
                <a:schemeClr val="accent6">
                  <a:lumMod val="10000"/>
                </a:schemeClr>
              </a:solidFill>
              <a:latin typeface="+mn-lt"/>
            </a:endParaRPr>
          </a:p>
        </p:txBody>
      </p:sp>
      <p:sp>
        <p:nvSpPr>
          <p:cNvPr id="15" name="Rectangle 14"/>
          <p:cNvSpPr/>
          <p:nvPr/>
        </p:nvSpPr>
        <p:spPr>
          <a:xfrm>
            <a:off x="1749836" y="1157200"/>
            <a:ext cx="505292" cy="2492990"/>
          </a:xfrm>
          <a:prstGeom prst="rect">
            <a:avLst/>
          </a:prstGeom>
        </p:spPr>
        <p:txBody>
          <a:bodyPr wrap="square">
            <a:spAutoFit/>
          </a:bodyPr>
          <a:lstStyle/>
          <a:p>
            <a:r>
              <a:rPr lang="en-US" altLang="zh-CN" sz="1200" dirty="0">
                <a:latin typeface="+mn-lt"/>
              </a:rPr>
              <a:t>1</a:t>
            </a:r>
          </a:p>
          <a:p>
            <a:r>
              <a:rPr lang="en-US" altLang="zh-CN" sz="1200" dirty="0">
                <a:latin typeface="+mn-lt"/>
              </a:rPr>
              <a:t>2</a:t>
            </a:r>
          </a:p>
          <a:p>
            <a:r>
              <a:rPr lang="en-US" altLang="zh-CN" sz="1200" dirty="0">
                <a:latin typeface="+mn-lt"/>
              </a:rPr>
              <a:t>3</a:t>
            </a:r>
          </a:p>
          <a:p>
            <a:r>
              <a:rPr lang="en-US" altLang="zh-CN" sz="1200" dirty="0">
                <a:latin typeface="+mn-lt"/>
              </a:rPr>
              <a:t>4</a:t>
            </a:r>
          </a:p>
          <a:p>
            <a:r>
              <a:rPr lang="en-US" altLang="zh-CN" sz="1200" dirty="0">
                <a:latin typeface="+mn-lt"/>
              </a:rPr>
              <a:t>5</a:t>
            </a:r>
          </a:p>
          <a:p>
            <a:r>
              <a:rPr lang="en-US" altLang="zh-CN" sz="1200" dirty="0">
                <a:latin typeface="+mn-lt"/>
              </a:rPr>
              <a:t>6</a:t>
            </a:r>
          </a:p>
          <a:p>
            <a:r>
              <a:rPr lang="en-US" altLang="zh-CN" sz="1200" dirty="0">
                <a:latin typeface="+mn-lt"/>
              </a:rPr>
              <a:t>7</a:t>
            </a:r>
          </a:p>
          <a:p>
            <a:r>
              <a:rPr lang="en-US" altLang="zh-CN" sz="1200" dirty="0">
                <a:latin typeface="+mn-lt"/>
              </a:rPr>
              <a:t>8</a:t>
            </a:r>
          </a:p>
          <a:p>
            <a:r>
              <a:rPr lang="en-US" altLang="zh-CN" sz="1200" dirty="0">
                <a:latin typeface="+mn-lt"/>
              </a:rPr>
              <a:t>9</a:t>
            </a:r>
          </a:p>
          <a:p>
            <a:r>
              <a:rPr lang="en-US" altLang="zh-CN" sz="1200" dirty="0">
                <a:latin typeface="+mn-lt"/>
              </a:rPr>
              <a:t>10</a:t>
            </a:r>
          </a:p>
          <a:p>
            <a:r>
              <a:rPr lang="en-US" altLang="zh-CN" sz="1200" dirty="0">
                <a:latin typeface="+mn-lt"/>
              </a:rPr>
              <a:t>11</a:t>
            </a:r>
          </a:p>
          <a:p>
            <a:r>
              <a:rPr lang="en-US" altLang="zh-CN" sz="1200" dirty="0">
                <a:latin typeface="+mn-lt"/>
              </a:rPr>
              <a:t>12</a:t>
            </a:r>
          </a:p>
          <a:p>
            <a:r>
              <a:rPr lang="en-US" altLang="zh-CN" sz="1200" dirty="0">
                <a:latin typeface="+mn-lt"/>
              </a:rPr>
              <a:t>13</a:t>
            </a:r>
            <a:endParaRPr lang="zh-CN" altLang="en-US" sz="1200" dirty="0">
              <a:latin typeface="+mn-lt"/>
            </a:endParaRPr>
          </a:p>
        </p:txBody>
      </p:sp>
      <p:cxnSp>
        <p:nvCxnSpPr>
          <p:cNvPr id="12" name="Straight Connector 11"/>
          <p:cNvCxnSpPr/>
          <p:nvPr/>
        </p:nvCxnSpPr>
        <p:spPr>
          <a:xfrm>
            <a:off x="2065287" y="1194524"/>
            <a:ext cx="0" cy="2379105"/>
          </a:xfrm>
          <a:prstGeom prst="line">
            <a:avLst/>
          </a:prstGeom>
          <a:ln w="285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749836" y="821538"/>
            <a:ext cx="2154757" cy="276999"/>
          </a:xfrm>
          <a:prstGeom prst="rect">
            <a:avLst/>
          </a:prstGeom>
        </p:spPr>
        <p:txBody>
          <a:bodyPr wrap="none">
            <a:spAutoFit/>
          </a:bodyPr>
          <a:lstStyle/>
          <a:p>
            <a:r>
              <a:rPr lang="en-US" altLang="zh-CN" sz="1200" dirty="0">
                <a:solidFill>
                  <a:srgbClr val="323232"/>
                </a:solidFill>
                <a:latin typeface="+mn-lt"/>
              </a:rPr>
              <a:t>3. Define auto scaling alarms</a:t>
            </a:r>
            <a:endParaRPr lang="zh-CN" altLang="en-US" sz="1200" b="0" i="0" dirty="0">
              <a:solidFill>
                <a:srgbClr val="323232"/>
              </a:solidFill>
              <a:effectLst/>
              <a:latin typeface="+mn-lt"/>
            </a:endParaRPr>
          </a:p>
        </p:txBody>
      </p:sp>
    </p:spTree>
    <p:extLst>
      <p:ext uri="{BB962C8B-B14F-4D97-AF65-F5344CB8AC3E}">
        <p14:creationId xmlns:p14="http://schemas.microsoft.com/office/powerpoint/2010/main" val="176060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Load Balance - BTSMED Cluster</a:t>
            </a:r>
            <a:endParaRPr lang="en-GB" dirty="0"/>
          </a:p>
        </p:txBody>
      </p:sp>
      <p:sp>
        <p:nvSpPr>
          <p:cNvPr id="4" name="Rectangle 3"/>
          <p:cNvSpPr/>
          <p:nvPr/>
        </p:nvSpPr>
        <p:spPr>
          <a:xfrm>
            <a:off x="185171" y="693639"/>
            <a:ext cx="8596374" cy="1169551"/>
          </a:xfrm>
          <a:prstGeom prst="rect">
            <a:avLst/>
          </a:prstGeom>
        </p:spPr>
        <p:txBody>
          <a:bodyPr wrap="square">
            <a:spAutoFit/>
          </a:bodyPr>
          <a:lstStyle/>
          <a:p>
            <a:r>
              <a:rPr lang="en-US" altLang="zh-CN" sz="1400" dirty="0">
                <a:latin typeface="+mn-lt"/>
              </a:rPr>
              <a:t>Two or more IMP machines forms an </a:t>
            </a:r>
            <a:r>
              <a:rPr lang="en-US" altLang="zh-CN" sz="1400" b="1" dirty="0">
                <a:latin typeface="+mn-lt"/>
              </a:rPr>
              <a:t>IMP cluster </a:t>
            </a:r>
            <a:r>
              <a:rPr lang="en-US" altLang="zh-CN" sz="1400" dirty="0">
                <a:latin typeface="+mn-lt"/>
              </a:rPr>
              <a:t>offering</a:t>
            </a:r>
            <a:r>
              <a:rPr lang="en-US" altLang="zh-CN" sz="1400" b="1" dirty="0">
                <a:latin typeface="+mn-lt"/>
              </a:rPr>
              <a:t> a single functional unit </a:t>
            </a:r>
            <a:r>
              <a:rPr lang="en-US" altLang="zh-CN" sz="1400" dirty="0">
                <a:latin typeface="+mn-lt"/>
              </a:rPr>
              <a:t>from the system perspective.</a:t>
            </a:r>
          </a:p>
          <a:p>
            <a:endParaRPr lang="en-US" altLang="zh-CN" sz="1400" dirty="0">
              <a:latin typeface="+mn-lt"/>
            </a:endParaRPr>
          </a:p>
          <a:p>
            <a:r>
              <a:rPr lang="en-US" altLang="zh-CN" sz="1400" dirty="0">
                <a:latin typeface="+mn-lt"/>
              </a:rPr>
              <a:t>If one machine fails the rest take the responsibility to keep the system working on behalf of the failing hardware.</a:t>
            </a:r>
            <a:endParaRPr lang="zh-CN" altLang="en-US" sz="1400" dirty="0">
              <a:latin typeface="+mn-lt"/>
            </a:endParaRPr>
          </a:p>
        </p:txBody>
      </p:sp>
      <p:sp>
        <p:nvSpPr>
          <p:cNvPr id="11" name="Rectangle: Rounded Corners 10"/>
          <p:cNvSpPr/>
          <p:nvPr/>
        </p:nvSpPr>
        <p:spPr>
          <a:xfrm>
            <a:off x="755779" y="1863190"/>
            <a:ext cx="2239347" cy="2733223"/>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2" name="TextBox 11"/>
          <p:cNvSpPr txBox="1"/>
          <p:nvPr/>
        </p:nvSpPr>
        <p:spPr>
          <a:xfrm>
            <a:off x="895738" y="2053492"/>
            <a:ext cx="1166327" cy="276999"/>
          </a:xfrm>
          <a:prstGeom prst="rect">
            <a:avLst/>
          </a:prstGeom>
          <a:noFill/>
        </p:spPr>
        <p:txBody>
          <a:bodyPr wrap="square" rtlCol="0">
            <a:spAutoFit/>
          </a:bodyPr>
          <a:lstStyle/>
          <a:p>
            <a:r>
              <a:rPr lang="en-US" altLang="zh-CN" sz="1200" b="1" dirty="0">
                <a:latin typeface="+mn-lt"/>
              </a:rPr>
              <a:t>BTSMED VM 1</a:t>
            </a:r>
            <a:endParaRPr lang="zh-CN" altLang="en-US" sz="1200" b="1" dirty="0" err="1">
              <a:latin typeface="+mn-lt"/>
            </a:endParaRPr>
          </a:p>
        </p:txBody>
      </p:sp>
      <p:sp>
        <p:nvSpPr>
          <p:cNvPr id="13" name="TextBox 12"/>
          <p:cNvSpPr txBox="1"/>
          <p:nvPr/>
        </p:nvSpPr>
        <p:spPr>
          <a:xfrm>
            <a:off x="3612387" y="2970761"/>
            <a:ext cx="1166327" cy="369332"/>
          </a:xfrm>
          <a:prstGeom prst="rect">
            <a:avLst/>
          </a:prstGeom>
          <a:noFill/>
        </p:spPr>
        <p:txBody>
          <a:bodyPr wrap="square" rtlCol="0">
            <a:spAutoFit/>
          </a:bodyPr>
          <a:lstStyle/>
          <a:p>
            <a:r>
              <a:rPr lang="en-US" altLang="zh-CN" b="1" dirty="0">
                <a:latin typeface="+mn-lt"/>
              </a:rPr>
              <a:t>…</a:t>
            </a:r>
            <a:endParaRPr lang="zh-CN" altLang="en-US" b="1" dirty="0" err="1">
              <a:latin typeface="+mn-lt"/>
            </a:endParaRPr>
          </a:p>
        </p:txBody>
      </p:sp>
      <p:sp>
        <p:nvSpPr>
          <p:cNvPr id="14" name="Rectangle: Rounded Corners 13"/>
          <p:cNvSpPr/>
          <p:nvPr/>
        </p:nvSpPr>
        <p:spPr>
          <a:xfrm>
            <a:off x="947055" y="3211432"/>
            <a:ext cx="1856793" cy="10600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accent4"/>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15" name="Rectangle: Rounded Corners 14"/>
          <p:cNvSpPr/>
          <p:nvPr/>
        </p:nvSpPr>
        <p:spPr>
          <a:xfrm>
            <a:off x="993709" y="2398252"/>
            <a:ext cx="1068356" cy="366056"/>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200" dirty="0">
                <a:solidFill>
                  <a:schemeClr val="bg1"/>
                </a:solidFill>
              </a:rPr>
              <a:t>NE3S Agent</a:t>
            </a:r>
          </a:p>
        </p:txBody>
      </p:sp>
      <p:sp>
        <p:nvSpPr>
          <p:cNvPr id="16" name="Rectangle: Rounded Corners 15"/>
          <p:cNvSpPr/>
          <p:nvPr/>
        </p:nvSpPr>
        <p:spPr>
          <a:xfrm>
            <a:off x="4612433" y="1880204"/>
            <a:ext cx="2239347" cy="2733223"/>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7" name="TextBox 16"/>
          <p:cNvSpPr txBox="1"/>
          <p:nvPr/>
        </p:nvSpPr>
        <p:spPr>
          <a:xfrm>
            <a:off x="4752392" y="2070506"/>
            <a:ext cx="1166327" cy="276999"/>
          </a:xfrm>
          <a:prstGeom prst="rect">
            <a:avLst/>
          </a:prstGeom>
          <a:noFill/>
        </p:spPr>
        <p:txBody>
          <a:bodyPr wrap="square" rtlCol="0">
            <a:spAutoFit/>
          </a:bodyPr>
          <a:lstStyle/>
          <a:p>
            <a:r>
              <a:rPr lang="en-US" altLang="zh-CN" sz="1200" b="1" dirty="0">
                <a:latin typeface="+mn-lt"/>
              </a:rPr>
              <a:t>BTSMED VM n</a:t>
            </a:r>
            <a:endParaRPr lang="zh-CN" altLang="en-US" sz="1200" b="1" dirty="0" err="1">
              <a:latin typeface="+mn-lt"/>
            </a:endParaRPr>
          </a:p>
        </p:txBody>
      </p:sp>
      <p:sp>
        <p:nvSpPr>
          <p:cNvPr id="18" name="Rectangle: Rounded Corners 17"/>
          <p:cNvSpPr/>
          <p:nvPr/>
        </p:nvSpPr>
        <p:spPr>
          <a:xfrm>
            <a:off x="4803709" y="3228446"/>
            <a:ext cx="1856793" cy="10600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accent4"/>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19" name="Rectangle: Rounded Corners 18"/>
          <p:cNvSpPr/>
          <p:nvPr/>
        </p:nvSpPr>
        <p:spPr>
          <a:xfrm>
            <a:off x="4850363" y="2415266"/>
            <a:ext cx="1068356" cy="366056"/>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200" dirty="0">
                <a:solidFill>
                  <a:schemeClr val="bg1"/>
                </a:solidFill>
              </a:rPr>
              <a:t>NE3S Agent</a:t>
            </a:r>
          </a:p>
        </p:txBody>
      </p:sp>
    </p:spTree>
    <p:extLst>
      <p:ext uri="{BB962C8B-B14F-4D97-AF65-F5344CB8AC3E}">
        <p14:creationId xmlns:p14="http://schemas.microsoft.com/office/powerpoint/2010/main" val="28762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Load Balance - </a:t>
            </a:r>
            <a:r>
              <a:rPr lang="en-US" altLang="zh-CN" dirty="0"/>
              <a:t>Virtual IPs and High Availability</a:t>
            </a:r>
            <a:endParaRPr lang="en-GB" dirty="0"/>
          </a:p>
        </p:txBody>
      </p:sp>
      <p:sp>
        <p:nvSpPr>
          <p:cNvPr id="4" name="Rectangle 3"/>
          <p:cNvSpPr/>
          <p:nvPr/>
        </p:nvSpPr>
        <p:spPr>
          <a:xfrm>
            <a:off x="196530" y="815937"/>
            <a:ext cx="3091429" cy="2800767"/>
          </a:xfrm>
          <a:prstGeom prst="rect">
            <a:avLst/>
          </a:prstGeom>
        </p:spPr>
        <p:txBody>
          <a:bodyPr wrap="square">
            <a:spAutoFit/>
          </a:bodyPr>
          <a:lstStyle/>
          <a:p>
            <a:r>
              <a:rPr lang="en-US" altLang="zh-CN" sz="1200" b="1" dirty="0">
                <a:latin typeface="+mn-lt"/>
              </a:rPr>
              <a:t>Virtual IP Addresses </a:t>
            </a:r>
            <a:r>
              <a:rPr lang="en-US" altLang="zh-CN" sz="1200" dirty="0">
                <a:latin typeface="+mn-lt"/>
              </a:rPr>
              <a:t>are used in the public interfaces of IMP in order to offer one point entry for the whole cluster. At the same time only one machine of the cluster offers the virtual IP to the sytem.</a:t>
            </a:r>
            <a:r>
              <a:rPr lang="en-US" altLang="zh-CN" sz="1200" baseline="30000" dirty="0">
                <a:latin typeface="+mn-lt"/>
              </a:rPr>
              <a:t>1</a:t>
            </a:r>
          </a:p>
          <a:p>
            <a:endParaRPr lang="en-US" altLang="zh-CN" sz="1200" baseline="30000" dirty="0">
              <a:latin typeface="+mn-lt"/>
            </a:endParaRPr>
          </a:p>
          <a:p>
            <a:r>
              <a:rPr lang="en-US" altLang="zh-CN" sz="1200" dirty="0">
                <a:solidFill>
                  <a:srgbClr val="FF0000"/>
                </a:solidFill>
                <a:latin typeface="+mn-lt"/>
              </a:rPr>
              <a:t>Note: </a:t>
            </a:r>
            <a:r>
              <a:rPr lang="en-US" altLang="zh-CN" sz="1200" dirty="0" err="1">
                <a:solidFill>
                  <a:srgbClr val="FF0000"/>
                </a:solidFill>
                <a:latin typeface="+mn-lt"/>
              </a:rPr>
              <a:t>KeepAlived</a:t>
            </a:r>
            <a:r>
              <a:rPr lang="en-US" altLang="zh-CN" sz="1200" dirty="0">
                <a:solidFill>
                  <a:srgbClr val="FF0000"/>
                </a:solidFill>
                <a:latin typeface="+mn-lt"/>
              </a:rPr>
              <a:t> could be one for virtual IP Addresses solution</a:t>
            </a:r>
          </a:p>
          <a:p>
            <a:endParaRPr lang="en-US" altLang="zh-CN" sz="1200" b="1" dirty="0">
              <a:latin typeface="+mn-lt"/>
            </a:endParaRPr>
          </a:p>
          <a:p>
            <a:r>
              <a:rPr lang="en-US" altLang="zh-CN" sz="1200" b="1" dirty="0">
                <a:latin typeface="+mn-lt"/>
              </a:rPr>
              <a:t>High Availability Layer 4 Proxy</a:t>
            </a:r>
          </a:p>
          <a:p>
            <a:r>
              <a:rPr lang="en-US" altLang="zh-CN" sz="1200" dirty="0">
                <a:latin typeface="+mn-lt"/>
              </a:rPr>
              <a:t>(which works at TCP level) is used in the public interfaces to offer high availability whenever a machine fails. Every machine has an instance of the HA Proxy while only one has it in active mode.</a:t>
            </a:r>
            <a:r>
              <a:rPr lang="en-US" altLang="zh-CN" sz="1200" baseline="30000" dirty="0">
                <a:latin typeface="+mn-lt"/>
              </a:rPr>
              <a:t>1</a:t>
            </a:r>
            <a:endParaRPr lang="zh-CN" altLang="en-US" sz="1200" baseline="30000" dirty="0">
              <a:latin typeface="+mn-lt"/>
            </a:endParaRPr>
          </a:p>
        </p:txBody>
      </p:sp>
      <p:sp>
        <p:nvSpPr>
          <p:cNvPr id="11" name="Rectangle: Rounded Corners 10"/>
          <p:cNvSpPr/>
          <p:nvPr/>
        </p:nvSpPr>
        <p:spPr>
          <a:xfrm>
            <a:off x="3427918" y="1251949"/>
            <a:ext cx="2344008" cy="2853478"/>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2" name="TextBox 11"/>
          <p:cNvSpPr txBox="1"/>
          <p:nvPr/>
        </p:nvSpPr>
        <p:spPr>
          <a:xfrm>
            <a:off x="3479238" y="1342904"/>
            <a:ext cx="1166327" cy="276999"/>
          </a:xfrm>
          <a:prstGeom prst="rect">
            <a:avLst/>
          </a:prstGeom>
          <a:noFill/>
        </p:spPr>
        <p:txBody>
          <a:bodyPr wrap="square" rtlCol="0">
            <a:spAutoFit/>
          </a:bodyPr>
          <a:lstStyle/>
          <a:p>
            <a:r>
              <a:rPr lang="en-US" altLang="zh-CN" sz="1200" b="1" dirty="0">
                <a:latin typeface="+mn-lt"/>
              </a:rPr>
              <a:t>BTSMED VM 1</a:t>
            </a:r>
            <a:endParaRPr lang="zh-CN" altLang="en-US" sz="1200" b="1" dirty="0" err="1">
              <a:latin typeface="+mn-lt"/>
            </a:endParaRPr>
          </a:p>
        </p:txBody>
      </p:sp>
      <p:sp>
        <p:nvSpPr>
          <p:cNvPr id="14" name="Rectangle: Rounded Corners 13"/>
          <p:cNvSpPr/>
          <p:nvPr/>
        </p:nvSpPr>
        <p:spPr>
          <a:xfrm>
            <a:off x="3660173" y="2231300"/>
            <a:ext cx="1856793" cy="1145162"/>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accent4"/>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16" name="Rectangle: Rounded Corners 15"/>
          <p:cNvSpPr/>
          <p:nvPr/>
        </p:nvSpPr>
        <p:spPr>
          <a:xfrm>
            <a:off x="6680723" y="1268963"/>
            <a:ext cx="2344008" cy="2853478"/>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7" name="TextBox 16"/>
          <p:cNvSpPr txBox="1"/>
          <p:nvPr/>
        </p:nvSpPr>
        <p:spPr>
          <a:xfrm>
            <a:off x="7858403" y="1342904"/>
            <a:ext cx="1166327" cy="276999"/>
          </a:xfrm>
          <a:prstGeom prst="rect">
            <a:avLst/>
          </a:prstGeom>
          <a:noFill/>
        </p:spPr>
        <p:txBody>
          <a:bodyPr wrap="square" rtlCol="0">
            <a:spAutoFit/>
          </a:bodyPr>
          <a:lstStyle/>
          <a:p>
            <a:r>
              <a:rPr lang="en-US" altLang="zh-CN" sz="1200" b="1" dirty="0">
                <a:latin typeface="+mn-lt"/>
              </a:rPr>
              <a:t>BTSMED VM 2</a:t>
            </a:r>
            <a:endParaRPr lang="zh-CN" altLang="en-US" sz="1200" b="1" dirty="0" err="1">
              <a:latin typeface="+mn-lt"/>
            </a:endParaRPr>
          </a:p>
        </p:txBody>
      </p:sp>
      <p:sp>
        <p:nvSpPr>
          <p:cNvPr id="18" name="Rectangle: Rounded Corners 17"/>
          <p:cNvSpPr/>
          <p:nvPr/>
        </p:nvSpPr>
        <p:spPr>
          <a:xfrm>
            <a:off x="6976659" y="2219364"/>
            <a:ext cx="1856793" cy="114947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bg1"/>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2" name="Rectangle 1"/>
          <p:cNvSpPr/>
          <p:nvPr/>
        </p:nvSpPr>
        <p:spPr>
          <a:xfrm>
            <a:off x="155183" y="3747032"/>
            <a:ext cx="3363543" cy="553998"/>
          </a:xfrm>
          <a:prstGeom prst="rect">
            <a:avLst/>
          </a:prstGeom>
        </p:spPr>
        <p:txBody>
          <a:bodyPr wrap="square">
            <a:spAutoFit/>
          </a:bodyPr>
          <a:lstStyle/>
          <a:p>
            <a:r>
              <a:rPr lang="en-US" altLang="zh-CN" sz="1000" baseline="30000" dirty="0">
                <a:solidFill>
                  <a:srgbClr val="C00000"/>
                </a:solidFill>
                <a:latin typeface="+mn-lt"/>
              </a:rPr>
              <a:t>1</a:t>
            </a:r>
            <a:r>
              <a:rPr lang="en-US" altLang="zh-CN" sz="1000" dirty="0">
                <a:solidFill>
                  <a:srgbClr val="C00000"/>
                </a:solidFill>
                <a:latin typeface="+mn-lt"/>
              </a:rPr>
              <a:t> Picture presents two proxies per node while actually only is required. Also same public IP address on both IF is shown but it may be different if required.</a:t>
            </a:r>
            <a:endParaRPr lang="zh-CN" altLang="en-US" sz="1000" dirty="0">
              <a:solidFill>
                <a:srgbClr val="C00000"/>
              </a:solidFill>
              <a:latin typeface="+mn-lt"/>
            </a:endParaRPr>
          </a:p>
        </p:txBody>
      </p:sp>
      <p:sp>
        <p:nvSpPr>
          <p:cNvPr id="20" name="Rectangle: Rounded Corners 19"/>
          <p:cNvSpPr/>
          <p:nvPr/>
        </p:nvSpPr>
        <p:spPr>
          <a:xfrm>
            <a:off x="5363191" y="406547"/>
            <a:ext cx="1856793" cy="464599"/>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600" b="1" dirty="0">
                <a:solidFill>
                  <a:schemeClr val="accent6">
                    <a:lumMod val="10000"/>
                  </a:schemeClr>
                </a:solidFill>
              </a:rPr>
              <a:t>NetAct</a:t>
            </a:r>
            <a:endParaRPr lang="zh-CN" altLang="en-US" sz="1600" b="1" dirty="0">
              <a:solidFill>
                <a:schemeClr val="accent6">
                  <a:lumMod val="10000"/>
                </a:schemeClr>
              </a:solidFill>
            </a:endParaRPr>
          </a:p>
        </p:txBody>
      </p:sp>
      <p:sp>
        <p:nvSpPr>
          <p:cNvPr id="6" name="Flowchart: Connector 5"/>
          <p:cNvSpPr/>
          <p:nvPr/>
        </p:nvSpPr>
        <p:spPr>
          <a:xfrm>
            <a:off x="4898571" y="1446245"/>
            <a:ext cx="317241" cy="326571"/>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8" name="Straight Connector 7"/>
          <p:cNvCxnSpPr>
            <a:stCxn id="6" idx="1"/>
            <a:endCxn id="6" idx="5"/>
          </p:cNvCxnSpPr>
          <p:nvPr/>
        </p:nvCxnSpPr>
        <p:spPr>
          <a:xfrm>
            <a:off x="4945030" y="1494070"/>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3"/>
            <a:endCxn id="6" idx="7"/>
          </p:cNvCxnSpPr>
          <p:nvPr/>
        </p:nvCxnSpPr>
        <p:spPr>
          <a:xfrm flipV="1">
            <a:off x="4945030" y="1494070"/>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902743" y="1634241"/>
            <a:ext cx="317241" cy="326571"/>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23" name="Straight Connector 22"/>
          <p:cNvCxnSpPr>
            <a:stCxn id="22" idx="1"/>
            <a:endCxn id="22" idx="5"/>
          </p:cNvCxnSpPr>
          <p:nvPr/>
        </p:nvCxnSpPr>
        <p:spPr>
          <a:xfrm>
            <a:off x="6949202" y="1682066"/>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3"/>
            <a:endCxn id="22" idx="7"/>
          </p:cNvCxnSpPr>
          <p:nvPr/>
        </p:nvCxnSpPr>
        <p:spPr>
          <a:xfrm flipV="1">
            <a:off x="6949202" y="1682066"/>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 name="Flowchart: Connector 24"/>
          <p:cNvSpPr/>
          <p:nvPr/>
        </p:nvSpPr>
        <p:spPr>
          <a:xfrm>
            <a:off x="5122894" y="3678009"/>
            <a:ext cx="317241" cy="326571"/>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26" name="Straight Connector 25"/>
          <p:cNvCxnSpPr>
            <a:stCxn id="25" idx="1"/>
            <a:endCxn id="25" idx="5"/>
          </p:cNvCxnSpPr>
          <p:nvPr/>
        </p:nvCxnSpPr>
        <p:spPr>
          <a:xfrm>
            <a:off x="5169353" y="3725834"/>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3"/>
            <a:endCxn id="25" idx="7"/>
          </p:cNvCxnSpPr>
          <p:nvPr/>
        </p:nvCxnSpPr>
        <p:spPr>
          <a:xfrm flipV="1">
            <a:off x="5169353" y="3725834"/>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Flowchart: Connector 28"/>
          <p:cNvSpPr/>
          <p:nvPr/>
        </p:nvSpPr>
        <p:spPr>
          <a:xfrm>
            <a:off x="6861568" y="3521908"/>
            <a:ext cx="317241" cy="326571"/>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30" name="Straight Connector 29"/>
          <p:cNvCxnSpPr>
            <a:stCxn id="29" idx="1"/>
            <a:endCxn id="29" idx="5"/>
          </p:cNvCxnSpPr>
          <p:nvPr/>
        </p:nvCxnSpPr>
        <p:spPr>
          <a:xfrm>
            <a:off x="6908027" y="3569733"/>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3"/>
            <a:endCxn id="29" idx="7"/>
          </p:cNvCxnSpPr>
          <p:nvPr/>
        </p:nvCxnSpPr>
        <p:spPr>
          <a:xfrm flipV="1">
            <a:off x="6908027" y="3569733"/>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526280" y="3368842"/>
            <a:ext cx="0" cy="50211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26280" y="3870960"/>
            <a:ext cx="596614"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5443619" y="3865206"/>
            <a:ext cx="2461436" cy="1237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8" idx="2"/>
          </p:cNvCxnSpPr>
          <p:nvPr/>
        </p:nvCxnSpPr>
        <p:spPr>
          <a:xfrm flipV="1">
            <a:off x="7905056" y="3368842"/>
            <a:ext cx="0" cy="4782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526280" y="1625512"/>
            <a:ext cx="0" cy="591908"/>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4526280" y="1619903"/>
            <a:ext cx="3722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6" idx="6"/>
          </p:cNvCxnSpPr>
          <p:nvPr/>
        </p:nvCxnSpPr>
        <p:spPr>
          <a:xfrm>
            <a:off x="5215812" y="1609531"/>
            <a:ext cx="2724228" cy="10372"/>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940040" y="1619903"/>
            <a:ext cx="0" cy="597517"/>
          </a:xfrm>
          <a:prstGeom prst="line">
            <a:avLst/>
          </a:prstGeom>
          <a:ln w="12700"/>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5122894" y="1214441"/>
            <a:ext cx="1313275" cy="246221"/>
          </a:xfrm>
          <a:prstGeom prst="rect">
            <a:avLst/>
          </a:prstGeom>
          <a:noFill/>
        </p:spPr>
        <p:txBody>
          <a:bodyPr wrap="square" rtlCol="0">
            <a:spAutoFit/>
          </a:bodyPr>
          <a:lstStyle/>
          <a:p>
            <a:r>
              <a:rPr lang="en-US" altLang="zh-CN" sz="1000" dirty="0">
                <a:latin typeface="+mn-lt"/>
              </a:rPr>
              <a:t>10.0.0.1:8443</a:t>
            </a:r>
            <a:endParaRPr lang="zh-CN" altLang="en-US" sz="1000" dirty="0" err="1">
              <a:latin typeface="+mn-lt"/>
            </a:endParaRPr>
          </a:p>
        </p:txBody>
      </p:sp>
      <p:sp>
        <p:nvSpPr>
          <p:cNvPr id="63" name="TextBox 62"/>
          <p:cNvSpPr txBox="1"/>
          <p:nvPr/>
        </p:nvSpPr>
        <p:spPr>
          <a:xfrm>
            <a:off x="6781354" y="1973315"/>
            <a:ext cx="1313275" cy="246221"/>
          </a:xfrm>
          <a:prstGeom prst="rect">
            <a:avLst/>
          </a:prstGeom>
          <a:noFill/>
        </p:spPr>
        <p:txBody>
          <a:bodyPr wrap="square" rtlCol="0">
            <a:spAutoFit/>
          </a:bodyPr>
          <a:lstStyle/>
          <a:p>
            <a:r>
              <a:rPr lang="en-US" altLang="zh-CN" sz="1000" dirty="0">
                <a:latin typeface="+mn-lt"/>
              </a:rPr>
              <a:t>192.168.1.2:8443</a:t>
            </a:r>
            <a:endParaRPr lang="zh-CN" altLang="en-US" sz="1000" dirty="0" err="1">
              <a:latin typeface="+mn-lt"/>
            </a:endParaRPr>
          </a:p>
        </p:txBody>
      </p:sp>
      <p:sp>
        <p:nvSpPr>
          <p:cNvPr id="64" name="TextBox 63"/>
          <p:cNvSpPr txBox="1"/>
          <p:nvPr/>
        </p:nvSpPr>
        <p:spPr>
          <a:xfrm>
            <a:off x="4559174" y="1940482"/>
            <a:ext cx="1313275" cy="246221"/>
          </a:xfrm>
          <a:prstGeom prst="rect">
            <a:avLst/>
          </a:prstGeom>
          <a:noFill/>
        </p:spPr>
        <p:txBody>
          <a:bodyPr wrap="square" rtlCol="0">
            <a:spAutoFit/>
          </a:bodyPr>
          <a:lstStyle/>
          <a:p>
            <a:r>
              <a:rPr lang="en-US" altLang="zh-CN" sz="1000" dirty="0">
                <a:latin typeface="+mn-lt"/>
              </a:rPr>
              <a:t>192.168.1.1:8443</a:t>
            </a:r>
            <a:endParaRPr lang="zh-CN" altLang="en-US" sz="1000" dirty="0" err="1">
              <a:latin typeface="+mn-lt"/>
            </a:endParaRPr>
          </a:p>
        </p:txBody>
      </p:sp>
      <p:sp>
        <p:nvSpPr>
          <p:cNvPr id="65" name="TextBox 64"/>
          <p:cNvSpPr txBox="1"/>
          <p:nvPr/>
        </p:nvSpPr>
        <p:spPr>
          <a:xfrm>
            <a:off x="5354126" y="3896714"/>
            <a:ext cx="1313275" cy="246221"/>
          </a:xfrm>
          <a:prstGeom prst="rect">
            <a:avLst/>
          </a:prstGeom>
          <a:noFill/>
        </p:spPr>
        <p:txBody>
          <a:bodyPr wrap="square" rtlCol="0">
            <a:spAutoFit/>
          </a:bodyPr>
          <a:lstStyle/>
          <a:p>
            <a:r>
              <a:rPr lang="en-US" altLang="zh-CN" sz="1000" dirty="0">
                <a:latin typeface="+mn-lt"/>
              </a:rPr>
              <a:t>10.0.0.1:8103</a:t>
            </a:r>
            <a:endParaRPr lang="zh-CN" altLang="en-US" sz="1000" dirty="0" err="1">
              <a:latin typeface="+mn-lt"/>
            </a:endParaRPr>
          </a:p>
        </p:txBody>
      </p:sp>
      <p:cxnSp>
        <p:nvCxnSpPr>
          <p:cNvPr id="67" name="Connector: Elbow 66"/>
          <p:cNvCxnSpPr>
            <a:stCxn id="20" idx="2"/>
            <a:endCxn id="6" idx="0"/>
          </p:cNvCxnSpPr>
          <p:nvPr/>
        </p:nvCxnSpPr>
        <p:spPr>
          <a:xfrm rot="5400000">
            <a:off x="5386841" y="541497"/>
            <a:ext cx="575099" cy="1234396"/>
          </a:xfrm>
          <a:prstGeom prst="bentConnector3">
            <a:avLst/>
          </a:prstGeom>
          <a:ln w="12700"/>
        </p:spPr>
        <p:style>
          <a:lnRef idx="1">
            <a:schemeClr val="dk1"/>
          </a:lnRef>
          <a:fillRef idx="0">
            <a:schemeClr val="dk1"/>
          </a:fillRef>
          <a:effectRef idx="0">
            <a:schemeClr val="dk1"/>
          </a:effectRef>
          <a:fontRef idx="minor">
            <a:schemeClr val="tx1"/>
          </a:fontRef>
        </p:style>
      </p:cxnSp>
      <p:pic>
        <p:nvPicPr>
          <p:cNvPr id="70" name="Picture 69"/>
          <p:cNvPicPr>
            <a:picLocks noChangeAspect="1"/>
          </p:cNvPicPr>
          <p:nvPr/>
        </p:nvPicPr>
        <p:blipFill>
          <a:blip r:embed="rId3"/>
          <a:stretch>
            <a:fillRect/>
          </a:stretch>
        </p:blipFill>
        <p:spPr>
          <a:xfrm>
            <a:off x="3935654" y="4560523"/>
            <a:ext cx="455462" cy="446614"/>
          </a:xfrm>
          <a:prstGeom prst="rect">
            <a:avLst/>
          </a:prstGeom>
        </p:spPr>
      </p:pic>
      <p:pic>
        <p:nvPicPr>
          <p:cNvPr id="71" name="Picture 70"/>
          <p:cNvPicPr>
            <a:picLocks noChangeAspect="1"/>
          </p:cNvPicPr>
          <p:nvPr/>
        </p:nvPicPr>
        <p:blipFill>
          <a:blip r:embed="rId3"/>
          <a:stretch>
            <a:fillRect/>
          </a:stretch>
        </p:blipFill>
        <p:spPr>
          <a:xfrm>
            <a:off x="4469873" y="4560523"/>
            <a:ext cx="455462" cy="446614"/>
          </a:xfrm>
          <a:prstGeom prst="rect">
            <a:avLst/>
          </a:prstGeom>
        </p:spPr>
      </p:pic>
      <p:pic>
        <p:nvPicPr>
          <p:cNvPr id="72" name="Picture 71"/>
          <p:cNvPicPr>
            <a:picLocks noChangeAspect="1"/>
          </p:cNvPicPr>
          <p:nvPr/>
        </p:nvPicPr>
        <p:blipFill>
          <a:blip r:embed="rId3"/>
          <a:stretch>
            <a:fillRect/>
          </a:stretch>
        </p:blipFill>
        <p:spPr>
          <a:xfrm>
            <a:off x="5004092" y="4570653"/>
            <a:ext cx="455462" cy="446614"/>
          </a:xfrm>
          <a:prstGeom prst="rect">
            <a:avLst/>
          </a:prstGeom>
        </p:spPr>
      </p:pic>
      <p:pic>
        <p:nvPicPr>
          <p:cNvPr id="73" name="Picture 72"/>
          <p:cNvPicPr>
            <a:picLocks noChangeAspect="1"/>
          </p:cNvPicPr>
          <p:nvPr/>
        </p:nvPicPr>
        <p:blipFill>
          <a:blip r:embed="rId3"/>
          <a:stretch>
            <a:fillRect/>
          </a:stretch>
        </p:blipFill>
        <p:spPr>
          <a:xfrm>
            <a:off x="6369354" y="4569153"/>
            <a:ext cx="455462" cy="446614"/>
          </a:xfrm>
          <a:prstGeom prst="rect">
            <a:avLst/>
          </a:prstGeom>
        </p:spPr>
      </p:pic>
      <p:pic>
        <p:nvPicPr>
          <p:cNvPr id="74" name="Picture 73"/>
          <p:cNvPicPr>
            <a:picLocks noChangeAspect="1"/>
          </p:cNvPicPr>
          <p:nvPr/>
        </p:nvPicPr>
        <p:blipFill>
          <a:blip r:embed="rId3"/>
          <a:stretch>
            <a:fillRect/>
          </a:stretch>
        </p:blipFill>
        <p:spPr>
          <a:xfrm>
            <a:off x="6896943" y="4560523"/>
            <a:ext cx="455462" cy="446614"/>
          </a:xfrm>
          <a:prstGeom prst="rect">
            <a:avLst/>
          </a:prstGeom>
        </p:spPr>
      </p:pic>
      <p:pic>
        <p:nvPicPr>
          <p:cNvPr id="75" name="Picture 74"/>
          <p:cNvPicPr>
            <a:picLocks noChangeAspect="1"/>
          </p:cNvPicPr>
          <p:nvPr/>
        </p:nvPicPr>
        <p:blipFill>
          <a:blip r:embed="rId3"/>
          <a:stretch>
            <a:fillRect/>
          </a:stretch>
        </p:blipFill>
        <p:spPr>
          <a:xfrm>
            <a:off x="7408610" y="4569123"/>
            <a:ext cx="455462" cy="446614"/>
          </a:xfrm>
          <a:prstGeom prst="rect">
            <a:avLst/>
          </a:prstGeom>
        </p:spPr>
      </p:pic>
      <p:sp>
        <p:nvSpPr>
          <p:cNvPr id="104" name="TextBox 103"/>
          <p:cNvSpPr txBox="1"/>
          <p:nvPr/>
        </p:nvSpPr>
        <p:spPr>
          <a:xfrm>
            <a:off x="4588569" y="3442656"/>
            <a:ext cx="1313275" cy="246221"/>
          </a:xfrm>
          <a:prstGeom prst="rect">
            <a:avLst/>
          </a:prstGeom>
          <a:noFill/>
        </p:spPr>
        <p:txBody>
          <a:bodyPr wrap="square" rtlCol="0">
            <a:spAutoFit/>
          </a:bodyPr>
          <a:lstStyle/>
          <a:p>
            <a:r>
              <a:rPr lang="en-US" altLang="zh-CN" sz="1000" dirty="0">
                <a:latin typeface="+mn-lt"/>
              </a:rPr>
              <a:t>192.168.1.1:8103</a:t>
            </a:r>
            <a:endParaRPr lang="zh-CN" altLang="en-US" sz="1000" dirty="0" err="1">
              <a:latin typeface="+mn-lt"/>
            </a:endParaRPr>
          </a:p>
        </p:txBody>
      </p:sp>
      <p:sp>
        <p:nvSpPr>
          <p:cNvPr id="105" name="TextBox 104"/>
          <p:cNvSpPr txBox="1"/>
          <p:nvPr/>
        </p:nvSpPr>
        <p:spPr>
          <a:xfrm>
            <a:off x="6781354" y="3352233"/>
            <a:ext cx="1313275" cy="246221"/>
          </a:xfrm>
          <a:prstGeom prst="rect">
            <a:avLst/>
          </a:prstGeom>
          <a:noFill/>
        </p:spPr>
        <p:txBody>
          <a:bodyPr wrap="square" rtlCol="0">
            <a:spAutoFit/>
          </a:bodyPr>
          <a:lstStyle/>
          <a:p>
            <a:r>
              <a:rPr lang="en-US" altLang="zh-CN" sz="1000" dirty="0">
                <a:latin typeface="+mn-lt"/>
              </a:rPr>
              <a:t>192.168.1.2:8103</a:t>
            </a:r>
            <a:endParaRPr lang="zh-CN" altLang="en-US" sz="1000" dirty="0" err="1">
              <a:latin typeface="+mn-lt"/>
            </a:endParaRPr>
          </a:p>
        </p:txBody>
      </p:sp>
      <p:cxnSp>
        <p:nvCxnSpPr>
          <p:cNvPr id="110" name="Connector: Curved 109"/>
          <p:cNvCxnSpPr>
            <a:stCxn id="70" idx="0"/>
            <a:endCxn id="25" idx="3"/>
          </p:cNvCxnSpPr>
          <p:nvPr/>
        </p:nvCxnSpPr>
        <p:spPr>
          <a:xfrm rot="5400000" flipH="1" flipV="1">
            <a:off x="4364485" y="3755655"/>
            <a:ext cx="603768" cy="100596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Connector: Curved 111"/>
          <p:cNvCxnSpPr>
            <a:stCxn id="71" idx="0"/>
          </p:cNvCxnSpPr>
          <p:nvPr/>
        </p:nvCxnSpPr>
        <p:spPr>
          <a:xfrm rot="5400000" flipH="1" flipV="1">
            <a:off x="4680141" y="4059000"/>
            <a:ext cx="518986" cy="48406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Connector: Curved 113"/>
          <p:cNvCxnSpPr>
            <a:stCxn id="72" idx="0"/>
            <a:endCxn id="25" idx="3"/>
          </p:cNvCxnSpPr>
          <p:nvPr/>
        </p:nvCxnSpPr>
        <p:spPr>
          <a:xfrm rot="16200000" flipV="1">
            <a:off x="4893639" y="4232469"/>
            <a:ext cx="613898" cy="6247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6" name="Connector: Curved 115"/>
          <p:cNvCxnSpPr>
            <a:stCxn id="73" idx="0"/>
            <a:endCxn id="25" idx="4"/>
          </p:cNvCxnSpPr>
          <p:nvPr/>
        </p:nvCxnSpPr>
        <p:spPr>
          <a:xfrm rot="16200000" flipV="1">
            <a:off x="5657014" y="3629082"/>
            <a:ext cx="564573" cy="131557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Connector: Curved 117"/>
          <p:cNvCxnSpPr>
            <a:stCxn id="74" idx="0"/>
            <a:endCxn id="25" idx="4"/>
          </p:cNvCxnSpPr>
          <p:nvPr/>
        </p:nvCxnSpPr>
        <p:spPr>
          <a:xfrm rot="16200000" flipV="1">
            <a:off x="5925124" y="3360972"/>
            <a:ext cx="555943" cy="184315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Connector: Curved 119"/>
          <p:cNvCxnSpPr>
            <a:stCxn id="75" idx="0"/>
            <a:endCxn id="25" idx="4"/>
          </p:cNvCxnSpPr>
          <p:nvPr/>
        </p:nvCxnSpPr>
        <p:spPr>
          <a:xfrm rot="16200000" flipV="1">
            <a:off x="6176657" y="3109439"/>
            <a:ext cx="564543" cy="235482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17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Load Balance - </a:t>
            </a:r>
            <a:r>
              <a:rPr lang="en-US" altLang="zh-CN" dirty="0"/>
              <a:t>Sticky Sessions</a:t>
            </a:r>
            <a:endParaRPr lang="en-GB" dirty="0"/>
          </a:p>
        </p:txBody>
      </p:sp>
      <p:sp>
        <p:nvSpPr>
          <p:cNvPr id="4" name="Rectangle 3"/>
          <p:cNvSpPr/>
          <p:nvPr/>
        </p:nvSpPr>
        <p:spPr>
          <a:xfrm>
            <a:off x="150343" y="788501"/>
            <a:ext cx="3132995" cy="3929281"/>
          </a:xfrm>
          <a:prstGeom prst="rect">
            <a:avLst/>
          </a:prstGeom>
        </p:spPr>
        <p:txBody>
          <a:bodyPr wrap="square">
            <a:spAutoFit/>
          </a:bodyPr>
          <a:lstStyle/>
          <a:p>
            <a:r>
              <a:rPr lang="en-US" altLang="zh-CN" sz="1100" dirty="0">
                <a:latin typeface="+mn-lt"/>
              </a:rPr>
              <a:t>The High Availability Proxies(Managers in the picture) use an sticky session </a:t>
            </a:r>
            <a:r>
              <a:rPr lang="pt-BR" altLang="zh-CN" sz="1100" dirty="0" err="1">
                <a:latin typeface="+mn-lt"/>
              </a:rPr>
              <a:t>algorithm</a:t>
            </a:r>
            <a:r>
              <a:rPr lang="pt-BR" altLang="zh-CN" sz="1100" dirty="0">
                <a:latin typeface="+mn-lt"/>
              </a:rPr>
              <a:t> </a:t>
            </a:r>
            <a:r>
              <a:rPr lang="pt-BR" altLang="zh-CN" sz="1100" dirty="0" err="1">
                <a:latin typeface="+mn-lt"/>
              </a:rPr>
              <a:t>aka</a:t>
            </a:r>
            <a:r>
              <a:rPr lang="pt-BR" altLang="zh-CN" sz="1100" dirty="0">
                <a:latin typeface="+mn-lt"/>
              </a:rPr>
              <a:t> as </a:t>
            </a:r>
            <a:r>
              <a:rPr lang="pt-BR" altLang="zh-CN" sz="1100" dirty="0" err="1">
                <a:latin typeface="+mn-lt"/>
              </a:rPr>
              <a:t>source</a:t>
            </a:r>
            <a:r>
              <a:rPr lang="pt-BR" altLang="zh-CN" sz="1100" dirty="0">
                <a:latin typeface="+mn-lt"/>
              </a:rPr>
              <a:t> </a:t>
            </a:r>
            <a:r>
              <a:rPr lang="pt-BR" altLang="zh-CN" sz="1100" dirty="0" err="1">
                <a:latin typeface="+mn-lt"/>
              </a:rPr>
              <a:t>algorithm</a:t>
            </a:r>
            <a:r>
              <a:rPr lang="pt-BR" altLang="zh-CN" sz="1100" dirty="0">
                <a:latin typeface="+mn-lt"/>
              </a:rPr>
              <a:t> </a:t>
            </a:r>
            <a:r>
              <a:rPr lang="en-US" altLang="zh-CN" sz="1100" dirty="0">
                <a:latin typeface="+mn-lt"/>
              </a:rPr>
              <a:t>which always routes the same source IP address to the same service in the cluster.</a:t>
            </a:r>
          </a:p>
          <a:p>
            <a:endParaRPr lang="en-US" altLang="zh-CN" sz="1100" dirty="0">
              <a:latin typeface="+mn-lt"/>
            </a:endParaRPr>
          </a:p>
          <a:p>
            <a:r>
              <a:rPr lang="en-US" altLang="zh-CN" sz="1100" dirty="0">
                <a:solidFill>
                  <a:srgbClr val="FF0000"/>
                </a:solidFill>
                <a:latin typeface="+mn-lt"/>
              </a:rPr>
              <a:t>Note: in code design there could be only 1 primary manager module for both southbound and northbound, but not 2.</a:t>
            </a:r>
          </a:p>
          <a:p>
            <a:endParaRPr lang="en-US" altLang="zh-CN" sz="1100" dirty="0">
              <a:latin typeface="+mn-lt"/>
            </a:endParaRPr>
          </a:p>
          <a:p>
            <a:r>
              <a:rPr lang="en-US" altLang="zh-CN" sz="1100" dirty="0">
                <a:latin typeface="+mn-lt"/>
              </a:rPr>
              <a:t>That means that a given BTS or NetAct Manager will always connects to the same machine until the cluster composition change.</a:t>
            </a:r>
          </a:p>
          <a:p>
            <a:endParaRPr lang="en-US" altLang="zh-CN" sz="1100" dirty="0">
              <a:latin typeface="+mn-lt"/>
            </a:endParaRPr>
          </a:p>
          <a:p>
            <a:r>
              <a:rPr lang="en-US" altLang="zh-CN" sz="1100" dirty="0">
                <a:latin typeface="+mn-lt"/>
              </a:rPr>
              <a:t>Which node takes primary manager role is based on configuration. For example in one BTSMED cluster each node has a priority number. In case of failover at primary node,  the secondly manager will take over primary role.</a:t>
            </a:r>
          </a:p>
          <a:p>
            <a:endParaRPr lang="en-US" altLang="zh-CN" sz="1100" baseline="30000" dirty="0">
              <a:latin typeface="+mn-lt"/>
            </a:endParaRPr>
          </a:p>
          <a:p>
            <a:r>
              <a:rPr lang="en-US" altLang="zh-CN" sz="1100" dirty="0">
                <a:solidFill>
                  <a:srgbClr val="FF0000"/>
                </a:solidFill>
                <a:latin typeface="+mn-lt"/>
              </a:rPr>
              <a:t>BTS-1, 3, 5 stick to VM1, and BTS 2,4,6  stick to VM2</a:t>
            </a:r>
            <a:endParaRPr lang="zh-CN" altLang="en-US" sz="1100" dirty="0">
              <a:solidFill>
                <a:srgbClr val="FF0000"/>
              </a:solidFill>
              <a:latin typeface="+mn-lt"/>
            </a:endParaRPr>
          </a:p>
        </p:txBody>
      </p:sp>
      <p:sp>
        <p:nvSpPr>
          <p:cNvPr id="11" name="Rectangle: Rounded Corners 10"/>
          <p:cNvSpPr/>
          <p:nvPr/>
        </p:nvSpPr>
        <p:spPr>
          <a:xfrm>
            <a:off x="3427918" y="1251949"/>
            <a:ext cx="2344008" cy="2853478"/>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2" name="TextBox 11"/>
          <p:cNvSpPr txBox="1"/>
          <p:nvPr/>
        </p:nvSpPr>
        <p:spPr>
          <a:xfrm>
            <a:off x="3479238" y="1342904"/>
            <a:ext cx="1166327" cy="276999"/>
          </a:xfrm>
          <a:prstGeom prst="rect">
            <a:avLst/>
          </a:prstGeom>
          <a:noFill/>
        </p:spPr>
        <p:txBody>
          <a:bodyPr wrap="square" rtlCol="0">
            <a:spAutoFit/>
          </a:bodyPr>
          <a:lstStyle/>
          <a:p>
            <a:r>
              <a:rPr lang="en-US" altLang="zh-CN" sz="1200" b="1" dirty="0">
                <a:latin typeface="+mn-lt"/>
              </a:rPr>
              <a:t>BTSMED VM 1</a:t>
            </a:r>
            <a:endParaRPr lang="zh-CN" altLang="en-US" sz="1200" b="1" dirty="0" err="1">
              <a:latin typeface="+mn-lt"/>
            </a:endParaRPr>
          </a:p>
        </p:txBody>
      </p:sp>
      <p:sp>
        <p:nvSpPr>
          <p:cNvPr id="14" name="Rectangle: Rounded Corners 13"/>
          <p:cNvSpPr/>
          <p:nvPr/>
        </p:nvSpPr>
        <p:spPr>
          <a:xfrm>
            <a:off x="3660173" y="2231300"/>
            <a:ext cx="1856793" cy="1145162"/>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accent4"/>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16" name="Rectangle: Rounded Corners 15"/>
          <p:cNvSpPr/>
          <p:nvPr/>
        </p:nvSpPr>
        <p:spPr>
          <a:xfrm>
            <a:off x="6680723" y="1268963"/>
            <a:ext cx="2344008" cy="2853478"/>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7" name="TextBox 16"/>
          <p:cNvSpPr txBox="1"/>
          <p:nvPr/>
        </p:nvSpPr>
        <p:spPr>
          <a:xfrm>
            <a:off x="7858403" y="1342904"/>
            <a:ext cx="1166327" cy="276999"/>
          </a:xfrm>
          <a:prstGeom prst="rect">
            <a:avLst/>
          </a:prstGeom>
          <a:noFill/>
        </p:spPr>
        <p:txBody>
          <a:bodyPr wrap="square" rtlCol="0">
            <a:spAutoFit/>
          </a:bodyPr>
          <a:lstStyle/>
          <a:p>
            <a:r>
              <a:rPr lang="en-US" altLang="zh-CN" sz="1200" b="1" dirty="0">
                <a:latin typeface="+mn-lt"/>
              </a:rPr>
              <a:t>BTSMED VM 2</a:t>
            </a:r>
            <a:endParaRPr lang="zh-CN" altLang="en-US" sz="1200" b="1" dirty="0" err="1">
              <a:latin typeface="+mn-lt"/>
            </a:endParaRPr>
          </a:p>
        </p:txBody>
      </p:sp>
      <p:sp>
        <p:nvSpPr>
          <p:cNvPr id="18" name="Rectangle: Rounded Corners 17"/>
          <p:cNvSpPr/>
          <p:nvPr/>
        </p:nvSpPr>
        <p:spPr>
          <a:xfrm>
            <a:off x="6976659" y="2219364"/>
            <a:ext cx="1856793" cy="114947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bg1"/>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20" name="Rectangle: Rounded Corners 19"/>
          <p:cNvSpPr/>
          <p:nvPr/>
        </p:nvSpPr>
        <p:spPr>
          <a:xfrm>
            <a:off x="5363191" y="406547"/>
            <a:ext cx="1856793" cy="464599"/>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600" b="1" dirty="0">
                <a:solidFill>
                  <a:schemeClr val="accent6">
                    <a:lumMod val="10000"/>
                  </a:schemeClr>
                </a:solidFill>
              </a:rPr>
              <a:t>NetAct</a:t>
            </a:r>
            <a:endParaRPr lang="zh-CN" altLang="en-US" sz="1600" b="1" dirty="0">
              <a:solidFill>
                <a:schemeClr val="accent6">
                  <a:lumMod val="10000"/>
                </a:schemeClr>
              </a:solidFill>
            </a:endParaRPr>
          </a:p>
        </p:txBody>
      </p:sp>
      <p:sp>
        <p:nvSpPr>
          <p:cNvPr id="6" name="Flowchart: Connector 5"/>
          <p:cNvSpPr/>
          <p:nvPr/>
        </p:nvSpPr>
        <p:spPr>
          <a:xfrm>
            <a:off x="4898571" y="1446245"/>
            <a:ext cx="317241" cy="326571"/>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8" name="Straight Connector 7"/>
          <p:cNvCxnSpPr>
            <a:stCxn id="6" idx="1"/>
            <a:endCxn id="6" idx="5"/>
          </p:cNvCxnSpPr>
          <p:nvPr/>
        </p:nvCxnSpPr>
        <p:spPr>
          <a:xfrm>
            <a:off x="4945030" y="1494070"/>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3"/>
            <a:endCxn id="6" idx="7"/>
          </p:cNvCxnSpPr>
          <p:nvPr/>
        </p:nvCxnSpPr>
        <p:spPr>
          <a:xfrm flipV="1">
            <a:off x="4945030" y="1494070"/>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902743" y="1634241"/>
            <a:ext cx="317241" cy="326571"/>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23" name="Straight Connector 22"/>
          <p:cNvCxnSpPr>
            <a:stCxn id="22" idx="1"/>
            <a:endCxn id="22" idx="5"/>
          </p:cNvCxnSpPr>
          <p:nvPr/>
        </p:nvCxnSpPr>
        <p:spPr>
          <a:xfrm>
            <a:off x="6949202" y="1682066"/>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3"/>
            <a:endCxn id="22" idx="7"/>
          </p:cNvCxnSpPr>
          <p:nvPr/>
        </p:nvCxnSpPr>
        <p:spPr>
          <a:xfrm flipV="1">
            <a:off x="6949202" y="1682066"/>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 name="Flowchart: Connector 24"/>
          <p:cNvSpPr/>
          <p:nvPr/>
        </p:nvSpPr>
        <p:spPr>
          <a:xfrm>
            <a:off x="5122894" y="3678009"/>
            <a:ext cx="317241" cy="326571"/>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26" name="Straight Connector 25"/>
          <p:cNvCxnSpPr>
            <a:stCxn id="25" idx="1"/>
            <a:endCxn id="25" idx="5"/>
          </p:cNvCxnSpPr>
          <p:nvPr/>
        </p:nvCxnSpPr>
        <p:spPr>
          <a:xfrm>
            <a:off x="5169353" y="3725834"/>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3"/>
            <a:endCxn id="25" idx="7"/>
          </p:cNvCxnSpPr>
          <p:nvPr/>
        </p:nvCxnSpPr>
        <p:spPr>
          <a:xfrm flipV="1">
            <a:off x="5169353" y="3725834"/>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Flowchart: Connector 28"/>
          <p:cNvSpPr/>
          <p:nvPr/>
        </p:nvSpPr>
        <p:spPr>
          <a:xfrm>
            <a:off x="6861568" y="3521908"/>
            <a:ext cx="317241" cy="326571"/>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30" name="Straight Connector 29"/>
          <p:cNvCxnSpPr>
            <a:stCxn id="29" idx="1"/>
            <a:endCxn id="29" idx="5"/>
          </p:cNvCxnSpPr>
          <p:nvPr/>
        </p:nvCxnSpPr>
        <p:spPr>
          <a:xfrm>
            <a:off x="6908027" y="3569733"/>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3"/>
            <a:endCxn id="29" idx="7"/>
          </p:cNvCxnSpPr>
          <p:nvPr/>
        </p:nvCxnSpPr>
        <p:spPr>
          <a:xfrm flipV="1">
            <a:off x="6908027" y="3569733"/>
            <a:ext cx="224323" cy="23092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526280" y="3368842"/>
            <a:ext cx="0" cy="50211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526280" y="3870960"/>
            <a:ext cx="596614"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5443619" y="3865206"/>
            <a:ext cx="2461436" cy="1237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8" idx="2"/>
          </p:cNvCxnSpPr>
          <p:nvPr/>
        </p:nvCxnSpPr>
        <p:spPr>
          <a:xfrm flipV="1">
            <a:off x="7905056" y="3368842"/>
            <a:ext cx="0" cy="4782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526280" y="1625512"/>
            <a:ext cx="0" cy="591908"/>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4526280" y="1619903"/>
            <a:ext cx="3722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6" idx="6"/>
          </p:cNvCxnSpPr>
          <p:nvPr/>
        </p:nvCxnSpPr>
        <p:spPr>
          <a:xfrm>
            <a:off x="5215812" y="1609531"/>
            <a:ext cx="2724228" cy="10372"/>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7940040" y="1619903"/>
            <a:ext cx="0" cy="597517"/>
          </a:xfrm>
          <a:prstGeom prst="line">
            <a:avLst/>
          </a:prstGeom>
          <a:ln w="12700"/>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5122894" y="1214441"/>
            <a:ext cx="1313275" cy="246221"/>
          </a:xfrm>
          <a:prstGeom prst="rect">
            <a:avLst/>
          </a:prstGeom>
          <a:noFill/>
        </p:spPr>
        <p:txBody>
          <a:bodyPr wrap="square" rtlCol="0">
            <a:spAutoFit/>
          </a:bodyPr>
          <a:lstStyle/>
          <a:p>
            <a:r>
              <a:rPr lang="en-US" altLang="zh-CN" sz="1000" dirty="0">
                <a:latin typeface="+mn-lt"/>
              </a:rPr>
              <a:t>Virtual IP</a:t>
            </a:r>
            <a:endParaRPr lang="zh-CN" altLang="en-US" sz="1000" dirty="0" err="1">
              <a:latin typeface="+mn-lt"/>
            </a:endParaRPr>
          </a:p>
        </p:txBody>
      </p:sp>
      <p:sp>
        <p:nvSpPr>
          <p:cNvPr id="63" name="TextBox 62"/>
          <p:cNvSpPr txBox="1"/>
          <p:nvPr/>
        </p:nvSpPr>
        <p:spPr>
          <a:xfrm>
            <a:off x="6695767" y="1960131"/>
            <a:ext cx="1313275" cy="246221"/>
          </a:xfrm>
          <a:prstGeom prst="rect">
            <a:avLst/>
          </a:prstGeom>
          <a:noFill/>
        </p:spPr>
        <p:txBody>
          <a:bodyPr wrap="square" rtlCol="0">
            <a:spAutoFit/>
          </a:bodyPr>
          <a:lstStyle/>
          <a:p>
            <a:r>
              <a:rPr lang="en-US" altLang="zh-CN" sz="1000" dirty="0">
                <a:latin typeface="+mn-lt"/>
              </a:rPr>
              <a:t>Secondly Manager</a:t>
            </a:r>
            <a:endParaRPr lang="zh-CN" altLang="en-US" sz="1000" dirty="0" err="1">
              <a:latin typeface="+mn-lt"/>
            </a:endParaRPr>
          </a:p>
        </p:txBody>
      </p:sp>
      <p:sp>
        <p:nvSpPr>
          <p:cNvPr id="64" name="TextBox 63"/>
          <p:cNvSpPr txBox="1"/>
          <p:nvPr/>
        </p:nvSpPr>
        <p:spPr>
          <a:xfrm>
            <a:off x="4737038" y="1810324"/>
            <a:ext cx="1313275" cy="246221"/>
          </a:xfrm>
          <a:prstGeom prst="rect">
            <a:avLst/>
          </a:prstGeom>
          <a:noFill/>
        </p:spPr>
        <p:txBody>
          <a:bodyPr wrap="square" rtlCol="0">
            <a:spAutoFit/>
          </a:bodyPr>
          <a:lstStyle/>
          <a:p>
            <a:r>
              <a:rPr lang="en-US" altLang="zh-CN" sz="1000" dirty="0">
                <a:latin typeface="+mn-lt"/>
              </a:rPr>
              <a:t>Primary Manager</a:t>
            </a:r>
            <a:endParaRPr lang="zh-CN" altLang="en-US" sz="1000" dirty="0" err="1">
              <a:latin typeface="+mn-lt"/>
            </a:endParaRPr>
          </a:p>
        </p:txBody>
      </p:sp>
      <p:sp>
        <p:nvSpPr>
          <p:cNvPr id="65" name="TextBox 64"/>
          <p:cNvSpPr txBox="1"/>
          <p:nvPr/>
        </p:nvSpPr>
        <p:spPr>
          <a:xfrm>
            <a:off x="5354126" y="3896714"/>
            <a:ext cx="1313275" cy="246221"/>
          </a:xfrm>
          <a:prstGeom prst="rect">
            <a:avLst/>
          </a:prstGeom>
          <a:noFill/>
        </p:spPr>
        <p:txBody>
          <a:bodyPr wrap="square" rtlCol="0">
            <a:spAutoFit/>
          </a:bodyPr>
          <a:lstStyle/>
          <a:p>
            <a:r>
              <a:rPr lang="en-US" altLang="zh-CN" sz="1000" dirty="0">
                <a:latin typeface="+mn-lt"/>
              </a:rPr>
              <a:t>Virtual IP</a:t>
            </a:r>
            <a:endParaRPr lang="zh-CN" altLang="en-US" sz="1000" dirty="0" err="1">
              <a:latin typeface="+mn-lt"/>
            </a:endParaRPr>
          </a:p>
        </p:txBody>
      </p:sp>
      <p:pic>
        <p:nvPicPr>
          <p:cNvPr id="70" name="Picture 69"/>
          <p:cNvPicPr>
            <a:picLocks noChangeAspect="1"/>
          </p:cNvPicPr>
          <p:nvPr/>
        </p:nvPicPr>
        <p:blipFill>
          <a:blip r:embed="rId3"/>
          <a:stretch>
            <a:fillRect/>
          </a:stretch>
        </p:blipFill>
        <p:spPr>
          <a:xfrm>
            <a:off x="3935654" y="4485875"/>
            <a:ext cx="455462" cy="446614"/>
          </a:xfrm>
          <a:prstGeom prst="rect">
            <a:avLst/>
          </a:prstGeom>
        </p:spPr>
      </p:pic>
      <p:pic>
        <p:nvPicPr>
          <p:cNvPr id="71" name="Picture 70"/>
          <p:cNvPicPr>
            <a:picLocks noChangeAspect="1"/>
          </p:cNvPicPr>
          <p:nvPr/>
        </p:nvPicPr>
        <p:blipFill>
          <a:blip r:embed="rId3"/>
          <a:stretch>
            <a:fillRect/>
          </a:stretch>
        </p:blipFill>
        <p:spPr>
          <a:xfrm>
            <a:off x="4469873" y="4485875"/>
            <a:ext cx="455462" cy="446614"/>
          </a:xfrm>
          <a:prstGeom prst="rect">
            <a:avLst/>
          </a:prstGeom>
        </p:spPr>
      </p:pic>
      <p:pic>
        <p:nvPicPr>
          <p:cNvPr id="72" name="Picture 71"/>
          <p:cNvPicPr>
            <a:picLocks noChangeAspect="1"/>
          </p:cNvPicPr>
          <p:nvPr/>
        </p:nvPicPr>
        <p:blipFill>
          <a:blip r:embed="rId3"/>
          <a:stretch>
            <a:fillRect/>
          </a:stretch>
        </p:blipFill>
        <p:spPr>
          <a:xfrm>
            <a:off x="5004092" y="4496005"/>
            <a:ext cx="455462" cy="446614"/>
          </a:xfrm>
          <a:prstGeom prst="rect">
            <a:avLst/>
          </a:prstGeom>
        </p:spPr>
      </p:pic>
      <p:pic>
        <p:nvPicPr>
          <p:cNvPr id="73" name="Picture 72"/>
          <p:cNvPicPr>
            <a:picLocks noChangeAspect="1"/>
          </p:cNvPicPr>
          <p:nvPr/>
        </p:nvPicPr>
        <p:blipFill>
          <a:blip r:embed="rId3"/>
          <a:stretch>
            <a:fillRect/>
          </a:stretch>
        </p:blipFill>
        <p:spPr>
          <a:xfrm>
            <a:off x="6369354" y="4494505"/>
            <a:ext cx="455462" cy="446614"/>
          </a:xfrm>
          <a:prstGeom prst="rect">
            <a:avLst/>
          </a:prstGeom>
        </p:spPr>
      </p:pic>
      <p:pic>
        <p:nvPicPr>
          <p:cNvPr id="74" name="Picture 73"/>
          <p:cNvPicPr>
            <a:picLocks noChangeAspect="1"/>
          </p:cNvPicPr>
          <p:nvPr/>
        </p:nvPicPr>
        <p:blipFill>
          <a:blip r:embed="rId3"/>
          <a:stretch>
            <a:fillRect/>
          </a:stretch>
        </p:blipFill>
        <p:spPr>
          <a:xfrm>
            <a:off x="6896943" y="4485875"/>
            <a:ext cx="455462" cy="446614"/>
          </a:xfrm>
          <a:prstGeom prst="rect">
            <a:avLst/>
          </a:prstGeom>
        </p:spPr>
      </p:pic>
      <p:pic>
        <p:nvPicPr>
          <p:cNvPr id="75" name="Picture 74"/>
          <p:cNvPicPr>
            <a:picLocks noChangeAspect="1"/>
          </p:cNvPicPr>
          <p:nvPr/>
        </p:nvPicPr>
        <p:blipFill>
          <a:blip r:embed="rId3"/>
          <a:stretch>
            <a:fillRect/>
          </a:stretch>
        </p:blipFill>
        <p:spPr>
          <a:xfrm>
            <a:off x="7408610" y="4494475"/>
            <a:ext cx="455462" cy="446614"/>
          </a:xfrm>
          <a:prstGeom prst="rect">
            <a:avLst/>
          </a:prstGeom>
        </p:spPr>
      </p:pic>
      <p:sp>
        <p:nvSpPr>
          <p:cNvPr id="104" name="TextBox 103"/>
          <p:cNvSpPr txBox="1"/>
          <p:nvPr/>
        </p:nvSpPr>
        <p:spPr>
          <a:xfrm>
            <a:off x="4588569" y="3442656"/>
            <a:ext cx="1313275" cy="246221"/>
          </a:xfrm>
          <a:prstGeom prst="rect">
            <a:avLst/>
          </a:prstGeom>
          <a:noFill/>
        </p:spPr>
        <p:txBody>
          <a:bodyPr wrap="square" rtlCol="0">
            <a:spAutoFit/>
          </a:bodyPr>
          <a:lstStyle/>
          <a:p>
            <a:r>
              <a:rPr lang="en-US" altLang="zh-CN" sz="1000" b="1" dirty="0">
                <a:latin typeface="+mn-lt"/>
              </a:rPr>
              <a:t>BTS-1, 3, 5</a:t>
            </a:r>
          </a:p>
        </p:txBody>
      </p:sp>
      <p:sp>
        <p:nvSpPr>
          <p:cNvPr id="105" name="TextBox 104"/>
          <p:cNvSpPr txBox="1"/>
          <p:nvPr/>
        </p:nvSpPr>
        <p:spPr>
          <a:xfrm>
            <a:off x="7852727" y="3474311"/>
            <a:ext cx="1313275" cy="246221"/>
          </a:xfrm>
          <a:prstGeom prst="rect">
            <a:avLst/>
          </a:prstGeom>
          <a:noFill/>
        </p:spPr>
        <p:txBody>
          <a:bodyPr wrap="square" rtlCol="0">
            <a:spAutoFit/>
          </a:bodyPr>
          <a:lstStyle/>
          <a:p>
            <a:r>
              <a:rPr lang="en-US" altLang="zh-CN" sz="1000" b="1" dirty="0">
                <a:latin typeface="+mn-lt"/>
              </a:rPr>
              <a:t>BTS-2, 4, 6</a:t>
            </a:r>
            <a:endParaRPr lang="zh-CN" altLang="en-US" sz="1000" b="1" dirty="0" err="1">
              <a:latin typeface="+mn-lt"/>
            </a:endParaRPr>
          </a:p>
        </p:txBody>
      </p:sp>
      <p:cxnSp>
        <p:nvCxnSpPr>
          <p:cNvPr id="110" name="Connector: Curved 109"/>
          <p:cNvCxnSpPr>
            <a:stCxn id="70" idx="0"/>
            <a:endCxn id="25" idx="3"/>
          </p:cNvCxnSpPr>
          <p:nvPr/>
        </p:nvCxnSpPr>
        <p:spPr>
          <a:xfrm rot="5400000" flipH="1" flipV="1">
            <a:off x="4401809" y="3718331"/>
            <a:ext cx="529120" cy="100596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Connector: Curved 111"/>
          <p:cNvCxnSpPr>
            <a:stCxn id="71" idx="0"/>
          </p:cNvCxnSpPr>
          <p:nvPr/>
        </p:nvCxnSpPr>
        <p:spPr>
          <a:xfrm rot="5400000" flipH="1" flipV="1">
            <a:off x="4680141" y="3984352"/>
            <a:ext cx="518986" cy="48406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Connector: Curved 113"/>
          <p:cNvCxnSpPr>
            <a:stCxn id="72" idx="0"/>
            <a:endCxn id="25" idx="3"/>
          </p:cNvCxnSpPr>
          <p:nvPr/>
        </p:nvCxnSpPr>
        <p:spPr>
          <a:xfrm rot="16200000" flipV="1">
            <a:off x="4930963" y="4195145"/>
            <a:ext cx="539250" cy="6247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6" name="Connector: Curved 115"/>
          <p:cNvCxnSpPr>
            <a:stCxn id="73" idx="0"/>
            <a:endCxn id="25" idx="4"/>
          </p:cNvCxnSpPr>
          <p:nvPr/>
        </p:nvCxnSpPr>
        <p:spPr>
          <a:xfrm rot="16200000" flipV="1">
            <a:off x="5694338" y="3591758"/>
            <a:ext cx="489925" cy="131557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Connector: Curved 117"/>
          <p:cNvCxnSpPr>
            <a:stCxn id="74" idx="0"/>
            <a:endCxn id="25" idx="4"/>
          </p:cNvCxnSpPr>
          <p:nvPr/>
        </p:nvCxnSpPr>
        <p:spPr>
          <a:xfrm rot="16200000" flipV="1">
            <a:off x="5962448" y="3323648"/>
            <a:ext cx="481295" cy="184315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Connector: Curved 119"/>
          <p:cNvCxnSpPr>
            <a:stCxn id="75" idx="0"/>
            <a:endCxn id="25" idx="4"/>
          </p:cNvCxnSpPr>
          <p:nvPr/>
        </p:nvCxnSpPr>
        <p:spPr>
          <a:xfrm rot="16200000" flipV="1">
            <a:off x="6213981" y="3072115"/>
            <a:ext cx="489895" cy="235482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763659" y="4923669"/>
            <a:ext cx="4330969" cy="246221"/>
          </a:xfrm>
          <a:prstGeom prst="rect">
            <a:avLst/>
          </a:prstGeom>
          <a:noFill/>
        </p:spPr>
        <p:txBody>
          <a:bodyPr wrap="square" rtlCol="0">
            <a:spAutoFit/>
          </a:bodyPr>
          <a:lstStyle/>
          <a:p>
            <a:r>
              <a:rPr lang="en-US" altLang="zh-CN" sz="1000" dirty="0"/>
              <a:t>    BTS-1</a:t>
            </a:r>
            <a:r>
              <a:rPr lang="en-US" altLang="zh-CN" sz="1000" dirty="0">
                <a:latin typeface="+mn-lt"/>
              </a:rPr>
              <a:t>      </a:t>
            </a:r>
            <a:r>
              <a:rPr lang="en-US" altLang="zh-CN" sz="1000" dirty="0"/>
              <a:t>BTS-2    BTS-3                              BTS-4    BTS-5    BTS-6</a:t>
            </a:r>
            <a:endParaRPr lang="en-US" altLang="zh-CN" sz="1000" dirty="0">
              <a:latin typeface="+mn-lt"/>
            </a:endParaRPr>
          </a:p>
        </p:txBody>
      </p:sp>
      <p:cxnSp>
        <p:nvCxnSpPr>
          <p:cNvPr id="10" name="Connector: Elbow 9"/>
          <p:cNvCxnSpPr>
            <a:stCxn id="20" idx="2"/>
            <a:endCxn id="6" idx="0"/>
          </p:cNvCxnSpPr>
          <p:nvPr/>
        </p:nvCxnSpPr>
        <p:spPr>
          <a:xfrm rot="5400000">
            <a:off x="5386841" y="541497"/>
            <a:ext cx="575099" cy="1234396"/>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281184" y="3539662"/>
            <a:ext cx="1313275" cy="246221"/>
          </a:xfrm>
          <a:prstGeom prst="rect">
            <a:avLst/>
          </a:prstGeom>
          <a:noFill/>
        </p:spPr>
        <p:txBody>
          <a:bodyPr wrap="square" rtlCol="0">
            <a:spAutoFit/>
          </a:bodyPr>
          <a:lstStyle/>
          <a:p>
            <a:r>
              <a:rPr lang="en-US" altLang="zh-CN" sz="1000" dirty="0">
                <a:latin typeface="+mn-lt"/>
              </a:rPr>
              <a:t>Primary Manager</a:t>
            </a:r>
            <a:endParaRPr lang="zh-CN" altLang="en-US" sz="1000" dirty="0" err="1">
              <a:latin typeface="+mn-lt"/>
            </a:endParaRPr>
          </a:p>
        </p:txBody>
      </p:sp>
      <p:sp>
        <p:nvSpPr>
          <p:cNvPr id="59" name="TextBox 58"/>
          <p:cNvSpPr txBox="1"/>
          <p:nvPr/>
        </p:nvSpPr>
        <p:spPr>
          <a:xfrm>
            <a:off x="6795386" y="3867495"/>
            <a:ext cx="1313275" cy="246221"/>
          </a:xfrm>
          <a:prstGeom prst="rect">
            <a:avLst/>
          </a:prstGeom>
          <a:noFill/>
        </p:spPr>
        <p:txBody>
          <a:bodyPr wrap="square" rtlCol="0">
            <a:spAutoFit/>
          </a:bodyPr>
          <a:lstStyle/>
          <a:p>
            <a:r>
              <a:rPr lang="en-US" altLang="zh-CN" sz="1000" dirty="0">
                <a:latin typeface="+mn-lt"/>
              </a:rPr>
              <a:t>Secondly Manager</a:t>
            </a:r>
            <a:endParaRPr lang="zh-CN" altLang="en-US" sz="1000" dirty="0" err="1">
              <a:latin typeface="+mn-lt"/>
            </a:endParaRPr>
          </a:p>
        </p:txBody>
      </p:sp>
    </p:spTree>
    <p:extLst>
      <p:ext uri="{BB962C8B-B14F-4D97-AF65-F5344CB8AC3E}">
        <p14:creationId xmlns:p14="http://schemas.microsoft.com/office/powerpoint/2010/main" val="297607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Load Balance – Data Replication</a:t>
            </a:r>
            <a:endParaRPr lang="en-GB" dirty="0"/>
          </a:p>
        </p:txBody>
      </p:sp>
      <p:sp>
        <p:nvSpPr>
          <p:cNvPr id="4" name="Rectangle 3"/>
          <p:cNvSpPr/>
          <p:nvPr/>
        </p:nvSpPr>
        <p:spPr>
          <a:xfrm>
            <a:off x="155450" y="856526"/>
            <a:ext cx="3091429" cy="3893374"/>
          </a:xfrm>
          <a:prstGeom prst="rect">
            <a:avLst/>
          </a:prstGeom>
        </p:spPr>
        <p:txBody>
          <a:bodyPr wrap="square">
            <a:spAutoFit/>
          </a:bodyPr>
          <a:lstStyle/>
          <a:p>
            <a:r>
              <a:rPr lang="en-US" altLang="zh-CN" sz="1300" dirty="0">
                <a:latin typeface="+mn-lt"/>
              </a:rPr>
              <a:t>Both in typical load balance and failover scenario, it is possible that </a:t>
            </a:r>
            <a:r>
              <a:rPr lang="en-US" altLang="zh-CN" sz="1300" dirty="0" err="1">
                <a:latin typeface="+mn-lt"/>
              </a:rPr>
              <a:t>BTSes</a:t>
            </a:r>
            <a:r>
              <a:rPr lang="en-US" altLang="zh-CN" sz="1300" dirty="0">
                <a:latin typeface="+mn-lt"/>
              </a:rPr>
              <a:t> will be re-allocated  to another virtual machine, so it is necessary to do data replication among all VMs under the same cluster.</a:t>
            </a:r>
          </a:p>
          <a:p>
            <a:endParaRPr lang="en-US" altLang="zh-CN" sz="1300" b="1" dirty="0">
              <a:latin typeface="+mn-lt"/>
            </a:endParaRPr>
          </a:p>
          <a:p>
            <a:r>
              <a:rPr lang="en-US" altLang="zh-CN" sz="1300" b="1" dirty="0">
                <a:latin typeface="+mn-lt"/>
              </a:rPr>
              <a:t>Synchronous replicated data</a:t>
            </a:r>
            <a:r>
              <a:rPr lang="en-US" altLang="zh-CN" sz="1300" dirty="0">
                <a:latin typeface="+mn-lt"/>
              </a:rPr>
              <a:t>. Critical data and parameters are replicated in a synchronous way</a:t>
            </a:r>
          </a:p>
          <a:p>
            <a:r>
              <a:rPr lang="en-US" altLang="zh-CN" sz="1300" dirty="0">
                <a:latin typeface="+mn-lt"/>
              </a:rPr>
              <a:t>and persisted in an in-memory </a:t>
            </a:r>
            <a:r>
              <a:rPr lang="en-US" altLang="zh-CN" sz="1300" dirty="0" err="1">
                <a:latin typeface="+mn-lt"/>
              </a:rPr>
              <a:t>NoSql</a:t>
            </a:r>
            <a:r>
              <a:rPr lang="en-US" altLang="zh-CN" sz="1300" dirty="0">
                <a:latin typeface="+mn-lt"/>
              </a:rPr>
              <a:t> DB. It is implemented by </a:t>
            </a:r>
            <a:r>
              <a:rPr lang="en-US" altLang="zh-CN" sz="1300" dirty="0" err="1">
                <a:latin typeface="+mn-lt"/>
              </a:rPr>
              <a:t>Redis</a:t>
            </a:r>
            <a:r>
              <a:rPr lang="en-US" altLang="zh-CN" sz="1300" dirty="0">
                <a:latin typeface="+mn-lt"/>
              </a:rPr>
              <a:t> framework.</a:t>
            </a:r>
          </a:p>
          <a:p>
            <a:endParaRPr lang="en-US" altLang="zh-CN" sz="1300" b="1" dirty="0">
              <a:latin typeface="+mn-lt"/>
            </a:endParaRPr>
          </a:p>
          <a:p>
            <a:r>
              <a:rPr lang="en-US" altLang="zh-CN" sz="1300" b="1" dirty="0">
                <a:latin typeface="+mn-lt"/>
              </a:rPr>
              <a:t>On demand replicated data</a:t>
            </a:r>
            <a:r>
              <a:rPr lang="en-US" altLang="zh-CN" sz="1300" dirty="0">
                <a:latin typeface="+mn-lt"/>
              </a:rPr>
              <a:t>. BTS state data is replicated on demand in case of re-allocation between BTSMED instances for a  particular BTS or the whole network.</a:t>
            </a:r>
            <a:endParaRPr lang="zh-CN" altLang="en-US" sz="1300" baseline="30000" dirty="0">
              <a:latin typeface="+mn-lt"/>
            </a:endParaRPr>
          </a:p>
        </p:txBody>
      </p:sp>
      <p:sp>
        <p:nvSpPr>
          <p:cNvPr id="11" name="Rectangle: Rounded Corners 10"/>
          <p:cNvSpPr/>
          <p:nvPr/>
        </p:nvSpPr>
        <p:spPr>
          <a:xfrm>
            <a:off x="3417036" y="955249"/>
            <a:ext cx="2026142" cy="2826214"/>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2" name="TextBox 11"/>
          <p:cNvSpPr txBox="1"/>
          <p:nvPr/>
        </p:nvSpPr>
        <p:spPr>
          <a:xfrm>
            <a:off x="3421942" y="1017687"/>
            <a:ext cx="1233490" cy="276999"/>
          </a:xfrm>
          <a:prstGeom prst="rect">
            <a:avLst/>
          </a:prstGeom>
          <a:noFill/>
        </p:spPr>
        <p:txBody>
          <a:bodyPr wrap="square" rtlCol="0">
            <a:spAutoFit/>
          </a:bodyPr>
          <a:lstStyle/>
          <a:p>
            <a:r>
              <a:rPr lang="en-US" altLang="zh-CN" sz="1200" b="1" dirty="0">
                <a:latin typeface="+mn-lt"/>
              </a:rPr>
              <a:t>BTSMED VM 1</a:t>
            </a:r>
            <a:endParaRPr lang="zh-CN" altLang="en-US" sz="1200" b="1" dirty="0" err="1">
              <a:latin typeface="+mn-lt"/>
            </a:endParaRPr>
          </a:p>
        </p:txBody>
      </p:sp>
      <p:sp>
        <p:nvSpPr>
          <p:cNvPr id="14" name="Rectangle: Rounded Corners 13"/>
          <p:cNvSpPr/>
          <p:nvPr/>
        </p:nvSpPr>
        <p:spPr>
          <a:xfrm>
            <a:off x="3610815" y="2270661"/>
            <a:ext cx="1604997" cy="989869"/>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accent4"/>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16" name="Rectangle: Rounded Corners 15"/>
          <p:cNvSpPr/>
          <p:nvPr/>
        </p:nvSpPr>
        <p:spPr>
          <a:xfrm>
            <a:off x="6967584" y="923348"/>
            <a:ext cx="2026141" cy="2858115"/>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7" name="TextBox 16"/>
          <p:cNvSpPr txBox="1"/>
          <p:nvPr/>
        </p:nvSpPr>
        <p:spPr>
          <a:xfrm>
            <a:off x="7807188" y="997576"/>
            <a:ext cx="1313290" cy="276999"/>
          </a:xfrm>
          <a:prstGeom prst="rect">
            <a:avLst/>
          </a:prstGeom>
          <a:noFill/>
        </p:spPr>
        <p:txBody>
          <a:bodyPr wrap="square" rtlCol="0">
            <a:spAutoFit/>
          </a:bodyPr>
          <a:lstStyle/>
          <a:p>
            <a:r>
              <a:rPr lang="en-US" altLang="zh-CN" sz="1200" b="1" dirty="0">
                <a:latin typeface="+mn-lt"/>
              </a:rPr>
              <a:t>BTSMED VM n</a:t>
            </a:r>
            <a:endParaRPr lang="zh-CN" altLang="en-US" sz="1200" b="1" dirty="0" err="1">
              <a:latin typeface="+mn-lt"/>
            </a:endParaRPr>
          </a:p>
        </p:txBody>
      </p:sp>
      <p:sp>
        <p:nvSpPr>
          <p:cNvPr id="18" name="Rectangle: Rounded Corners 17"/>
          <p:cNvSpPr/>
          <p:nvPr/>
        </p:nvSpPr>
        <p:spPr>
          <a:xfrm>
            <a:off x="7228456" y="2219364"/>
            <a:ext cx="1604996" cy="993599"/>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1600" dirty="0">
              <a:solidFill>
                <a:schemeClr val="bg1"/>
              </a:solidFill>
            </a:endParaRPr>
          </a:p>
          <a:p>
            <a:pPr algn="ctr" fontAlgn="auto">
              <a:spcBef>
                <a:spcPts val="0"/>
              </a:spcBef>
              <a:spcAft>
                <a:spcPts val="0"/>
              </a:spcAft>
            </a:pPr>
            <a:r>
              <a:rPr lang="en-US" altLang="zh-CN" sz="1600" dirty="0">
                <a:solidFill>
                  <a:schemeClr val="bg1"/>
                </a:solidFill>
              </a:rPr>
              <a:t>BTSMED Core</a:t>
            </a:r>
            <a:endParaRPr lang="zh-CN" altLang="en-US" sz="1600" dirty="0">
              <a:solidFill>
                <a:schemeClr val="bg1"/>
              </a:solidFill>
            </a:endParaRPr>
          </a:p>
        </p:txBody>
      </p:sp>
      <p:sp>
        <p:nvSpPr>
          <p:cNvPr id="63" name="TextBox 62"/>
          <p:cNvSpPr txBox="1"/>
          <p:nvPr/>
        </p:nvSpPr>
        <p:spPr>
          <a:xfrm>
            <a:off x="7007128" y="1941782"/>
            <a:ext cx="1135182" cy="246221"/>
          </a:xfrm>
          <a:prstGeom prst="rect">
            <a:avLst/>
          </a:prstGeom>
          <a:noFill/>
        </p:spPr>
        <p:txBody>
          <a:bodyPr wrap="square" rtlCol="0">
            <a:spAutoFit/>
          </a:bodyPr>
          <a:lstStyle/>
          <a:p>
            <a:r>
              <a:rPr lang="en-US" altLang="zh-CN" sz="1000" dirty="0">
                <a:latin typeface="+mn-lt"/>
              </a:rPr>
              <a:t>DB (</a:t>
            </a:r>
            <a:r>
              <a:rPr lang="en-US" altLang="zh-CN" sz="1000" dirty="0" err="1">
                <a:latin typeface="+mn-lt"/>
              </a:rPr>
              <a:t>Redis</a:t>
            </a:r>
            <a:r>
              <a:rPr lang="en-US" altLang="zh-CN" sz="1000" dirty="0">
                <a:latin typeface="+mn-lt"/>
              </a:rPr>
              <a:t>)</a:t>
            </a:r>
            <a:endParaRPr lang="zh-CN" altLang="en-US" sz="1000" dirty="0" err="1">
              <a:latin typeface="+mn-lt"/>
            </a:endParaRPr>
          </a:p>
        </p:txBody>
      </p:sp>
      <p:sp>
        <p:nvSpPr>
          <p:cNvPr id="64" name="TextBox 63"/>
          <p:cNvSpPr txBox="1"/>
          <p:nvPr/>
        </p:nvSpPr>
        <p:spPr>
          <a:xfrm>
            <a:off x="4555610" y="1947918"/>
            <a:ext cx="1313275" cy="246221"/>
          </a:xfrm>
          <a:prstGeom prst="rect">
            <a:avLst/>
          </a:prstGeom>
          <a:noFill/>
        </p:spPr>
        <p:txBody>
          <a:bodyPr wrap="square" rtlCol="0">
            <a:spAutoFit/>
          </a:bodyPr>
          <a:lstStyle/>
          <a:p>
            <a:r>
              <a:rPr lang="en-US" altLang="zh-CN" sz="1000" dirty="0">
                <a:latin typeface="+mn-lt"/>
              </a:rPr>
              <a:t>DB (</a:t>
            </a:r>
            <a:r>
              <a:rPr lang="en-US" altLang="zh-CN" sz="1000" dirty="0" err="1">
                <a:latin typeface="+mn-lt"/>
              </a:rPr>
              <a:t>Redis</a:t>
            </a:r>
            <a:r>
              <a:rPr lang="en-US" altLang="zh-CN" sz="1000" dirty="0">
                <a:latin typeface="+mn-lt"/>
              </a:rPr>
              <a:t>)</a:t>
            </a:r>
            <a:endParaRPr lang="zh-CN" altLang="en-US" sz="1000" dirty="0" err="1">
              <a:latin typeface="+mn-lt"/>
            </a:endParaRPr>
          </a:p>
        </p:txBody>
      </p:sp>
      <p:sp>
        <p:nvSpPr>
          <p:cNvPr id="57" name="TextBox 56"/>
          <p:cNvSpPr txBox="1"/>
          <p:nvPr/>
        </p:nvSpPr>
        <p:spPr>
          <a:xfrm>
            <a:off x="5915181" y="2367083"/>
            <a:ext cx="1313275" cy="338554"/>
          </a:xfrm>
          <a:prstGeom prst="rect">
            <a:avLst/>
          </a:prstGeom>
          <a:noFill/>
        </p:spPr>
        <p:txBody>
          <a:bodyPr wrap="square" rtlCol="0">
            <a:spAutoFit/>
          </a:bodyPr>
          <a:lstStyle/>
          <a:p>
            <a:r>
              <a:rPr lang="en-US" altLang="zh-CN" sz="1600" b="1" dirty="0">
                <a:latin typeface="+mn-lt"/>
              </a:rPr>
              <a:t>…</a:t>
            </a:r>
          </a:p>
        </p:txBody>
      </p:sp>
      <p:pic>
        <p:nvPicPr>
          <p:cNvPr id="19" name="Picture 18"/>
          <p:cNvPicPr>
            <a:picLocks noChangeAspect="1"/>
          </p:cNvPicPr>
          <p:nvPr/>
        </p:nvPicPr>
        <p:blipFill>
          <a:blip r:embed="rId3"/>
          <a:stretch>
            <a:fillRect/>
          </a:stretch>
        </p:blipFill>
        <p:spPr>
          <a:xfrm>
            <a:off x="4812365" y="1605734"/>
            <a:ext cx="242888" cy="329340"/>
          </a:xfrm>
          <a:prstGeom prst="rect">
            <a:avLst/>
          </a:prstGeom>
        </p:spPr>
      </p:pic>
      <p:pic>
        <p:nvPicPr>
          <p:cNvPr id="59" name="Picture 58"/>
          <p:cNvPicPr>
            <a:picLocks noChangeAspect="1"/>
          </p:cNvPicPr>
          <p:nvPr/>
        </p:nvPicPr>
        <p:blipFill>
          <a:blip r:embed="rId3"/>
          <a:stretch>
            <a:fillRect/>
          </a:stretch>
        </p:blipFill>
        <p:spPr>
          <a:xfrm>
            <a:off x="7328356" y="1600634"/>
            <a:ext cx="242888" cy="329340"/>
          </a:xfrm>
          <a:prstGeom prst="rect">
            <a:avLst/>
          </a:prstGeom>
        </p:spPr>
      </p:pic>
      <p:sp>
        <p:nvSpPr>
          <p:cNvPr id="60" name="Rectangle: Rounded Corners 59"/>
          <p:cNvSpPr/>
          <p:nvPr/>
        </p:nvSpPr>
        <p:spPr>
          <a:xfrm>
            <a:off x="3587076" y="1340580"/>
            <a:ext cx="908724" cy="311361"/>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000" dirty="0">
                <a:solidFill>
                  <a:schemeClr val="bg1"/>
                </a:solidFill>
              </a:rPr>
              <a:t>NE3S Agent</a:t>
            </a:r>
          </a:p>
        </p:txBody>
      </p:sp>
      <p:sp>
        <p:nvSpPr>
          <p:cNvPr id="66" name="Rectangle: Rounded Corners 65"/>
          <p:cNvSpPr/>
          <p:nvPr/>
        </p:nvSpPr>
        <p:spPr>
          <a:xfrm>
            <a:off x="7828122" y="1372034"/>
            <a:ext cx="908724" cy="311361"/>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000" dirty="0">
                <a:solidFill>
                  <a:schemeClr val="bg1"/>
                </a:solidFill>
              </a:rPr>
              <a:t>NE3S Agent</a:t>
            </a:r>
          </a:p>
        </p:txBody>
      </p:sp>
      <p:cxnSp>
        <p:nvCxnSpPr>
          <p:cNvPr id="32" name="Straight Arrow Connector 31"/>
          <p:cNvCxnSpPr>
            <a:stCxn id="19" idx="3"/>
            <a:endCxn id="59" idx="1"/>
          </p:cNvCxnSpPr>
          <p:nvPr/>
        </p:nvCxnSpPr>
        <p:spPr>
          <a:xfrm flipV="1">
            <a:off x="5055253" y="1765304"/>
            <a:ext cx="2273103" cy="5100"/>
          </a:xfrm>
          <a:prstGeom prst="straightConnector1">
            <a:avLst/>
          </a:prstGeom>
          <a:ln w="19050" cmpd="sng">
            <a:solidFill>
              <a:schemeClr val="accent3"/>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597253" y="1816902"/>
            <a:ext cx="1313275" cy="276999"/>
          </a:xfrm>
          <a:prstGeom prst="rect">
            <a:avLst/>
          </a:prstGeom>
          <a:noFill/>
        </p:spPr>
        <p:txBody>
          <a:bodyPr wrap="square" rtlCol="0">
            <a:spAutoFit/>
          </a:bodyPr>
          <a:lstStyle/>
          <a:p>
            <a:r>
              <a:rPr lang="en-US" altLang="zh-CN" sz="1200" dirty="0">
                <a:latin typeface="+mn-lt"/>
              </a:rPr>
              <a:t>Sync replication</a:t>
            </a:r>
          </a:p>
        </p:txBody>
      </p:sp>
      <p:pic>
        <p:nvPicPr>
          <p:cNvPr id="34" name="Picture 33"/>
          <p:cNvPicPr>
            <a:picLocks noChangeAspect="1"/>
          </p:cNvPicPr>
          <p:nvPr/>
        </p:nvPicPr>
        <p:blipFill>
          <a:blip r:embed="rId4"/>
          <a:stretch>
            <a:fillRect/>
          </a:stretch>
        </p:blipFill>
        <p:spPr>
          <a:xfrm>
            <a:off x="4726232" y="2927743"/>
            <a:ext cx="374741" cy="285220"/>
          </a:xfrm>
          <a:prstGeom prst="rect">
            <a:avLst/>
          </a:prstGeom>
        </p:spPr>
      </p:pic>
      <p:pic>
        <p:nvPicPr>
          <p:cNvPr id="68" name="Picture 67"/>
          <p:cNvPicPr>
            <a:picLocks noChangeAspect="1"/>
          </p:cNvPicPr>
          <p:nvPr/>
        </p:nvPicPr>
        <p:blipFill>
          <a:blip r:embed="rId4"/>
          <a:stretch>
            <a:fillRect/>
          </a:stretch>
        </p:blipFill>
        <p:spPr>
          <a:xfrm>
            <a:off x="7383873" y="2872463"/>
            <a:ext cx="374741" cy="285220"/>
          </a:xfrm>
          <a:prstGeom prst="rect">
            <a:avLst/>
          </a:prstGeom>
        </p:spPr>
      </p:pic>
      <p:cxnSp>
        <p:nvCxnSpPr>
          <p:cNvPr id="69" name="Straight Arrow Connector 68"/>
          <p:cNvCxnSpPr/>
          <p:nvPr/>
        </p:nvCxnSpPr>
        <p:spPr>
          <a:xfrm flipV="1">
            <a:off x="5100973" y="3037322"/>
            <a:ext cx="2273103" cy="5100"/>
          </a:xfrm>
          <a:prstGeom prst="straightConnector1">
            <a:avLst/>
          </a:prstGeom>
          <a:ln w="19050" cmpd="sng">
            <a:solidFill>
              <a:schemeClr val="accent3"/>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328585" y="3068781"/>
            <a:ext cx="1756702" cy="276999"/>
          </a:xfrm>
          <a:prstGeom prst="rect">
            <a:avLst/>
          </a:prstGeom>
          <a:noFill/>
        </p:spPr>
        <p:txBody>
          <a:bodyPr wrap="square" rtlCol="0">
            <a:spAutoFit/>
          </a:bodyPr>
          <a:lstStyle/>
          <a:p>
            <a:r>
              <a:rPr lang="en-US" altLang="zh-CN" sz="1200" dirty="0">
                <a:latin typeface="+mn-lt"/>
              </a:rPr>
              <a:t>On demand replication</a:t>
            </a:r>
          </a:p>
        </p:txBody>
      </p:sp>
    </p:spTree>
    <p:extLst>
      <p:ext uri="{BB962C8B-B14F-4D97-AF65-F5344CB8AC3E}">
        <p14:creationId xmlns:p14="http://schemas.microsoft.com/office/powerpoint/2010/main" val="272819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Background</a:t>
            </a:r>
            <a:endParaRPr lang="zh-CN" altLang="en-US" dirty="0"/>
          </a:p>
        </p:txBody>
      </p:sp>
      <p:sp>
        <p:nvSpPr>
          <p:cNvPr id="3" name="Content Placeholder 2"/>
          <p:cNvSpPr>
            <a:spLocks noGrp="1"/>
          </p:cNvSpPr>
          <p:nvPr>
            <p:ph sz="quarter" idx="13"/>
          </p:nvPr>
        </p:nvSpPr>
        <p:spPr/>
        <p:txBody>
          <a:bodyPr/>
          <a:lstStyle/>
          <a:p>
            <a:endParaRPr lang="zh-CN" altLang="en-US"/>
          </a:p>
        </p:txBody>
      </p:sp>
      <p:sp>
        <p:nvSpPr>
          <p:cNvPr id="4" name="Text Placeholder 3"/>
          <p:cNvSpPr>
            <a:spLocks noGrp="1"/>
          </p:cNvSpPr>
          <p:nvPr>
            <p:ph type="body" sz="quarter" idx="16"/>
          </p:nvPr>
        </p:nvSpPr>
        <p:spPr>
          <a:xfrm>
            <a:off x="423863" y="1087438"/>
            <a:ext cx="8221906" cy="2544762"/>
          </a:xfrm>
        </p:spPr>
        <p:txBody>
          <a:bodyPr/>
          <a:lstStyle/>
          <a:p>
            <a:r>
              <a:rPr lang="en-US" altLang="zh-CN" sz="1800" dirty="0"/>
              <a:t>I raised a new feature proposal to product manager for BTSMED auto scaling and load balance mechanism in the future. This was driven by both customer representatives (e.g. AT&amp;T) and BTSMED internal factors. In the first release of BTSMED, it only supports to be deployed in bare metal or only 1 instance based on virtual machine. I referred to &lt; Using Heat and Ceilometer for providing </a:t>
            </a:r>
            <a:r>
              <a:rPr lang="en-US" altLang="zh-CN" sz="1800" dirty="0" err="1"/>
              <a:t>Autoscaling</a:t>
            </a:r>
            <a:r>
              <a:rPr lang="en-US" altLang="zh-CN" sz="1800" dirty="0"/>
              <a:t> in OpenStack, International Journal of Information, Communication and Computing Technology, Dec 2014&gt; and &lt; Efficient </a:t>
            </a:r>
            <a:r>
              <a:rPr lang="en-US" altLang="zh-CN" sz="1800" dirty="0" err="1"/>
              <a:t>Hybriding</a:t>
            </a:r>
            <a:r>
              <a:rPr lang="en-US" altLang="zh-CN" sz="1800" dirty="0"/>
              <a:t> Auto-Scaling for OpenStack Platforms, 2015 IEEE International Conference on Smart City/</a:t>
            </a:r>
            <a:r>
              <a:rPr lang="en-US" altLang="zh-CN" sz="1800" dirty="0" err="1"/>
              <a:t>SocialCom</a:t>
            </a:r>
            <a:r>
              <a:rPr lang="en-US" altLang="zh-CN" sz="1800" dirty="0"/>
              <a:t>/</a:t>
            </a:r>
            <a:r>
              <a:rPr lang="en-US" altLang="zh-CN" sz="1800" dirty="0" err="1"/>
              <a:t>SustainCom</a:t>
            </a:r>
            <a:r>
              <a:rPr lang="en-US" altLang="zh-CN" sz="1800" dirty="0"/>
              <a:t> together with </a:t>
            </a:r>
            <a:r>
              <a:rPr lang="en-US" altLang="zh-CN" sz="1800" dirty="0" err="1"/>
              <a:t>DataCom</a:t>
            </a:r>
            <a:r>
              <a:rPr lang="en-US" altLang="zh-CN" sz="1800" dirty="0"/>
              <a:t> 2015 and SC2 2015&gt;, and wrote a feature proposal material. </a:t>
            </a:r>
            <a:endParaRPr lang="zh-CN" altLang="en-US" sz="1800" dirty="0"/>
          </a:p>
        </p:txBody>
      </p:sp>
      <p:sp>
        <p:nvSpPr>
          <p:cNvPr id="6" name="Footer Placeholder 5"/>
          <p:cNvSpPr>
            <a:spLocks noGrp="1"/>
          </p:cNvSpPr>
          <p:nvPr>
            <p:ph type="ftr" sz="quarter" idx="18"/>
          </p:nvPr>
        </p:nvSpPr>
        <p:spPr/>
        <p:txBody>
          <a:bodyPr/>
          <a:lstStyle/>
          <a:p>
            <a:pPr algn="l"/>
            <a:r>
              <a:rPr lang="en-US" noProof="0">
                <a:solidFill>
                  <a:schemeClr val="bg2"/>
                </a:solidFill>
                <a:cs typeface="Arial" charset="0"/>
              </a:rPr>
              <a:t>&lt;Change information classification in footer&gt;</a:t>
            </a:r>
            <a:endParaRPr lang="en-US" noProof="0" dirty="0">
              <a:solidFill>
                <a:schemeClr val="bg2"/>
              </a:solidFill>
              <a:cs typeface="Arial" charset="0"/>
            </a:endParaRPr>
          </a:p>
        </p:txBody>
      </p:sp>
    </p:spTree>
    <p:extLst>
      <p:ext uri="{BB962C8B-B14F-4D97-AF65-F5344CB8AC3E}">
        <p14:creationId xmlns:p14="http://schemas.microsoft.com/office/powerpoint/2010/main" val="893960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a:stCxn id="82" idx="6"/>
          </p:cNvCxnSpPr>
          <p:nvPr/>
        </p:nvCxnSpPr>
        <p:spPr>
          <a:xfrm>
            <a:off x="6025024" y="1755000"/>
            <a:ext cx="2186862" cy="1888"/>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p:cNvCxnSpPr>
            <a:stCxn id="88" idx="6"/>
          </p:cNvCxnSpPr>
          <p:nvPr/>
        </p:nvCxnSpPr>
        <p:spPr>
          <a:xfrm>
            <a:off x="5998578" y="3412091"/>
            <a:ext cx="2190838" cy="13536"/>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a:xfrm>
            <a:off x="171639" y="96376"/>
            <a:ext cx="8229600" cy="311789"/>
          </a:xfrm>
        </p:spPr>
        <p:txBody>
          <a:bodyPr/>
          <a:lstStyle/>
          <a:p>
            <a:r>
              <a:rPr lang="en-US" dirty="0"/>
              <a:t>Feature Content Proposal</a:t>
            </a:r>
          </a:p>
        </p:txBody>
      </p:sp>
      <p:sp>
        <p:nvSpPr>
          <p:cNvPr id="5" name="Content Placeholder 2"/>
          <p:cNvSpPr>
            <a:spLocks noGrp="1"/>
          </p:cNvSpPr>
          <p:nvPr>
            <p:ph sz="quarter" idx="13"/>
          </p:nvPr>
        </p:nvSpPr>
        <p:spPr>
          <a:xfrm>
            <a:off x="171639" y="375000"/>
            <a:ext cx="8227649" cy="301625"/>
          </a:xfrm>
        </p:spPr>
        <p:txBody>
          <a:bodyPr/>
          <a:lstStyle/>
          <a:p>
            <a:r>
              <a:rPr lang="en-US" altLang="zh-CN" dirty="0"/>
              <a:t>Use Case 1 Primary Node Down</a:t>
            </a:r>
            <a:endParaRPr lang="zh-CN" altLang="en-US" baseline="30000" dirty="0"/>
          </a:p>
        </p:txBody>
      </p:sp>
      <p:cxnSp>
        <p:nvCxnSpPr>
          <p:cNvPr id="9" name="Straight Connector 8"/>
          <p:cNvCxnSpPr/>
          <p:nvPr/>
        </p:nvCxnSpPr>
        <p:spPr>
          <a:xfrm>
            <a:off x="183732" y="364836"/>
            <a:ext cx="8689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84060" y="1521391"/>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2" name="TextBox 11"/>
          <p:cNvSpPr txBox="1"/>
          <p:nvPr/>
        </p:nvSpPr>
        <p:spPr>
          <a:xfrm>
            <a:off x="117022" y="1588312"/>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14" name="Rectangle: Rounded Corners 13"/>
          <p:cNvSpPr/>
          <p:nvPr/>
        </p:nvSpPr>
        <p:spPr>
          <a:xfrm>
            <a:off x="233234" y="2241957"/>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16" name="Rectangle: Rounded Corners 15"/>
          <p:cNvSpPr/>
          <p:nvPr/>
        </p:nvSpPr>
        <p:spPr>
          <a:xfrm>
            <a:off x="1958686" y="1533909"/>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7" name="TextBox 16"/>
          <p:cNvSpPr txBox="1"/>
          <p:nvPr/>
        </p:nvSpPr>
        <p:spPr>
          <a:xfrm>
            <a:off x="2715095" y="1588312"/>
            <a:ext cx="749117" cy="3693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18" name="Rectangle: Rounded Corners 17"/>
          <p:cNvSpPr/>
          <p:nvPr/>
        </p:nvSpPr>
        <p:spPr>
          <a:xfrm>
            <a:off x="2148762" y="2233175"/>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20" name="Rectangle: Rounded Corners 19"/>
          <p:cNvSpPr/>
          <p:nvPr/>
        </p:nvSpPr>
        <p:spPr>
          <a:xfrm>
            <a:off x="1327061" y="899379"/>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6" name="Flowchart: Connector 5"/>
          <p:cNvSpPr/>
          <p:nvPr/>
        </p:nvSpPr>
        <p:spPr>
          <a:xfrm>
            <a:off x="1028642" y="166434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 name="Straight Connector 7"/>
          <p:cNvCxnSpPr>
            <a:stCxn id="6" idx="1"/>
            <a:endCxn id="6" idx="5"/>
          </p:cNvCxnSpPr>
          <p:nvPr/>
        </p:nvCxnSpPr>
        <p:spPr>
          <a:xfrm>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3"/>
            <a:endCxn id="6" idx="7"/>
          </p:cNvCxnSpPr>
          <p:nvPr/>
        </p:nvCxnSpPr>
        <p:spPr>
          <a:xfrm flipV="1">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2101286" y="180266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3" name="Straight Connector 22"/>
          <p:cNvCxnSpPr>
            <a:stCxn id="22" idx="1"/>
            <a:endCxn id="22" idx="5"/>
          </p:cNvCxnSpPr>
          <p:nvPr/>
        </p:nvCxnSpPr>
        <p:spPr>
          <a:xfrm>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3"/>
            <a:endCxn id="22" idx="7"/>
          </p:cNvCxnSpPr>
          <p:nvPr/>
        </p:nvCxnSpPr>
        <p:spPr>
          <a:xfrm flipV="1">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 name="Flowchart: Connector 24"/>
          <p:cNvSpPr/>
          <p:nvPr/>
        </p:nvSpPr>
        <p:spPr>
          <a:xfrm>
            <a:off x="1172722" y="330638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6" name="Straight Connector 25"/>
          <p:cNvCxnSpPr>
            <a:stCxn id="25" idx="1"/>
            <a:endCxn id="25" idx="5"/>
          </p:cNvCxnSpPr>
          <p:nvPr/>
        </p:nvCxnSpPr>
        <p:spPr>
          <a:xfrm>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3"/>
            <a:endCxn id="25" idx="7"/>
          </p:cNvCxnSpPr>
          <p:nvPr/>
        </p:nvCxnSpPr>
        <p:spPr>
          <a:xfrm flipV="1">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Flowchart: Connector 28"/>
          <p:cNvSpPr/>
          <p:nvPr/>
        </p:nvSpPr>
        <p:spPr>
          <a:xfrm>
            <a:off x="2074840" y="3191533"/>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30" name="Straight Connector 29"/>
          <p:cNvCxnSpPr>
            <a:stCxn id="29" idx="1"/>
            <a:endCxn id="29" idx="5"/>
          </p:cNvCxnSpPr>
          <p:nvPr/>
        </p:nvCxnSpPr>
        <p:spPr>
          <a:xfrm>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3"/>
            <a:endCxn id="29" idx="7"/>
          </p:cNvCxnSpPr>
          <p:nvPr/>
        </p:nvCxnSpPr>
        <p:spPr>
          <a:xfrm flipV="1">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89524" y="3078914"/>
            <a:ext cx="0" cy="36943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789524" y="3448351"/>
            <a:ext cx="383198"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378719" y="3453224"/>
            <a:ext cx="1373263"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8" idx="2"/>
          </p:cNvCxnSpPr>
          <p:nvPr/>
        </p:nvCxnSpPr>
        <p:spPr>
          <a:xfrm flipV="1">
            <a:off x="2745059" y="3078914"/>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789524" y="1796243"/>
            <a:ext cx="0" cy="4355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89524" y="1792117"/>
            <a:ext cx="2391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6" idx="6"/>
          </p:cNvCxnSpPr>
          <p:nvPr/>
        </p:nvCxnSpPr>
        <p:spPr>
          <a:xfrm>
            <a:off x="1232402" y="1784485"/>
            <a:ext cx="153512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767529" y="1792117"/>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968347" y="2042442"/>
            <a:ext cx="1169789"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sp>
        <p:nvSpPr>
          <p:cNvPr id="64" name="TextBox 63"/>
          <p:cNvSpPr txBox="1"/>
          <p:nvPr/>
        </p:nvSpPr>
        <p:spPr>
          <a:xfrm>
            <a:off x="924890" y="1932220"/>
            <a:ext cx="1171791"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pic>
        <p:nvPicPr>
          <p:cNvPr id="70" name="Picture 69"/>
          <p:cNvPicPr>
            <a:picLocks noChangeAspect="1"/>
          </p:cNvPicPr>
          <p:nvPr/>
        </p:nvPicPr>
        <p:blipFill>
          <a:blip r:embed="rId3"/>
          <a:stretch>
            <a:fillRect/>
          </a:stretch>
        </p:blipFill>
        <p:spPr>
          <a:xfrm>
            <a:off x="410172" y="3900780"/>
            <a:ext cx="292538" cy="328600"/>
          </a:xfrm>
          <a:prstGeom prst="rect">
            <a:avLst/>
          </a:prstGeom>
        </p:spPr>
      </p:pic>
      <p:pic>
        <p:nvPicPr>
          <p:cNvPr id="71" name="Picture 70"/>
          <p:cNvPicPr>
            <a:picLocks noChangeAspect="1"/>
          </p:cNvPicPr>
          <p:nvPr/>
        </p:nvPicPr>
        <p:blipFill>
          <a:blip r:embed="rId3"/>
          <a:stretch>
            <a:fillRect/>
          </a:stretch>
        </p:blipFill>
        <p:spPr>
          <a:xfrm>
            <a:off x="753294" y="3900780"/>
            <a:ext cx="292538" cy="328600"/>
          </a:xfrm>
          <a:prstGeom prst="rect">
            <a:avLst/>
          </a:prstGeom>
        </p:spPr>
      </p:pic>
      <p:pic>
        <p:nvPicPr>
          <p:cNvPr id="72" name="Picture 71"/>
          <p:cNvPicPr>
            <a:picLocks noChangeAspect="1"/>
          </p:cNvPicPr>
          <p:nvPr/>
        </p:nvPicPr>
        <p:blipFill>
          <a:blip r:embed="rId3"/>
          <a:stretch>
            <a:fillRect/>
          </a:stretch>
        </p:blipFill>
        <p:spPr>
          <a:xfrm>
            <a:off x="1096417" y="3908234"/>
            <a:ext cx="292538" cy="328600"/>
          </a:xfrm>
          <a:prstGeom prst="rect">
            <a:avLst/>
          </a:prstGeom>
        </p:spPr>
      </p:pic>
      <p:pic>
        <p:nvPicPr>
          <p:cNvPr id="73" name="Picture 72"/>
          <p:cNvPicPr>
            <a:picLocks noChangeAspect="1"/>
          </p:cNvPicPr>
          <p:nvPr/>
        </p:nvPicPr>
        <p:blipFill>
          <a:blip r:embed="rId3"/>
          <a:stretch>
            <a:fillRect/>
          </a:stretch>
        </p:blipFill>
        <p:spPr>
          <a:xfrm>
            <a:off x="1973307" y="3907130"/>
            <a:ext cx="292538" cy="328600"/>
          </a:xfrm>
          <a:prstGeom prst="rect">
            <a:avLst/>
          </a:prstGeom>
        </p:spPr>
      </p:pic>
      <p:pic>
        <p:nvPicPr>
          <p:cNvPr id="74" name="Picture 73"/>
          <p:cNvPicPr>
            <a:picLocks noChangeAspect="1"/>
          </p:cNvPicPr>
          <p:nvPr/>
        </p:nvPicPr>
        <p:blipFill>
          <a:blip r:embed="rId3"/>
          <a:stretch>
            <a:fillRect/>
          </a:stretch>
        </p:blipFill>
        <p:spPr>
          <a:xfrm>
            <a:off x="2312171" y="3900780"/>
            <a:ext cx="292538" cy="328600"/>
          </a:xfrm>
          <a:prstGeom prst="rect">
            <a:avLst/>
          </a:prstGeom>
        </p:spPr>
      </p:pic>
      <p:pic>
        <p:nvPicPr>
          <p:cNvPr id="75" name="Picture 74"/>
          <p:cNvPicPr>
            <a:picLocks noChangeAspect="1"/>
          </p:cNvPicPr>
          <p:nvPr/>
        </p:nvPicPr>
        <p:blipFill>
          <a:blip r:embed="rId3"/>
          <a:stretch>
            <a:fillRect/>
          </a:stretch>
        </p:blipFill>
        <p:spPr>
          <a:xfrm>
            <a:off x="2640808" y="3907108"/>
            <a:ext cx="292538" cy="328600"/>
          </a:xfrm>
          <a:prstGeom prst="rect">
            <a:avLst/>
          </a:prstGeom>
        </p:spPr>
      </p:pic>
      <p:sp>
        <p:nvSpPr>
          <p:cNvPr id="104" name="TextBox 103"/>
          <p:cNvSpPr txBox="1"/>
          <p:nvPr/>
        </p:nvSpPr>
        <p:spPr>
          <a:xfrm>
            <a:off x="829531" y="3133223"/>
            <a:ext cx="843500" cy="230832"/>
          </a:xfrm>
          <a:prstGeom prst="rect">
            <a:avLst/>
          </a:prstGeom>
          <a:noFill/>
        </p:spPr>
        <p:txBody>
          <a:bodyPr wrap="square" rtlCol="0">
            <a:spAutoFit/>
          </a:bodyPr>
          <a:lstStyle/>
          <a:p>
            <a:r>
              <a:rPr lang="en-US" altLang="zh-CN" sz="900" b="1" dirty="0">
                <a:latin typeface="+mn-lt"/>
              </a:rPr>
              <a:t>BTS-1, 3, 5</a:t>
            </a:r>
          </a:p>
        </p:txBody>
      </p:sp>
      <p:sp>
        <p:nvSpPr>
          <p:cNvPr id="105" name="TextBox 104"/>
          <p:cNvSpPr txBox="1"/>
          <p:nvPr/>
        </p:nvSpPr>
        <p:spPr>
          <a:xfrm>
            <a:off x="2711449" y="3156513"/>
            <a:ext cx="843500" cy="230832"/>
          </a:xfrm>
          <a:prstGeom prst="rect">
            <a:avLst/>
          </a:prstGeom>
          <a:noFill/>
        </p:spPr>
        <p:txBody>
          <a:bodyPr wrap="square" rtlCol="0">
            <a:spAutoFit/>
          </a:bodyPr>
          <a:lstStyle/>
          <a:p>
            <a:r>
              <a:rPr lang="en-US" altLang="zh-CN" sz="900" b="1" dirty="0">
                <a:latin typeface="+mn-lt"/>
              </a:rPr>
              <a:t>BTS-2, 4, 6</a:t>
            </a:r>
            <a:endParaRPr lang="zh-CN" altLang="en-US" sz="900" b="1" dirty="0" err="1">
              <a:latin typeface="+mn-lt"/>
            </a:endParaRPr>
          </a:p>
        </p:txBody>
      </p:sp>
      <p:cxnSp>
        <p:nvCxnSpPr>
          <p:cNvPr id="110" name="Connector: Curved 109"/>
          <p:cNvCxnSpPr>
            <a:stCxn id="70" idx="0"/>
            <a:endCxn id="25" idx="3"/>
          </p:cNvCxnSpPr>
          <p:nvPr/>
        </p:nvCxnSpPr>
        <p:spPr>
          <a:xfrm rot="5400000" flipH="1" flipV="1">
            <a:off x="684849" y="3383068"/>
            <a:ext cx="389305" cy="646121"/>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Connector: Curved 111"/>
          <p:cNvCxnSpPr>
            <a:stCxn id="71" idx="0"/>
          </p:cNvCxnSpPr>
          <p:nvPr/>
        </p:nvCxnSpPr>
        <p:spPr>
          <a:xfrm rot="5400000" flipH="1" flipV="1">
            <a:off x="864092" y="3554403"/>
            <a:ext cx="381848" cy="31090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Connector: Curved 113"/>
          <p:cNvCxnSpPr>
            <a:stCxn id="72" idx="0"/>
            <a:endCxn id="25" idx="3"/>
          </p:cNvCxnSpPr>
          <p:nvPr/>
        </p:nvCxnSpPr>
        <p:spPr>
          <a:xfrm rot="16200000" flipV="1">
            <a:off x="1024245" y="3689793"/>
            <a:ext cx="396758" cy="4012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6" name="Connector: Curved 115"/>
          <p:cNvCxnSpPr>
            <a:stCxn id="73" idx="0"/>
            <a:endCxn id="25" idx="4"/>
          </p:cNvCxnSpPr>
          <p:nvPr/>
        </p:nvCxnSpPr>
        <p:spPr>
          <a:xfrm rot="16200000" flipV="1">
            <a:off x="1516856" y="3304410"/>
            <a:ext cx="360467" cy="84497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Connector: Curved 117"/>
          <p:cNvCxnSpPr>
            <a:stCxn id="74" idx="0"/>
            <a:endCxn id="25" idx="4"/>
          </p:cNvCxnSpPr>
          <p:nvPr/>
        </p:nvCxnSpPr>
        <p:spPr>
          <a:xfrm rot="16200000" flipV="1">
            <a:off x="1689463" y="3131803"/>
            <a:ext cx="354117" cy="118383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Connector: Curved 119"/>
          <p:cNvCxnSpPr>
            <a:stCxn id="75" idx="0"/>
            <a:endCxn id="25" idx="4"/>
          </p:cNvCxnSpPr>
          <p:nvPr/>
        </p:nvCxnSpPr>
        <p:spPr>
          <a:xfrm rot="16200000" flipV="1">
            <a:off x="1850617" y="2970649"/>
            <a:ext cx="360445" cy="1512475"/>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99702" y="4222891"/>
            <a:ext cx="2966004"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a:t>
            </a:r>
            <a:endParaRPr lang="en-US" altLang="zh-CN" sz="900" dirty="0">
              <a:latin typeface="+mn-lt"/>
            </a:endParaRPr>
          </a:p>
        </p:txBody>
      </p:sp>
      <p:cxnSp>
        <p:nvCxnSpPr>
          <p:cNvPr id="10" name="Connector: Elbow 9"/>
          <p:cNvCxnSpPr>
            <a:stCxn id="20" idx="2"/>
            <a:endCxn id="6" idx="0"/>
          </p:cNvCxnSpPr>
          <p:nvPr/>
        </p:nvCxnSpPr>
        <p:spPr>
          <a:xfrm rot="5400000">
            <a:off x="1315374" y="1056360"/>
            <a:ext cx="423134" cy="792837"/>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ectangle: Rounded Corners 65"/>
          <p:cNvSpPr/>
          <p:nvPr/>
        </p:nvSpPr>
        <p:spPr>
          <a:xfrm>
            <a:off x="3999978" y="1493794"/>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67" name="TextBox 66"/>
          <p:cNvSpPr txBox="1"/>
          <p:nvPr/>
        </p:nvSpPr>
        <p:spPr>
          <a:xfrm>
            <a:off x="4032940" y="1560715"/>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68" name="Rectangle: Rounded Corners 67"/>
          <p:cNvSpPr/>
          <p:nvPr/>
        </p:nvSpPr>
        <p:spPr>
          <a:xfrm>
            <a:off x="4149152" y="2214360"/>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69" name="Rectangle: Rounded Corners 68"/>
          <p:cNvSpPr/>
          <p:nvPr/>
        </p:nvSpPr>
        <p:spPr>
          <a:xfrm>
            <a:off x="5678664" y="1506312"/>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76" name="TextBox 75"/>
          <p:cNvSpPr txBox="1"/>
          <p:nvPr/>
        </p:nvSpPr>
        <p:spPr>
          <a:xfrm>
            <a:off x="6258291" y="1560715"/>
            <a:ext cx="925900" cy="2308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77" name="Rectangle: Rounded Corners 76"/>
          <p:cNvSpPr/>
          <p:nvPr/>
        </p:nvSpPr>
        <p:spPr>
          <a:xfrm>
            <a:off x="5868740" y="2205578"/>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78" name="Rectangle: Rounded Corners 77"/>
          <p:cNvSpPr/>
          <p:nvPr/>
        </p:nvSpPr>
        <p:spPr>
          <a:xfrm>
            <a:off x="5065695" y="871782"/>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79" name="Flowchart: Connector 78"/>
          <p:cNvSpPr/>
          <p:nvPr/>
        </p:nvSpPr>
        <p:spPr>
          <a:xfrm>
            <a:off x="4944560" y="1636749"/>
            <a:ext cx="203760" cy="240277"/>
          </a:xfrm>
          <a:prstGeom prst="flowChartConnector">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0" name="Straight Connector 79"/>
          <p:cNvCxnSpPr>
            <a:stCxn id="79" idx="1"/>
            <a:endCxn id="79" idx="5"/>
          </p:cNvCxnSpPr>
          <p:nvPr/>
        </p:nvCxnSpPr>
        <p:spPr>
          <a:xfrm>
            <a:off x="4974400"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9" idx="3"/>
            <a:endCxn id="79" idx="7"/>
          </p:cNvCxnSpPr>
          <p:nvPr/>
        </p:nvCxnSpPr>
        <p:spPr>
          <a:xfrm flipV="1">
            <a:off x="4974400"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2" name="Flowchart: Connector 81"/>
          <p:cNvSpPr/>
          <p:nvPr/>
        </p:nvSpPr>
        <p:spPr>
          <a:xfrm>
            <a:off x="5821264" y="1634861"/>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3" name="Straight Connector 82"/>
          <p:cNvCxnSpPr>
            <a:stCxn id="82" idx="1"/>
            <a:endCxn id="82" idx="5"/>
          </p:cNvCxnSpPr>
          <p:nvPr/>
        </p:nvCxnSpPr>
        <p:spPr>
          <a:xfrm>
            <a:off x="5851104" y="167004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2" idx="3"/>
            <a:endCxn id="82" idx="7"/>
          </p:cNvCxnSpPr>
          <p:nvPr/>
        </p:nvCxnSpPr>
        <p:spPr>
          <a:xfrm flipV="1">
            <a:off x="5851104" y="167004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5" name="Flowchart: Connector 84"/>
          <p:cNvSpPr/>
          <p:nvPr/>
        </p:nvSpPr>
        <p:spPr>
          <a:xfrm>
            <a:off x="5088640" y="3290981"/>
            <a:ext cx="203760" cy="240277"/>
          </a:xfrm>
          <a:prstGeom prst="flowChartConnector">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6" name="Straight Connector 85"/>
          <p:cNvCxnSpPr>
            <a:stCxn id="85" idx="1"/>
            <a:endCxn id="85" idx="5"/>
          </p:cNvCxnSpPr>
          <p:nvPr/>
        </p:nvCxnSpPr>
        <p:spPr>
          <a:xfrm>
            <a:off x="5118480"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5" idx="3"/>
            <a:endCxn id="85" idx="7"/>
          </p:cNvCxnSpPr>
          <p:nvPr/>
        </p:nvCxnSpPr>
        <p:spPr>
          <a:xfrm flipV="1">
            <a:off x="5118480"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5794818" y="3291952"/>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9" name="Straight Connector 88"/>
          <p:cNvCxnSpPr>
            <a:stCxn id="88" idx="1"/>
            <a:endCxn id="88" idx="5"/>
          </p:cNvCxnSpPr>
          <p:nvPr/>
        </p:nvCxnSpPr>
        <p:spPr>
          <a:xfrm>
            <a:off x="5824658" y="3327140"/>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8" idx="3"/>
            <a:endCxn id="88" idx="7"/>
          </p:cNvCxnSpPr>
          <p:nvPr/>
        </p:nvCxnSpPr>
        <p:spPr>
          <a:xfrm flipV="1">
            <a:off x="5824658" y="3327140"/>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705442" y="3051317"/>
            <a:ext cx="0" cy="369438"/>
          </a:xfrm>
          <a:prstGeom prst="line">
            <a:avLst/>
          </a:prstGeom>
          <a:ln w="190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4705442" y="3420754"/>
            <a:ext cx="383198" cy="0"/>
          </a:xfrm>
          <a:prstGeom prst="line">
            <a:avLst/>
          </a:prstGeom>
          <a:ln w="190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a:endCxn id="77" idx="2"/>
          </p:cNvCxnSpPr>
          <p:nvPr/>
        </p:nvCxnSpPr>
        <p:spPr>
          <a:xfrm flipV="1">
            <a:off x="6465037" y="3051317"/>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4705442" y="1768646"/>
            <a:ext cx="0" cy="435501"/>
          </a:xfrm>
          <a:prstGeom prst="line">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4705442" y="1764520"/>
            <a:ext cx="239118" cy="0"/>
          </a:xfrm>
          <a:prstGeom prst="line">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6487507" y="1764520"/>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712156" y="1899295"/>
            <a:ext cx="1160634"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pic>
        <p:nvPicPr>
          <p:cNvPr id="103" name="Picture 102"/>
          <p:cNvPicPr>
            <a:picLocks noChangeAspect="1"/>
          </p:cNvPicPr>
          <p:nvPr/>
        </p:nvPicPr>
        <p:blipFill>
          <a:blip r:embed="rId3"/>
          <a:stretch>
            <a:fillRect/>
          </a:stretch>
        </p:blipFill>
        <p:spPr>
          <a:xfrm>
            <a:off x="4326090" y="3873183"/>
            <a:ext cx="292538" cy="328600"/>
          </a:xfrm>
          <a:prstGeom prst="rect">
            <a:avLst/>
          </a:prstGeom>
        </p:spPr>
      </p:pic>
      <p:pic>
        <p:nvPicPr>
          <p:cNvPr id="106" name="Picture 105"/>
          <p:cNvPicPr>
            <a:picLocks noChangeAspect="1"/>
          </p:cNvPicPr>
          <p:nvPr/>
        </p:nvPicPr>
        <p:blipFill>
          <a:blip r:embed="rId3"/>
          <a:stretch>
            <a:fillRect/>
          </a:stretch>
        </p:blipFill>
        <p:spPr>
          <a:xfrm>
            <a:off x="4669212" y="3873183"/>
            <a:ext cx="292538" cy="328600"/>
          </a:xfrm>
          <a:prstGeom prst="rect">
            <a:avLst/>
          </a:prstGeom>
        </p:spPr>
      </p:pic>
      <p:pic>
        <p:nvPicPr>
          <p:cNvPr id="107" name="Picture 106"/>
          <p:cNvPicPr>
            <a:picLocks noChangeAspect="1"/>
          </p:cNvPicPr>
          <p:nvPr/>
        </p:nvPicPr>
        <p:blipFill>
          <a:blip r:embed="rId3"/>
          <a:stretch>
            <a:fillRect/>
          </a:stretch>
        </p:blipFill>
        <p:spPr>
          <a:xfrm>
            <a:off x="5012335" y="3880637"/>
            <a:ext cx="292538" cy="328600"/>
          </a:xfrm>
          <a:prstGeom prst="rect">
            <a:avLst/>
          </a:prstGeom>
        </p:spPr>
      </p:pic>
      <p:pic>
        <p:nvPicPr>
          <p:cNvPr id="108" name="Picture 107"/>
          <p:cNvPicPr>
            <a:picLocks noChangeAspect="1"/>
          </p:cNvPicPr>
          <p:nvPr/>
        </p:nvPicPr>
        <p:blipFill>
          <a:blip r:embed="rId3"/>
          <a:stretch>
            <a:fillRect/>
          </a:stretch>
        </p:blipFill>
        <p:spPr>
          <a:xfrm>
            <a:off x="5889225" y="3879533"/>
            <a:ext cx="292538" cy="328600"/>
          </a:xfrm>
          <a:prstGeom prst="rect">
            <a:avLst/>
          </a:prstGeom>
        </p:spPr>
      </p:pic>
      <p:pic>
        <p:nvPicPr>
          <p:cNvPr id="109" name="Picture 108"/>
          <p:cNvPicPr>
            <a:picLocks noChangeAspect="1"/>
          </p:cNvPicPr>
          <p:nvPr/>
        </p:nvPicPr>
        <p:blipFill>
          <a:blip r:embed="rId3"/>
          <a:stretch>
            <a:fillRect/>
          </a:stretch>
        </p:blipFill>
        <p:spPr>
          <a:xfrm>
            <a:off x="6228089" y="3873183"/>
            <a:ext cx="292538" cy="328600"/>
          </a:xfrm>
          <a:prstGeom prst="rect">
            <a:avLst/>
          </a:prstGeom>
        </p:spPr>
      </p:pic>
      <p:pic>
        <p:nvPicPr>
          <p:cNvPr id="111" name="Picture 110"/>
          <p:cNvPicPr>
            <a:picLocks noChangeAspect="1"/>
          </p:cNvPicPr>
          <p:nvPr/>
        </p:nvPicPr>
        <p:blipFill>
          <a:blip r:embed="rId3"/>
          <a:stretch>
            <a:fillRect/>
          </a:stretch>
        </p:blipFill>
        <p:spPr>
          <a:xfrm>
            <a:off x="6556726" y="3879511"/>
            <a:ext cx="292538" cy="328600"/>
          </a:xfrm>
          <a:prstGeom prst="rect">
            <a:avLst/>
          </a:prstGeom>
        </p:spPr>
      </p:pic>
      <p:sp>
        <p:nvSpPr>
          <p:cNvPr id="113" name="TextBox 112"/>
          <p:cNvSpPr txBox="1"/>
          <p:nvPr/>
        </p:nvSpPr>
        <p:spPr>
          <a:xfrm>
            <a:off x="8155760" y="3121925"/>
            <a:ext cx="843500" cy="230832"/>
          </a:xfrm>
          <a:prstGeom prst="rect">
            <a:avLst/>
          </a:prstGeom>
          <a:noFill/>
        </p:spPr>
        <p:txBody>
          <a:bodyPr wrap="square" rtlCol="0">
            <a:spAutoFit/>
          </a:bodyPr>
          <a:lstStyle/>
          <a:p>
            <a:r>
              <a:rPr lang="en-US" altLang="zh-CN" sz="900" b="1" dirty="0">
                <a:latin typeface="+mn-lt"/>
              </a:rPr>
              <a:t>BTS-1, 3, 5</a:t>
            </a:r>
          </a:p>
        </p:txBody>
      </p:sp>
      <p:sp>
        <p:nvSpPr>
          <p:cNvPr id="115" name="TextBox 114"/>
          <p:cNvSpPr txBox="1"/>
          <p:nvPr/>
        </p:nvSpPr>
        <p:spPr>
          <a:xfrm>
            <a:off x="6431427" y="3128916"/>
            <a:ext cx="843500" cy="230832"/>
          </a:xfrm>
          <a:prstGeom prst="rect">
            <a:avLst/>
          </a:prstGeom>
          <a:noFill/>
        </p:spPr>
        <p:txBody>
          <a:bodyPr wrap="square" rtlCol="0">
            <a:spAutoFit/>
          </a:bodyPr>
          <a:lstStyle/>
          <a:p>
            <a:r>
              <a:rPr lang="en-US" altLang="zh-CN" sz="900" b="1" dirty="0">
                <a:latin typeface="+mn-lt"/>
              </a:rPr>
              <a:t>BTS-2, 4, 6</a:t>
            </a:r>
            <a:endParaRPr lang="zh-CN" altLang="en-US" sz="900" b="1" dirty="0" err="1">
              <a:latin typeface="+mn-lt"/>
            </a:endParaRPr>
          </a:p>
        </p:txBody>
      </p:sp>
      <p:cxnSp>
        <p:nvCxnSpPr>
          <p:cNvPr id="117" name="Connector: Curved 116"/>
          <p:cNvCxnSpPr>
            <a:stCxn id="103" idx="0"/>
            <a:endCxn id="88" idx="4"/>
          </p:cNvCxnSpPr>
          <p:nvPr/>
        </p:nvCxnSpPr>
        <p:spPr>
          <a:xfrm rot="5400000" flipH="1" flipV="1">
            <a:off x="5014051" y="2990537"/>
            <a:ext cx="340954" cy="142433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Connector: Curved 118"/>
          <p:cNvCxnSpPr>
            <a:stCxn id="106" idx="0"/>
            <a:endCxn id="88" idx="4"/>
          </p:cNvCxnSpPr>
          <p:nvPr/>
        </p:nvCxnSpPr>
        <p:spPr>
          <a:xfrm rot="5400000" flipH="1" flipV="1">
            <a:off x="5185612" y="3162098"/>
            <a:ext cx="340954" cy="1081217"/>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Connector: Curved 120"/>
          <p:cNvCxnSpPr>
            <a:stCxn id="107" idx="0"/>
            <a:endCxn id="88" idx="4"/>
          </p:cNvCxnSpPr>
          <p:nvPr/>
        </p:nvCxnSpPr>
        <p:spPr>
          <a:xfrm rot="5400000" flipH="1" flipV="1">
            <a:off x="5353447" y="3337386"/>
            <a:ext cx="348408" cy="73809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Connector: Curved 121"/>
          <p:cNvCxnSpPr>
            <a:stCxn id="108" idx="0"/>
            <a:endCxn id="88" idx="4"/>
          </p:cNvCxnSpPr>
          <p:nvPr/>
        </p:nvCxnSpPr>
        <p:spPr>
          <a:xfrm rot="16200000" flipV="1">
            <a:off x="5792444" y="3636483"/>
            <a:ext cx="347304" cy="13879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Connector: Curved 122"/>
          <p:cNvCxnSpPr>
            <a:stCxn id="109" idx="0"/>
            <a:endCxn id="88" idx="4"/>
          </p:cNvCxnSpPr>
          <p:nvPr/>
        </p:nvCxnSpPr>
        <p:spPr>
          <a:xfrm rot="16200000" flipV="1">
            <a:off x="5965051" y="3463876"/>
            <a:ext cx="340954" cy="477660"/>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Connector: Curved 123"/>
          <p:cNvCxnSpPr>
            <a:stCxn id="111" idx="0"/>
            <a:endCxn id="88" idx="4"/>
          </p:cNvCxnSpPr>
          <p:nvPr/>
        </p:nvCxnSpPr>
        <p:spPr>
          <a:xfrm rot="16200000" flipV="1">
            <a:off x="6126206" y="3302721"/>
            <a:ext cx="347282" cy="806297"/>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215620" y="4195294"/>
            <a:ext cx="2966004"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a:t>
            </a:r>
            <a:endParaRPr lang="en-US" altLang="zh-CN" sz="900" dirty="0">
              <a:latin typeface="+mn-lt"/>
            </a:endParaRPr>
          </a:p>
        </p:txBody>
      </p:sp>
      <p:cxnSp>
        <p:nvCxnSpPr>
          <p:cNvPr id="126" name="Connector: Elbow 125"/>
          <p:cNvCxnSpPr>
            <a:stCxn id="78" idx="2"/>
            <a:endCxn id="82" idx="0"/>
          </p:cNvCxnSpPr>
          <p:nvPr/>
        </p:nvCxnSpPr>
        <p:spPr>
          <a:xfrm rot="16200000" flipH="1">
            <a:off x="5581945" y="1293662"/>
            <a:ext cx="421246" cy="261151"/>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Right 34"/>
          <p:cNvSpPr/>
          <p:nvPr/>
        </p:nvSpPr>
        <p:spPr>
          <a:xfrm>
            <a:off x="3524384" y="2357677"/>
            <a:ext cx="427974" cy="357531"/>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40" name="Rectangle: Rounded Corners 139"/>
          <p:cNvSpPr/>
          <p:nvPr/>
        </p:nvSpPr>
        <p:spPr>
          <a:xfrm>
            <a:off x="7403043" y="1504802"/>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41" name="TextBox 140"/>
          <p:cNvSpPr txBox="1"/>
          <p:nvPr/>
        </p:nvSpPr>
        <p:spPr>
          <a:xfrm>
            <a:off x="8302053" y="1577153"/>
            <a:ext cx="749117" cy="369332"/>
          </a:xfrm>
          <a:prstGeom prst="rect">
            <a:avLst/>
          </a:prstGeom>
          <a:noFill/>
        </p:spPr>
        <p:txBody>
          <a:bodyPr wrap="square" rtlCol="0">
            <a:spAutoFit/>
          </a:bodyPr>
          <a:lstStyle/>
          <a:p>
            <a:r>
              <a:rPr lang="en-US" altLang="zh-CN" sz="900" b="1" dirty="0">
                <a:latin typeface="+mn-lt"/>
              </a:rPr>
              <a:t>BTSMED VM 3</a:t>
            </a:r>
            <a:endParaRPr lang="zh-CN" altLang="en-US" sz="900" b="1" dirty="0" err="1">
              <a:latin typeface="+mn-lt"/>
            </a:endParaRPr>
          </a:p>
        </p:txBody>
      </p:sp>
      <p:sp>
        <p:nvSpPr>
          <p:cNvPr id="142" name="Rectangle: Rounded Corners 141"/>
          <p:cNvSpPr/>
          <p:nvPr/>
        </p:nvSpPr>
        <p:spPr>
          <a:xfrm>
            <a:off x="7593119" y="2204068"/>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143" name="Flowchart: Connector 142"/>
          <p:cNvSpPr/>
          <p:nvPr/>
        </p:nvSpPr>
        <p:spPr>
          <a:xfrm>
            <a:off x="7545643" y="1773559"/>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144" name="Straight Connector 143"/>
          <p:cNvCxnSpPr>
            <a:stCxn id="143" idx="1"/>
            <a:endCxn id="143" idx="5"/>
          </p:cNvCxnSpPr>
          <p:nvPr/>
        </p:nvCxnSpPr>
        <p:spPr>
          <a:xfrm>
            <a:off x="7575483" y="1808746"/>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43" idx="3"/>
            <a:endCxn id="143" idx="7"/>
          </p:cNvCxnSpPr>
          <p:nvPr/>
        </p:nvCxnSpPr>
        <p:spPr>
          <a:xfrm flipV="1">
            <a:off x="7575483" y="1808746"/>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46" name="Flowchart: Connector 145"/>
          <p:cNvSpPr/>
          <p:nvPr/>
        </p:nvSpPr>
        <p:spPr>
          <a:xfrm>
            <a:off x="7519197" y="316242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147" name="Straight Connector 146"/>
          <p:cNvCxnSpPr>
            <a:stCxn id="146" idx="1"/>
            <a:endCxn id="146" idx="5"/>
          </p:cNvCxnSpPr>
          <p:nvPr/>
        </p:nvCxnSpPr>
        <p:spPr>
          <a:xfrm>
            <a:off x="7549037" y="319761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46" idx="3"/>
            <a:endCxn id="146" idx="7"/>
          </p:cNvCxnSpPr>
          <p:nvPr/>
        </p:nvCxnSpPr>
        <p:spPr>
          <a:xfrm flipV="1">
            <a:off x="7549037" y="319761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endCxn id="142" idx="2"/>
          </p:cNvCxnSpPr>
          <p:nvPr/>
        </p:nvCxnSpPr>
        <p:spPr>
          <a:xfrm flipV="1">
            <a:off x="8189416" y="3049806"/>
            <a:ext cx="1" cy="380992"/>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8211886" y="1763010"/>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7412704" y="2013335"/>
            <a:ext cx="1194847"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cxnSp>
        <p:nvCxnSpPr>
          <p:cNvPr id="153" name="Straight Connector 152"/>
          <p:cNvCxnSpPr>
            <a:stCxn id="79" idx="6"/>
            <a:endCxn id="82" idx="2"/>
          </p:cNvCxnSpPr>
          <p:nvPr/>
        </p:nvCxnSpPr>
        <p:spPr>
          <a:xfrm flipV="1">
            <a:off x="5148320" y="1755000"/>
            <a:ext cx="672944" cy="1888"/>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a:stCxn id="85" idx="6"/>
            <a:endCxn id="88" idx="2"/>
          </p:cNvCxnSpPr>
          <p:nvPr/>
        </p:nvCxnSpPr>
        <p:spPr>
          <a:xfrm>
            <a:off x="5292400" y="3411120"/>
            <a:ext cx="502418" cy="971"/>
          </a:xfrm>
          <a:prstGeom prst="line">
            <a:avLst/>
          </a:prstGeom>
          <a:ln w="190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299702" y="1424237"/>
            <a:ext cx="1089253" cy="2448946"/>
          </a:xfrm>
          <a:prstGeom prst="line">
            <a:avLst/>
          </a:prstGeom>
          <a:ln w="76200" cmpd="sng">
            <a:solidFill>
              <a:schemeClr val="accent6">
                <a:lumMod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a:off x="275562" y="1424237"/>
            <a:ext cx="995079" cy="2476542"/>
          </a:xfrm>
          <a:prstGeom prst="line">
            <a:avLst/>
          </a:prstGeom>
          <a:ln w="76200" cmpd="sng">
            <a:solidFill>
              <a:schemeClr val="accent6">
                <a:lumMod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4251913" y="1283957"/>
            <a:ext cx="1089253" cy="2448946"/>
          </a:xfrm>
          <a:prstGeom prst="line">
            <a:avLst/>
          </a:prstGeom>
          <a:ln w="76200" cmpd="sng">
            <a:solidFill>
              <a:schemeClr val="accent6">
                <a:lumMod val="10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a:off x="4227773" y="1283957"/>
            <a:ext cx="995079" cy="2476542"/>
          </a:xfrm>
          <a:prstGeom prst="line">
            <a:avLst/>
          </a:prstGeom>
          <a:ln w="76200" cmpd="sng">
            <a:solidFill>
              <a:schemeClr val="accent6">
                <a:lumMod val="10000"/>
              </a:schemeClr>
            </a:solidFill>
          </a:ln>
          <a:effectLst/>
        </p:spPr>
        <p:style>
          <a:lnRef idx="2">
            <a:schemeClr val="accent1"/>
          </a:lnRef>
          <a:fillRef idx="0">
            <a:schemeClr val="accent1"/>
          </a:fillRef>
          <a:effectRef idx="1">
            <a:schemeClr val="accent1"/>
          </a:effectRef>
          <a:fontRef idx="minor">
            <a:schemeClr val="tx1"/>
          </a:fontRef>
        </p:style>
      </p:cxnSp>
      <p:sp>
        <p:nvSpPr>
          <p:cNvPr id="168" name="Rectangle 167"/>
          <p:cNvSpPr/>
          <p:nvPr/>
        </p:nvSpPr>
        <p:spPr>
          <a:xfrm>
            <a:off x="7273503" y="975360"/>
            <a:ext cx="1840017" cy="2994660"/>
          </a:xfrm>
          <a:prstGeom prst="rect">
            <a:avLst/>
          </a:prstGeom>
          <a:noFill/>
          <a:ln w="12700">
            <a:solidFill>
              <a:srgbClr val="7030A0"/>
            </a:solidFill>
            <a:prstDash val="dash"/>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69" name="TextBox 168"/>
          <p:cNvSpPr txBox="1"/>
          <p:nvPr/>
        </p:nvSpPr>
        <p:spPr>
          <a:xfrm>
            <a:off x="7296881" y="1036595"/>
            <a:ext cx="1488833" cy="230832"/>
          </a:xfrm>
          <a:prstGeom prst="rect">
            <a:avLst/>
          </a:prstGeom>
          <a:noFill/>
        </p:spPr>
        <p:txBody>
          <a:bodyPr wrap="square" rtlCol="0">
            <a:spAutoFit/>
          </a:bodyPr>
          <a:lstStyle/>
          <a:p>
            <a:r>
              <a:rPr lang="en-US" altLang="zh-CN" sz="900" b="1" dirty="0">
                <a:latin typeface="+mn-lt"/>
              </a:rPr>
              <a:t>A new scale up VM</a:t>
            </a:r>
            <a:endParaRPr lang="zh-CN" altLang="en-US" sz="900" b="1" dirty="0" err="1">
              <a:latin typeface="+mn-lt"/>
            </a:endParaRPr>
          </a:p>
        </p:txBody>
      </p:sp>
      <p:cxnSp>
        <p:nvCxnSpPr>
          <p:cNvPr id="171" name="Straight Arrow Connector 170"/>
          <p:cNvCxnSpPr>
            <a:endCxn id="113" idx="2"/>
          </p:cNvCxnSpPr>
          <p:nvPr/>
        </p:nvCxnSpPr>
        <p:spPr>
          <a:xfrm flipV="1">
            <a:off x="8302053" y="3352757"/>
            <a:ext cx="275457" cy="842537"/>
          </a:xfrm>
          <a:prstGeom prst="straightConnector1">
            <a:avLst/>
          </a:prstGeom>
          <a:ln w="1905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7371541" y="4201783"/>
            <a:ext cx="1861023" cy="230832"/>
          </a:xfrm>
          <a:prstGeom prst="rect">
            <a:avLst/>
          </a:prstGeom>
          <a:noFill/>
          <a:ln>
            <a:solidFill>
              <a:srgbClr val="7030A0"/>
            </a:solidFill>
          </a:ln>
        </p:spPr>
        <p:txBody>
          <a:bodyPr wrap="square" rtlCol="0">
            <a:spAutoFit/>
          </a:bodyPr>
          <a:lstStyle/>
          <a:p>
            <a:r>
              <a:rPr lang="en-US" altLang="zh-CN" sz="900" b="1" dirty="0">
                <a:solidFill>
                  <a:srgbClr val="FF0000"/>
                </a:solidFill>
                <a:latin typeface="+mn-lt"/>
              </a:rPr>
              <a:t>BTS-1, 3, 5 reallocated to VM3</a:t>
            </a:r>
            <a:endParaRPr lang="zh-CN" altLang="en-US" sz="900" b="1" dirty="0" err="1">
              <a:solidFill>
                <a:srgbClr val="FF0000"/>
              </a:solidFill>
              <a:latin typeface="+mn-lt"/>
            </a:endParaRPr>
          </a:p>
        </p:txBody>
      </p:sp>
      <p:cxnSp>
        <p:nvCxnSpPr>
          <p:cNvPr id="173" name="Straight Arrow Connector 172"/>
          <p:cNvCxnSpPr/>
          <p:nvPr/>
        </p:nvCxnSpPr>
        <p:spPr>
          <a:xfrm flipV="1">
            <a:off x="5458771" y="3704739"/>
            <a:ext cx="362493" cy="992692"/>
          </a:xfrm>
          <a:prstGeom prst="straightConnector1">
            <a:avLst/>
          </a:prstGeom>
          <a:ln w="1905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4528259" y="4703919"/>
            <a:ext cx="1992368" cy="230832"/>
          </a:xfrm>
          <a:prstGeom prst="rect">
            <a:avLst/>
          </a:prstGeom>
          <a:noFill/>
          <a:ln>
            <a:solidFill>
              <a:srgbClr val="7030A0"/>
            </a:solidFill>
          </a:ln>
        </p:spPr>
        <p:txBody>
          <a:bodyPr wrap="square" rtlCol="0">
            <a:spAutoFit/>
          </a:bodyPr>
          <a:lstStyle/>
          <a:p>
            <a:r>
              <a:rPr lang="en-US" altLang="zh-CN" sz="900" b="1" dirty="0">
                <a:solidFill>
                  <a:srgbClr val="FF0000"/>
                </a:solidFill>
                <a:latin typeface="+mn-lt"/>
              </a:rPr>
              <a:t>Primary manager switched to VM2</a:t>
            </a:r>
            <a:endParaRPr lang="zh-CN" altLang="en-US" sz="900" b="1" dirty="0" err="1">
              <a:solidFill>
                <a:srgbClr val="FF0000"/>
              </a:solidFill>
              <a:latin typeface="+mn-lt"/>
            </a:endParaRPr>
          </a:p>
        </p:txBody>
      </p:sp>
    </p:spTree>
    <p:extLst>
      <p:ext uri="{BB962C8B-B14F-4D97-AF65-F5344CB8AC3E}">
        <p14:creationId xmlns:p14="http://schemas.microsoft.com/office/powerpoint/2010/main" val="26399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Straight Arrow Connector 133"/>
          <p:cNvCxnSpPr>
            <a:stCxn id="135" idx="0"/>
          </p:cNvCxnSpPr>
          <p:nvPr/>
        </p:nvCxnSpPr>
        <p:spPr>
          <a:xfrm flipV="1">
            <a:off x="6156060" y="3306386"/>
            <a:ext cx="524960" cy="1230740"/>
          </a:xfrm>
          <a:prstGeom prst="straightConnector1">
            <a:avLst/>
          </a:prstGeom>
          <a:ln w="1905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79" idx="6"/>
          </p:cNvCxnSpPr>
          <p:nvPr/>
        </p:nvCxnSpPr>
        <p:spPr>
          <a:xfrm>
            <a:off x="5148320" y="1756888"/>
            <a:ext cx="3059959" cy="12672"/>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p:cNvCxnSpPr>
            <a:stCxn id="85" idx="6"/>
          </p:cNvCxnSpPr>
          <p:nvPr/>
        </p:nvCxnSpPr>
        <p:spPr>
          <a:xfrm>
            <a:off x="5292400" y="3411120"/>
            <a:ext cx="2899548" cy="7807"/>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a:xfrm>
            <a:off x="171639" y="96376"/>
            <a:ext cx="8229600" cy="311789"/>
          </a:xfrm>
        </p:spPr>
        <p:txBody>
          <a:bodyPr/>
          <a:lstStyle/>
          <a:p>
            <a:r>
              <a:rPr lang="en-US" dirty="0"/>
              <a:t>Feature Content Proposal</a:t>
            </a:r>
          </a:p>
        </p:txBody>
      </p:sp>
      <p:sp>
        <p:nvSpPr>
          <p:cNvPr id="5" name="Content Placeholder 2"/>
          <p:cNvSpPr>
            <a:spLocks noGrp="1"/>
          </p:cNvSpPr>
          <p:nvPr>
            <p:ph sz="quarter" idx="13"/>
          </p:nvPr>
        </p:nvSpPr>
        <p:spPr>
          <a:xfrm>
            <a:off x="171639" y="375000"/>
            <a:ext cx="8227649" cy="301625"/>
          </a:xfrm>
        </p:spPr>
        <p:txBody>
          <a:bodyPr/>
          <a:lstStyle/>
          <a:p>
            <a:r>
              <a:rPr lang="en-US" altLang="zh-CN" dirty="0"/>
              <a:t>Use Case 2 Alarm Triggered Auto Scaling</a:t>
            </a:r>
            <a:endParaRPr lang="zh-CN" altLang="en-US" baseline="30000" dirty="0"/>
          </a:p>
        </p:txBody>
      </p:sp>
      <p:cxnSp>
        <p:nvCxnSpPr>
          <p:cNvPr id="9" name="Straight Connector 8"/>
          <p:cNvCxnSpPr/>
          <p:nvPr/>
        </p:nvCxnSpPr>
        <p:spPr>
          <a:xfrm>
            <a:off x="183732" y="364836"/>
            <a:ext cx="8689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84060" y="1521391"/>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2" name="TextBox 11"/>
          <p:cNvSpPr txBox="1"/>
          <p:nvPr/>
        </p:nvSpPr>
        <p:spPr>
          <a:xfrm>
            <a:off x="117022" y="1588312"/>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14" name="Rectangle: Rounded Corners 13"/>
          <p:cNvSpPr/>
          <p:nvPr/>
        </p:nvSpPr>
        <p:spPr>
          <a:xfrm>
            <a:off x="233234" y="2241957"/>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16" name="Rectangle: Rounded Corners 15"/>
          <p:cNvSpPr/>
          <p:nvPr/>
        </p:nvSpPr>
        <p:spPr>
          <a:xfrm>
            <a:off x="1958686" y="1533909"/>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7" name="TextBox 16"/>
          <p:cNvSpPr txBox="1"/>
          <p:nvPr/>
        </p:nvSpPr>
        <p:spPr>
          <a:xfrm>
            <a:off x="2715095" y="1588312"/>
            <a:ext cx="749117" cy="3693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18" name="Rectangle: Rounded Corners 17"/>
          <p:cNvSpPr/>
          <p:nvPr/>
        </p:nvSpPr>
        <p:spPr>
          <a:xfrm>
            <a:off x="2148762" y="2233175"/>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20" name="Rectangle: Rounded Corners 19"/>
          <p:cNvSpPr/>
          <p:nvPr/>
        </p:nvSpPr>
        <p:spPr>
          <a:xfrm>
            <a:off x="1327061" y="899379"/>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6" name="Flowchart: Connector 5"/>
          <p:cNvSpPr/>
          <p:nvPr/>
        </p:nvSpPr>
        <p:spPr>
          <a:xfrm>
            <a:off x="1028642" y="166434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 name="Straight Connector 7"/>
          <p:cNvCxnSpPr>
            <a:stCxn id="6" idx="1"/>
            <a:endCxn id="6" idx="5"/>
          </p:cNvCxnSpPr>
          <p:nvPr/>
        </p:nvCxnSpPr>
        <p:spPr>
          <a:xfrm>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3"/>
            <a:endCxn id="6" idx="7"/>
          </p:cNvCxnSpPr>
          <p:nvPr/>
        </p:nvCxnSpPr>
        <p:spPr>
          <a:xfrm flipV="1">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2101286" y="180266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3" name="Straight Connector 22"/>
          <p:cNvCxnSpPr>
            <a:stCxn id="22" idx="1"/>
            <a:endCxn id="22" idx="5"/>
          </p:cNvCxnSpPr>
          <p:nvPr/>
        </p:nvCxnSpPr>
        <p:spPr>
          <a:xfrm>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3"/>
            <a:endCxn id="22" idx="7"/>
          </p:cNvCxnSpPr>
          <p:nvPr/>
        </p:nvCxnSpPr>
        <p:spPr>
          <a:xfrm flipV="1">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 name="Flowchart: Connector 24"/>
          <p:cNvSpPr/>
          <p:nvPr/>
        </p:nvSpPr>
        <p:spPr>
          <a:xfrm>
            <a:off x="1172722" y="330638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6" name="Straight Connector 25"/>
          <p:cNvCxnSpPr>
            <a:stCxn id="25" idx="1"/>
            <a:endCxn id="25" idx="5"/>
          </p:cNvCxnSpPr>
          <p:nvPr/>
        </p:nvCxnSpPr>
        <p:spPr>
          <a:xfrm>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3"/>
            <a:endCxn id="25" idx="7"/>
          </p:cNvCxnSpPr>
          <p:nvPr/>
        </p:nvCxnSpPr>
        <p:spPr>
          <a:xfrm flipV="1">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Flowchart: Connector 28"/>
          <p:cNvSpPr/>
          <p:nvPr/>
        </p:nvSpPr>
        <p:spPr>
          <a:xfrm>
            <a:off x="2074840" y="3191533"/>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30" name="Straight Connector 29"/>
          <p:cNvCxnSpPr>
            <a:stCxn id="29" idx="1"/>
            <a:endCxn id="29" idx="5"/>
          </p:cNvCxnSpPr>
          <p:nvPr/>
        </p:nvCxnSpPr>
        <p:spPr>
          <a:xfrm>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3"/>
            <a:endCxn id="29" idx="7"/>
          </p:cNvCxnSpPr>
          <p:nvPr/>
        </p:nvCxnSpPr>
        <p:spPr>
          <a:xfrm flipV="1">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89524" y="3078914"/>
            <a:ext cx="0" cy="36943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789524" y="3448351"/>
            <a:ext cx="383198"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378719" y="3453224"/>
            <a:ext cx="1373263"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8" idx="2"/>
          </p:cNvCxnSpPr>
          <p:nvPr/>
        </p:nvCxnSpPr>
        <p:spPr>
          <a:xfrm flipV="1">
            <a:off x="2745059" y="3078914"/>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789524" y="1796243"/>
            <a:ext cx="0" cy="4355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89524" y="1792117"/>
            <a:ext cx="2391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6" idx="6"/>
          </p:cNvCxnSpPr>
          <p:nvPr/>
        </p:nvCxnSpPr>
        <p:spPr>
          <a:xfrm>
            <a:off x="1232402" y="1784485"/>
            <a:ext cx="153512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767529" y="1792117"/>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968347" y="2042442"/>
            <a:ext cx="1169789"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sp>
        <p:nvSpPr>
          <p:cNvPr id="64" name="TextBox 63"/>
          <p:cNvSpPr txBox="1"/>
          <p:nvPr/>
        </p:nvSpPr>
        <p:spPr>
          <a:xfrm>
            <a:off x="924890" y="1932220"/>
            <a:ext cx="1171791"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pic>
        <p:nvPicPr>
          <p:cNvPr id="70" name="Picture 69"/>
          <p:cNvPicPr>
            <a:picLocks noChangeAspect="1"/>
          </p:cNvPicPr>
          <p:nvPr/>
        </p:nvPicPr>
        <p:blipFill>
          <a:blip r:embed="rId3"/>
          <a:stretch>
            <a:fillRect/>
          </a:stretch>
        </p:blipFill>
        <p:spPr>
          <a:xfrm>
            <a:off x="410172" y="3900780"/>
            <a:ext cx="292538" cy="328600"/>
          </a:xfrm>
          <a:prstGeom prst="rect">
            <a:avLst/>
          </a:prstGeom>
        </p:spPr>
      </p:pic>
      <p:pic>
        <p:nvPicPr>
          <p:cNvPr id="71" name="Picture 70"/>
          <p:cNvPicPr>
            <a:picLocks noChangeAspect="1"/>
          </p:cNvPicPr>
          <p:nvPr/>
        </p:nvPicPr>
        <p:blipFill>
          <a:blip r:embed="rId3"/>
          <a:stretch>
            <a:fillRect/>
          </a:stretch>
        </p:blipFill>
        <p:spPr>
          <a:xfrm>
            <a:off x="753294" y="3900780"/>
            <a:ext cx="292538" cy="328600"/>
          </a:xfrm>
          <a:prstGeom prst="rect">
            <a:avLst/>
          </a:prstGeom>
        </p:spPr>
      </p:pic>
      <p:pic>
        <p:nvPicPr>
          <p:cNvPr id="72" name="Picture 71"/>
          <p:cNvPicPr>
            <a:picLocks noChangeAspect="1"/>
          </p:cNvPicPr>
          <p:nvPr/>
        </p:nvPicPr>
        <p:blipFill>
          <a:blip r:embed="rId3"/>
          <a:stretch>
            <a:fillRect/>
          </a:stretch>
        </p:blipFill>
        <p:spPr>
          <a:xfrm>
            <a:off x="1096417" y="3908234"/>
            <a:ext cx="292538" cy="328600"/>
          </a:xfrm>
          <a:prstGeom prst="rect">
            <a:avLst/>
          </a:prstGeom>
        </p:spPr>
      </p:pic>
      <p:pic>
        <p:nvPicPr>
          <p:cNvPr id="73" name="Picture 72"/>
          <p:cNvPicPr>
            <a:picLocks noChangeAspect="1"/>
          </p:cNvPicPr>
          <p:nvPr/>
        </p:nvPicPr>
        <p:blipFill>
          <a:blip r:embed="rId3"/>
          <a:stretch>
            <a:fillRect/>
          </a:stretch>
        </p:blipFill>
        <p:spPr>
          <a:xfrm>
            <a:off x="1973307" y="3907130"/>
            <a:ext cx="292538" cy="328600"/>
          </a:xfrm>
          <a:prstGeom prst="rect">
            <a:avLst/>
          </a:prstGeom>
        </p:spPr>
      </p:pic>
      <p:pic>
        <p:nvPicPr>
          <p:cNvPr id="74" name="Picture 73"/>
          <p:cNvPicPr>
            <a:picLocks noChangeAspect="1"/>
          </p:cNvPicPr>
          <p:nvPr/>
        </p:nvPicPr>
        <p:blipFill>
          <a:blip r:embed="rId3"/>
          <a:stretch>
            <a:fillRect/>
          </a:stretch>
        </p:blipFill>
        <p:spPr>
          <a:xfrm>
            <a:off x="2312171" y="3900780"/>
            <a:ext cx="292538" cy="328600"/>
          </a:xfrm>
          <a:prstGeom prst="rect">
            <a:avLst/>
          </a:prstGeom>
        </p:spPr>
      </p:pic>
      <p:pic>
        <p:nvPicPr>
          <p:cNvPr id="75" name="Picture 74"/>
          <p:cNvPicPr>
            <a:picLocks noChangeAspect="1"/>
          </p:cNvPicPr>
          <p:nvPr/>
        </p:nvPicPr>
        <p:blipFill>
          <a:blip r:embed="rId3"/>
          <a:stretch>
            <a:fillRect/>
          </a:stretch>
        </p:blipFill>
        <p:spPr>
          <a:xfrm>
            <a:off x="2640808" y="3907108"/>
            <a:ext cx="292538" cy="328600"/>
          </a:xfrm>
          <a:prstGeom prst="rect">
            <a:avLst/>
          </a:prstGeom>
        </p:spPr>
      </p:pic>
      <p:sp>
        <p:nvSpPr>
          <p:cNvPr id="104" name="TextBox 103"/>
          <p:cNvSpPr txBox="1"/>
          <p:nvPr/>
        </p:nvSpPr>
        <p:spPr>
          <a:xfrm>
            <a:off x="829531" y="3133223"/>
            <a:ext cx="843500" cy="230832"/>
          </a:xfrm>
          <a:prstGeom prst="rect">
            <a:avLst/>
          </a:prstGeom>
          <a:noFill/>
        </p:spPr>
        <p:txBody>
          <a:bodyPr wrap="square" rtlCol="0">
            <a:spAutoFit/>
          </a:bodyPr>
          <a:lstStyle/>
          <a:p>
            <a:r>
              <a:rPr lang="en-US" altLang="zh-CN" sz="900" b="1" dirty="0">
                <a:latin typeface="+mn-lt"/>
              </a:rPr>
              <a:t>BTS-1, 3, 5</a:t>
            </a:r>
          </a:p>
        </p:txBody>
      </p:sp>
      <p:sp>
        <p:nvSpPr>
          <p:cNvPr id="105" name="TextBox 104"/>
          <p:cNvSpPr txBox="1"/>
          <p:nvPr/>
        </p:nvSpPr>
        <p:spPr>
          <a:xfrm>
            <a:off x="2711449" y="3156513"/>
            <a:ext cx="843500" cy="230832"/>
          </a:xfrm>
          <a:prstGeom prst="rect">
            <a:avLst/>
          </a:prstGeom>
          <a:noFill/>
        </p:spPr>
        <p:txBody>
          <a:bodyPr wrap="square" rtlCol="0">
            <a:spAutoFit/>
          </a:bodyPr>
          <a:lstStyle/>
          <a:p>
            <a:r>
              <a:rPr lang="en-US" altLang="zh-CN" sz="900" b="1" dirty="0">
                <a:latin typeface="+mn-lt"/>
              </a:rPr>
              <a:t>BTS-2, 4, 6</a:t>
            </a:r>
            <a:endParaRPr lang="zh-CN" altLang="en-US" sz="900" b="1" dirty="0" err="1">
              <a:latin typeface="+mn-lt"/>
            </a:endParaRPr>
          </a:p>
        </p:txBody>
      </p:sp>
      <p:cxnSp>
        <p:nvCxnSpPr>
          <p:cNvPr id="110" name="Connector: Curved 109"/>
          <p:cNvCxnSpPr>
            <a:stCxn id="70" idx="0"/>
            <a:endCxn id="25" idx="3"/>
          </p:cNvCxnSpPr>
          <p:nvPr/>
        </p:nvCxnSpPr>
        <p:spPr>
          <a:xfrm rot="5400000" flipH="1" flipV="1">
            <a:off x="684849" y="3383068"/>
            <a:ext cx="389305" cy="646121"/>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Connector: Curved 111"/>
          <p:cNvCxnSpPr>
            <a:stCxn id="71" idx="0"/>
          </p:cNvCxnSpPr>
          <p:nvPr/>
        </p:nvCxnSpPr>
        <p:spPr>
          <a:xfrm rot="5400000" flipH="1" flipV="1">
            <a:off x="864092" y="3554403"/>
            <a:ext cx="381848" cy="31090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Connector: Curved 113"/>
          <p:cNvCxnSpPr>
            <a:stCxn id="72" idx="0"/>
            <a:endCxn id="25" idx="3"/>
          </p:cNvCxnSpPr>
          <p:nvPr/>
        </p:nvCxnSpPr>
        <p:spPr>
          <a:xfrm rot="16200000" flipV="1">
            <a:off x="1024245" y="3689793"/>
            <a:ext cx="396758" cy="4012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6" name="Connector: Curved 115"/>
          <p:cNvCxnSpPr>
            <a:stCxn id="73" idx="0"/>
            <a:endCxn id="25" idx="4"/>
          </p:cNvCxnSpPr>
          <p:nvPr/>
        </p:nvCxnSpPr>
        <p:spPr>
          <a:xfrm rot="16200000" flipV="1">
            <a:off x="1516856" y="3304410"/>
            <a:ext cx="360467" cy="84497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Connector: Curved 117"/>
          <p:cNvCxnSpPr>
            <a:stCxn id="74" idx="0"/>
            <a:endCxn id="25" idx="4"/>
          </p:cNvCxnSpPr>
          <p:nvPr/>
        </p:nvCxnSpPr>
        <p:spPr>
          <a:xfrm rot="16200000" flipV="1">
            <a:off x="1689463" y="3131803"/>
            <a:ext cx="354117" cy="118383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Connector: Curved 119"/>
          <p:cNvCxnSpPr>
            <a:stCxn id="75" idx="0"/>
            <a:endCxn id="25" idx="4"/>
          </p:cNvCxnSpPr>
          <p:nvPr/>
        </p:nvCxnSpPr>
        <p:spPr>
          <a:xfrm rot="16200000" flipV="1">
            <a:off x="1850617" y="2970649"/>
            <a:ext cx="360445" cy="1512475"/>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99702" y="4222891"/>
            <a:ext cx="2966004"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a:t>
            </a:r>
            <a:endParaRPr lang="en-US" altLang="zh-CN" sz="900" dirty="0">
              <a:latin typeface="+mn-lt"/>
            </a:endParaRPr>
          </a:p>
        </p:txBody>
      </p:sp>
      <p:cxnSp>
        <p:nvCxnSpPr>
          <p:cNvPr id="10" name="Connector: Elbow 9"/>
          <p:cNvCxnSpPr>
            <a:stCxn id="20" idx="2"/>
            <a:endCxn id="6" idx="0"/>
          </p:cNvCxnSpPr>
          <p:nvPr/>
        </p:nvCxnSpPr>
        <p:spPr>
          <a:xfrm rot="5400000">
            <a:off x="1315374" y="1056360"/>
            <a:ext cx="423134" cy="792837"/>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ectangle: Rounded Corners 65"/>
          <p:cNvSpPr/>
          <p:nvPr/>
        </p:nvSpPr>
        <p:spPr>
          <a:xfrm>
            <a:off x="3999978" y="1493794"/>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67" name="TextBox 66"/>
          <p:cNvSpPr txBox="1"/>
          <p:nvPr/>
        </p:nvSpPr>
        <p:spPr>
          <a:xfrm>
            <a:off x="4032940" y="1560715"/>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68" name="Rectangle: Rounded Corners 67"/>
          <p:cNvSpPr/>
          <p:nvPr/>
        </p:nvSpPr>
        <p:spPr>
          <a:xfrm>
            <a:off x="4149152" y="2214360"/>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69" name="Rectangle: Rounded Corners 68"/>
          <p:cNvSpPr/>
          <p:nvPr/>
        </p:nvSpPr>
        <p:spPr>
          <a:xfrm>
            <a:off x="5678664" y="1506312"/>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76" name="TextBox 75"/>
          <p:cNvSpPr txBox="1"/>
          <p:nvPr/>
        </p:nvSpPr>
        <p:spPr>
          <a:xfrm>
            <a:off x="6194783" y="1560715"/>
            <a:ext cx="989408" cy="2308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77" name="Rectangle: Rounded Corners 76"/>
          <p:cNvSpPr/>
          <p:nvPr/>
        </p:nvSpPr>
        <p:spPr>
          <a:xfrm>
            <a:off x="5868740" y="2205578"/>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78" name="Rectangle: Rounded Corners 77"/>
          <p:cNvSpPr/>
          <p:nvPr/>
        </p:nvSpPr>
        <p:spPr>
          <a:xfrm>
            <a:off x="5065695" y="871782"/>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79" name="Flowchart: Connector 78"/>
          <p:cNvSpPr/>
          <p:nvPr/>
        </p:nvSpPr>
        <p:spPr>
          <a:xfrm>
            <a:off x="4944560" y="1636749"/>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0" name="Straight Connector 79"/>
          <p:cNvCxnSpPr>
            <a:stCxn id="79" idx="1"/>
            <a:endCxn id="79" idx="5"/>
          </p:cNvCxnSpPr>
          <p:nvPr/>
        </p:nvCxnSpPr>
        <p:spPr>
          <a:xfrm>
            <a:off x="4974400"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9" idx="3"/>
            <a:endCxn id="79" idx="7"/>
          </p:cNvCxnSpPr>
          <p:nvPr/>
        </p:nvCxnSpPr>
        <p:spPr>
          <a:xfrm flipV="1">
            <a:off x="4974400"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2" name="Flowchart: Connector 81"/>
          <p:cNvSpPr/>
          <p:nvPr/>
        </p:nvSpPr>
        <p:spPr>
          <a:xfrm>
            <a:off x="5821264" y="1775069"/>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3" name="Straight Connector 82"/>
          <p:cNvCxnSpPr>
            <a:stCxn id="82" idx="1"/>
            <a:endCxn id="82" idx="5"/>
          </p:cNvCxnSpPr>
          <p:nvPr/>
        </p:nvCxnSpPr>
        <p:spPr>
          <a:xfrm>
            <a:off x="5851104" y="1810257"/>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2" idx="3"/>
            <a:endCxn id="82" idx="7"/>
          </p:cNvCxnSpPr>
          <p:nvPr/>
        </p:nvCxnSpPr>
        <p:spPr>
          <a:xfrm flipV="1">
            <a:off x="5851104" y="1810257"/>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5" name="Flowchart: Connector 84"/>
          <p:cNvSpPr/>
          <p:nvPr/>
        </p:nvSpPr>
        <p:spPr>
          <a:xfrm>
            <a:off x="5088640" y="3290981"/>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6" name="Straight Connector 85"/>
          <p:cNvCxnSpPr>
            <a:stCxn id="85" idx="1"/>
            <a:endCxn id="85" idx="5"/>
          </p:cNvCxnSpPr>
          <p:nvPr/>
        </p:nvCxnSpPr>
        <p:spPr>
          <a:xfrm>
            <a:off x="5118480"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5" idx="3"/>
            <a:endCxn id="85" idx="7"/>
          </p:cNvCxnSpPr>
          <p:nvPr/>
        </p:nvCxnSpPr>
        <p:spPr>
          <a:xfrm flipV="1">
            <a:off x="5118480"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5794818" y="316393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9" name="Straight Connector 88"/>
          <p:cNvCxnSpPr>
            <a:stCxn id="88" idx="1"/>
            <a:endCxn id="88" idx="5"/>
          </p:cNvCxnSpPr>
          <p:nvPr/>
        </p:nvCxnSpPr>
        <p:spPr>
          <a:xfrm>
            <a:off x="5824658" y="3199124"/>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8" idx="3"/>
            <a:endCxn id="88" idx="7"/>
          </p:cNvCxnSpPr>
          <p:nvPr/>
        </p:nvCxnSpPr>
        <p:spPr>
          <a:xfrm flipV="1">
            <a:off x="5824658" y="3199124"/>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705442" y="3051317"/>
            <a:ext cx="0" cy="36943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a:off x="4705442" y="3420754"/>
            <a:ext cx="383198"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4" name="Straight Connector 93"/>
          <p:cNvCxnSpPr>
            <a:endCxn id="77" idx="2"/>
          </p:cNvCxnSpPr>
          <p:nvPr/>
        </p:nvCxnSpPr>
        <p:spPr>
          <a:xfrm flipV="1">
            <a:off x="6465037" y="3051317"/>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4705442" y="1768646"/>
            <a:ext cx="0" cy="435501"/>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4705442" y="1764520"/>
            <a:ext cx="2391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6487507" y="1764520"/>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707477" y="1964534"/>
            <a:ext cx="1160634"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pic>
        <p:nvPicPr>
          <p:cNvPr id="103" name="Picture 102"/>
          <p:cNvPicPr>
            <a:picLocks noChangeAspect="1"/>
          </p:cNvPicPr>
          <p:nvPr/>
        </p:nvPicPr>
        <p:blipFill>
          <a:blip r:embed="rId3"/>
          <a:stretch>
            <a:fillRect/>
          </a:stretch>
        </p:blipFill>
        <p:spPr>
          <a:xfrm>
            <a:off x="4326090" y="3873183"/>
            <a:ext cx="292538" cy="328600"/>
          </a:xfrm>
          <a:prstGeom prst="rect">
            <a:avLst/>
          </a:prstGeom>
        </p:spPr>
      </p:pic>
      <p:pic>
        <p:nvPicPr>
          <p:cNvPr id="106" name="Picture 105"/>
          <p:cNvPicPr>
            <a:picLocks noChangeAspect="1"/>
          </p:cNvPicPr>
          <p:nvPr/>
        </p:nvPicPr>
        <p:blipFill>
          <a:blip r:embed="rId3"/>
          <a:stretch>
            <a:fillRect/>
          </a:stretch>
        </p:blipFill>
        <p:spPr>
          <a:xfrm>
            <a:off x="4669212" y="3873183"/>
            <a:ext cx="292538" cy="328600"/>
          </a:xfrm>
          <a:prstGeom prst="rect">
            <a:avLst/>
          </a:prstGeom>
        </p:spPr>
      </p:pic>
      <p:pic>
        <p:nvPicPr>
          <p:cNvPr id="107" name="Picture 106"/>
          <p:cNvPicPr>
            <a:picLocks noChangeAspect="1"/>
          </p:cNvPicPr>
          <p:nvPr/>
        </p:nvPicPr>
        <p:blipFill>
          <a:blip r:embed="rId3"/>
          <a:stretch>
            <a:fillRect/>
          </a:stretch>
        </p:blipFill>
        <p:spPr>
          <a:xfrm>
            <a:off x="5012335" y="3880637"/>
            <a:ext cx="292538" cy="328600"/>
          </a:xfrm>
          <a:prstGeom prst="rect">
            <a:avLst/>
          </a:prstGeom>
        </p:spPr>
      </p:pic>
      <p:pic>
        <p:nvPicPr>
          <p:cNvPr id="108" name="Picture 107"/>
          <p:cNvPicPr>
            <a:picLocks noChangeAspect="1"/>
          </p:cNvPicPr>
          <p:nvPr/>
        </p:nvPicPr>
        <p:blipFill>
          <a:blip r:embed="rId3"/>
          <a:stretch>
            <a:fillRect/>
          </a:stretch>
        </p:blipFill>
        <p:spPr>
          <a:xfrm>
            <a:off x="5889225" y="3879533"/>
            <a:ext cx="292538" cy="328600"/>
          </a:xfrm>
          <a:prstGeom prst="rect">
            <a:avLst/>
          </a:prstGeom>
        </p:spPr>
      </p:pic>
      <p:pic>
        <p:nvPicPr>
          <p:cNvPr id="109" name="Picture 108"/>
          <p:cNvPicPr>
            <a:picLocks noChangeAspect="1"/>
          </p:cNvPicPr>
          <p:nvPr/>
        </p:nvPicPr>
        <p:blipFill>
          <a:blip r:embed="rId3"/>
          <a:stretch>
            <a:fillRect/>
          </a:stretch>
        </p:blipFill>
        <p:spPr>
          <a:xfrm>
            <a:off x="6228089" y="3873183"/>
            <a:ext cx="292538" cy="328600"/>
          </a:xfrm>
          <a:prstGeom prst="rect">
            <a:avLst/>
          </a:prstGeom>
        </p:spPr>
      </p:pic>
      <p:pic>
        <p:nvPicPr>
          <p:cNvPr id="111" name="Picture 110"/>
          <p:cNvPicPr>
            <a:picLocks noChangeAspect="1"/>
          </p:cNvPicPr>
          <p:nvPr/>
        </p:nvPicPr>
        <p:blipFill>
          <a:blip r:embed="rId3"/>
          <a:stretch>
            <a:fillRect/>
          </a:stretch>
        </p:blipFill>
        <p:spPr>
          <a:xfrm>
            <a:off x="6556726" y="3879511"/>
            <a:ext cx="292538" cy="328600"/>
          </a:xfrm>
          <a:prstGeom prst="rect">
            <a:avLst/>
          </a:prstGeom>
        </p:spPr>
      </p:pic>
      <p:sp>
        <p:nvSpPr>
          <p:cNvPr id="113" name="TextBox 112"/>
          <p:cNvSpPr txBox="1"/>
          <p:nvPr/>
        </p:nvSpPr>
        <p:spPr>
          <a:xfrm>
            <a:off x="8155760" y="3121925"/>
            <a:ext cx="843500" cy="230832"/>
          </a:xfrm>
          <a:prstGeom prst="rect">
            <a:avLst/>
          </a:prstGeom>
          <a:noFill/>
        </p:spPr>
        <p:txBody>
          <a:bodyPr wrap="square" rtlCol="0">
            <a:spAutoFit/>
          </a:bodyPr>
          <a:lstStyle/>
          <a:p>
            <a:r>
              <a:rPr lang="en-US" altLang="zh-CN" sz="900" b="1" dirty="0">
                <a:latin typeface="+mn-lt"/>
              </a:rPr>
              <a:t>BTS-6</a:t>
            </a:r>
          </a:p>
        </p:txBody>
      </p:sp>
      <p:sp>
        <p:nvSpPr>
          <p:cNvPr id="115" name="TextBox 114"/>
          <p:cNvSpPr txBox="1"/>
          <p:nvPr/>
        </p:nvSpPr>
        <p:spPr>
          <a:xfrm>
            <a:off x="6431427" y="3128916"/>
            <a:ext cx="843500" cy="230832"/>
          </a:xfrm>
          <a:prstGeom prst="rect">
            <a:avLst/>
          </a:prstGeom>
          <a:noFill/>
        </p:spPr>
        <p:txBody>
          <a:bodyPr wrap="square" rtlCol="0">
            <a:spAutoFit/>
          </a:bodyPr>
          <a:lstStyle/>
          <a:p>
            <a:r>
              <a:rPr lang="en-US" altLang="zh-CN" sz="900" b="1" dirty="0">
                <a:latin typeface="+mn-lt"/>
              </a:rPr>
              <a:t>BTS-2, 4</a:t>
            </a:r>
            <a:endParaRPr lang="zh-CN" altLang="en-US" sz="900" b="1" dirty="0" err="1">
              <a:latin typeface="+mn-lt"/>
            </a:endParaRPr>
          </a:p>
        </p:txBody>
      </p:sp>
      <p:cxnSp>
        <p:nvCxnSpPr>
          <p:cNvPr id="117" name="Connector: Curved 116"/>
          <p:cNvCxnSpPr>
            <a:stCxn id="103" idx="0"/>
            <a:endCxn id="85" idx="4"/>
          </p:cNvCxnSpPr>
          <p:nvPr/>
        </p:nvCxnSpPr>
        <p:spPr>
          <a:xfrm rot="5400000" flipH="1" flipV="1">
            <a:off x="4660477" y="3343141"/>
            <a:ext cx="341925" cy="718161"/>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Connector: Curved 118"/>
          <p:cNvCxnSpPr>
            <a:stCxn id="106" idx="0"/>
            <a:endCxn id="85" idx="4"/>
          </p:cNvCxnSpPr>
          <p:nvPr/>
        </p:nvCxnSpPr>
        <p:spPr>
          <a:xfrm rot="5400000" flipH="1" flipV="1">
            <a:off x="4832038" y="3514702"/>
            <a:ext cx="341925" cy="37503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Connector: Curved 120"/>
          <p:cNvCxnSpPr>
            <a:stCxn id="107" idx="0"/>
            <a:endCxn id="85" idx="4"/>
          </p:cNvCxnSpPr>
          <p:nvPr/>
        </p:nvCxnSpPr>
        <p:spPr>
          <a:xfrm rot="5400000" flipH="1" flipV="1">
            <a:off x="4999873" y="3689990"/>
            <a:ext cx="349379" cy="31916"/>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Connector: Curved 121"/>
          <p:cNvCxnSpPr>
            <a:stCxn id="108" idx="0"/>
            <a:endCxn id="85" idx="4"/>
          </p:cNvCxnSpPr>
          <p:nvPr/>
        </p:nvCxnSpPr>
        <p:spPr>
          <a:xfrm rot="16200000" flipV="1">
            <a:off x="5438870" y="3282909"/>
            <a:ext cx="348275" cy="84497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Connector: Curved 122"/>
          <p:cNvCxnSpPr>
            <a:stCxn id="109" idx="0"/>
            <a:endCxn id="85" idx="4"/>
          </p:cNvCxnSpPr>
          <p:nvPr/>
        </p:nvCxnSpPr>
        <p:spPr>
          <a:xfrm rot="16200000" flipV="1">
            <a:off x="5611477" y="3110302"/>
            <a:ext cx="341925" cy="118383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Connector: Curved 123"/>
          <p:cNvCxnSpPr>
            <a:stCxn id="111" idx="0"/>
            <a:endCxn id="85" idx="4"/>
          </p:cNvCxnSpPr>
          <p:nvPr/>
        </p:nvCxnSpPr>
        <p:spPr>
          <a:xfrm rot="16200000" flipV="1">
            <a:off x="5772632" y="2949147"/>
            <a:ext cx="348253" cy="1512475"/>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215620" y="4195294"/>
            <a:ext cx="2966004"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a:t>
            </a:r>
            <a:endParaRPr lang="en-US" altLang="zh-CN" sz="900" dirty="0">
              <a:latin typeface="+mn-lt"/>
            </a:endParaRPr>
          </a:p>
        </p:txBody>
      </p:sp>
      <p:cxnSp>
        <p:nvCxnSpPr>
          <p:cNvPr id="126" name="Connector: Elbow 125"/>
          <p:cNvCxnSpPr>
            <a:stCxn id="78" idx="2"/>
            <a:endCxn id="79" idx="0"/>
          </p:cNvCxnSpPr>
          <p:nvPr/>
        </p:nvCxnSpPr>
        <p:spPr>
          <a:xfrm rot="5400000">
            <a:off x="5142650" y="1117406"/>
            <a:ext cx="423134" cy="615553"/>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Right 34"/>
          <p:cNvSpPr/>
          <p:nvPr/>
        </p:nvSpPr>
        <p:spPr>
          <a:xfrm>
            <a:off x="3524384" y="2357677"/>
            <a:ext cx="427974" cy="357531"/>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40" name="Rectangle: Rounded Corners 139"/>
          <p:cNvSpPr/>
          <p:nvPr/>
        </p:nvSpPr>
        <p:spPr>
          <a:xfrm>
            <a:off x="7403043" y="1504802"/>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41" name="TextBox 140"/>
          <p:cNvSpPr txBox="1"/>
          <p:nvPr/>
        </p:nvSpPr>
        <p:spPr>
          <a:xfrm>
            <a:off x="8302053" y="1577153"/>
            <a:ext cx="749117" cy="369332"/>
          </a:xfrm>
          <a:prstGeom prst="rect">
            <a:avLst/>
          </a:prstGeom>
          <a:noFill/>
        </p:spPr>
        <p:txBody>
          <a:bodyPr wrap="square" rtlCol="0">
            <a:spAutoFit/>
          </a:bodyPr>
          <a:lstStyle/>
          <a:p>
            <a:r>
              <a:rPr lang="en-US" altLang="zh-CN" sz="900" b="1" dirty="0">
                <a:latin typeface="+mn-lt"/>
              </a:rPr>
              <a:t>BTSMED VM 3</a:t>
            </a:r>
            <a:endParaRPr lang="zh-CN" altLang="en-US" sz="900" b="1" dirty="0" err="1">
              <a:latin typeface="+mn-lt"/>
            </a:endParaRPr>
          </a:p>
        </p:txBody>
      </p:sp>
      <p:sp>
        <p:nvSpPr>
          <p:cNvPr id="142" name="Rectangle: Rounded Corners 141"/>
          <p:cNvSpPr/>
          <p:nvPr/>
        </p:nvSpPr>
        <p:spPr>
          <a:xfrm>
            <a:off x="7593119" y="2204068"/>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143" name="Flowchart: Connector 142"/>
          <p:cNvSpPr/>
          <p:nvPr/>
        </p:nvSpPr>
        <p:spPr>
          <a:xfrm>
            <a:off x="7545643" y="1773559"/>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144" name="Straight Connector 143"/>
          <p:cNvCxnSpPr>
            <a:stCxn id="143" idx="1"/>
            <a:endCxn id="143" idx="5"/>
          </p:cNvCxnSpPr>
          <p:nvPr/>
        </p:nvCxnSpPr>
        <p:spPr>
          <a:xfrm>
            <a:off x="7575483" y="1808746"/>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43" idx="3"/>
            <a:endCxn id="143" idx="7"/>
          </p:cNvCxnSpPr>
          <p:nvPr/>
        </p:nvCxnSpPr>
        <p:spPr>
          <a:xfrm flipV="1">
            <a:off x="7575483" y="1808746"/>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46" name="Flowchart: Connector 145"/>
          <p:cNvSpPr/>
          <p:nvPr/>
        </p:nvSpPr>
        <p:spPr>
          <a:xfrm>
            <a:off x="7519197" y="316242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147" name="Straight Connector 146"/>
          <p:cNvCxnSpPr>
            <a:stCxn id="146" idx="1"/>
            <a:endCxn id="146" idx="5"/>
          </p:cNvCxnSpPr>
          <p:nvPr/>
        </p:nvCxnSpPr>
        <p:spPr>
          <a:xfrm>
            <a:off x="7549037" y="319761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46" idx="3"/>
            <a:endCxn id="146" idx="7"/>
          </p:cNvCxnSpPr>
          <p:nvPr/>
        </p:nvCxnSpPr>
        <p:spPr>
          <a:xfrm flipV="1">
            <a:off x="7549037" y="319761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endCxn id="142" idx="2"/>
          </p:cNvCxnSpPr>
          <p:nvPr/>
        </p:nvCxnSpPr>
        <p:spPr>
          <a:xfrm flipV="1">
            <a:off x="8189416" y="3049806"/>
            <a:ext cx="1" cy="380992"/>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8211886" y="1763010"/>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7412704" y="2013335"/>
            <a:ext cx="1194847"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sp>
        <p:nvSpPr>
          <p:cNvPr id="168" name="Rectangle 167"/>
          <p:cNvSpPr/>
          <p:nvPr/>
        </p:nvSpPr>
        <p:spPr>
          <a:xfrm>
            <a:off x="7273503" y="975360"/>
            <a:ext cx="1840017" cy="2897823"/>
          </a:xfrm>
          <a:prstGeom prst="rect">
            <a:avLst/>
          </a:prstGeom>
          <a:noFill/>
          <a:ln w="12700">
            <a:solidFill>
              <a:srgbClr val="7030A0"/>
            </a:solidFill>
            <a:prstDash val="dash"/>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69" name="TextBox 168"/>
          <p:cNvSpPr txBox="1"/>
          <p:nvPr/>
        </p:nvSpPr>
        <p:spPr>
          <a:xfrm>
            <a:off x="7296881" y="1036595"/>
            <a:ext cx="1488833" cy="230832"/>
          </a:xfrm>
          <a:prstGeom prst="rect">
            <a:avLst/>
          </a:prstGeom>
          <a:noFill/>
        </p:spPr>
        <p:txBody>
          <a:bodyPr wrap="square" rtlCol="0">
            <a:spAutoFit/>
          </a:bodyPr>
          <a:lstStyle/>
          <a:p>
            <a:r>
              <a:rPr lang="en-US" altLang="zh-CN" sz="900" b="1" dirty="0">
                <a:latin typeface="+mn-lt"/>
              </a:rPr>
              <a:t>A new scale up VM</a:t>
            </a:r>
            <a:endParaRPr lang="zh-CN" altLang="en-US" sz="900" b="1" dirty="0" err="1">
              <a:latin typeface="+mn-lt"/>
            </a:endParaRPr>
          </a:p>
        </p:txBody>
      </p:sp>
      <p:cxnSp>
        <p:nvCxnSpPr>
          <p:cNvPr id="171" name="Straight Arrow Connector 170"/>
          <p:cNvCxnSpPr>
            <a:stCxn id="172" idx="0"/>
          </p:cNvCxnSpPr>
          <p:nvPr/>
        </p:nvCxnSpPr>
        <p:spPr>
          <a:xfrm flipV="1">
            <a:off x="8133430" y="3403201"/>
            <a:ext cx="236790" cy="575315"/>
          </a:xfrm>
          <a:prstGeom prst="straightConnector1">
            <a:avLst/>
          </a:prstGeom>
          <a:ln w="1905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7167890" y="3978516"/>
            <a:ext cx="1931079" cy="646331"/>
          </a:xfrm>
          <a:prstGeom prst="rect">
            <a:avLst/>
          </a:prstGeom>
          <a:noFill/>
          <a:ln>
            <a:solidFill>
              <a:srgbClr val="7030A0"/>
            </a:solidFill>
          </a:ln>
        </p:spPr>
        <p:txBody>
          <a:bodyPr wrap="square" rtlCol="0">
            <a:spAutoFit/>
          </a:bodyPr>
          <a:lstStyle/>
          <a:p>
            <a:r>
              <a:rPr lang="en-US" altLang="zh-CN" sz="900" b="1" dirty="0">
                <a:solidFill>
                  <a:srgbClr val="FF0000"/>
                </a:solidFill>
                <a:latin typeface="+mn-lt"/>
              </a:rPr>
              <a:t>BTS-6 re-allocated to VM3</a:t>
            </a:r>
          </a:p>
          <a:p>
            <a:endParaRPr lang="en-US" altLang="zh-CN" sz="900" b="1" dirty="0">
              <a:solidFill>
                <a:srgbClr val="FF0000"/>
              </a:solidFill>
              <a:latin typeface="+mn-lt"/>
            </a:endParaRPr>
          </a:p>
          <a:p>
            <a:r>
              <a:rPr lang="en-US" altLang="zh-CN" sz="900" b="1" dirty="0">
                <a:solidFill>
                  <a:srgbClr val="FF0000"/>
                </a:solidFill>
                <a:latin typeface="+mn-lt"/>
              </a:rPr>
              <a:t>Note: to make it simple, only have single BTS here as example</a:t>
            </a:r>
            <a:endParaRPr lang="zh-CN" altLang="en-US" sz="900" b="1" dirty="0" err="1">
              <a:solidFill>
                <a:srgbClr val="FF0000"/>
              </a:solidFill>
              <a:latin typeface="+mn-lt"/>
            </a:endParaRPr>
          </a:p>
        </p:txBody>
      </p:sp>
      <p:sp>
        <p:nvSpPr>
          <p:cNvPr id="127" name="TextBox 126"/>
          <p:cNvSpPr txBox="1"/>
          <p:nvPr/>
        </p:nvSpPr>
        <p:spPr>
          <a:xfrm>
            <a:off x="1943339" y="2299229"/>
            <a:ext cx="1603439" cy="769441"/>
          </a:xfrm>
          <a:prstGeom prst="rect">
            <a:avLst/>
          </a:prstGeom>
          <a:noFill/>
        </p:spPr>
        <p:txBody>
          <a:bodyPr wrap="square" rtlCol="0">
            <a:spAutoFit/>
          </a:bodyPr>
          <a:lstStyle/>
          <a:p>
            <a:r>
              <a:rPr lang="en-US" altLang="zh-CN" sz="2200" dirty="0">
                <a:highlight>
                  <a:srgbClr val="FFFF00"/>
                </a:highlight>
                <a:latin typeface="+mn-lt"/>
              </a:rPr>
              <a:t>CPU LOAD TOO  HIGH </a:t>
            </a:r>
            <a:endParaRPr lang="zh-CN" altLang="en-US" sz="2200" dirty="0" err="1">
              <a:highlight>
                <a:srgbClr val="FFFF00"/>
              </a:highlight>
              <a:latin typeface="+mn-lt"/>
            </a:endParaRPr>
          </a:p>
        </p:txBody>
      </p:sp>
      <p:sp>
        <p:nvSpPr>
          <p:cNvPr id="133" name="TextBox 132"/>
          <p:cNvSpPr txBox="1"/>
          <p:nvPr/>
        </p:nvSpPr>
        <p:spPr>
          <a:xfrm>
            <a:off x="4653170" y="3067958"/>
            <a:ext cx="843500" cy="230832"/>
          </a:xfrm>
          <a:prstGeom prst="rect">
            <a:avLst/>
          </a:prstGeom>
          <a:noFill/>
        </p:spPr>
        <p:txBody>
          <a:bodyPr wrap="square" rtlCol="0">
            <a:spAutoFit/>
          </a:bodyPr>
          <a:lstStyle/>
          <a:p>
            <a:r>
              <a:rPr lang="en-US" altLang="zh-CN" sz="900" b="1" dirty="0">
                <a:latin typeface="+mn-lt"/>
              </a:rPr>
              <a:t>BTS-1, 3, 5</a:t>
            </a:r>
            <a:endParaRPr lang="zh-CN" altLang="en-US" sz="900" b="1" dirty="0" err="1">
              <a:latin typeface="+mn-lt"/>
            </a:endParaRPr>
          </a:p>
        </p:txBody>
      </p:sp>
      <p:sp>
        <p:nvSpPr>
          <p:cNvPr id="135" name="TextBox 134"/>
          <p:cNvSpPr txBox="1"/>
          <p:nvPr/>
        </p:nvSpPr>
        <p:spPr>
          <a:xfrm>
            <a:off x="5190520" y="4537126"/>
            <a:ext cx="1931079" cy="369332"/>
          </a:xfrm>
          <a:prstGeom prst="rect">
            <a:avLst/>
          </a:prstGeom>
          <a:noFill/>
          <a:ln>
            <a:solidFill>
              <a:srgbClr val="7030A0"/>
            </a:solidFill>
          </a:ln>
        </p:spPr>
        <p:txBody>
          <a:bodyPr wrap="square" rtlCol="0">
            <a:spAutoFit/>
          </a:bodyPr>
          <a:lstStyle/>
          <a:p>
            <a:r>
              <a:rPr lang="en-US" altLang="zh-CN" sz="900" b="1" dirty="0">
                <a:solidFill>
                  <a:srgbClr val="FF0000"/>
                </a:solidFill>
                <a:latin typeface="+mn-lt"/>
              </a:rPr>
              <a:t>Decrease load of VM2. BTS-6 removed as first attempt.</a:t>
            </a:r>
            <a:endParaRPr lang="zh-CN" altLang="en-US" sz="900" b="1" dirty="0" err="1">
              <a:solidFill>
                <a:srgbClr val="FF0000"/>
              </a:solidFill>
              <a:latin typeface="+mn-lt"/>
            </a:endParaRPr>
          </a:p>
        </p:txBody>
      </p:sp>
      <p:sp>
        <p:nvSpPr>
          <p:cNvPr id="154" name="TextBox 153"/>
          <p:cNvSpPr txBox="1"/>
          <p:nvPr/>
        </p:nvSpPr>
        <p:spPr>
          <a:xfrm>
            <a:off x="4720339" y="1891186"/>
            <a:ext cx="1160634"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spTree>
    <p:extLst>
      <p:ext uri="{BB962C8B-B14F-4D97-AF65-F5344CB8AC3E}">
        <p14:creationId xmlns:p14="http://schemas.microsoft.com/office/powerpoint/2010/main" val="300688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a:stCxn id="79" idx="6"/>
          </p:cNvCxnSpPr>
          <p:nvPr/>
        </p:nvCxnSpPr>
        <p:spPr>
          <a:xfrm>
            <a:off x="5762263" y="1756888"/>
            <a:ext cx="2273191" cy="9414"/>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Straight Connector 92"/>
          <p:cNvCxnSpPr>
            <a:stCxn id="85" idx="6"/>
          </p:cNvCxnSpPr>
          <p:nvPr/>
        </p:nvCxnSpPr>
        <p:spPr>
          <a:xfrm>
            <a:off x="5906343" y="3411120"/>
            <a:ext cx="2106641"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a:xfrm>
            <a:off x="171639" y="96376"/>
            <a:ext cx="8229600" cy="311789"/>
          </a:xfrm>
        </p:spPr>
        <p:txBody>
          <a:bodyPr/>
          <a:lstStyle/>
          <a:p>
            <a:r>
              <a:rPr lang="en-US" dirty="0"/>
              <a:t>Feature Content Proposal</a:t>
            </a:r>
          </a:p>
        </p:txBody>
      </p:sp>
      <p:sp>
        <p:nvSpPr>
          <p:cNvPr id="5" name="Content Placeholder 2"/>
          <p:cNvSpPr>
            <a:spLocks noGrp="1"/>
          </p:cNvSpPr>
          <p:nvPr>
            <p:ph sz="quarter" idx="13"/>
          </p:nvPr>
        </p:nvSpPr>
        <p:spPr>
          <a:xfrm>
            <a:off x="171639" y="375000"/>
            <a:ext cx="8227649" cy="301625"/>
          </a:xfrm>
        </p:spPr>
        <p:txBody>
          <a:bodyPr/>
          <a:lstStyle/>
          <a:p>
            <a:r>
              <a:rPr lang="en-US" altLang="zh-CN" dirty="0"/>
              <a:t>Use Case 3 New Added BTS Triggered Load Balance</a:t>
            </a:r>
            <a:endParaRPr lang="zh-CN" altLang="en-US" baseline="30000" dirty="0"/>
          </a:p>
        </p:txBody>
      </p:sp>
      <p:cxnSp>
        <p:nvCxnSpPr>
          <p:cNvPr id="9" name="Straight Connector 8"/>
          <p:cNvCxnSpPr/>
          <p:nvPr/>
        </p:nvCxnSpPr>
        <p:spPr>
          <a:xfrm>
            <a:off x="183732" y="364836"/>
            <a:ext cx="8689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84060" y="1521391"/>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2" name="TextBox 11"/>
          <p:cNvSpPr txBox="1"/>
          <p:nvPr/>
        </p:nvSpPr>
        <p:spPr>
          <a:xfrm>
            <a:off x="117022" y="1588312"/>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14" name="Rectangle: Rounded Corners 13"/>
          <p:cNvSpPr/>
          <p:nvPr/>
        </p:nvSpPr>
        <p:spPr>
          <a:xfrm>
            <a:off x="233234" y="2241957"/>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16" name="Rectangle: Rounded Corners 15"/>
          <p:cNvSpPr/>
          <p:nvPr/>
        </p:nvSpPr>
        <p:spPr>
          <a:xfrm>
            <a:off x="1958686" y="1533909"/>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17" name="TextBox 16"/>
          <p:cNvSpPr txBox="1"/>
          <p:nvPr/>
        </p:nvSpPr>
        <p:spPr>
          <a:xfrm>
            <a:off x="2715095" y="1588312"/>
            <a:ext cx="749117" cy="3693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18" name="Rectangle: Rounded Corners 17"/>
          <p:cNvSpPr/>
          <p:nvPr/>
        </p:nvSpPr>
        <p:spPr>
          <a:xfrm>
            <a:off x="2148762" y="2233175"/>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20" name="Rectangle: Rounded Corners 19"/>
          <p:cNvSpPr/>
          <p:nvPr/>
        </p:nvSpPr>
        <p:spPr>
          <a:xfrm>
            <a:off x="1327061" y="899379"/>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6" name="Flowchart: Connector 5"/>
          <p:cNvSpPr/>
          <p:nvPr/>
        </p:nvSpPr>
        <p:spPr>
          <a:xfrm>
            <a:off x="1028642" y="166434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 name="Straight Connector 7"/>
          <p:cNvCxnSpPr>
            <a:stCxn id="6" idx="1"/>
            <a:endCxn id="6" idx="5"/>
          </p:cNvCxnSpPr>
          <p:nvPr/>
        </p:nvCxnSpPr>
        <p:spPr>
          <a:xfrm>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3"/>
            <a:endCxn id="6" idx="7"/>
          </p:cNvCxnSpPr>
          <p:nvPr/>
        </p:nvCxnSpPr>
        <p:spPr>
          <a:xfrm flipV="1">
            <a:off x="1058482" y="169953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2101286" y="180266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3" name="Straight Connector 22"/>
          <p:cNvCxnSpPr>
            <a:stCxn id="22" idx="1"/>
            <a:endCxn id="22" idx="5"/>
          </p:cNvCxnSpPr>
          <p:nvPr/>
        </p:nvCxnSpPr>
        <p:spPr>
          <a:xfrm>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2" idx="3"/>
            <a:endCxn id="22" idx="7"/>
          </p:cNvCxnSpPr>
          <p:nvPr/>
        </p:nvCxnSpPr>
        <p:spPr>
          <a:xfrm flipV="1">
            <a:off x="2131126" y="1837853"/>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 name="Flowchart: Connector 24"/>
          <p:cNvSpPr/>
          <p:nvPr/>
        </p:nvSpPr>
        <p:spPr>
          <a:xfrm>
            <a:off x="1172722" y="3306386"/>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26" name="Straight Connector 25"/>
          <p:cNvCxnSpPr>
            <a:stCxn id="25" idx="1"/>
            <a:endCxn id="25" idx="5"/>
          </p:cNvCxnSpPr>
          <p:nvPr/>
        </p:nvCxnSpPr>
        <p:spPr>
          <a:xfrm>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3"/>
            <a:endCxn id="25" idx="7"/>
          </p:cNvCxnSpPr>
          <p:nvPr/>
        </p:nvCxnSpPr>
        <p:spPr>
          <a:xfrm flipV="1">
            <a:off x="1202562" y="3341574"/>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Flowchart: Connector 28"/>
          <p:cNvSpPr/>
          <p:nvPr/>
        </p:nvSpPr>
        <p:spPr>
          <a:xfrm>
            <a:off x="2074840" y="3191533"/>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30" name="Straight Connector 29"/>
          <p:cNvCxnSpPr>
            <a:stCxn id="29" idx="1"/>
            <a:endCxn id="29" idx="5"/>
          </p:cNvCxnSpPr>
          <p:nvPr/>
        </p:nvCxnSpPr>
        <p:spPr>
          <a:xfrm>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3"/>
            <a:endCxn id="29" idx="7"/>
          </p:cNvCxnSpPr>
          <p:nvPr/>
        </p:nvCxnSpPr>
        <p:spPr>
          <a:xfrm flipV="1">
            <a:off x="2104680" y="3226721"/>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89524" y="3078914"/>
            <a:ext cx="0" cy="369438"/>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789524" y="3448351"/>
            <a:ext cx="383198"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378719" y="3453224"/>
            <a:ext cx="1373263"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8" idx="2"/>
          </p:cNvCxnSpPr>
          <p:nvPr/>
        </p:nvCxnSpPr>
        <p:spPr>
          <a:xfrm flipV="1">
            <a:off x="2745059" y="3078914"/>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789524" y="1796243"/>
            <a:ext cx="0" cy="4355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89524" y="1792117"/>
            <a:ext cx="2391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6" idx="6"/>
          </p:cNvCxnSpPr>
          <p:nvPr/>
        </p:nvCxnSpPr>
        <p:spPr>
          <a:xfrm>
            <a:off x="1232402" y="1784485"/>
            <a:ext cx="153512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767529" y="1792117"/>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968347" y="2042442"/>
            <a:ext cx="1169789"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sp>
        <p:nvSpPr>
          <p:cNvPr id="64" name="TextBox 63"/>
          <p:cNvSpPr txBox="1"/>
          <p:nvPr/>
        </p:nvSpPr>
        <p:spPr>
          <a:xfrm>
            <a:off x="924890" y="1932220"/>
            <a:ext cx="1171791"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pic>
        <p:nvPicPr>
          <p:cNvPr id="70" name="Picture 69"/>
          <p:cNvPicPr>
            <a:picLocks noChangeAspect="1"/>
          </p:cNvPicPr>
          <p:nvPr/>
        </p:nvPicPr>
        <p:blipFill>
          <a:blip r:embed="rId3"/>
          <a:stretch>
            <a:fillRect/>
          </a:stretch>
        </p:blipFill>
        <p:spPr>
          <a:xfrm>
            <a:off x="148914" y="4031414"/>
            <a:ext cx="292538" cy="328600"/>
          </a:xfrm>
          <a:prstGeom prst="rect">
            <a:avLst/>
          </a:prstGeom>
        </p:spPr>
      </p:pic>
      <p:pic>
        <p:nvPicPr>
          <p:cNvPr id="71" name="Picture 70"/>
          <p:cNvPicPr>
            <a:picLocks noChangeAspect="1"/>
          </p:cNvPicPr>
          <p:nvPr/>
        </p:nvPicPr>
        <p:blipFill>
          <a:blip r:embed="rId3"/>
          <a:stretch>
            <a:fillRect/>
          </a:stretch>
        </p:blipFill>
        <p:spPr>
          <a:xfrm>
            <a:off x="492036" y="4031414"/>
            <a:ext cx="292538" cy="328600"/>
          </a:xfrm>
          <a:prstGeom prst="rect">
            <a:avLst/>
          </a:prstGeom>
        </p:spPr>
      </p:pic>
      <p:pic>
        <p:nvPicPr>
          <p:cNvPr id="72" name="Picture 71"/>
          <p:cNvPicPr>
            <a:picLocks noChangeAspect="1"/>
          </p:cNvPicPr>
          <p:nvPr/>
        </p:nvPicPr>
        <p:blipFill>
          <a:blip r:embed="rId3"/>
          <a:stretch>
            <a:fillRect/>
          </a:stretch>
        </p:blipFill>
        <p:spPr>
          <a:xfrm>
            <a:off x="835159" y="4038868"/>
            <a:ext cx="292538" cy="328600"/>
          </a:xfrm>
          <a:prstGeom prst="rect">
            <a:avLst/>
          </a:prstGeom>
        </p:spPr>
      </p:pic>
      <p:pic>
        <p:nvPicPr>
          <p:cNvPr id="73" name="Picture 72"/>
          <p:cNvPicPr>
            <a:picLocks noChangeAspect="1"/>
          </p:cNvPicPr>
          <p:nvPr/>
        </p:nvPicPr>
        <p:blipFill>
          <a:blip r:embed="rId3"/>
          <a:stretch>
            <a:fillRect/>
          </a:stretch>
        </p:blipFill>
        <p:spPr>
          <a:xfrm>
            <a:off x="1497441" y="4037764"/>
            <a:ext cx="292538" cy="328600"/>
          </a:xfrm>
          <a:prstGeom prst="rect">
            <a:avLst/>
          </a:prstGeom>
        </p:spPr>
      </p:pic>
      <p:pic>
        <p:nvPicPr>
          <p:cNvPr id="74" name="Picture 73"/>
          <p:cNvPicPr>
            <a:picLocks noChangeAspect="1"/>
          </p:cNvPicPr>
          <p:nvPr/>
        </p:nvPicPr>
        <p:blipFill>
          <a:blip r:embed="rId3"/>
          <a:stretch>
            <a:fillRect/>
          </a:stretch>
        </p:blipFill>
        <p:spPr>
          <a:xfrm>
            <a:off x="1836305" y="4031414"/>
            <a:ext cx="292538" cy="328600"/>
          </a:xfrm>
          <a:prstGeom prst="rect">
            <a:avLst/>
          </a:prstGeom>
        </p:spPr>
      </p:pic>
      <p:pic>
        <p:nvPicPr>
          <p:cNvPr id="75" name="Picture 74"/>
          <p:cNvPicPr>
            <a:picLocks noChangeAspect="1"/>
          </p:cNvPicPr>
          <p:nvPr/>
        </p:nvPicPr>
        <p:blipFill>
          <a:blip r:embed="rId3"/>
          <a:stretch>
            <a:fillRect/>
          </a:stretch>
        </p:blipFill>
        <p:spPr>
          <a:xfrm>
            <a:off x="2164942" y="4037742"/>
            <a:ext cx="292538" cy="328600"/>
          </a:xfrm>
          <a:prstGeom prst="rect">
            <a:avLst/>
          </a:prstGeom>
        </p:spPr>
      </p:pic>
      <p:sp>
        <p:nvSpPr>
          <p:cNvPr id="104" name="TextBox 103"/>
          <p:cNvSpPr txBox="1"/>
          <p:nvPr/>
        </p:nvSpPr>
        <p:spPr>
          <a:xfrm>
            <a:off x="829531" y="3133223"/>
            <a:ext cx="843500" cy="230832"/>
          </a:xfrm>
          <a:prstGeom prst="rect">
            <a:avLst/>
          </a:prstGeom>
          <a:noFill/>
        </p:spPr>
        <p:txBody>
          <a:bodyPr wrap="square" rtlCol="0">
            <a:spAutoFit/>
          </a:bodyPr>
          <a:lstStyle/>
          <a:p>
            <a:r>
              <a:rPr lang="en-US" altLang="zh-CN" sz="900" b="1" dirty="0">
                <a:latin typeface="+mn-lt"/>
              </a:rPr>
              <a:t>BTS-1, 3, 5</a:t>
            </a:r>
          </a:p>
        </p:txBody>
      </p:sp>
      <p:sp>
        <p:nvSpPr>
          <p:cNvPr id="105" name="TextBox 104"/>
          <p:cNvSpPr txBox="1"/>
          <p:nvPr/>
        </p:nvSpPr>
        <p:spPr>
          <a:xfrm>
            <a:off x="2711449" y="3156513"/>
            <a:ext cx="843500" cy="230832"/>
          </a:xfrm>
          <a:prstGeom prst="rect">
            <a:avLst/>
          </a:prstGeom>
          <a:noFill/>
        </p:spPr>
        <p:txBody>
          <a:bodyPr wrap="square" rtlCol="0">
            <a:spAutoFit/>
          </a:bodyPr>
          <a:lstStyle/>
          <a:p>
            <a:r>
              <a:rPr lang="en-US" altLang="zh-CN" sz="900" b="1" dirty="0">
                <a:latin typeface="+mn-lt"/>
              </a:rPr>
              <a:t>BTS-2, 4, 6</a:t>
            </a:r>
            <a:endParaRPr lang="zh-CN" altLang="en-US" sz="900" b="1" dirty="0" err="1">
              <a:latin typeface="+mn-lt"/>
            </a:endParaRPr>
          </a:p>
        </p:txBody>
      </p:sp>
      <p:cxnSp>
        <p:nvCxnSpPr>
          <p:cNvPr id="110" name="Connector: Curved 109"/>
          <p:cNvCxnSpPr>
            <a:stCxn id="70" idx="0"/>
            <a:endCxn id="25" idx="3"/>
          </p:cNvCxnSpPr>
          <p:nvPr/>
        </p:nvCxnSpPr>
        <p:spPr>
          <a:xfrm rot="5400000" flipH="1" flipV="1">
            <a:off x="488903" y="3317756"/>
            <a:ext cx="519939" cy="90737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2" name="Connector: Curved 111"/>
          <p:cNvCxnSpPr>
            <a:stCxn id="71" idx="0"/>
            <a:endCxn id="25" idx="3"/>
          </p:cNvCxnSpPr>
          <p:nvPr/>
        </p:nvCxnSpPr>
        <p:spPr>
          <a:xfrm rot="5400000" flipH="1" flipV="1">
            <a:off x="660464" y="3489317"/>
            <a:ext cx="519939" cy="564257"/>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4" name="Connector: Curved 113"/>
          <p:cNvCxnSpPr>
            <a:stCxn id="72" idx="0"/>
            <a:endCxn id="25" idx="3"/>
          </p:cNvCxnSpPr>
          <p:nvPr/>
        </p:nvCxnSpPr>
        <p:spPr>
          <a:xfrm rot="5400000" flipH="1" flipV="1">
            <a:off x="828299" y="3664605"/>
            <a:ext cx="527393" cy="22113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6" name="Connector: Curved 115"/>
          <p:cNvCxnSpPr>
            <a:stCxn id="73" idx="0"/>
            <a:endCxn id="25" idx="4"/>
          </p:cNvCxnSpPr>
          <p:nvPr/>
        </p:nvCxnSpPr>
        <p:spPr>
          <a:xfrm rot="16200000" flipV="1">
            <a:off x="1213606" y="3607660"/>
            <a:ext cx="491101" cy="369108"/>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8" name="Connector: Curved 117"/>
          <p:cNvCxnSpPr>
            <a:stCxn id="74" idx="0"/>
            <a:endCxn id="25" idx="4"/>
          </p:cNvCxnSpPr>
          <p:nvPr/>
        </p:nvCxnSpPr>
        <p:spPr>
          <a:xfrm rot="16200000" flipV="1">
            <a:off x="1386213" y="3435053"/>
            <a:ext cx="484751" cy="707972"/>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0" name="Connector: Curved 119"/>
          <p:cNvCxnSpPr>
            <a:stCxn id="75" idx="0"/>
            <a:endCxn id="25" idx="4"/>
          </p:cNvCxnSpPr>
          <p:nvPr/>
        </p:nvCxnSpPr>
        <p:spPr>
          <a:xfrm rot="16200000" flipV="1">
            <a:off x="1547368" y="3273898"/>
            <a:ext cx="491079" cy="103660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8444" y="4353525"/>
            <a:ext cx="2966004"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a:t>
            </a:r>
            <a:endParaRPr lang="en-US" altLang="zh-CN" sz="900" dirty="0">
              <a:latin typeface="+mn-lt"/>
            </a:endParaRPr>
          </a:p>
        </p:txBody>
      </p:sp>
      <p:cxnSp>
        <p:nvCxnSpPr>
          <p:cNvPr id="10" name="Connector: Elbow 9"/>
          <p:cNvCxnSpPr>
            <a:stCxn id="20" idx="2"/>
            <a:endCxn id="6" idx="0"/>
          </p:cNvCxnSpPr>
          <p:nvPr/>
        </p:nvCxnSpPr>
        <p:spPr>
          <a:xfrm rot="5400000">
            <a:off x="1315374" y="1056360"/>
            <a:ext cx="423134" cy="792837"/>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ectangle: Rounded Corners 65"/>
          <p:cNvSpPr/>
          <p:nvPr/>
        </p:nvSpPr>
        <p:spPr>
          <a:xfrm>
            <a:off x="4613921" y="1493794"/>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67" name="TextBox 66"/>
          <p:cNvSpPr txBox="1"/>
          <p:nvPr/>
        </p:nvSpPr>
        <p:spPr>
          <a:xfrm>
            <a:off x="4646883" y="1560715"/>
            <a:ext cx="749117" cy="369332"/>
          </a:xfrm>
          <a:prstGeom prst="rect">
            <a:avLst/>
          </a:prstGeom>
          <a:noFill/>
        </p:spPr>
        <p:txBody>
          <a:bodyPr wrap="square" rtlCol="0">
            <a:spAutoFit/>
          </a:bodyPr>
          <a:lstStyle/>
          <a:p>
            <a:r>
              <a:rPr lang="en-US" altLang="zh-CN" sz="900" b="1" dirty="0">
                <a:latin typeface="+mn-lt"/>
              </a:rPr>
              <a:t>BTSMED VM 1</a:t>
            </a:r>
            <a:endParaRPr lang="zh-CN" altLang="en-US" sz="900" b="1" dirty="0" err="1">
              <a:latin typeface="+mn-lt"/>
            </a:endParaRPr>
          </a:p>
        </p:txBody>
      </p:sp>
      <p:sp>
        <p:nvSpPr>
          <p:cNvPr id="68" name="Rectangle: Rounded Corners 67"/>
          <p:cNvSpPr/>
          <p:nvPr/>
        </p:nvSpPr>
        <p:spPr>
          <a:xfrm>
            <a:off x="4763095" y="2214360"/>
            <a:ext cx="1192595" cy="842563"/>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accent4"/>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69" name="Rectangle: Rounded Corners 68"/>
          <p:cNvSpPr/>
          <p:nvPr/>
        </p:nvSpPr>
        <p:spPr>
          <a:xfrm>
            <a:off x="7226611" y="1506312"/>
            <a:ext cx="1505527" cy="2099471"/>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sp>
        <p:nvSpPr>
          <p:cNvPr id="76" name="TextBox 75"/>
          <p:cNvSpPr txBox="1"/>
          <p:nvPr/>
        </p:nvSpPr>
        <p:spPr>
          <a:xfrm>
            <a:off x="7742730" y="1560715"/>
            <a:ext cx="989408" cy="230832"/>
          </a:xfrm>
          <a:prstGeom prst="rect">
            <a:avLst/>
          </a:prstGeom>
          <a:noFill/>
        </p:spPr>
        <p:txBody>
          <a:bodyPr wrap="square" rtlCol="0">
            <a:spAutoFit/>
          </a:bodyPr>
          <a:lstStyle/>
          <a:p>
            <a:r>
              <a:rPr lang="en-US" altLang="zh-CN" sz="900" b="1" dirty="0">
                <a:latin typeface="+mn-lt"/>
              </a:rPr>
              <a:t>BTSMED VM 2</a:t>
            </a:r>
            <a:endParaRPr lang="zh-CN" altLang="en-US" sz="900" b="1" dirty="0" err="1">
              <a:latin typeface="+mn-lt"/>
            </a:endParaRPr>
          </a:p>
        </p:txBody>
      </p:sp>
      <p:sp>
        <p:nvSpPr>
          <p:cNvPr id="77" name="Rectangle: Rounded Corners 76"/>
          <p:cNvSpPr/>
          <p:nvPr/>
        </p:nvSpPr>
        <p:spPr>
          <a:xfrm>
            <a:off x="7416687" y="2205578"/>
            <a:ext cx="1192595" cy="845738"/>
          </a:xfrm>
          <a:prstGeom prst="round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altLang="zh-CN" sz="900" dirty="0">
              <a:solidFill>
                <a:schemeClr val="bg1"/>
              </a:solidFill>
            </a:endParaRPr>
          </a:p>
          <a:p>
            <a:pPr algn="ctr" fontAlgn="auto">
              <a:spcBef>
                <a:spcPts val="0"/>
              </a:spcBef>
              <a:spcAft>
                <a:spcPts val="0"/>
              </a:spcAft>
            </a:pPr>
            <a:r>
              <a:rPr lang="en-US" altLang="zh-CN" sz="900" dirty="0">
                <a:solidFill>
                  <a:schemeClr val="bg1"/>
                </a:solidFill>
              </a:rPr>
              <a:t>BTSMED Core</a:t>
            </a:r>
            <a:endParaRPr lang="zh-CN" altLang="en-US" sz="900" dirty="0">
              <a:solidFill>
                <a:schemeClr val="bg1"/>
              </a:solidFill>
            </a:endParaRPr>
          </a:p>
        </p:txBody>
      </p:sp>
      <p:sp>
        <p:nvSpPr>
          <p:cNvPr id="78" name="Rectangle: Rounded Corners 77"/>
          <p:cNvSpPr/>
          <p:nvPr/>
        </p:nvSpPr>
        <p:spPr>
          <a:xfrm>
            <a:off x="6079961" y="840173"/>
            <a:ext cx="1192595" cy="341833"/>
          </a:xfrm>
          <a:prstGeom prst="roundRect">
            <a:avLst/>
          </a:prstGeom>
          <a:solidFill>
            <a:srgbClr val="EE851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900" b="1" dirty="0">
                <a:solidFill>
                  <a:schemeClr val="accent6">
                    <a:lumMod val="10000"/>
                  </a:schemeClr>
                </a:solidFill>
              </a:rPr>
              <a:t>NetAct</a:t>
            </a:r>
            <a:endParaRPr lang="zh-CN" altLang="en-US" sz="900" b="1" dirty="0">
              <a:solidFill>
                <a:schemeClr val="accent6">
                  <a:lumMod val="10000"/>
                </a:schemeClr>
              </a:solidFill>
            </a:endParaRPr>
          </a:p>
        </p:txBody>
      </p:sp>
      <p:sp>
        <p:nvSpPr>
          <p:cNvPr id="79" name="Flowchart: Connector 78"/>
          <p:cNvSpPr/>
          <p:nvPr/>
        </p:nvSpPr>
        <p:spPr>
          <a:xfrm>
            <a:off x="5558503" y="1636749"/>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0" name="Straight Connector 79"/>
          <p:cNvCxnSpPr>
            <a:stCxn id="79" idx="1"/>
            <a:endCxn id="79" idx="5"/>
          </p:cNvCxnSpPr>
          <p:nvPr/>
        </p:nvCxnSpPr>
        <p:spPr>
          <a:xfrm>
            <a:off x="5588343"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79" idx="3"/>
            <a:endCxn id="79" idx="7"/>
          </p:cNvCxnSpPr>
          <p:nvPr/>
        </p:nvCxnSpPr>
        <p:spPr>
          <a:xfrm flipV="1">
            <a:off x="5588343" y="1671937"/>
            <a:ext cx="144080" cy="169902"/>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2" name="Flowchart: Connector 81"/>
          <p:cNvSpPr/>
          <p:nvPr/>
        </p:nvSpPr>
        <p:spPr>
          <a:xfrm>
            <a:off x="7369211" y="1775069"/>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3" name="Straight Connector 82"/>
          <p:cNvCxnSpPr>
            <a:stCxn id="82" idx="1"/>
            <a:endCxn id="82" idx="5"/>
          </p:cNvCxnSpPr>
          <p:nvPr/>
        </p:nvCxnSpPr>
        <p:spPr>
          <a:xfrm>
            <a:off x="7399051" y="1810257"/>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2" idx="3"/>
            <a:endCxn id="82" idx="7"/>
          </p:cNvCxnSpPr>
          <p:nvPr/>
        </p:nvCxnSpPr>
        <p:spPr>
          <a:xfrm flipV="1">
            <a:off x="7399051" y="1810257"/>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5" name="Flowchart: Connector 84"/>
          <p:cNvSpPr/>
          <p:nvPr/>
        </p:nvSpPr>
        <p:spPr>
          <a:xfrm>
            <a:off x="5702583" y="3290981"/>
            <a:ext cx="203760" cy="240277"/>
          </a:xfrm>
          <a:prstGeom prst="flowChartConnector">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6" name="Straight Connector 85"/>
          <p:cNvCxnSpPr>
            <a:stCxn id="85" idx="1"/>
            <a:endCxn id="85" idx="5"/>
          </p:cNvCxnSpPr>
          <p:nvPr/>
        </p:nvCxnSpPr>
        <p:spPr>
          <a:xfrm>
            <a:off x="5732423"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5" idx="3"/>
            <a:endCxn id="85" idx="7"/>
          </p:cNvCxnSpPr>
          <p:nvPr/>
        </p:nvCxnSpPr>
        <p:spPr>
          <a:xfrm flipV="1">
            <a:off x="5732423" y="3326169"/>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7342765" y="3163936"/>
            <a:ext cx="203760" cy="24027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sz="900" dirty="0">
              <a:solidFill>
                <a:schemeClr val="accent4"/>
              </a:solidFill>
            </a:endParaRPr>
          </a:p>
        </p:txBody>
      </p:sp>
      <p:cxnSp>
        <p:nvCxnSpPr>
          <p:cNvPr id="89" name="Straight Connector 88"/>
          <p:cNvCxnSpPr>
            <a:stCxn id="88" idx="1"/>
            <a:endCxn id="88" idx="5"/>
          </p:cNvCxnSpPr>
          <p:nvPr/>
        </p:nvCxnSpPr>
        <p:spPr>
          <a:xfrm>
            <a:off x="7372605" y="3199124"/>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8" idx="3"/>
            <a:endCxn id="88" idx="7"/>
          </p:cNvCxnSpPr>
          <p:nvPr/>
        </p:nvCxnSpPr>
        <p:spPr>
          <a:xfrm flipV="1">
            <a:off x="7372605" y="3199124"/>
            <a:ext cx="144080" cy="169901"/>
          </a:xfrm>
          <a:prstGeom prst="line">
            <a:avLst/>
          </a:prstGeom>
          <a:ln w="19050" cmpd="sng">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5319385" y="3051317"/>
            <a:ext cx="0" cy="36943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a:off x="5319385" y="3420754"/>
            <a:ext cx="383198"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4" name="Straight Connector 93"/>
          <p:cNvCxnSpPr>
            <a:endCxn id="77" idx="2"/>
          </p:cNvCxnSpPr>
          <p:nvPr/>
        </p:nvCxnSpPr>
        <p:spPr>
          <a:xfrm flipV="1">
            <a:off x="8012984" y="3051317"/>
            <a:ext cx="0" cy="351884"/>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5319385" y="1768646"/>
            <a:ext cx="0" cy="435501"/>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5319385" y="1764520"/>
            <a:ext cx="2391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8035454" y="1764520"/>
            <a:ext cx="0" cy="439628"/>
          </a:xfrm>
          <a:prstGeom prst="line">
            <a:avLst/>
          </a:prstGeom>
          <a:ln w="12700"/>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7255424" y="1964534"/>
            <a:ext cx="1160634" cy="230832"/>
          </a:xfrm>
          <a:prstGeom prst="rect">
            <a:avLst/>
          </a:prstGeom>
          <a:noFill/>
        </p:spPr>
        <p:txBody>
          <a:bodyPr wrap="square" rtlCol="0">
            <a:spAutoFit/>
          </a:bodyPr>
          <a:lstStyle/>
          <a:p>
            <a:r>
              <a:rPr lang="en-US" altLang="zh-CN" sz="900" dirty="0">
                <a:latin typeface="+mn-lt"/>
              </a:rPr>
              <a:t>Secondly Manager</a:t>
            </a:r>
            <a:endParaRPr lang="zh-CN" altLang="en-US" sz="900" dirty="0" err="1">
              <a:latin typeface="+mn-lt"/>
            </a:endParaRPr>
          </a:p>
        </p:txBody>
      </p:sp>
      <p:pic>
        <p:nvPicPr>
          <p:cNvPr id="103" name="Picture 102"/>
          <p:cNvPicPr>
            <a:picLocks noChangeAspect="1"/>
          </p:cNvPicPr>
          <p:nvPr/>
        </p:nvPicPr>
        <p:blipFill>
          <a:blip r:embed="rId3"/>
          <a:stretch>
            <a:fillRect/>
          </a:stretch>
        </p:blipFill>
        <p:spPr>
          <a:xfrm>
            <a:off x="4326090" y="3873183"/>
            <a:ext cx="292538" cy="328600"/>
          </a:xfrm>
          <a:prstGeom prst="rect">
            <a:avLst/>
          </a:prstGeom>
        </p:spPr>
      </p:pic>
      <p:pic>
        <p:nvPicPr>
          <p:cNvPr id="106" name="Picture 105"/>
          <p:cNvPicPr>
            <a:picLocks noChangeAspect="1"/>
          </p:cNvPicPr>
          <p:nvPr/>
        </p:nvPicPr>
        <p:blipFill>
          <a:blip r:embed="rId3"/>
          <a:stretch>
            <a:fillRect/>
          </a:stretch>
        </p:blipFill>
        <p:spPr>
          <a:xfrm>
            <a:off x="4669212" y="3873183"/>
            <a:ext cx="292538" cy="328600"/>
          </a:xfrm>
          <a:prstGeom prst="rect">
            <a:avLst/>
          </a:prstGeom>
        </p:spPr>
      </p:pic>
      <p:pic>
        <p:nvPicPr>
          <p:cNvPr id="107" name="Picture 106"/>
          <p:cNvPicPr>
            <a:picLocks noChangeAspect="1"/>
          </p:cNvPicPr>
          <p:nvPr/>
        </p:nvPicPr>
        <p:blipFill>
          <a:blip r:embed="rId3"/>
          <a:stretch>
            <a:fillRect/>
          </a:stretch>
        </p:blipFill>
        <p:spPr>
          <a:xfrm>
            <a:off x="5012335" y="3880637"/>
            <a:ext cx="292538" cy="328600"/>
          </a:xfrm>
          <a:prstGeom prst="rect">
            <a:avLst/>
          </a:prstGeom>
        </p:spPr>
      </p:pic>
      <p:pic>
        <p:nvPicPr>
          <p:cNvPr id="108" name="Picture 107"/>
          <p:cNvPicPr>
            <a:picLocks noChangeAspect="1"/>
          </p:cNvPicPr>
          <p:nvPr/>
        </p:nvPicPr>
        <p:blipFill>
          <a:blip r:embed="rId3"/>
          <a:stretch>
            <a:fillRect/>
          </a:stretch>
        </p:blipFill>
        <p:spPr>
          <a:xfrm>
            <a:off x="5889225" y="3879533"/>
            <a:ext cx="292538" cy="328600"/>
          </a:xfrm>
          <a:prstGeom prst="rect">
            <a:avLst/>
          </a:prstGeom>
        </p:spPr>
      </p:pic>
      <p:pic>
        <p:nvPicPr>
          <p:cNvPr id="109" name="Picture 108"/>
          <p:cNvPicPr>
            <a:picLocks noChangeAspect="1"/>
          </p:cNvPicPr>
          <p:nvPr/>
        </p:nvPicPr>
        <p:blipFill>
          <a:blip r:embed="rId3"/>
          <a:stretch>
            <a:fillRect/>
          </a:stretch>
        </p:blipFill>
        <p:spPr>
          <a:xfrm>
            <a:off x="6228089" y="3873183"/>
            <a:ext cx="292538" cy="328600"/>
          </a:xfrm>
          <a:prstGeom prst="rect">
            <a:avLst/>
          </a:prstGeom>
        </p:spPr>
      </p:pic>
      <p:pic>
        <p:nvPicPr>
          <p:cNvPr id="111" name="Picture 110"/>
          <p:cNvPicPr>
            <a:picLocks noChangeAspect="1"/>
          </p:cNvPicPr>
          <p:nvPr/>
        </p:nvPicPr>
        <p:blipFill>
          <a:blip r:embed="rId3"/>
          <a:stretch>
            <a:fillRect/>
          </a:stretch>
        </p:blipFill>
        <p:spPr>
          <a:xfrm>
            <a:off x="6556726" y="3879511"/>
            <a:ext cx="292538" cy="328600"/>
          </a:xfrm>
          <a:prstGeom prst="rect">
            <a:avLst/>
          </a:prstGeom>
        </p:spPr>
      </p:pic>
      <p:sp>
        <p:nvSpPr>
          <p:cNvPr id="115" name="TextBox 114"/>
          <p:cNvSpPr txBox="1"/>
          <p:nvPr/>
        </p:nvSpPr>
        <p:spPr>
          <a:xfrm>
            <a:off x="7979373" y="3128916"/>
            <a:ext cx="1014657" cy="230832"/>
          </a:xfrm>
          <a:prstGeom prst="rect">
            <a:avLst/>
          </a:prstGeom>
          <a:noFill/>
        </p:spPr>
        <p:txBody>
          <a:bodyPr wrap="square" rtlCol="0">
            <a:spAutoFit/>
          </a:bodyPr>
          <a:lstStyle/>
          <a:p>
            <a:r>
              <a:rPr lang="en-US" altLang="zh-CN" sz="900" b="1" dirty="0">
                <a:latin typeface="+mn-lt"/>
              </a:rPr>
              <a:t>BTS-2, 4, 6, 8</a:t>
            </a:r>
            <a:endParaRPr lang="zh-CN" altLang="en-US" sz="900" b="1" dirty="0" err="1">
              <a:latin typeface="+mn-lt"/>
            </a:endParaRPr>
          </a:p>
        </p:txBody>
      </p:sp>
      <p:cxnSp>
        <p:nvCxnSpPr>
          <p:cNvPr id="117" name="Connector: Curved 116"/>
          <p:cNvCxnSpPr>
            <a:stCxn id="103" idx="0"/>
            <a:endCxn id="85" idx="4"/>
          </p:cNvCxnSpPr>
          <p:nvPr/>
        </p:nvCxnSpPr>
        <p:spPr>
          <a:xfrm rot="5400000" flipH="1" flipV="1">
            <a:off x="4967449" y="3036169"/>
            <a:ext cx="341925" cy="1332104"/>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9" name="Connector: Curved 118"/>
          <p:cNvCxnSpPr>
            <a:stCxn id="106" idx="0"/>
            <a:endCxn id="85" idx="4"/>
          </p:cNvCxnSpPr>
          <p:nvPr/>
        </p:nvCxnSpPr>
        <p:spPr>
          <a:xfrm rot="5400000" flipH="1" flipV="1">
            <a:off x="5139010" y="3207730"/>
            <a:ext cx="341925" cy="988982"/>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1" name="Connector: Curved 120"/>
          <p:cNvCxnSpPr>
            <a:stCxn id="107" idx="0"/>
            <a:endCxn id="85" idx="4"/>
          </p:cNvCxnSpPr>
          <p:nvPr/>
        </p:nvCxnSpPr>
        <p:spPr>
          <a:xfrm rot="5400000" flipH="1" flipV="1">
            <a:off x="5306844" y="3383019"/>
            <a:ext cx="349379" cy="645859"/>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2" name="Connector: Curved 121"/>
          <p:cNvCxnSpPr>
            <a:stCxn id="108" idx="0"/>
            <a:endCxn id="85" idx="4"/>
          </p:cNvCxnSpPr>
          <p:nvPr/>
        </p:nvCxnSpPr>
        <p:spPr>
          <a:xfrm rot="16200000" flipV="1">
            <a:off x="5745842" y="3589880"/>
            <a:ext cx="348275" cy="231031"/>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3" name="Connector: Curved 122"/>
          <p:cNvCxnSpPr>
            <a:stCxn id="109" idx="0"/>
            <a:endCxn id="85" idx="4"/>
          </p:cNvCxnSpPr>
          <p:nvPr/>
        </p:nvCxnSpPr>
        <p:spPr>
          <a:xfrm rot="16200000" flipV="1">
            <a:off x="5918449" y="3417273"/>
            <a:ext cx="341925" cy="569895"/>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24" name="Connector: Curved 123"/>
          <p:cNvCxnSpPr>
            <a:stCxn id="111" idx="0"/>
            <a:endCxn id="85" idx="4"/>
          </p:cNvCxnSpPr>
          <p:nvPr/>
        </p:nvCxnSpPr>
        <p:spPr>
          <a:xfrm rot="16200000" flipV="1">
            <a:off x="6079603" y="3256119"/>
            <a:ext cx="348253" cy="898532"/>
          </a:xfrm>
          <a:prstGeom prst="curvedConnector3">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215620" y="4195294"/>
            <a:ext cx="4516518" cy="230832"/>
          </a:xfrm>
          <a:prstGeom prst="rect">
            <a:avLst/>
          </a:prstGeom>
          <a:noFill/>
        </p:spPr>
        <p:txBody>
          <a:bodyPr wrap="square" rtlCol="0">
            <a:spAutoFit/>
          </a:bodyPr>
          <a:lstStyle/>
          <a:p>
            <a:r>
              <a:rPr lang="en-US" altLang="zh-CN" sz="900" dirty="0"/>
              <a:t>BTS-1</a:t>
            </a:r>
            <a:r>
              <a:rPr lang="en-US" altLang="zh-CN" sz="900" dirty="0">
                <a:latin typeface="+mn-lt"/>
              </a:rPr>
              <a:t>  </a:t>
            </a:r>
            <a:r>
              <a:rPr lang="en-US" altLang="zh-CN" sz="900" dirty="0"/>
              <a:t>BTS-2 BTS-3                 BTS-4 BTS-5 BTS-6    BTS-7 BTS-8 BTS-9</a:t>
            </a:r>
            <a:endParaRPr lang="en-US" altLang="zh-CN" sz="900" dirty="0">
              <a:latin typeface="+mn-lt"/>
            </a:endParaRPr>
          </a:p>
        </p:txBody>
      </p:sp>
      <p:cxnSp>
        <p:nvCxnSpPr>
          <p:cNvPr id="126" name="Connector: Elbow 125"/>
          <p:cNvCxnSpPr>
            <a:stCxn id="78" idx="2"/>
            <a:endCxn id="79" idx="0"/>
          </p:cNvCxnSpPr>
          <p:nvPr/>
        </p:nvCxnSpPr>
        <p:spPr>
          <a:xfrm rot="5400000">
            <a:off x="5940950" y="901439"/>
            <a:ext cx="454743" cy="1015876"/>
          </a:xfrm>
          <a:prstGeom prst="bentConnector3">
            <a:avLst/>
          </a:prstGeom>
          <a:ln w="38100" cmpd="sng">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Arrow: Right 34"/>
          <p:cNvSpPr/>
          <p:nvPr/>
        </p:nvSpPr>
        <p:spPr>
          <a:xfrm>
            <a:off x="3811976" y="2404878"/>
            <a:ext cx="427974" cy="357531"/>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sp>
        <p:nvSpPr>
          <p:cNvPr id="127" name="TextBox 126"/>
          <p:cNvSpPr txBox="1"/>
          <p:nvPr/>
        </p:nvSpPr>
        <p:spPr>
          <a:xfrm>
            <a:off x="396576" y="4617586"/>
            <a:ext cx="3972825" cy="400110"/>
          </a:xfrm>
          <a:prstGeom prst="rect">
            <a:avLst/>
          </a:prstGeom>
          <a:noFill/>
        </p:spPr>
        <p:txBody>
          <a:bodyPr wrap="square" rtlCol="0">
            <a:spAutoFit/>
          </a:bodyPr>
          <a:lstStyle/>
          <a:p>
            <a:r>
              <a:rPr lang="en-US" altLang="zh-CN" sz="2000" dirty="0">
                <a:highlight>
                  <a:srgbClr val="FFFF00"/>
                </a:highlight>
                <a:latin typeface="+mn-lt"/>
              </a:rPr>
              <a:t>More </a:t>
            </a:r>
            <a:r>
              <a:rPr lang="en-US" altLang="zh-CN" sz="2000" dirty="0" err="1">
                <a:highlight>
                  <a:srgbClr val="FFFF00"/>
                </a:highlight>
                <a:latin typeface="+mn-lt"/>
              </a:rPr>
              <a:t>BTSes</a:t>
            </a:r>
            <a:r>
              <a:rPr lang="en-US" altLang="zh-CN" sz="2000" dirty="0">
                <a:highlight>
                  <a:srgbClr val="FFFF00"/>
                </a:highlight>
                <a:latin typeface="+mn-lt"/>
              </a:rPr>
              <a:t> To Be Integrated</a:t>
            </a:r>
            <a:endParaRPr lang="zh-CN" altLang="en-US" sz="2000" dirty="0" err="1">
              <a:highlight>
                <a:srgbClr val="FFFF00"/>
              </a:highlight>
              <a:latin typeface="+mn-lt"/>
            </a:endParaRPr>
          </a:p>
        </p:txBody>
      </p:sp>
      <p:sp>
        <p:nvSpPr>
          <p:cNvPr id="133" name="TextBox 132"/>
          <p:cNvSpPr txBox="1"/>
          <p:nvPr/>
        </p:nvSpPr>
        <p:spPr>
          <a:xfrm>
            <a:off x="5267113" y="3067958"/>
            <a:ext cx="1107246" cy="230832"/>
          </a:xfrm>
          <a:prstGeom prst="rect">
            <a:avLst/>
          </a:prstGeom>
          <a:noFill/>
        </p:spPr>
        <p:txBody>
          <a:bodyPr wrap="square" rtlCol="0">
            <a:spAutoFit/>
          </a:bodyPr>
          <a:lstStyle/>
          <a:p>
            <a:r>
              <a:rPr lang="en-US" altLang="zh-CN" sz="900" b="1" dirty="0">
                <a:latin typeface="+mn-lt"/>
              </a:rPr>
              <a:t>BTS-1, 3, 5, 7, 9</a:t>
            </a:r>
            <a:endParaRPr lang="zh-CN" altLang="en-US" sz="900" b="1" dirty="0" err="1">
              <a:latin typeface="+mn-lt"/>
            </a:endParaRPr>
          </a:p>
        </p:txBody>
      </p:sp>
      <p:sp>
        <p:nvSpPr>
          <p:cNvPr id="135" name="TextBox 134"/>
          <p:cNvSpPr txBox="1"/>
          <p:nvPr/>
        </p:nvSpPr>
        <p:spPr>
          <a:xfrm>
            <a:off x="5190520" y="4537126"/>
            <a:ext cx="2788854" cy="369332"/>
          </a:xfrm>
          <a:prstGeom prst="rect">
            <a:avLst/>
          </a:prstGeom>
          <a:noFill/>
          <a:ln>
            <a:solidFill>
              <a:srgbClr val="7030A0"/>
            </a:solidFill>
          </a:ln>
        </p:spPr>
        <p:txBody>
          <a:bodyPr wrap="square" rtlCol="0">
            <a:spAutoFit/>
          </a:bodyPr>
          <a:lstStyle/>
          <a:p>
            <a:r>
              <a:rPr lang="en-US" altLang="zh-CN" sz="900" b="1" dirty="0">
                <a:solidFill>
                  <a:srgbClr val="FF0000"/>
                </a:solidFill>
                <a:latin typeface="+mn-lt"/>
              </a:rPr>
              <a:t>As long as CPU load alarm do not raise, load balance happens between VM1 and VM2</a:t>
            </a:r>
            <a:endParaRPr lang="zh-CN" altLang="en-US" sz="900" b="1" dirty="0" err="1">
              <a:solidFill>
                <a:srgbClr val="FF0000"/>
              </a:solidFill>
              <a:latin typeface="+mn-lt"/>
            </a:endParaRPr>
          </a:p>
        </p:txBody>
      </p:sp>
      <p:sp>
        <p:nvSpPr>
          <p:cNvPr id="154" name="TextBox 153"/>
          <p:cNvSpPr txBox="1"/>
          <p:nvPr/>
        </p:nvSpPr>
        <p:spPr>
          <a:xfrm>
            <a:off x="5267113" y="1909464"/>
            <a:ext cx="1160634" cy="230832"/>
          </a:xfrm>
          <a:prstGeom prst="rect">
            <a:avLst/>
          </a:prstGeom>
          <a:noFill/>
        </p:spPr>
        <p:txBody>
          <a:bodyPr wrap="square" rtlCol="0">
            <a:spAutoFit/>
          </a:bodyPr>
          <a:lstStyle/>
          <a:p>
            <a:r>
              <a:rPr lang="en-US" altLang="zh-CN" sz="900" dirty="0">
                <a:latin typeface="+mn-lt"/>
              </a:rPr>
              <a:t>Primary Manager</a:t>
            </a:r>
            <a:endParaRPr lang="zh-CN" altLang="en-US" sz="900" dirty="0" err="1">
              <a:latin typeface="+mn-lt"/>
            </a:endParaRPr>
          </a:p>
        </p:txBody>
      </p:sp>
      <p:pic>
        <p:nvPicPr>
          <p:cNvPr id="128" name="Picture 127"/>
          <p:cNvPicPr>
            <a:picLocks noChangeAspect="1"/>
          </p:cNvPicPr>
          <p:nvPr/>
        </p:nvPicPr>
        <p:blipFill>
          <a:blip r:embed="rId3"/>
          <a:stretch>
            <a:fillRect/>
          </a:stretch>
        </p:blipFill>
        <p:spPr>
          <a:xfrm>
            <a:off x="2758702" y="4041041"/>
            <a:ext cx="292538" cy="328600"/>
          </a:xfrm>
          <a:prstGeom prst="rect">
            <a:avLst/>
          </a:prstGeom>
        </p:spPr>
      </p:pic>
      <p:pic>
        <p:nvPicPr>
          <p:cNvPr id="129" name="Picture 128"/>
          <p:cNvPicPr>
            <a:picLocks noChangeAspect="1"/>
          </p:cNvPicPr>
          <p:nvPr/>
        </p:nvPicPr>
        <p:blipFill>
          <a:blip r:embed="rId3"/>
          <a:stretch>
            <a:fillRect/>
          </a:stretch>
        </p:blipFill>
        <p:spPr>
          <a:xfrm>
            <a:off x="3097566" y="4034691"/>
            <a:ext cx="292538" cy="328600"/>
          </a:xfrm>
          <a:prstGeom prst="rect">
            <a:avLst/>
          </a:prstGeom>
        </p:spPr>
      </p:pic>
      <p:pic>
        <p:nvPicPr>
          <p:cNvPr id="130" name="Picture 129"/>
          <p:cNvPicPr>
            <a:picLocks noChangeAspect="1"/>
          </p:cNvPicPr>
          <p:nvPr/>
        </p:nvPicPr>
        <p:blipFill>
          <a:blip r:embed="rId3"/>
          <a:stretch>
            <a:fillRect/>
          </a:stretch>
        </p:blipFill>
        <p:spPr>
          <a:xfrm>
            <a:off x="3426203" y="4041019"/>
            <a:ext cx="292538" cy="328600"/>
          </a:xfrm>
          <a:prstGeom prst="rect">
            <a:avLst/>
          </a:prstGeom>
        </p:spPr>
      </p:pic>
      <p:sp>
        <p:nvSpPr>
          <p:cNvPr id="132" name="TextBox 131"/>
          <p:cNvSpPr txBox="1"/>
          <p:nvPr/>
        </p:nvSpPr>
        <p:spPr>
          <a:xfrm>
            <a:off x="2639508" y="4369873"/>
            <a:ext cx="2966004" cy="230832"/>
          </a:xfrm>
          <a:prstGeom prst="rect">
            <a:avLst/>
          </a:prstGeom>
          <a:noFill/>
        </p:spPr>
        <p:txBody>
          <a:bodyPr wrap="square" rtlCol="0">
            <a:spAutoFit/>
          </a:bodyPr>
          <a:lstStyle/>
          <a:p>
            <a:r>
              <a:rPr lang="en-US" altLang="zh-CN" sz="900" dirty="0"/>
              <a:t>BTS-7</a:t>
            </a:r>
            <a:r>
              <a:rPr lang="en-US" altLang="zh-CN" sz="900" dirty="0">
                <a:latin typeface="+mn-lt"/>
              </a:rPr>
              <a:t> </a:t>
            </a:r>
            <a:r>
              <a:rPr lang="en-US" altLang="zh-CN" sz="900" dirty="0"/>
              <a:t>BTS-8 BTS-9</a:t>
            </a:r>
            <a:endParaRPr lang="en-US" altLang="zh-CN" sz="900" dirty="0">
              <a:latin typeface="+mn-lt"/>
            </a:endParaRPr>
          </a:p>
        </p:txBody>
      </p:sp>
      <p:sp>
        <p:nvSpPr>
          <p:cNvPr id="136" name="Rectangle 135"/>
          <p:cNvSpPr/>
          <p:nvPr/>
        </p:nvSpPr>
        <p:spPr>
          <a:xfrm>
            <a:off x="2675936" y="3954326"/>
            <a:ext cx="1125227" cy="607843"/>
          </a:xfrm>
          <a:prstGeom prst="rect">
            <a:avLst/>
          </a:prstGeom>
          <a:noFill/>
          <a:ln w="12700">
            <a:solidFill>
              <a:srgbClr val="7030A0"/>
            </a:solidFill>
            <a:prstDash val="dash"/>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pic>
        <p:nvPicPr>
          <p:cNvPr id="137" name="Picture 136"/>
          <p:cNvPicPr>
            <a:picLocks noChangeAspect="1"/>
          </p:cNvPicPr>
          <p:nvPr/>
        </p:nvPicPr>
        <p:blipFill>
          <a:blip r:embed="rId3"/>
          <a:stretch>
            <a:fillRect/>
          </a:stretch>
        </p:blipFill>
        <p:spPr>
          <a:xfrm>
            <a:off x="7073097" y="3881907"/>
            <a:ext cx="292538" cy="328600"/>
          </a:xfrm>
          <a:prstGeom prst="rect">
            <a:avLst/>
          </a:prstGeom>
        </p:spPr>
      </p:pic>
      <p:pic>
        <p:nvPicPr>
          <p:cNvPr id="138" name="Picture 137"/>
          <p:cNvPicPr>
            <a:picLocks noChangeAspect="1"/>
          </p:cNvPicPr>
          <p:nvPr/>
        </p:nvPicPr>
        <p:blipFill>
          <a:blip r:embed="rId3"/>
          <a:stretch>
            <a:fillRect/>
          </a:stretch>
        </p:blipFill>
        <p:spPr>
          <a:xfrm>
            <a:off x="7411961" y="3875557"/>
            <a:ext cx="292538" cy="328600"/>
          </a:xfrm>
          <a:prstGeom prst="rect">
            <a:avLst/>
          </a:prstGeom>
        </p:spPr>
      </p:pic>
      <p:pic>
        <p:nvPicPr>
          <p:cNvPr id="139" name="Picture 138"/>
          <p:cNvPicPr>
            <a:picLocks noChangeAspect="1"/>
          </p:cNvPicPr>
          <p:nvPr/>
        </p:nvPicPr>
        <p:blipFill>
          <a:blip r:embed="rId3"/>
          <a:stretch>
            <a:fillRect/>
          </a:stretch>
        </p:blipFill>
        <p:spPr>
          <a:xfrm>
            <a:off x="7740598" y="3881885"/>
            <a:ext cx="292538" cy="328600"/>
          </a:xfrm>
          <a:prstGeom prst="rect">
            <a:avLst/>
          </a:prstGeom>
        </p:spPr>
      </p:pic>
      <p:cxnSp>
        <p:nvCxnSpPr>
          <p:cNvPr id="32" name="Connector: Curved 31"/>
          <p:cNvCxnSpPr>
            <a:stCxn id="137" idx="0"/>
            <a:endCxn id="85" idx="5"/>
          </p:cNvCxnSpPr>
          <p:nvPr/>
        </p:nvCxnSpPr>
        <p:spPr>
          <a:xfrm rot="16200000" flipV="1">
            <a:off x="6355017" y="3017557"/>
            <a:ext cx="385837" cy="1342863"/>
          </a:xfrm>
          <a:prstGeom prst="curvedConnector3">
            <a:avLst/>
          </a:prstGeom>
          <a:ln w="19050" cmpd="sng">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36" name="Connector: Curved 35"/>
          <p:cNvCxnSpPr>
            <a:stCxn id="138" idx="0"/>
            <a:endCxn id="85" idx="5"/>
          </p:cNvCxnSpPr>
          <p:nvPr/>
        </p:nvCxnSpPr>
        <p:spPr>
          <a:xfrm rot="16200000" flipV="1">
            <a:off x="6527624" y="2844950"/>
            <a:ext cx="379487" cy="1681727"/>
          </a:xfrm>
          <a:prstGeom prst="curvedConnector3">
            <a:avLst/>
          </a:prstGeom>
          <a:ln w="19050" cmpd="sng">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38" name="Connector: Curved 37"/>
          <p:cNvCxnSpPr>
            <a:stCxn id="139" idx="0"/>
            <a:endCxn id="85" idx="5"/>
          </p:cNvCxnSpPr>
          <p:nvPr/>
        </p:nvCxnSpPr>
        <p:spPr>
          <a:xfrm rot="16200000" flipV="1">
            <a:off x="6688778" y="2683796"/>
            <a:ext cx="385815" cy="2010364"/>
          </a:xfrm>
          <a:prstGeom prst="curvedConnector3">
            <a:avLst/>
          </a:prstGeom>
          <a:ln w="19050" cmpd="sng">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44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Work Items and Effort Estimates </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Group 168"/>
          <p:cNvGraphicFramePr>
            <a:graphicFrameLocks noGrp="1"/>
          </p:cNvGraphicFramePr>
          <p:nvPr>
            <p:extLst>
              <p:ext uri="{D42A27DB-BD31-4B8C-83A1-F6EECF244321}">
                <p14:modId xmlns:p14="http://schemas.microsoft.com/office/powerpoint/2010/main" val="1077406843"/>
              </p:ext>
            </p:extLst>
          </p:nvPr>
        </p:nvGraphicFramePr>
        <p:xfrm>
          <a:off x="193919" y="490720"/>
          <a:ext cx="8647931" cy="3973145"/>
        </p:xfrm>
        <a:graphic>
          <a:graphicData uri="http://schemas.openxmlformats.org/drawingml/2006/table">
            <a:tbl>
              <a:tblPr/>
              <a:tblGrid>
                <a:gridCol w="1483736">
                  <a:extLst>
                    <a:ext uri="{9D8B030D-6E8A-4147-A177-3AD203B41FA5}">
                      <a16:colId xmlns:a16="http://schemas.microsoft.com/office/drawing/2014/main" val="20000"/>
                    </a:ext>
                  </a:extLst>
                </a:gridCol>
                <a:gridCol w="2269028">
                  <a:extLst>
                    <a:ext uri="{9D8B030D-6E8A-4147-A177-3AD203B41FA5}">
                      <a16:colId xmlns:a16="http://schemas.microsoft.com/office/drawing/2014/main" val="20001"/>
                    </a:ext>
                  </a:extLst>
                </a:gridCol>
                <a:gridCol w="3626048">
                  <a:extLst>
                    <a:ext uri="{9D8B030D-6E8A-4147-A177-3AD203B41FA5}">
                      <a16:colId xmlns:a16="http://schemas.microsoft.com/office/drawing/2014/main" val="20002"/>
                    </a:ext>
                  </a:extLst>
                </a:gridCol>
                <a:gridCol w="1269119">
                  <a:extLst>
                    <a:ext uri="{9D8B030D-6E8A-4147-A177-3AD203B41FA5}">
                      <a16:colId xmlns:a16="http://schemas.microsoft.com/office/drawing/2014/main" val="20004"/>
                    </a:ext>
                  </a:extLst>
                </a:gridCol>
              </a:tblGrid>
              <a:tr h="312662">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Name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Use Case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Description</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Effort Estimate (SP)</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0"/>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BTSMED Software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Deployment</a:t>
                      </a:r>
                      <a:r>
                        <a:rPr lang="en-US" sz="900" kern="1200" baseline="0" dirty="0">
                          <a:solidFill>
                            <a:schemeClr val="tx1">
                              <a:lumMod val="75000"/>
                            </a:schemeClr>
                          </a:solidFill>
                          <a:latin typeface="+mn-lt"/>
                          <a:ea typeface="+mn-ea"/>
                          <a:cs typeface="+mn-cs"/>
                        </a:rPr>
                        <a:t> Scripts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deployment scripts or other method, need to establish according to Cloud platform requirement</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 300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Network Configuration</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basic network configuration, need to adapt to cloud platform</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 100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44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Product Security</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security functions, need to adapt to cloud environment</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 500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26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Data Replication</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Data replication between all</a:t>
                      </a:r>
                      <a:r>
                        <a:rPr lang="en-US" sz="900" kern="1200" baseline="0" dirty="0">
                          <a:solidFill>
                            <a:schemeClr val="tx1">
                              <a:lumMod val="75000"/>
                            </a:schemeClr>
                          </a:solidFill>
                          <a:latin typeface="+mn-lt"/>
                          <a:ea typeface="+mn-ea"/>
                          <a:cs typeface="+mn-cs"/>
                        </a:rPr>
                        <a:t> instances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75000"/>
                            </a:schemeClr>
                          </a:solidFill>
                          <a:latin typeface="+mn-lt"/>
                          <a:ea typeface="+mn-ea"/>
                          <a:cs typeface="+mn-cs"/>
                        </a:rPr>
                        <a:t>~ 300 </a:t>
                      </a:r>
                      <a:r>
                        <a:rPr lang="en-US" altLang="zh-CN" sz="900" kern="1200" dirty="0" err="1">
                          <a:solidFill>
                            <a:schemeClr val="tx1">
                              <a:lumMod val="75000"/>
                            </a:schemeClr>
                          </a:solidFill>
                          <a:latin typeface="+mn-lt"/>
                          <a:ea typeface="+mn-ea"/>
                          <a:cs typeface="+mn-cs"/>
                        </a:rPr>
                        <a:t>hrs</a:t>
                      </a:r>
                      <a:endParaRPr lang="en-US" altLang="zh-CN" sz="900" kern="1200" dirty="0">
                        <a:solidFill>
                          <a:schemeClr val="tx1">
                            <a:lumMod val="75000"/>
                          </a:schemeClr>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37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Load Balance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load balance between all instances,</a:t>
                      </a:r>
                      <a:r>
                        <a:rPr lang="en-US" sz="900" kern="1200" baseline="0" dirty="0">
                          <a:solidFill>
                            <a:schemeClr val="tx1">
                              <a:lumMod val="75000"/>
                            </a:schemeClr>
                          </a:solidFill>
                          <a:latin typeface="+mn-lt"/>
                          <a:ea typeface="+mn-ea"/>
                          <a:cs typeface="+mn-cs"/>
                        </a:rPr>
                        <a:t> </a:t>
                      </a:r>
                      <a:r>
                        <a:rPr lang="en-US" sz="900" kern="1200" dirty="0">
                          <a:solidFill>
                            <a:schemeClr val="tx1">
                              <a:lumMod val="75000"/>
                            </a:schemeClr>
                          </a:solidFill>
                          <a:latin typeface="+mn-lt"/>
                          <a:ea typeface="+mn-ea"/>
                          <a:cs typeface="+mn-cs"/>
                        </a:rPr>
                        <a:t>assigning new joining </a:t>
                      </a:r>
                      <a:r>
                        <a:rPr lang="en-US" sz="900" kern="1200" dirty="0" err="1">
                          <a:solidFill>
                            <a:schemeClr val="tx1">
                              <a:lumMod val="75000"/>
                            </a:schemeClr>
                          </a:solidFill>
                          <a:latin typeface="+mn-lt"/>
                          <a:ea typeface="+mn-ea"/>
                          <a:cs typeface="+mn-cs"/>
                        </a:rPr>
                        <a:t>eNBs</a:t>
                      </a:r>
                      <a:r>
                        <a:rPr lang="en-US" sz="900" kern="1200" dirty="0">
                          <a:solidFill>
                            <a:schemeClr val="tx1">
                              <a:lumMod val="75000"/>
                            </a:schemeClr>
                          </a:solidFill>
                          <a:latin typeface="+mn-lt"/>
                          <a:ea typeface="+mn-ea"/>
                          <a:cs typeface="+mn-cs"/>
                        </a:rPr>
                        <a:t> to proper BTSMED</a:t>
                      </a:r>
                      <a:r>
                        <a:rPr lang="en-US" sz="900" kern="1200" baseline="0" dirty="0">
                          <a:solidFill>
                            <a:schemeClr val="tx1">
                              <a:lumMod val="75000"/>
                            </a:schemeClr>
                          </a:solidFill>
                          <a:latin typeface="+mn-lt"/>
                          <a:ea typeface="+mn-ea"/>
                          <a:cs typeface="+mn-cs"/>
                        </a:rPr>
                        <a:t> instance</a:t>
                      </a:r>
                      <a:r>
                        <a:rPr lang="en-US" sz="900" kern="1200" dirty="0">
                          <a:solidFill>
                            <a:schemeClr val="tx1">
                              <a:lumMod val="75000"/>
                            </a:schemeClr>
                          </a:solidFill>
                          <a:latin typeface="+mn-lt"/>
                          <a:ea typeface="+mn-ea"/>
                          <a:cs typeface="+mn-cs"/>
                        </a:rPr>
                        <a:t>, detecting necessity and moving </a:t>
                      </a:r>
                      <a:r>
                        <a:rPr lang="en-US" sz="900" kern="1200" dirty="0" err="1">
                          <a:solidFill>
                            <a:schemeClr val="tx1">
                              <a:lumMod val="75000"/>
                            </a:schemeClr>
                          </a:solidFill>
                          <a:latin typeface="+mn-lt"/>
                          <a:ea typeface="+mn-ea"/>
                          <a:cs typeface="+mn-cs"/>
                        </a:rPr>
                        <a:t>eNBs</a:t>
                      </a:r>
                      <a:r>
                        <a:rPr lang="en-US" sz="900" kern="1200" dirty="0">
                          <a:solidFill>
                            <a:schemeClr val="tx1">
                              <a:lumMod val="75000"/>
                            </a:schemeClr>
                          </a:solidFill>
                          <a:latin typeface="+mn-lt"/>
                          <a:ea typeface="+mn-ea"/>
                          <a:cs typeface="+mn-cs"/>
                        </a:rPr>
                        <a:t> from heavy load node to lighter one. </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~1500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126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75000"/>
                            </a:schemeClr>
                          </a:solidFill>
                          <a:latin typeface="+mn-lt"/>
                          <a:ea typeface="+mn-ea"/>
                          <a:cs typeface="+mn-cs"/>
                        </a:rPr>
                        <a:t>Documentation</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Interface Documents, Software Design Specification</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 200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126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err="1">
                          <a:solidFill>
                            <a:schemeClr val="tx1">
                              <a:lumMod val="75000"/>
                            </a:schemeClr>
                          </a:solidFill>
                          <a:latin typeface="+mn-lt"/>
                          <a:ea typeface="+mn-ea"/>
                          <a:cs typeface="+mn-cs"/>
                        </a:rPr>
                        <a:t>CuDo</a:t>
                      </a:r>
                      <a:r>
                        <a:rPr lang="en-US" sz="900" kern="1200" dirty="0">
                          <a:solidFill>
                            <a:schemeClr val="tx1">
                              <a:lumMod val="75000"/>
                            </a:schemeClr>
                          </a:solidFill>
                          <a:latin typeface="+mn-lt"/>
                          <a:ea typeface="+mn-ea"/>
                          <a:cs typeface="+mn-cs"/>
                        </a:rPr>
                        <a:t> updates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Customer Documentation changes supporting BTSMED introduction,</a:t>
                      </a:r>
                      <a:r>
                        <a:rPr lang="en-US" sz="900" kern="1200" baseline="0" dirty="0">
                          <a:solidFill>
                            <a:schemeClr val="tx1">
                              <a:lumMod val="75000"/>
                            </a:schemeClr>
                          </a:solidFill>
                          <a:latin typeface="+mn-lt"/>
                          <a:ea typeface="+mn-ea"/>
                          <a:cs typeface="+mn-cs"/>
                        </a:rPr>
                        <a:t> architecture, C&amp;P etc.</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~50 </a:t>
                      </a:r>
                      <a:r>
                        <a:rPr lang="en-US" sz="900" kern="120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6693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Installation/Upgrade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Necessary changes to be done in Installation and Upgrade documents of BTSMED</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a:solidFill>
                            <a:schemeClr val="tx1">
                              <a:lumMod val="75000"/>
                            </a:schemeClr>
                          </a:solidFill>
                          <a:latin typeface="+mn-lt"/>
                          <a:ea typeface="+mn-ea"/>
                          <a:cs typeface="+mn-cs"/>
                        </a:rPr>
                        <a:t>~ 50</a:t>
                      </a:r>
                      <a:r>
                        <a:rPr lang="en-US" sz="900" kern="1200" baseline="0" dirty="0">
                          <a:solidFill>
                            <a:schemeClr val="tx1">
                              <a:lumMod val="75000"/>
                            </a:schemeClr>
                          </a:solidFill>
                          <a:latin typeface="+mn-lt"/>
                          <a:ea typeface="+mn-ea"/>
                          <a:cs typeface="+mn-cs"/>
                        </a:rPr>
                        <a:t> </a:t>
                      </a:r>
                      <a:r>
                        <a:rPr lang="en-US" sz="900" kern="1200" baseline="0" dirty="0" err="1">
                          <a:solidFill>
                            <a:schemeClr val="tx1">
                              <a:lumMod val="75000"/>
                            </a:schemeClr>
                          </a:solidFill>
                          <a:latin typeface="+mn-lt"/>
                          <a:ea typeface="+mn-ea"/>
                          <a:cs typeface="+mn-cs"/>
                        </a:rPr>
                        <a:t>hrs</a:t>
                      </a:r>
                      <a:endParaRPr lang="en-US"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67356">
                <a:tc gridSpan="3">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900" b="0" i="0" u="none" strike="noStrike" cap="none" normalizeH="0" baseline="0" dirty="0">
                          <a:ln>
                            <a:noFill/>
                          </a:ln>
                          <a:solidFill>
                            <a:srgbClr val="002060"/>
                          </a:solidFill>
                          <a:effectLst/>
                          <a:latin typeface="+mn-lt"/>
                        </a:rPr>
                        <a:t>Total Effort</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hMerge="1">
                  <a:txBody>
                    <a:bodyPr/>
                    <a:lstStyle/>
                    <a:p>
                      <a:endParaRPr lang="en-US"/>
                    </a:p>
                  </a:txBody>
                  <a:tcPr/>
                </a:tc>
                <a:tc hMerge="1">
                  <a:txBody>
                    <a:bodyPr/>
                    <a:lstStyle/>
                    <a:p>
                      <a:endParaRPr lang="en-US"/>
                    </a:p>
                  </a:txBody>
                  <a:tcPr/>
                </a:tc>
                <a:tc>
                  <a:txBody>
                    <a:bodyPr/>
                    <a:lstStyle/>
                    <a:p>
                      <a:pPr marL="0" marR="0" lvl="0" indent="0" algn="l" defTabSz="762000" rtl="0" eaLnBrk="0" fontAlgn="base" latinLnBrk="0" hangingPunct="0">
                        <a:lnSpc>
                          <a:spcPct val="100000"/>
                        </a:lnSpc>
                        <a:spcBef>
                          <a:spcPct val="0"/>
                        </a:spcBef>
                        <a:spcAft>
                          <a:spcPct val="0"/>
                        </a:spcAft>
                        <a:buClrTx/>
                        <a:buSzTx/>
                        <a:buFontTx/>
                        <a:buNone/>
                        <a:tabLst/>
                      </a:pPr>
                      <a:r>
                        <a:rPr kumimoji="0" lang="fi-FI" sz="900" b="1" i="0" u="none" strike="noStrike" cap="none" normalizeH="0" baseline="0" dirty="0">
                          <a:ln>
                            <a:noFill/>
                          </a:ln>
                          <a:solidFill>
                            <a:srgbClr val="002060"/>
                          </a:solidFill>
                          <a:effectLst/>
                          <a:latin typeface="+mn-lt"/>
                          <a:cs typeface="Arial" charset="0"/>
                        </a:rPr>
                        <a:t>~ 3000 hrs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Work Items and Effort Estimates 								…continued</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Group 168"/>
          <p:cNvGraphicFramePr>
            <a:graphicFrameLocks noGrp="1"/>
          </p:cNvGraphicFramePr>
          <p:nvPr>
            <p:extLst>
              <p:ext uri="{D42A27DB-BD31-4B8C-83A1-F6EECF244321}">
                <p14:modId xmlns:p14="http://schemas.microsoft.com/office/powerpoint/2010/main" val="2073757394"/>
              </p:ext>
            </p:extLst>
          </p:nvPr>
        </p:nvGraphicFramePr>
        <p:xfrm>
          <a:off x="193919" y="490720"/>
          <a:ext cx="8639980" cy="2262414"/>
        </p:xfrm>
        <a:graphic>
          <a:graphicData uri="http://schemas.openxmlformats.org/drawingml/2006/table">
            <a:tbl>
              <a:tblPr/>
              <a:tblGrid>
                <a:gridCol w="1482372">
                  <a:extLst>
                    <a:ext uri="{9D8B030D-6E8A-4147-A177-3AD203B41FA5}">
                      <a16:colId xmlns:a16="http://schemas.microsoft.com/office/drawing/2014/main" val="20000"/>
                    </a:ext>
                  </a:extLst>
                </a:gridCol>
                <a:gridCol w="2266942">
                  <a:extLst>
                    <a:ext uri="{9D8B030D-6E8A-4147-A177-3AD203B41FA5}">
                      <a16:colId xmlns:a16="http://schemas.microsoft.com/office/drawing/2014/main" val="20001"/>
                    </a:ext>
                  </a:extLst>
                </a:gridCol>
                <a:gridCol w="3622714">
                  <a:extLst>
                    <a:ext uri="{9D8B030D-6E8A-4147-A177-3AD203B41FA5}">
                      <a16:colId xmlns:a16="http://schemas.microsoft.com/office/drawing/2014/main" val="20002"/>
                    </a:ext>
                  </a:extLst>
                </a:gridCol>
                <a:gridCol w="1267952">
                  <a:extLst>
                    <a:ext uri="{9D8B030D-6E8A-4147-A177-3AD203B41FA5}">
                      <a16:colId xmlns:a16="http://schemas.microsoft.com/office/drawing/2014/main" val="20004"/>
                    </a:ext>
                  </a:extLst>
                </a:gridCol>
              </a:tblGrid>
              <a:tr h="312662">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Name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Use Case</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Description</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762000" rtl="0" eaLnBrk="0" fontAlgn="base" latinLnBrk="0" hangingPunct="0">
                        <a:lnSpc>
                          <a:spcPct val="90000"/>
                        </a:lnSpc>
                        <a:spcBef>
                          <a:spcPct val="30000"/>
                        </a:spcBef>
                        <a:spcAft>
                          <a:spcPct val="0"/>
                        </a:spcAft>
                        <a:buClr>
                          <a:schemeClr val="accent2"/>
                        </a:buClr>
                        <a:buSzPct val="110000"/>
                        <a:buFontTx/>
                        <a:buNone/>
                        <a:tabLst/>
                      </a:pPr>
                      <a:r>
                        <a:rPr kumimoji="0" lang="en-US" sz="1000" b="1" i="0" u="none" strike="noStrike" cap="none" normalizeH="0" baseline="0" dirty="0">
                          <a:ln>
                            <a:noFill/>
                          </a:ln>
                          <a:solidFill>
                            <a:srgbClr val="002060"/>
                          </a:solidFill>
                          <a:effectLst/>
                          <a:latin typeface="+mj-lt"/>
                        </a:rPr>
                        <a:t>Effort Estimate (SP)</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0"/>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Testing</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err="1">
                          <a:solidFill>
                            <a:schemeClr val="tx1">
                              <a:lumMod val="75000"/>
                            </a:schemeClr>
                          </a:solidFill>
                          <a:latin typeface="+mn-lt"/>
                          <a:ea typeface="+mn-ea"/>
                          <a:cs typeface="+mn-cs"/>
                        </a:rPr>
                        <a:t>Entity</a:t>
                      </a:r>
                      <a:r>
                        <a:rPr lang="fi-FI" sz="900" kern="1200" baseline="0" dirty="0">
                          <a:solidFill>
                            <a:schemeClr val="tx1">
                              <a:lumMod val="75000"/>
                            </a:schemeClr>
                          </a:solidFill>
                          <a:latin typeface="+mn-lt"/>
                          <a:ea typeface="+mn-ea"/>
                          <a:cs typeface="+mn-cs"/>
                        </a:rPr>
                        <a:t> Level </a:t>
                      </a:r>
                      <a:r>
                        <a:rPr lang="fi-FI" sz="900" kern="1200" baseline="0" dirty="0" err="1">
                          <a:solidFill>
                            <a:schemeClr val="tx1">
                              <a:lumMod val="75000"/>
                            </a:schemeClr>
                          </a:solidFill>
                          <a:latin typeface="+mn-lt"/>
                          <a:ea typeface="+mn-ea"/>
                          <a:cs typeface="+mn-cs"/>
                        </a:rPr>
                        <a:t>Testing</a:t>
                      </a: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 500 hrs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System Level </a:t>
                      </a:r>
                      <a:r>
                        <a:rPr lang="fi-FI" sz="900" kern="1200" dirty="0" err="1">
                          <a:solidFill>
                            <a:schemeClr val="tx1">
                              <a:lumMod val="75000"/>
                            </a:schemeClr>
                          </a:solidFill>
                          <a:latin typeface="+mn-lt"/>
                          <a:ea typeface="+mn-ea"/>
                          <a:cs typeface="+mn-cs"/>
                        </a:rPr>
                        <a:t>Testing</a:t>
                      </a: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 400 hrs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Performance and </a:t>
                      </a:r>
                      <a:r>
                        <a:rPr lang="fi-FI" sz="900" kern="1200" dirty="0" err="1">
                          <a:solidFill>
                            <a:schemeClr val="tx1">
                              <a:lumMod val="75000"/>
                            </a:schemeClr>
                          </a:solidFill>
                          <a:latin typeface="+mn-lt"/>
                          <a:ea typeface="+mn-ea"/>
                          <a:cs typeface="+mn-cs"/>
                        </a:rPr>
                        <a:t>Stability</a:t>
                      </a:r>
                      <a:r>
                        <a:rPr lang="fi-FI" sz="900" kern="1200" dirty="0">
                          <a:solidFill>
                            <a:schemeClr val="tx1">
                              <a:lumMod val="75000"/>
                            </a:schemeClr>
                          </a:solidFill>
                          <a:latin typeface="+mn-lt"/>
                          <a:ea typeface="+mn-ea"/>
                          <a:cs typeface="+mn-cs"/>
                        </a:rPr>
                        <a:t> </a:t>
                      </a:r>
                      <a:r>
                        <a:rPr lang="fi-FI" sz="900" kern="1200" dirty="0" err="1">
                          <a:solidFill>
                            <a:schemeClr val="tx1">
                              <a:lumMod val="75000"/>
                            </a:schemeClr>
                          </a:solidFill>
                          <a:latin typeface="+mn-lt"/>
                          <a:ea typeface="+mn-ea"/>
                          <a:cs typeface="+mn-cs"/>
                        </a:rPr>
                        <a:t>Testing</a:t>
                      </a: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900" kern="1200" dirty="0">
                          <a:solidFill>
                            <a:schemeClr val="tx1">
                              <a:lumMod val="75000"/>
                            </a:schemeClr>
                          </a:solidFill>
                          <a:latin typeface="+mn-lt"/>
                          <a:ea typeface="+mn-ea"/>
                          <a:cs typeface="+mn-cs"/>
                        </a:rPr>
                        <a:t>~ 400 hrs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154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i-FI" sz="900" kern="1200" dirty="0">
                        <a:solidFill>
                          <a:schemeClr val="tx1">
                            <a:lumMod val="75000"/>
                          </a:schemeClr>
                        </a:solidFill>
                        <a:latin typeface="+mn-lt"/>
                        <a:ea typeface="+mn-ea"/>
                        <a:cs typeface="+mn-cs"/>
                      </a:endParaRP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7356">
                <a:tc gridSpan="3">
                  <a:txBody>
                    <a:bodyPr/>
                    <a:lstStyle/>
                    <a:p>
                      <a:pPr marL="0" marR="0" lvl="0" indent="0" algn="l" defTabSz="914400" rtl="0" eaLnBrk="0" fontAlgn="base" latinLnBrk="0" hangingPunct="0">
                        <a:lnSpc>
                          <a:spcPct val="90000"/>
                        </a:lnSpc>
                        <a:spcBef>
                          <a:spcPct val="30000"/>
                        </a:spcBef>
                        <a:spcAft>
                          <a:spcPct val="0"/>
                        </a:spcAft>
                        <a:buClr>
                          <a:schemeClr val="accent2"/>
                        </a:buClr>
                        <a:buSzPct val="110000"/>
                        <a:buFontTx/>
                        <a:buNone/>
                        <a:tabLst/>
                      </a:pPr>
                      <a:r>
                        <a:rPr kumimoji="0" lang="en-US" sz="900" b="0" i="0" u="none" strike="noStrike" cap="none" normalizeH="0" baseline="0" dirty="0">
                          <a:ln>
                            <a:noFill/>
                          </a:ln>
                          <a:solidFill>
                            <a:srgbClr val="002060"/>
                          </a:solidFill>
                          <a:effectLst/>
                          <a:latin typeface="+mn-lt"/>
                        </a:rPr>
                        <a:t>Total Effort</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solidFill>
                  </a:tcPr>
                </a:tc>
                <a:tc hMerge="1">
                  <a:txBody>
                    <a:bodyPr/>
                    <a:lstStyle/>
                    <a:p>
                      <a:endParaRPr lang="en-US"/>
                    </a:p>
                  </a:txBody>
                  <a:tcPr/>
                </a:tc>
                <a:tc hMerge="1">
                  <a:txBody>
                    <a:bodyPr/>
                    <a:lstStyle/>
                    <a:p>
                      <a:endParaRPr lang="en-US"/>
                    </a:p>
                  </a:txBody>
                  <a:tcPr/>
                </a:tc>
                <a:tc>
                  <a:txBody>
                    <a:bodyPr/>
                    <a:lstStyle/>
                    <a:p>
                      <a:pPr marL="0" marR="0" lvl="0" indent="0" algn="l" defTabSz="762000" rtl="0" eaLnBrk="0" fontAlgn="base" latinLnBrk="0" hangingPunct="0">
                        <a:lnSpc>
                          <a:spcPct val="100000"/>
                        </a:lnSpc>
                        <a:spcBef>
                          <a:spcPct val="0"/>
                        </a:spcBef>
                        <a:spcAft>
                          <a:spcPct val="0"/>
                        </a:spcAft>
                        <a:buClrTx/>
                        <a:buSzTx/>
                        <a:buFontTx/>
                        <a:buNone/>
                        <a:tabLst/>
                      </a:pPr>
                      <a:r>
                        <a:rPr kumimoji="0" lang="fi-FI" sz="900" b="1" i="0" u="none" strike="noStrike" cap="none" normalizeH="0" baseline="0" dirty="0">
                          <a:ln>
                            <a:noFill/>
                          </a:ln>
                          <a:solidFill>
                            <a:srgbClr val="002060"/>
                          </a:solidFill>
                          <a:effectLst/>
                          <a:latin typeface="+mn-lt"/>
                          <a:cs typeface="Arial" charset="0"/>
                        </a:rPr>
                        <a:t>~ 1300 hrs</a:t>
                      </a:r>
                    </a:p>
                  </a:txBody>
                  <a:tcPr marL="90000" marR="90000" marT="43200" marB="43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2344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altLang="zh-CN" dirty="0"/>
              <a:t>Open Issues</a:t>
            </a:r>
            <a:br>
              <a:rPr lang="en-GB" altLang="zh-CN" dirty="0"/>
            </a:br>
            <a:endParaRPr lang="en-US" dirty="0"/>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endParaRPr lang="en-GB" dirty="0"/>
          </a:p>
        </p:txBody>
      </p:sp>
      <p:sp>
        <p:nvSpPr>
          <p:cNvPr id="7" name="Rectangle 6"/>
          <p:cNvSpPr/>
          <p:nvPr/>
        </p:nvSpPr>
        <p:spPr>
          <a:xfrm>
            <a:off x="171639" y="769539"/>
            <a:ext cx="8593495" cy="2893100"/>
          </a:xfrm>
          <a:prstGeom prst="rect">
            <a:avLst/>
          </a:prstGeom>
        </p:spPr>
        <p:txBody>
          <a:bodyPr wrap="square">
            <a:spAutoFit/>
          </a:bodyPr>
          <a:lstStyle/>
          <a:p>
            <a:r>
              <a:rPr lang="en-NZ" altLang="zh-CN" sz="1400" dirty="0">
                <a:latin typeface="+mn-lt"/>
              </a:rPr>
              <a:t>Per </a:t>
            </a:r>
            <a:r>
              <a:rPr lang="en-NZ" altLang="zh-CN" sz="1400" i="1" dirty="0">
                <a:solidFill>
                  <a:schemeClr val="accent6">
                    <a:lumMod val="10000"/>
                  </a:schemeClr>
                </a:solidFill>
                <a:latin typeface="+mn-lt"/>
              </a:rPr>
              <a:t>&lt; Efficient </a:t>
            </a:r>
            <a:r>
              <a:rPr lang="en-NZ" altLang="zh-CN" sz="1400" i="1" dirty="0" err="1">
                <a:solidFill>
                  <a:schemeClr val="accent6">
                    <a:lumMod val="10000"/>
                  </a:schemeClr>
                </a:solidFill>
                <a:latin typeface="+mn-lt"/>
              </a:rPr>
              <a:t>Hybriding</a:t>
            </a:r>
            <a:r>
              <a:rPr lang="en-NZ" altLang="zh-CN" sz="1400" i="1" dirty="0">
                <a:solidFill>
                  <a:schemeClr val="accent6">
                    <a:lumMod val="10000"/>
                  </a:schemeClr>
                </a:solidFill>
                <a:latin typeface="+mn-lt"/>
              </a:rPr>
              <a:t> Auto-Scaling for OpenStack Platforms, 2015 IEEE International Conference on Smart City/</a:t>
            </a:r>
            <a:r>
              <a:rPr lang="en-NZ" altLang="zh-CN" sz="1400" i="1" dirty="0" err="1">
                <a:solidFill>
                  <a:schemeClr val="accent6">
                    <a:lumMod val="10000"/>
                  </a:schemeClr>
                </a:solidFill>
                <a:latin typeface="+mn-lt"/>
              </a:rPr>
              <a:t>SocialCom</a:t>
            </a:r>
            <a:r>
              <a:rPr lang="en-NZ" altLang="zh-CN" sz="1400" i="1" dirty="0">
                <a:solidFill>
                  <a:schemeClr val="accent6">
                    <a:lumMod val="10000"/>
                  </a:schemeClr>
                </a:solidFill>
                <a:latin typeface="+mn-lt"/>
              </a:rPr>
              <a:t>/</a:t>
            </a:r>
            <a:r>
              <a:rPr lang="en-NZ" altLang="zh-CN" sz="1400" i="1" dirty="0" err="1">
                <a:solidFill>
                  <a:schemeClr val="accent6">
                    <a:lumMod val="10000"/>
                  </a:schemeClr>
                </a:solidFill>
                <a:latin typeface="+mn-lt"/>
              </a:rPr>
              <a:t>SustainCom</a:t>
            </a:r>
            <a:r>
              <a:rPr lang="en-NZ" altLang="zh-CN" sz="1400" i="1" dirty="0">
                <a:solidFill>
                  <a:schemeClr val="accent6">
                    <a:lumMod val="10000"/>
                  </a:schemeClr>
                </a:solidFill>
                <a:latin typeface="+mn-lt"/>
              </a:rPr>
              <a:t> together with </a:t>
            </a:r>
            <a:r>
              <a:rPr lang="en-NZ" altLang="zh-CN" sz="1400" i="1" dirty="0" err="1">
                <a:solidFill>
                  <a:schemeClr val="accent6">
                    <a:lumMod val="10000"/>
                  </a:schemeClr>
                </a:solidFill>
                <a:latin typeface="+mn-lt"/>
              </a:rPr>
              <a:t>DataCom</a:t>
            </a:r>
            <a:r>
              <a:rPr lang="en-NZ" altLang="zh-CN" sz="1400" i="1" dirty="0">
                <a:solidFill>
                  <a:schemeClr val="accent6">
                    <a:lumMod val="10000"/>
                  </a:schemeClr>
                </a:solidFill>
                <a:latin typeface="+mn-lt"/>
              </a:rPr>
              <a:t> 2015 and SC2 2015&gt; </a:t>
            </a:r>
            <a:r>
              <a:rPr lang="en-NZ" altLang="zh-CN" sz="1400" dirty="0">
                <a:latin typeface="+mn-lt"/>
              </a:rPr>
              <a:t>it stated that </a:t>
            </a:r>
            <a:r>
              <a:rPr lang="en-US" altLang="zh-CN" sz="1400" dirty="0">
                <a:latin typeface="+mn-lt"/>
              </a:rPr>
              <a:t>OpenStack (Heat and Ceilometer) has a weakness that sometimes it is too late to handle unexpected workload surges and thus can decrease the quality of the services running on the Virtual Machine. In the journal article, authors purposed an advanced auto-scaling mechanism for OpenStack. It relies on a predictive auto-scaling approach that predicts the upcoming workload by historical workloads. </a:t>
            </a:r>
          </a:p>
          <a:p>
            <a:endParaRPr lang="en-US" altLang="zh-CN" sz="1400" dirty="0">
              <a:latin typeface="+mn-lt"/>
            </a:endParaRPr>
          </a:p>
          <a:p>
            <a:r>
              <a:rPr lang="en-US" altLang="zh-CN" sz="1400" dirty="0">
                <a:latin typeface="+mn-lt"/>
              </a:rPr>
              <a:t>This advanced auto scaling feature could be possibly considered in terms of BTSMED further optimization. If in the future, based on lab testing BTSMED has similar issue then this kind of predicable model can be referred, but BTSMED could use some internal statistics counters to do determination. Those counters are possibly more reliable to indicate each instance’s ‘busy degree’.</a:t>
            </a:r>
          </a:p>
          <a:p>
            <a:endParaRPr lang="en-US" altLang="zh-CN" sz="1400" dirty="0">
              <a:latin typeface="+mn-lt"/>
            </a:endParaRPr>
          </a:p>
          <a:p>
            <a:endParaRPr lang="zh-CN" altLang="en-US" sz="1400" dirty="0">
              <a:latin typeface="+mn-lt"/>
            </a:endParaRPr>
          </a:p>
        </p:txBody>
      </p:sp>
    </p:spTree>
    <p:extLst>
      <p:ext uri="{BB962C8B-B14F-4D97-AF65-F5344CB8AC3E}">
        <p14:creationId xmlns:p14="http://schemas.microsoft.com/office/powerpoint/2010/main" val="202711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a:solidFill>
                  <a:schemeClr val="bg2"/>
                </a:solidFill>
                <a:latin typeface="+mn-lt"/>
                <a:cs typeface="Arial" panose="020B0604020202020204" pitchFamily="34" charset="0"/>
              </a:rPr>
              <a:t>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 are protected by copyright according to the</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Solutions and Networks 2016</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Contents</a:t>
            </a:r>
          </a:p>
        </p:txBody>
      </p:sp>
      <p:sp>
        <p:nvSpPr>
          <p:cNvPr id="8" name="Text Placeholder 3"/>
          <p:cNvSpPr txBox="1">
            <a:spLocks/>
          </p:cNvSpPr>
          <p:nvPr/>
        </p:nvSpPr>
        <p:spPr bwMode="auto">
          <a:xfrm>
            <a:off x="217929" y="469683"/>
            <a:ext cx="8229600" cy="3834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458788" lvl="1" indent="-228600">
              <a:lnSpc>
                <a:spcPct val="150000"/>
              </a:lnSpc>
              <a:buFont typeface="Arial" pitchFamily="34" charset="0"/>
              <a:buChar char="•"/>
              <a:defRPr/>
            </a:pPr>
            <a:r>
              <a:rPr lang="en-US" altLang="zh-CN" sz="1200" dirty="0">
                <a:solidFill>
                  <a:srgbClr val="68717A"/>
                </a:solidFill>
                <a:latin typeface="+mn-lt"/>
                <a:ea typeface="ヒラギノ角ゴ Pro W3" charset="0"/>
              </a:rPr>
              <a:t>Current deployment of BTSMED</a:t>
            </a:r>
            <a:endParaRPr lang="en-US" sz="1200" dirty="0">
              <a:solidFill>
                <a:srgbClr val="68717A"/>
              </a:solidFill>
              <a:latin typeface="+mn-lt"/>
              <a:ea typeface="ヒラギノ角ゴ Pro W3" charset="0"/>
            </a:endParaRPr>
          </a:p>
          <a:p>
            <a:pPr marL="458788" lvl="1" indent="-228600">
              <a:lnSpc>
                <a:spcPct val="150000"/>
              </a:lnSpc>
              <a:buFont typeface="Arial" pitchFamily="34" charset="0"/>
              <a:buChar char="•"/>
              <a:defRPr/>
            </a:pPr>
            <a:r>
              <a:rPr lang="en-US" sz="1200" dirty="0">
                <a:solidFill>
                  <a:srgbClr val="68717A"/>
                </a:solidFill>
                <a:latin typeface="+mn-lt"/>
                <a:ea typeface="ヒラギノ角ゴ Pro W3" charset="0"/>
              </a:rPr>
              <a:t>Future Challenge</a:t>
            </a:r>
          </a:p>
          <a:p>
            <a:pPr marL="458788" lvl="1" indent="-228600">
              <a:lnSpc>
                <a:spcPct val="150000"/>
              </a:lnSpc>
              <a:buFont typeface="Arial" pitchFamily="34" charset="0"/>
              <a:buChar char="•"/>
              <a:defRPr/>
            </a:pPr>
            <a:r>
              <a:rPr lang="en-US" sz="1200" dirty="0">
                <a:solidFill>
                  <a:srgbClr val="68717A"/>
                </a:solidFill>
                <a:latin typeface="+mn-lt"/>
                <a:ea typeface="ヒラギノ角ゴ Pro W3" charset="0"/>
              </a:rPr>
              <a:t>Content Proposal</a:t>
            </a:r>
          </a:p>
          <a:p>
            <a:pPr marL="458788" lvl="1" indent="-228600">
              <a:lnSpc>
                <a:spcPct val="150000"/>
              </a:lnSpc>
              <a:buFont typeface="Arial" pitchFamily="34" charset="0"/>
              <a:buChar char="•"/>
              <a:defRPr/>
            </a:pPr>
            <a:r>
              <a:rPr lang="en-US" altLang="zh-CN" sz="1200" dirty="0">
                <a:solidFill>
                  <a:srgbClr val="68717A"/>
                </a:solidFill>
                <a:latin typeface="+mn-lt"/>
                <a:ea typeface="ヒラギノ角ゴ Pro W3" charset="0"/>
              </a:rPr>
              <a:t>Work Items and Effort Estimates </a:t>
            </a:r>
            <a:endParaRPr lang="en-US" sz="1200" dirty="0">
              <a:solidFill>
                <a:srgbClr val="68717A"/>
              </a:solidFill>
              <a:latin typeface="+mn-lt"/>
              <a:ea typeface="ヒラギノ角ゴ Pro W3" charset="0"/>
            </a:endParaRPr>
          </a:p>
          <a:p>
            <a:pPr marL="458788" lvl="1" indent="-228600">
              <a:lnSpc>
                <a:spcPct val="150000"/>
              </a:lnSpc>
              <a:buFont typeface="Arial" pitchFamily="34" charset="0"/>
              <a:buChar char="•"/>
              <a:defRPr/>
            </a:pPr>
            <a:r>
              <a:rPr lang="en-US" sz="1200" dirty="0">
                <a:solidFill>
                  <a:srgbClr val="68717A"/>
                </a:solidFill>
                <a:latin typeface="+mn-lt"/>
                <a:ea typeface="ヒラギノ角ゴ Pro W3" charset="0"/>
              </a:rPr>
              <a:t>Open Issues</a:t>
            </a:r>
          </a:p>
          <a:p>
            <a:pPr marL="230188" marR="0" lvl="1" indent="-230188" algn="l" defTabSz="457200" rtl="0" eaLnBrk="1" fontAlgn="base" latinLnBrk="0" hangingPunct="1">
              <a:lnSpc>
                <a:spcPct val="150000"/>
              </a:lnSpc>
              <a:spcBef>
                <a:spcPct val="0"/>
              </a:spcBef>
              <a:spcAft>
                <a:spcPct val="0"/>
              </a:spcAft>
              <a:buClrTx/>
              <a:buSzTx/>
              <a:buFont typeface="Lucida Grande"/>
              <a:buNone/>
              <a:tabLst/>
              <a:defRPr/>
            </a:pPr>
            <a:endParaRPr kumimoji="0" lang="en-US" sz="1050" b="0" i="0" u="none" strike="noStrike" kern="1200" cap="none" spc="0" normalizeH="0" baseline="0" noProof="0" dirty="0">
              <a:ln>
                <a:noFill/>
              </a:ln>
              <a:solidFill>
                <a:srgbClr val="68717A"/>
              </a:solidFill>
              <a:effectLst/>
              <a:uLnTx/>
              <a:uFillTx/>
              <a:latin typeface="+mn-lt"/>
              <a:ea typeface="ヒラギノ角ゴ Pro W3" charset="0"/>
              <a:cs typeface="ヒラギノ角ゴ Pro W3"/>
            </a:endParaRPr>
          </a:p>
          <a:p>
            <a:pPr marL="230188" marR="0" lvl="1" indent="-230188" algn="l" defTabSz="457200" rtl="0" eaLnBrk="1" fontAlgn="base" latinLnBrk="0" hangingPunct="1">
              <a:lnSpc>
                <a:spcPct val="150000"/>
              </a:lnSpc>
              <a:spcBef>
                <a:spcPct val="0"/>
              </a:spcBef>
              <a:spcAft>
                <a:spcPct val="0"/>
              </a:spcAft>
              <a:buClrTx/>
              <a:buSzTx/>
              <a:buFont typeface="Lucida Grande"/>
              <a:buNone/>
              <a:tabLst/>
              <a:defRPr/>
            </a:pPr>
            <a:r>
              <a:rPr kumimoji="0" lang="en-US" sz="1200" b="0" i="0" u="none" strike="noStrike" kern="1200" cap="none" spc="0" normalizeH="0" baseline="0" noProof="0" dirty="0">
                <a:ln>
                  <a:noFill/>
                </a:ln>
                <a:solidFill>
                  <a:srgbClr val="68717A"/>
                </a:solidFill>
                <a:effectLst/>
                <a:uLnTx/>
                <a:uFillTx/>
                <a:latin typeface="+mn-lt"/>
                <a:ea typeface="ヒラギノ角ゴ Pro W3" charset="0"/>
              </a:rPr>
              <a:t>This document is stored at the following </a:t>
            </a:r>
            <a:r>
              <a:rPr kumimoji="0" lang="en-US" sz="1200" b="0" i="0" u="none" strike="noStrike" kern="1200" cap="none" spc="0" normalizeH="0" baseline="0" noProof="0" dirty="0" err="1">
                <a:ln>
                  <a:noFill/>
                </a:ln>
                <a:solidFill>
                  <a:srgbClr val="68717A"/>
                </a:solidFill>
                <a:effectLst/>
                <a:uLnTx/>
                <a:uFillTx/>
                <a:latin typeface="+mn-lt"/>
                <a:ea typeface="ヒラギノ角ゴ Pro W3" charset="0"/>
              </a:rPr>
              <a:t>ShareNet</a:t>
            </a:r>
            <a:r>
              <a:rPr kumimoji="0" lang="en-US" sz="1200" b="0" i="0" u="none" strike="noStrike" kern="1200" cap="none" spc="0" normalizeH="0" baseline="0" noProof="0" dirty="0">
                <a:ln>
                  <a:noFill/>
                </a:ln>
                <a:solidFill>
                  <a:srgbClr val="68717A"/>
                </a:solidFill>
                <a:effectLst/>
                <a:uLnTx/>
                <a:uFillTx/>
                <a:latin typeface="+mn-lt"/>
                <a:ea typeface="ヒラギノ角ゴ Pro W3" charset="0"/>
              </a:rPr>
              <a:t>-IMS location: </a:t>
            </a:r>
            <a:r>
              <a:rPr kumimoji="0" lang="en-US" sz="1200" b="0" i="0" u="none" strike="noStrike" kern="1200" cap="none" spc="0" normalizeH="0" baseline="0" noProof="0" dirty="0">
                <a:ln>
                  <a:noFill/>
                </a:ln>
                <a:solidFill>
                  <a:srgbClr val="0000FF"/>
                </a:solidFill>
                <a:effectLst/>
                <a:uLnTx/>
                <a:uFillTx/>
                <a:latin typeface="+mn-lt"/>
                <a:ea typeface="ヒラギノ角ゴ Pro W3" charset="0"/>
                <a:cs typeface="ヒラギノ角ゴ Pro W3" charset="0"/>
              </a:rPr>
              <a:t>&lt;link&gt;</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Current deployment of BTSMED</a:t>
            </a:r>
          </a:p>
        </p:txBody>
      </p:sp>
      <p:sp>
        <p:nvSpPr>
          <p:cNvPr id="8" name="Text Placeholder 3"/>
          <p:cNvSpPr txBox="1">
            <a:spLocks/>
          </p:cNvSpPr>
          <p:nvPr/>
        </p:nvSpPr>
        <p:spPr bwMode="auto">
          <a:xfrm>
            <a:off x="183732" y="686788"/>
            <a:ext cx="8229600" cy="770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1">
              <a:spcAft>
                <a:spcPts val="600"/>
              </a:spcAft>
            </a:pPr>
            <a:r>
              <a:rPr lang="en-GB" altLang="zh-CN" sz="1400" dirty="0"/>
              <a:t>      Option 1 </a:t>
            </a:r>
            <a:r>
              <a:rPr lang="en-US" sz="1400" dirty="0">
                <a:latin typeface="+mn-lt"/>
              </a:rPr>
              <a:t>Bare Metal Physical Machine                           </a:t>
            </a:r>
            <a:r>
              <a:rPr lang="en-US" sz="1400" b="1" dirty="0">
                <a:latin typeface="+mn-lt"/>
              </a:rPr>
              <a:t>Option</a:t>
            </a:r>
            <a:r>
              <a:rPr lang="en-US" sz="1400" dirty="0">
                <a:latin typeface="+mn-lt"/>
              </a:rPr>
              <a:t> 2 Virtual Machine </a:t>
            </a:r>
            <a:r>
              <a:rPr lang="en-US" altLang="zh-CN" sz="1400" dirty="0">
                <a:latin typeface="+mn-lt"/>
              </a:rPr>
              <a:t>in OSS Data Center</a:t>
            </a:r>
            <a:endParaRPr lang="en-US" sz="1400" dirty="0">
              <a:latin typeface="+mn-lt"/>
            </a:endParaRP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ounded Rectangle 11"/>
          <p:cNvSpPr/>
          <p:nvPr/>
        </p:nvSpPr>
        <p:spPr>
          <a:xfrm>
            <a:off x="4532157" y="1327864"/>
            <a:ext cx="4054191" cy="352822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fi-FI" sz="1200" b="1" dirty="0">
                <a:solidFill>
                  <a:schemeClr val="bg1"/>
                </a:solidFill>
              </a:rPr>
              <a:t>OSS Data Center</a:t>
            </a:r>
            <a:endParaRPr lang="en-US" sz="1200" b="1" dirty="0">
              <a:solidFill>
                <a:schemeClr val="bg1"/>
              </a:solidFill>
            </a:endParaRPr>
          </a:p>
        </p:txBody>
      </p:sp>
      <p:sp>
        <p:nvSpPr>
          <p:cNvPr id="95" name="Rectangle 94"/>
          <p:cNvSpPr/>
          <p:nvPr/>
        </p:nvSpPr>
        <p:spPr>
          <a:xfrm>
            <a:off x="4705174" y="2085646"/>
            <a:ext cx="3708158" cy="2358106"/>
          </a:xfrm>
          <a:prstGeom prst="rect">
            <a:avLst/>
          </a:prstGeom>
          <a:solidFill>
            <a:srgbClr val="68717A"/>
          </a:solidFill>
          <a:ln>
            <a:solidFill>
              <a:srgbClr val="68717A"/>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fi-FI" sz="1000" b="1" dirty="0">
                <a:solidFill>
                  <a:schemeClr val="bg1"/>
                </a:solidFill>
              </a:rPr>
              <a:t>OSS Cluster</a:t>
            </a:r>
            <a:endParaRPr lang="en-US" sz="1000" b="1" dirty="0">
              <a:solidFill>
                <a:schemeClr val="bg1"/>
              </a:solidFill>
            </a:endParaRPr>
          </a:p>
        </p:txBody>
      </p:sp>
      <p:grpSp>
        <p:nvGrpSpPr>
          <p:cNvPr id="96" name="Group 95"/>
          <p:cNvGrpSpPr/>
          <p:nvPr/>
        </p:nvGrpSpPr>
        <p:grpSpPr>
          <a:xfrm>
            <a:off x="4980229" y="3531786"/>
            <a:ext cx="537566" cy="462624"/>
            <a:chOff x="5652120" y="3075806"/>
            <a:chExt cx="488696" cy="287253"/>
          </a:xfrm>
        </p:grpSpPr>
        <p:pic>
          <p:nvPicPr>
            <p:cNvPr id="97" name="Picture 96" descr="ICON_Server_flat_Q408.png"/>
            <p:cNvPicPr>
              <a:picLocks noChangeAspect="1"/>
            </p:cNvPicPr>
            <p:nvPr/>
          </p:nvPicPr>
          <p:blipFill>
            <a:blip r:embed="rId3"/>
            <a:srcRect/>
            <a:stretch>
              <a:fillRect/>
            </a:stretch>
          </p:blipFill>
          <p:spPr bwMode="auto">
            <a:xfrm>
              <a:off x="5652120" y="3075806"/>
              <a:ext cx="482600" cy="122661"/>
            </a:xfrm>
            <a:prstGeom prst="rect">
              <a:avLst/>
            </a:prstGeom>
            <a:noFill/>
            <a:ln w="9525">
              <a:noFill/>
              <a:miter lim="800000"/>
              <a:headEnd/>
              <a:tailEnd/>
            </a:ln>
          </p:spPr>
        </p:pic>
        <p:pic>
          <p:nvPicPr>
            <p:cNvPr id="98" name="Picture 97" descr="ICON_Server_flat_Q408.png"/>
            <p:cNvPicPr>
              <a:picLocks noChangeAspect="1"/>
            </p:cNvPicPr>
            <p:nvPr/>
          </p:nvPicPr>
          <p:blipFill>
            <a:blip r:embed="rId3"/>
            <a:srcRect/>
            <a:stretch>
              <a:fillRect/>
            </a:stretch>
          </p:blipFill>
          <p:spPr bwMode="auto">
            <a:xfrm>
              <a:off x="5658216" y="3240398"/>
              <a:ext cx="482600" cy="122661"/>
            </a:xfrm>
            <a:prstGeom prst="rect">
              <a:avLst/>
            </a:prstGeom>
            <a:noFill/>
            <a:ln w="9525">
              <a:noFill/>
              <a:miter lim="800000"/>
              <a:headEnd/>
              <a:tailEnd/>
            </a:ln>
          </p:spPr>
        </p:pic>
      </p:grpSp>
      <p:grpSp>
        <p:nvGrpSpPr>
          <p:cNvPr id="99" name="Group 98"/>
          <p:cNvGrpSpPr/>
          <p:nvPr/>
        </p:nvGrpSpPr>
        <p:grpSpPr>
          <a:xfrm>
            <a:off x="6700133" y="3499092"/>
            <a:ext cx="530860" cy="462624"/>
            <a:chOff x="6720566" y="3075806"/>
            <a:chExt cx="482600" cy="287253"/>
          </a:xfrm>
        </p:grpSpPr>
        <p:pic>
          <p:nvPicPr>
            <p:cNvPr id="100" name="Picture 99" descr="ICON_Server_flat_Q408.png"/>
            <p:cNvPicPr>
              <a:picLocks noChangeAspect="1"/>
            </p:cNvPicPr>
            <p:nvPr/>
          </p:nvPicPr>
          <p:blipFill>
            <a:blip r:embed="rId3"/>
            <a:srcRect/>
            <a:stretch>
              <a:fillRect/>
            </a:stretch>
          </p:blipFill>
          <p:spPr bwMode="auto">
            <a:xfrm>
              <a:off x="6720566" y="3075806"/>
              <a:ext cx="482600" cy="122661"/>
            </a:xfrm>
            <a:prstGeom prst="rect">
              <a:avLst/>
            </a:prstGeom>
            <a:noFill/>
            <a:ln w="9525">
              <a:noFill/>
              <a:miter lim="800000"/>
              <a:headEnd/>
              <a:tailEnd/>
            </a:ln>
          </p:spPr>
        </p:pic>
        <p:pic>
          <p:nvPicPr>
            <p:cNvPr id="101" name="Picture 100" descr="ICON_Server_flat_Q408.png"/>
            <p:cNvPicPr>
              <a:picLocks noChangeAspect="1"/>
            </p:cNvPicPr>
            <p:nvPr/>
          </p:nvPicPr>
          <p:blipFill>
            <a:blip r:embed="rId3"/>
            <a:srcRect/>
            <a:stretch>
              <a:fillRect/>
            </a:stretch>
          </p:blipFill>
          <p:spPr bwMode="auto">
            <a:xfrm>
              <a:off x="6720566" y="3240398"/>
              <a:ext cx="482600" cy="122661"/>
            </a:xfrm>
            <a:prstGeom prst="rect">
              <a:avLst/>
            </a:prstGeom>
            <a:noFill/>
            <a:ln w="9525">
              <a:noFill/>
              <a:miter lim="800000"/>
              <a:headEnd/>
              <a:tailEnd/>
            </a:ln>
          </p:spPr>
        </p:pic>
      </p:grpSp>
      <p:grpSp>
        <p:nvGrpSpPr>
          <p:cNvPr id="102" name="Group 101"/>
          <p:cNvGrpSpPr/>
          <p:nvPr/>
        </p:nvGrpSpPr>
        <p:grpSpPr>
          <a:xfrm>
            <a:off x="7592508" y="3498021"/>
            <a:ext cx="537566" cy="462624"/>
            <a:chOff x="7596336" y="3075806"/>
            <a:chExt cx="488696" cy="287253"/>
          </a:xfrm>
        </p:grpSpPr>
        <p:pic>
          <p:nvPicPr>
            <p:cNvPr id="103" name="Picture 102" descr="ICON_Server_flat_Q408.png"/>
            <p:cNvPicPr>
              <a:picLocks noChangeAspect="1"/>
            </p:cNvPicPr>
            <p:nvPr/>
          </p:nvPicPr>
          <p:blipFill>
            <a:blip r:embed="rId3"/>
            <a:srcRect/>
            <a:stretch>
              <a:fillRect/>
            </a:stretch>
          </p:blipFill>
          <p:spPr bwMode="auto">
            <a:xfrm>
              <a:off x="7596336" y="3075806"/>
              <a:ext cx="482600" cy="122661"/>
            </a:xfrm>
            <a:prstGeom prst="rect">
              <a:avLst/>
            </a:prstGeom>
            <a:noFill/>
            <a:ln w="9525">
              <a:noFill/>
              <a:miter lim="800000"/>
              <a:headEnd/>
              <a:tailEnd/>
            </a:ln>
          </p:spPr>
        </p:pic>
        <p:pic>
          <p:nvPicPr>
            <p:cNvPr id="104" name="Picture 103" descr="ICON_Server_flat_Q408.png"/>
            <p:cNvPicPr>
              <a:picLocks noChangeAspect="1"/>
            </p:cNvPicPr>
            <p:nvPr/>
          </p:nvPicPr>
          <p:blipFill>
            <a:blip r:embed="rId3"/>
            <a:srcRect/>
            <a:stretch>
              <a:fillRect/>
            </a:stretch>
          </p:blipFill>
          <p:spPr bwMode="auto">
            <a:xfrm>
              <a:off x="7602432" y="3240398"/>
              <a:ext cx="482600" cy="122661"/>
            </a:xfrm>
            <a:prstGeom prst="rect">
              <a:avLst/>
            </a:prstGeom>
            <a:noFill/>
            <a:ln w="9525">
              <a:noFill/>
              <a:miter lim="800000"/>
              <a:headEnd/>
              <a:tailEnd/>
            </a:ln>
          </p:spPr>
        </p:pic>
      </p:grpSp>
      <p:sp>
        <p:nvSpPr>
          <p:cNvPr id="108" name="Rectangle 107"/>
          <p:cNvSpPr/>
          <p:nvPr/>
        </p:nvSpPr>
        <p:spPr>
          <a:xfrm>
            <a:off x="4868449" y="2850176"/>
            <a:ext cx="666571" cy="461430"/>
          </a:xfrm>
          <a:prstGeom prst="rect">
            <a:avLst/>
          </a:prstGeom>
          <a:solidFill>
            <a:srgbClr val="A8BBC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fi-FI" sz="1100" dirty="0">
                <a:solidFill>
                  <a:schemeClr val="bg1"/>
                </a:solidFill>
              </a:rPr>
              <a:t>NetAct</a:t>
            </a:r>
            <a:endParaRPr lang="en-US" sz="1100" dirty="0">
              <a:solidFill>
                <a:schemeClr val="bg1"/>
              </a:solidFill>
            </a:endParaRPr>
          </a:p>
        </p:txBody>
      </p:sp>
      <p:sp>
        <p:nvSpPr>
          <p:cNvPr id="109" name="Rectangle 108"/>
          <p:cNvSpPr/>
          <p:nvPr/>
        </p:nvSpPr>
        <p:spPr>
          <a:xfrm>
            <a:off x="6579898" y="2858211"/>
            <a:ext cx="764438" cy="461430"/>
          </a:xfrm>
          <a:prstGeom prst="rect">
            <a:avLst/>
          </a:prstGeom>
          <a:solidFill>
            <a:srgbClr val="A8BBC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fi-FI" sz="1100" dirty="0">
                <a:solidFill>
                  <a:schemeClr val="bg1"/>
                </a:solidFill>
              </a:rPr>
              <a:t>NW360</a:t>
            </a:r>
            <a:endParaRPr lang="en-US" sz="1100" dirty="0">
              <a:solidFill>
                <a:schemeClr val="bg1"/>
              </a:solidFill>
            </a:endParaRPr>
          </a:p>
        </p:txBody>
      </p:sp>
      <p:sp>
        <p:nvSpPr>
          <p:cNvPr id="110" name="Rectangle 109"/>
          <p:cNvSpPr/>
          <p:nvPr/>
        </p:nvSpPr>
        <p:spPr>
          <a:xfrm>
            <a:off x="7479072" y="2850176"/>
            <a:ext cx="764438" cy="461430"/>
          </a:xfrm>
          <a:prstGeom prst="rect">
            <a:avLst/>
          </a:prstGeom>
          <a:solidFill>
            <a:srgbClr val="A8BBC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050" dirty="0">
                <a:solidFill>
                  <a:schemeClr val="bg1"/>
                </a:solidFill>
              </a:rPr>
              <a:t>Product x</a:t>
            </a:r>
          </a:p>
        </p:txBody>
      </p:sp>
      <p:sp>
        <p:nvSpPr>
          <p:cNvPr id="112" name="Rectangle 111"/>
          <p:cNvSpPr/>
          <p:nvPr/>
        </p:nvSpPr>
        <p:spPr>
          <a:xfrm>
            <a:off x="5681235" y="2850176"/>
            <a:ext cx="766462" cy="461430"/>
          </a:xfrm>
          <a:prstGeom prst="rect">
            <a:avLst/>
          </a:prstGeom>
          <a:solidFill>
            <a:srgbClr val="A8BBC0"/>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altLang="zh-CN" sz="1100" dirty="0">
                <a:solidFill>
                  <a:srgbClr val="FF0000"/>
                </a:solidFill>
              </a:rPr>
              <a:t>BTSMED</a:t>
            </a:r>
            <a:endParaRPr lang="en-US" sz="1100" dirty="0">
              <a:solidFill>
                <a:srgbClr val="FF0000"/>
              </a:solidFill>
            </a:endParaRPr>
          </a:p>
        </p:txBody>
      </p:sp>
      <p:grpSp>
        <p:nvGrpSpPr>
          <p:cNvPr id="113" name="Group 112"/>
          <p:cNvGrpSpPr/>
          <p:nvPr/>
        </p:nvGrpSpPr>
        <p:grpSpPr>
          <a:xfrm>
            <a:off x="5883656" y="3531786"/>
            <a:ext cx="537566" cy="462624"/>
            <a:chOff x="5652120" y="3075806"/>
            <a:chExt cx="488696" cy="287253"/>
          </a:xfrm>
        </p:grpSpPr>
        <p:pic>
          <p:nvPicPr>
            <p:cNvPr id="114" name="Picture 113" descr="ICON_Server_flat_Q408.png"/>
            <p:cNvPicPr>
              <a:picLocks noChangeAspect="1"/>
            </p:cNvPicPr>
            <p:nvPr/>
          </p:nvPicPr>
          <p:blipFill>
            <a:blip r:embed="rId3"/>
            <a:srcRect/>
            <a:stretch>
              <a:fillRect/>
            </a:stretch>
          </p:blipFill>
          <p:spPr bwMode="auto">
            <a:xfrm>
              <a:off x="5652120" y="3075806"/>
              <a:ext cx="482600" cy="122661"/>
            </a:xfrm>
            <a:prstGeom prst="rect">
              <a:avLst/>
            </a:prstGeom>
            <a:noFill/>
            <a:ln w="9525">
              <a:noFill/>
              <a:miter lim="800000"/>
              <a:headEnd/>
              <a:tailEnd/>
            </a:ln>
          </p:spPr>
        </p:pic>
        <p:pic>
          <p:nvPicPr>
            <p:cNvPr id="115" name="Picture 114" descr="ICON_Server_flat_Q408.png"/>
            <p:cNvPicPr>
              <a:picLocks noChangeAspect="1"/>
            </p:cNvPicPr>
            <p:nvPr/>
          </p:nvPicPr>
          <p:blipFill>
            <a:blip r:embed="rId3"/>
            <a:srcRect/>
            <a:stretch>
              <a:fillRect/>
            </a:stretch>
          </p:blipFill>
          <p:spPr bwMode="auto">
            <a:xfrm>
              <a:off x="5658216" y="3240398"/>
              <a:ext cx="482600" cy="122661"/>
            </a:xfrm>
            <a:prstGeom prst="rect">
              <a:avLst/>
            </a:prstGeom>
            <a:noFill/>
            <a:ln w="9525">
              <a:noFill/>
              <a:miter lim="800000"/>
              <a:headEnd/>
              <a:tailEnd/>
            </a:ln>
          </p:spPr>
        </p:pic>
      </p:grpSp>
      <p:grpSp>
        <p:nvGrpSpPr>
          <p:cNvPr id="105" name="Group 19"/>
          <p:cNvGrpSpPr>
            <a:grpSpLocks/>
          </p:cNvGrpSpPr>
          <p:nvPr/>
        </p:nvGrpSpPr>
        <p:grpSpPr bwMode="auto">
          <a:xfrm>
            <a:off x="4797636" y="3318627"/>
            <a:ext cx="3543724" cy="226817"/>
            <a:chOff x="7086600" y="685800"/>
            <a:chExt cx="1600200" cy="800100"/>
          </a:xfrm>
        </p:grpSpPr>
        <p:sp>
          <p:nvSpPr>
            <p:cNvPr id="106" name="Rounded Rectangle 45"/>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fi-FI" sz="900" dirty="0">
                  <a:solidFill>
                    <a:srgbClr val="FFFFFF"/>
                  </a:solidFill>
                </a:rPr>
                <a:t>vSphere</a:t>
              </a:r>
              <a:endParaRPr lang="en-US" sz="900" dirty="0">
                <a:solidFill>
                  <a:srgbClr val="FFFFFF"/>
                </a:solidFill>
              </a:endParaRPr>
            </a:p>
          </p:txBody>
        </p:sp>
        <p:sp>
          <p:nvSpPr>
            <p:cNvPr id="107" name="Freeform 46"/>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endParaRPr lang="en-US"/>
            </a:p>
          </p:txBody>
        </p:sp>
      </p:grpSp>
      <p:pic>
        <p:nvPicPr>
          <p:cNvPr id="2" name="Picture 1"/>
          <p:cNvPicPr>
            <a:picLocks noChangeAspect="1"/>
          </p:cNvPicPr>
          <p:nvPr/>
        </p:nvPicPr>
        <p:blipFill>
          <a:blip r:embed="rId4"/>
          <a:stretch>
            <a:fillRect/>
          </a:stretch>
        </p:blipFill>
        <p:spPr>
          <a:xfrm>
            <a:off x="1739261" y="1165170"/>
            <a:ext cx="536494" cy="463336"/>
          </a:xfrm>
          <a:prstGeom prst="rect">
            <a:avLst/>
          </a:prstGeom>
        </p:spPr>
      </p:pic>
      <p:sp>
        <p:nvSpPr>
          <p:cNvPr id="116" name="Rectangle 115"/>
          <p:cNvSpPr/>
          <p:nvPr/>
        </p:nvSpPr>
        <p:spPr>
          <a:xfrm>
            <a:off x="617045" y="2746956"/>
            <a:ext cx="3772015" cy="1815882"/>
          </a:xfrm>
          <a:prstGeom prst="rect">
            <a:avLst/>
          </a:prstGeom>
        </p:spPr>
        <p:txBody>
          <a:bodyPr wrap="square">
            <a:spAutoFit/>
          </a:bodyPr>
          <a:lstStyle/>
          <a:p>
            <a:r>
              <a:rPr lang="en-US" altLang="zh-CN" sz="1600" dirty="0">
                <a:latin typeface="+mn-lt"/>
              </a:rPr>
              <a:t>Capacity: manages 11 000 BTS</a:t>
            </a:r>
            <a:br>
              <a:rPr lang="en-US" altLang="zh-CN" sz="1600" dirty="0">
                <a:latin typeface="+mn-lt"/>
              </a:rPr>
            </a:br>
            <a:endParaRPr lang="en-US" altLang="zh-CN" sz="1600" dirty="0">
              <a:latin typeface="+mn-lt"/>
            </a:endParaRPr>
          </a:p>
          <a:p>
            <a:r>
              <a:rPr lang="en-US" altLang="zh-CN" sz="1600" dirty="0">
                <a:latin typeface="+mn-lt"/>
              </a:rPr>
              <a:t>Number of vCPUs: 6</a:t>
            </a:r>
            <a:br>
              <a:rPr lang="en-US" altLang="zh-CN" sz="1600" dirty="0">
                <a:latin typeface="+mn-lt"/>
              </a:rPr>
            </a:br>
            <a:r>
              <a:rPr lang="en-US" altLang="zh-CN" sz="1600" dirty="0">
                <a:latin typeface="+mn-lt"/>
              </a:rPr>
              <a:t>RAM: 18 G</a:t>
            </a:r>
            <a:br>
              <a:rPr lang="en-US" altLang="zh-CN" sz="1600" dirty="0">
                <a:latin typeface="+mn-lt"/>
              </a:rPr>
            </a:br>
            <a:r>
              <a:rPr lang="en-US" altLang="zh-CN" sz="1600" dirty="0">
                <a:latin typeface="+mn-lt"/>
              </a:rPr>
              <a:t>VMDK: 80 G</a:t>
            </a:r>
            <a:br>
              <a:rPr lang="en-US" altLang="zh-CN" sz="1600" dirty="0">
                <a:latin typeface="+mn-lt"/>
              </a:rPr>
            </a:br>
            <a:r>
              <a:rPr lang="en-US" altLang="zh-CN" sz="1600" dirty="0">
                <a:latin typeface="+mn-lt"/>
              </a:rPr>
              <a:t>Virtual Machine Instance: </a:t>
            </a:r>
            <a:r>
              <a:rPr lang="en-US" altLang="zh-CN" sz="1600" b="1" dirty="0">
                <a:solidFill>
                  <a:srgbClr val="FF0000"/>
                </a:solidFill>
                <a:latin typeface="+mn-lt"/>
              </a:rPr>
              <a:t>1</a:t>
            </a:r>
          </a:p>
          <a:p>
            <a:endParaRPr lang="en-US" altLang="zh-CN" sz="1600" b="1" dirty="0">
              <a:solidFill>
                <a:srgbClr val="FF0000"/>
              </a:solidFill>
              <a:latin typeface="+mn-lt"/>
            </a:endParaRPr>
          </a:p>
        </p:txBody>
      </p:sp>
      <p:sp>
        <p:nvSpPr>
          <p:cNvPr id="118" name="Rectangle 117"/>
          <p:cNvSpPr/>
          <p:nvPr/>
        </p:nvSpPr>
        <p:spPr>
          <a:xfrm>
            <a:off x="308113" y="617215"/>
            <a:ext cx="3607904" cy="14203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zh-CN" altLang="en-US" dirty="0">
              <a:solidFill>
                <a:schemeClr val="accent4"/>
              </a:solidFill>
            </a:endParaRPr>
          </a:p>
        </p:txBody>
      </p:sp>
      <p:cxnSp>
        <p:nvCxnSpPr>
          <p:cNvPr id="120" name="Straight Connector 119"/>
          <p:cNvCxnSpPr/>
          <p:nvPr/>
        </p:nvCxnSpPr>
        <p:spPr>
          <a:xfrm>
            <a:off x="4298532" y="617215"/>
            <a:ext cx="464668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H="1">
            <a:off x="4277532" y="617215"/>
            <a:ext cx="12093" cy="17284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H="1">
            <a:off x="308113" y="2345635"/>
            <a:ext cx="396941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308113" y="2345635"/>
            <a:ext cx="0" cy="261399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08113" y="4959626"/>
            <a:ext cx="863710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8945217" y="617215"/>
            <a:ext cx="0" cy="434241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5" name="Picture 10"/>
          <p:cNvPicPr>
            <a:picLocks noChangeAspect="1" noChangeArrowheads="1"/>
          </p:cNvPicPr>
          <p:nvPr/>
        </p:nvPicPr>
        <p:blipFill>
          <a:blip r:embed="rId5"/>
          <a:srcRect/>
          <a:stretch>
            <a:fillRect/>
          </a:stretch>
        </p:blipFill>
        <p:spPr bwMode="auto">
          <a:xfrm>
            <a:off x="6149086" y="4141585"/>
            <a:ext cx="910584" cy="216034"/>
          </a:xfrm>
          <a:prstGeom prst="rect">
            <a:avLst/>
          </a:prstGeom>
          <a:noFill/>
          <a:ln w="9525">
            <a:noFill/>
            <a:miter lim="800000"/>
            <a:headEnd/>
            <a:tailEnd/>
          </a:ln>
        </p:spPr>
      </p:pic>
      <p:sp>
        <p:nvSpPr>
          <p:cNvPr id="136" name="Rectangle 135"/>
          <p:cNvSpPr/>
          <p:nvPr/>
        </p:nvSpPr>
        <p:spPr>
          <a:xfrm>
            <a:off x="5473069" y="875905"/>
            <a:ext cx="2249334" cy="307777"/>
          </a:xfrm>
          <a:prstGeom prst="rect">
            <a:avLst/>
          </a:prstGeom>
        </p:spPr>
        <p:txBody>
          <a:bodyPr wrap="none">
            <a:spAutoFit/>
          </a:bodyPr>
          <a:lstStyle/>
          <a:p>
            <a:r>
              <a:rPr lang="en-US" altLang="zh-CN" sz="1400" dirty="0">
                <a:latin typeface="+mn-lt"/>
              </a:rPr>
              <a:t>(</a:t>
            </a:r>
            <a:r>
              <a:rPr lang="en-US" altLang="zh-CN" sz="1400" b="1" dirty="0">
                <a:latin typeface="+mn-lt"/>
              </a:rPr>
              <a:t>VMware</a:t>
            </a:r>
            <a:r>
              <a:rPr lang="en-US" altLang="zh-CN" sz="1400" dirty="0">
                <a:latin typeface="+mn-lt"/>
              </a:rPr>
              <a:t>  based solution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altLang="zh-CN" dirty="0"/>
              <a:t>Future Challenge</a:t>
            </a:r>
            <a:endParaRPr lang="en-US" dirty="0"/>
          </a:p>
        </p:txBody>
      </p:sp>
      <p:sp>
        <p:nvSpPr>
          <p:cNvPr id="8" name="Text Placeholder 3"/>
          <p:cNvSpPr txBox="1">
            <a:spLocks/>
          </p:cNvSpPr>
          <p:nvPr/>
        </p:nvSpPr>
        <p:spPr bwMode="auto">
          <a:xfrm>
            <a:off x="183732" y="686788"/>
            <a:ext cx="8229600" cy="3598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1" indent="-285750">
              <a:lnSpc>
                <a:spcPct val="150000"/>
              </a:lnSpc>
              <a:buFont typeface="Arial" panose="020B0604020202020204" pitchFamily="34" charset="0"/>
              <a:buChar char="•"/>
              <a:defRPr/>
            </a:pPr>
            <a:r>
              <a:rPr lang="en-US" altLang="zh-CN" sz="1400" dirty="0">
                <a:latin typeface="+mn-lt"/>
              </a:rPr>
              <a:t>Customers like AT&amp;T(North America) and DTAG (</a:t>
            </a:r>
            <a:r>
              <a:rPr lang="en-US" altLang="zh-CN" sz="1400" dirty="0">
                <a:latin typeface="+mn-lt"/>
              </a:rPr>
              <a:t>deutsche Telecom, Germany</a:t>
            </a:r>
            <a:r>
              <a:rPr lang="en-US" altLang="zh-CN" sz="1400" dirty="0">
                <a:latin typeface="+mn-lt"/>
              </a:rPr>
              <a:t>)</a:t>
            </a:r>
            <a:endParaRPr lang="en-US" sz="1400" dirty="0">
              <a:latin typeface="+mn-lt"/>
            </a:endParaRPr>
          </a:p>
          <a:p>
            <a:pPr marL="742950" lvl="2" indent="-285750">
              <a:lnSpc>
                <a:spcPct val="150000"/>
              </a:lnSpc>
              <a:buFont typeface="Arial" panose="020B0604020202020204" pitchFamily="34" charset="0"/>
              <a:buChar char="•"/>
              <a:defRPr/>
            </a:pPr>
            <a:r>
              <a:rPr lang="en-US" sz="1400" dirty="0">
                <a:latin typeface="+mn-lt"/>
              </a:rPr>
              <a:t>They have established their private cloud network</a:t>
            </a:r>
          </a:p>
          <a:p>
            <a:pPr marL="742950" lvl="2" indent="-285750">
              <a:lnSpc>
                <a:spcPct val="150000"/>
              </a:lnSpc>
              <a:buFont typeface="Arial" panose="020B0604020202020204" pitchFamily="34" charset="0"/>
              <a:buChar char="•"/>
              <a:defRPr/>
            </a:pPr>
            <a:r>
              <a:rPr lang="en-US" sz="1400" dirty="0">
                <a:latin typeface="+mn-lt"/>
              </a:rPr>
              <a:t>They require BTSMED to be deployed in their cloud environment, which is </a:t>
            </a:r>
            <a:r>
              <a:rPr lang="en-US" altLang="zh-CN" sz="1400" dirty="0">
                <a:latin typeface="+mn-lt"/>
              </a:rPr>
              <a:t>based on </a:t>
            </a:r>
            <a:r>
              <a:rPr lang="en-US" altLang="zh-CN" sz="1400" b="1" dirty="0">
                <a:latin typeface="+mn-lt"/>
              </a:rPr>
              <a:t>OpenStack</a:t>
            </a:r>
            <a:r>
              <a:rPr lang="en-US" altLang="zh-CN" sz="1400" dirty="0">
                <a:latin typeface="+mn-lt"/>
              </a:rPr>
              <a:t> Technology </a:t>
            </a:r>
            <a:endParaRPr lang="en-US" sz="1400" dirty="0">
              <a:latin typeface="+mn-lt"/>
            </a:endParaRPr>
          </a:p>
          <a:p>
            <a:pPr marL="285750" lvl="1" indent="-285750">
              <a:lnSpc>
                <a:spcPct val="150000"/>
              </a:lnSpc>
              <a:buFont typeface="Wingdings" panose="05000000000000000000" pitchFamily="2" charset="2"/>
              <a:buChar char="§"/>
              <a:defRPr/>
            </a:pPr>
            <a:endParaRPr lang="en-US" sz="1400" dirty="0">
              <a:latin typeface="+mn-lt"/>
            </a:endParaRPr>
          </a:p>
          <a:p>
            <a:pPr marL="285750" lvl="1" indent="-285750">
              <a:lnSpc>
                <a:spcPct val="150000"/>
              </a:lnSpc>
              <a:buFont typeface="Wingdings" panose="05000000000000000000" pitchFamily="2" charset="2"/>
              <a:buChar char="§"/>
              <a:defRPr/>
            </a:pPr>
            <a:endParaRPr lang="en-US" sz="1400" dirty="0">
              <a:latin typeface="+mn-lt"/>
            </a:endParaRP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Customer Driven Factors</a:t>
            </a:r>
            <a:endParaRPr lang="en-GB" dirty="0"/>
          </a:p>
        </p:txBody>
      </p:sp>
    </p:spTree>
    <p:extLst>
      <p:ext uri="{BB962C8B-B14F-4D97-AF65-F5344CB8AC3E}">
        <p14:creationId xmlns:p14="http://schemas.microsoft.com/office/powerpoint/2010/main" val="78633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altLang="zh-CN" dirty="0"/>
              <a:t>Future Challenge</a:t>
            </a:r>
            <a:endParaRPr lang="en-US" dirty="0"/>
          </a:p>
        </p:txBody>
      </p:sp>
      <p:sp>
        <p:nvSpPr>
          <p:cNvPr id="8" name="Text Placeholder 3"/>
          <p:cNvSpPr txBox="1">
            <a:spLocks/>
          </p:cNvSpPr>
          <p:nvPr/>
        </p:nvSpPr>
        <p:spPr bwMode="auto">
          <a:xfrm>
            <a:off x="183732" y="686788"/>
            <a:ext cx="8229600" cy="3598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1" indent="-285750">
              <a:lnSpc>
                <a:spcPct val="150000"/>
              </a:lnSpc>
              <a:buFont typeface="Arial" panose="020B0604020202020204" pitchFamily="34" charset="0"/>
              <a:buChar char="•"/>
              <a:defRPr/>
            </a:pPr>
            <a:r>
              <a:rPr lang="en-US" altLang="zh-CN" sz="1400" dirty="0">
                <a:latin typeface="+mn-lt"/>
              </a:rPr>
              <a:t>Only 1 instance of virtual machine can NOT provide High Availability of service in case of single point failure.</a:t>
            </a:r>
          </a:p>
          <a:p>
            <a:pPr marL="285750" lvl="1" indent="-285750">
              <a:lnSpc>
                <a:spcPct val="150000"/>
              </a:lnSpc>
              <a:buFont typeface="Arial" panose="020B0604020202020204" pitchFamily="34" charset="0"/>
              <a:buChar char="•"/>
              <a:defRPr/>
            </a:pPr>
            <a:r>
              <a:rPr lang="en-US" sz="1400" dirty="0">
                <a:latin typeface="+mn-lt"/>
              </a:rPr>
              <a:t>Do not have good scalability if network planning upgrade</a:t>
            </a:r>
          </a:p>
          <a:p>
            <a:pPr marL="742950" lvl="2" indent="-285750">
              <a:lnSpc>
                <a:spcPct val="150000"/>
              </a:lnSpc>
              <a:buFont typeface="Arial" panose="020B0604020202020204" pitchFamily="34" charset="0"/>
              <a:buChar char="•"/>
              <a:defRPr/>
            </a:pPr>
            <a:r>
              <a:rPr lang="en-US" sz="1400" dirty="0">
                <a:latin typeface="+mn-lt"/>
              </a:rPr>
              <a:t>If BTSMED need to manage 2 times of BTS, how to easily scale a new virtual machine?</a:t>
            </a:r>
          </a:p>
          <a:p>
            <a:pPr marL="742950" lvl="2" indent="-285750">
              <a:lnSpc>
                <a:spcPct val="150000"/>
              </a:lnSpc>
              <a:buFont typeface="Arial" panose="020B0604020202020204" pitchFamily="34" charset="0"/>
              <a:buChar char="•"/>
              <a:defRPr/>
            </a:pPr>
            <a:r>
              <a:rPr lang="en-US" sz="1400" dirty="0">
                <a:latin typeface="+mn-lt"/>
              </a:rPr>
              <a:t>In some event burst cases such as massive alarm happens everywhere in whole of network, e.g. all </a:t>
            </a:r>
            <a:r>
              <a:rPr lang="en-US" sz="1400" dirty="0" err="1">
                <a:latin typeface="+mn-lt"/>
              </a:rPr>
              <a:t>BTSes</a:t>
            </a:r>
            <a:r>
              <a:rPr lang="en-US" sz="1400" dirty="0">
                <a:latin typeface="+mn-lt"/>
              </a:rPr>
              <a:t> report huge amount of alarms/KPIs simultaneously to BTSMED, could BTSMED add new instance automatically?</a:t>
            </a:r>
          </a:p>
          <a:p>
            <a:pPr marL="742950" lvl="2" indent="-285750">
              <a:lnSpc>
                <a:spcPct val="150000"/>
              </a:lnSpc>
              <a:buFont typeface="Arial" panose="020B0604020202020204" pitchFamily="34" charset="0"/>
              <a:buChar char="•"/>
              <a:defRPr/>
            </a:pPr>
            <a:r>
              <a:rPr lang="en-US" sz="1400" dirty="0">
                <a:latin typeface="+mn-lt"/>
              </a:rPr>
              <a:t>When network event burst is teared down, can BTSMED terminate some instances automatically to save resource?</a:t>
            </a:r>
          </a:p>
          <a:p>
            <a:pPr marL="285750" lvl="1" indent="-285750">
              <a:lnSpc>
                <a:spcPct val="150000"/>
              </a:lnSpc>
              <a:buFont typeface="Wingdings" panose="05000000000000000000" pitchFamily="2" charset="2"/>
              <a:buChar char="§"/>
              <a:defRPr/>
            </a:pPr>
            <a:endParaRPr lang="en-US" sz="1400" dirty="0">
              <a:latin typeface="+mn-lt"/>
            </a:endParaRPr>
          </a:p>
          <a:p>
            <a:pPr marL="285750" lvl="1" indent="-285750">
              <a:lnSpc>
                <a:spcPct val="150000"/>
              </a:lnSpc>
              <a:buFont typeface="Wingdings" panose="05000000000000000000" pitchFamily="2" charset="2"/>
              <a:buChar char="§"/>
              <a:defRPr/>
            </a:pPr>
            <a:endParaRPr lang="en-US" sz="1400" dirty="0">
              <a:latin typeface="+mn-lt"/>
            </a:endParaRP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BTSMED Internal Driven Factors</a:t>
            </a:r>
            <a:endParaRPr lang="en-GB" dirty="0"/>
          </a:p>
        </p:txBody>
      </p:sp>
    </p:spTree>
    <p:extLst>
      <p:ext uri="{BB962C8B-B14F-4D97-AF65-F5344CB8AC3E}">
        <p14:creationId xmlns:p14="http://schemas.microsoft.com/office/powerpoint/2010/main" val="241254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sp>
        <p:nvSpPr>
          <p:cNvPr id="8" name="Text Placeholder 3"/>
          <p:cNvSpPr txBox="1">
            <a:spLocks/>
          </p:cNvSpPr>
          <p:nvPr/>
        </p:nvSpPr>
        <p:spPr bwMode="auto">
          <a:xfrm>
            <a:off x="183732" y="686788"/>
            <a:ext cx="8229600" cy="3598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1" indent="-285750">
              <a:lnSpc>
                <a:spcPct val="150000"/>
              </a:lnSpc>
              <a:buFont typeface="Arial" panose="020B0604020202020204" pitchFamily="34" charset="0"/>
              <a:buChar char="•"/>
              <a:defRPr/>
            </a:pPr>
            <a:r>
              <a:rPr lang="en-US" sz="1400" dirty="0">
                <a:latin typeface="+mn-lt"/>
              </a:rPr>
              <a:t>BTSMED run as a cloud VNF in AT&amp;T Integrate Cloud (OpenStack). </a:t>
            </a:r>
          </a:p>
          <a:p>
            <a:pPr marL="285750" lvl="1" indent="-285750">
              <a:lnSpc>
                <a:spcPct val="150000"/>
              </a:lnSpc>
              <a:buFont typeface="Arial" panose="020B0604020202020204" pitchFamily="34" charset="0"/>
              <a:buChar char="•"/>
              <a:defRPr/>
            </a:pPr>
            <a:r>
              <a:rPr lang="en-US" altLang="zh-CN" sz="1400" dirty="0">
                <a:latin typeface="+mn-lt"/>
              </a:rPr>
              <a:t>To have an auto scaling mechanism for BTSMED when it need to support more </a:t>
            </a:r>
            <a:r>
              <a:rPr lang="en-US" altLang="zh-CN" sz="1400" dirty="0" err="1">
                <a:latin typeface="+mn-lt"/>
              </a:rPr>
              <a:t>BTSes</a:t>
            </a:r>
            <a:r>
              <a:rPr lang="en-US" altLang="zh-CN" sz="1400" dirty="0">
                <a:latin typeface="+mn-lt"/>
              </a:rPr>
              <a:t>, or in in a network burst mode</a:t>
            </a:r>
          </a:p>
          <a:p>
            <a:pPr marL="285750" lvl="1" indent="-285750">
              <a:lnSpc>
                <a:spcPct val="150000"/>
              </a:lnSpc>
              <a:buFont typeface="Arial" panose="020B0604020202020204" pitchFamily="34" charset="0"/>
              <a:buChar char="•"/>
              <a:defRPr/>
            </a:pPr>
            <a:r>
              <a:rPr lang="en-US" altLang="zh-CN" sz="1400" dirty="0">
                <a:latin typeface="+mn-lt"/>
              </a:rPr>
              <a:t>All BTSMED instances need to have a load balance strategy</a:t>
            </a:r>
          </a:p>
          <a:p>
            <a:pPr marL="285750" lvl="1" indent="-285750">
              <a:lnSpc>
                <a:spcPct val="150000"/>
              </a:lnSpc>
              <a:buFont typeface="Wingdings" panose="05000000000000000000" pitchFamily="2" charset="2"/>
              <a:buChar char="§"/>
              <a:defRPr/>
            </a:pPr>
            <a:endParaRPr lang="en-US" sz="1400" dirty="0">
              <a:latin typeface="+mn-lt"/>
            </a:endParaRPr>
          </a:p>
          <a:p>
            <a:pPr marL="285750" lvl="1" indent="-285750">
              <a:lnSpc>
                <a:spcPct val="150000"/>
              </a:lnSpc>
              <a:buFont typeface="Wingdings" panose="05000000000000000000" pitchFamily="2" charset="2"/>
              <a:buChar char="§"/>
              <a:defRPr/>
            </a:pPr>
            <a:endParaRPr lang="en-US" sz="1400" dirty="0">
              <a:latin typeface="+mn-lt"/>
            </a:endParaRP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1639" y="794615"/>
            <a:ext cx="8634431" cy="4293483"/>
          </a:xfrm>
          <a:prstGeom prst="rect">
            <a:avLst/>
          </a:prstGeom>
        </p:spPr>
        <p:txBody>
          <a:bodyPr wrap="square">
            <a:spAutoFit/>
          </a:bodyPr>
          <a:lstStyle/>
          <a:p>
            <a:pPr marL="0" lvl="1">
              <a:lnSpc>
                <a:spcPct val="150000"/>
              </a:lnSpc>
              <a:defRPr/>
            </a:pPr>
            <a:r>
              <a:rPr lang="en-US" altLang="zh-CN" sz="1400" dirty="0">
                <a:latin typeface="+mn-lt"/>
                <a:cs typeface="Arial" panose="020B0604020202020204" pitchFamily="34" charset="0"/>
              </a:rPr>
              <a:t>Auto scaling helps BTSMED maintain service availability and allows BTSMED to scale UP/DOWN instances according to some predefined conditions. Auto scaling helps ensure BTSMED run a minimum OR maximum number of virtual machines to maintain application availability. Load Balance helps BTSMED dynamically handles tasks by a smart scheduling among all instances.</a:t>
            </a:r>
          </a:p>
          <a:p>
            <a:pPr marL="285750" lvl="1" indent="-285750">
              <a:lnSpc>
                <a:spcPct val="150000"/>
              </a:lnSpc>
              <a:buFont typeface="Arial" panose="020B0604020202020204" pitchFamily="34" charset="0"/>
              <a:buChar char="•"/>
              <a:defRPr/>
            </a:pPr>
            <a:endParaRPr lang="en-US" altLang="zh-CN" sz="1400" dirty="0">
              <a:latin typeface="+mn-lt"/>
              <a:cs typeface="Arial" panose="020B0604020202020204" pitchFamily="34" charset="0"/>
            </a:endParaRPr>
          </a:p>
          <a:p>
            <a:pPr marL="285750" lvl="1" indent="-285750">
              <a:lnSpc>
                <a:spcPct val="150000"/>
              </a:lnSpc>
              <a:buFont typeface="Arial" panose="020B0604020202020204" pitchFamily="34" charset="0"/>
              <a:buChar char="•"/>
              <a:defRPr/>
            </a:pPr>
            <a:r>
              <a:rPr lang="en-US" altLang="zh-CN" sz="1400" dirty="0">
                <a:latin typeface="+mn-lt"/>
                <a:cs typeface="Arial" panose="020B0604020202020204" pitchFamily="34" charset="0"/>
              </a:rPr>
              <a:t>Better fault tolerance: Auto Scaling can detect when a BTSMED instance is unhealthy, terminate it, and launch an instance to replace it. </a:t>
            </a:r>
          </a:p>
          <a:p>
            <a:pPr marL="285750" lvl="1" indent="-285750">
              <a:lnSpc>
                <a:spcPct val="150000"/>
              </a:lnSpc>
              <a:buFont typeface="Arial" panose="020B0604020202020204" pitchFamily="34" charset="0"/>
              <a:buChar char="•"/>
              <a:defRPr/>
            </a:pPr>
            <a:r>
              <a:rPr lang="en-US" altLang="zh-CN" sz="1400" dirty="0">
                <a:latin typeface="+mn-lt"/>
                <a:cs typeface="Arial" panose="020B0604020202020204" pitchFamily="34" charset="0"/>
              </a:rPr>
              <a:t>Better cost management: Auto Scaling can dynamically increase and decrease capacity as needed. Network operators (e.g. AT&amp;T) can save resource by launching instances when they are actually needed and terminating them when they aren't needed.  </a:t>
            </a:r>
          </a:p>
          <a:p>
            <a:pPr marL="285750" lvl="1" indent="-285750">
              <a:lnSpc>
                <a:spcPct val="150000"/>
              </a:lnSpc>
              <a:buFont typeface="Arial" panose="020B0604020202020204" pitchFamily="34" charset="0"/>
              <a:buChar char="•"/>
              <a:defRPr/>
            </a:pPr>
            <a:r>
              <a:rPr lang="en-US" altLang="zh-CN" sz="1400" dirty="0">
                <a:latin typeface="+mn-lt"/>
                <a:cs typeface="Arial" panose="020B0604020202020204" pitchFamily="34" charset="0"/>
              </a:rPr>
              <a:t>Better availability: Load balance among all instances can helps BTSMED to provide service in a more balanced and healthy mode.</a:t>
            </a:r>
          </a:p>
          <a:p>
            <a:pPr marL="285750" lvl="1" indent="-285750">
              <a:lnSpc>
                <a:spcPct val="150000"/>
              </a:lnSpc>
              <a:buFont typeface="Arial" panose="020B0604020202020204" pitchFamily="34" charset="0"/>
              <a:buChar char="•"/>
              <a:defRPr/>
            </a:pPr>
            <a:endParaRPr lang="zh-CN" altLang="en-US" sz="1400" dirty="0">
              <a:latin typeface="+mn-lt"/>
              <a:cs typeface="Arial" panose="020B0604020202020204" pitchFamily="34" charset="0"/>
            </a:endParaRPr>
          </a:p>
        </p:txBody>
      </p:sp>
      <p:sp>
        <p:nvSpPr>
          <p:cNvPr id="6" name="Content Placeholder 2"/>
          <p:cNvSpPr>
            <a:spLocks noGrp="1"/>
          </p:cNvSpPr>
          <p:nvPr>
            <p:ph sz="quarter" idx="13"/>
          </p:nvPr>
        </p:nvSpPr>
        <p:spPr>
          <a:xfrm>
            <a:off x="171639" y="375000"/>
            <a:ext cx="8227649" cy="301625"/>
          </a:xfrm>
        </p:spPr>
        <p:txBody>
          <a:bodyPr/>
          <a:lstStyle/>
          <a:p>
            <a:r>
              <a:rPr lang="en-US" altLang="zh-CN" dirty="0"/>
              <a:t>BTSMED Auto Scaling and Load Balance</a:t>
            </a:r>
            <a:endParaRPr lang="en-GB" dirty="0"/>
          </a:p>
        </p:txBody>
      </p:sp>
    </p:spTree>
    <p:extLst>
      <p:ext uri="{BB962C8B-B14F-4D97-AF65-F5344CB8AC3E}">
        <p14:creationId xmlns:p14="http://schemas.microsoft.com/office/powerpoint/2010/main" val="30779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1639" y="96376"/>
            <a:ext cx="8229600" cy="311789"/>
          </a:xfrm>
        </p:spPr>
        <p:txBody>
          <a:bodyPr/>
          <a:lstStyle/>
          <a:p>
            <a:r>
              <a:rPr lang="en-US" dirty="0"/>
              <a:t>Feature Content Proposal</a:t>
            </a:r>
          </a:p>
        </p:txBody>
      </p:sp>
      <p:cxnSp>
        <p:nvCxnSpPr>
          <p:cNvPr id="9" name="Straight Connector 8"/>
          <p:cNvCxnSpPr/>
          <p:nvPr/>
        </p:nvCxnSpPr>
        <p:spPr>
          <a:xfrm>
            <a:off x="183732" y="364836"/>
            <a:ext cx="8840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sz="quarter" idx="13"/>
          </p:nvPr>
        </p:nvSpPr>
        <p:spPr>
          <a:xfrm>
            <a:off x="171639" y="375000"/>
            <a:ext cx="8227649" cy="301625"/>
          </a:xfrm>
        </p:spPr>
        <p:txBody>
          <a:bodyPr/>
          <a:lstStyle/>
          <a:p>
            <a:r>
              <a:rPr lang="en-US" altLang="zh-CN" dirty="0"/>
              <a:t>Open Stack Logical Architecture</a:t>
            </a:r>
            <a:endParaRPr lang="en-GB" dirty="0"/>
          </a:p>
        </p:txBody>
      </p:sp>
      <p:pic>
        <p:nvPicPr>
          <p:cNvPr id="2" name="Picture 1"/>
          <p:cNvPicPr>
            <a:picLocks noChangeAspect="1"/>
          </p:cNvPicPr>
          <p:nvPr/>
        </p:nvPicPr>
        <p:blipFill>
          <a:blip r:embed="rId3"/>
          <a:stretch>
            <a:fillRect/>
          </a:stretch>
        </p:blipFill>
        <p:spPr>
          <a:xfrm>
            <a:off x="98263" y="886213"/>
            <a:ext cx="5457825" cy="3333750"/>
          </a:xfrm>
          <a:prstGeom prst="rect">
            <a:avLst/>
          </a:prstGeom>
        </p:spPr>
      </p:pic>
      <p:sp>
        <p:nvSpPr>
          <p:cNvPr id="4" name="Rectangle 3"/>
          <p:cNvSpPr/>
          <p:nvPr/>
        </p:nvSpPr>
        <p:spPr>
          <a:xfrm>
            <a:off x="5728996" y="955249"/>
            <a:ext cx="3097764" cy="3323987"/>
          </a:xfrm>
          <a:prstGeom prst="rect">
            <a:avLst/>
          </a:prstGeom>
        </p:spPr>
        <p:txBody>
          <a:bodyPr wrap="square">
            <a:spAutoFit/>
          </a:bodyPr>
          <a:lstStyle/>
          <a:p>
            <a:r>
              <a:rPr lang="en-US" altLang="zh-CN" sz="1400" dirty="0">
                <a:latin typeface="+mn-lt"/>
              </a:rPr>
              <a:t>OpenStack consists of a series of interrelated projects written in python that offer all the main services an IaaS software should provides. The main core projects belonging to OpenStack are: </a:t>
            </a:r>
          </a:p>
          <a:p>
            <a:endParaRPr lang="en-US" altLang="zh-CN" sz="1400" dirty="0">
              <a:latin typeface="+mn-lt"/>
            </a:endParaRPr>
          </a:p>
          <a:p>
            <a:r>
              <a:rPr lang="en-US" altLang="zh-CN" sz="1400" dirty="0">
                <a:latin typeface="+mn-lt"/>
              </a:rPr>
              <a:t>• Compute service (Nova) </a:t>
            </a:r>
          </a:p>
          <a:p>
            <a:r>
              <a:rPr lang="en-US" altLang="zh-CN" sz="1400" dirty="0">
                <a:latin typeface="+mn-lt"/>
              </a:rPr>
              <a:t>• Object storage service (Swift) </a:t>
            </a:r>
          </a:p>
          <a:p>
            <a:r>
              <a:rPr lang="en-US" altLang="zh-CN" sz="1400" dirty="0">
                <a:latin typeface="+mn-lt"/>
              </a:rPr>
              <a:t>• Block storage service (Cinder) </a:t>
            </a:r>
          </a:p>
          <a:p>
            <a:r>
              <a:rPr lang="en-US" altLang="zh-CN" sz="1400" dirty="0">
                <a:latin typeface="+mn-lt"/>
              </a:rPr>
              <a:t>• Networking service (Neutron) </a:t>
            </a:r>
          </a:p>
          <a:p>
            <a:r>
              <a:rPr lang="en-US" altLang="zh-CN" sz="1400" dirty="0">
                <a:latin typeface="+mn-lt"/>
              </a:rPr>
              <a:t>• Dashboard (Horizon) </a:t>
            </a:r>
          </a:p>
          <a:p>
            <a:r>
              <a:rPr lang="en-US" altLang="zh-CN" sz="1400" dirty="0">
                <a:latin typeface="+mn-lt"/>
              </a:rPr>
              <a:t>• Identity service (Keystone) </a:t>
            </a:r>
          </a:p>
          <a:p>
            <a:r>
              <a:rPr lang="en-US" altLang="zh-CN" sz="1400" dirty="0">
                <a:latin typeface="+mn-lt"/>
              </a:rPr>
              <a:t>• Image service (Glance) </a:t>
            </a:r>
          </a:p>
          <a:p>
            <a:r>
              <a:rPr lang="en-US" altLang="zh-CN" sz="1400" dirty="0">
                <a:latin typeface="+mn-lt"/>
              </a:rPr>
              <a:t>• Metrics service (Ceilometer)</a:t>
            </a:r>
            <a:endParaRPr lang="zh-CN" altLang="en-US" sz="1400" dirty="0">
              <a:latin typeface="+mn-lt"/>
            </a:endParaRPr>
          </a:p>
        </p:txBody>
      </p:sp>
    </p:spTree>
    <p:extLst>
      <p:ext uri="{BB962C8B-B14F-4D97-AF65-F5344CB8AC3E}">
        <p14:creationId xmlns:p14="http://schemas.microsoft.com/office/powerpoint/2010/main" val="2167009073"/>
      </p:ext>
    </p:extLst>
  </p:cSld>
  <p:clrMapOvr>
    <a:masterClrMapping/>
  </p:clrMapOvr>
</p:sld>
</file>

<file path=ppt/theme/theme1.xml><?xml version="1.0" encoding="utf-8"?>
<a:theme xmlns:a="http://schemas.openxmlformats.org/drawingml/2006/main" name="NET_PPT_Temp_Nokia_Pure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Nokia_Pure_Macro_Free_v51" id="{C604708E-A674-4B2C-AC98-8A2AEAAB84D5}" vid="{D3526DE6-1B3C-44E8-BC12-0D5F87E28AAB}"/>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NET_PPT_Temp_Nokia_Pure_Macro_Free_v51" id="{C604708E-A674-4B2C-AC98-8A2AEAAB84D5}" vid="{99FDE287-729A-45E0-81BA-447B22A138B0}"/>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ET_PPT_Temp_Nokia_Pure_Macro_Free_v51" id="{C604708E-A674-4B2C-AC98-8A2AEAAB84D5}" vid="{A01D91B2-E9EE-4812-A02C-4557AE6F524F}"/>
    </a:ext>
  </a:extLst>
</a:theme>
</file>

<file path=ppt/theme/theme4.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266C615A06354FAD6CDF011304FB96" ma:contentTypeVersion="0" ma:contentTypeDescription="Create a new document." ma:contentTypeScope="" ma:versionID="c5b0259ae885991ae64c5c4b2a2f5b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BF4320-508A-49AB-B097-3750CD5C048D}">
  <ds:schemaRefs>
    <ds:schemaRef ds:uri="http://schemas.microsoft.com/sharepoint/v3/contenttype/forms"/>
  </ds:schemaRefs>
</ds:datastoreItem>
</file>

<file path=customXml/itemProps2.xml><?xml version="1.0" encoding="utf-8"?>
<ds:datastoreItem xmlns:ds="http://schemas.openxmlformats.org/officeDocument/2006/customXml" ds:itemID="{E97A4C3D-63A4-471C-9023-AC3AE4C30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23AA186-B715-4F13-84E2-48C382C1E7BB}">
  <ds:schemaRef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8637</Words>
  <Application>Microsoft Office PowerPoint</Application>
  <PresentationFormat>On-screen Show (16:9)</PresentationFormat>
  <Paragraphs>692</Paragraphs>
  <Slides>27</Slides>
  <Notes>24</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Lucida Grande</vt:lpstr>
      <vt:lpstr>ヒラギノ角ゴ Pro W3</vt:lpstr>
      <vt:lpstr>Arial</vt:lpstr>
      <vt:lpstr>Calibri</vt:lpstr>
      <vt:lpstr>Nokia Pure Headline Light</vt:lpstr>
      <vt:lpstr>Nokia Pure Headline Ultra Light</vt:lpstr>
      <vt:lpstr>Nokia Pure Text Light</vt:lpstr>
      <vt:lpstr>Wingdings</vt:lpstr>
      <vt:lpstr>NET_PPT_Temp_Nokia_Pure_Macro_Free_v52</vt:lpstr>
      <vt:lpstr>Nokia Master Blue Background</vt:lpstr>
      <vt:lpstr>Final Slide</vt:lpstr>
      <vt:lpstr>PowerPoint Presentation</vt:lpstr>
      <vt:lpstr>Background</vt:lpstr>
      <vt:lpstr>Contents</vt:lpstr>
      <vt:lpstr>Current deployment of BTSMED</vt:lpstr>
      <vt:lpstr>Future Challenge</vt:lpstr>
      <vt:lpstr>Future Challenge</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Feature Content Proposal</vt:lpstr>
      <vt:lpstr>Work Items and Effort Estimates </vt:lpstr>
      <vt:lpstr>Work Items and Effort Estimates         …continued</vt:lpstr>
      <vt:lpstr>Open Issues </vt:lpstr>
      <vt:lpstr>PowerPoint Presentation</vt:lpstr>
      <vt:lpstr>Copyright and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Study Template for NetAct</dc:title>
  <dc:creator/>
  <cp:keywords>V3NK4T</cp:keywords>
  <cp:lastModifiedBy/>
  <cp:revision>1</cp:revision>
  <dcterms:created xsi:type="dcterms:W3CDTF">2014-06-20T11:03:53Z</dcterms:created>
  <dcterms:modified xsi:type="dcterms:W3CDTF">2017-05-16T02:33:04Z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0x0101004F266C615A06354FAD6CDF011304FB96</vt:lpwstr>
  </property>
</Properties>
</file>