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0691813" cy="7559675"/>
  <p:notesSz cx="14449425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19468374-FE73-40D1-A98A-B1B90B9C7635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345CA3"/>
    <a:srgbClr val="2E75B6"/>
    <a:srgbClr val="70AD47"/>
    <a:srgbClr val="203864"/>
    <a:srgbClr val="0041C4"/>
    <a:srgbClr val="004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38" autoAdjust="0"/>
    <p:restoredTop sz="94660"/>
  </p:normalViewPr>
  <p:slideViewPr>
    <p:cSldViewPr snapToGrid="0">
      <p:cViewPr>
        <p:scale>
          <a:sx n="50" d="100"/>
          <a:sy n="50" d="100"/>
        </p:scale>
        <p:origin x="198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26C8-047A-41C1-8745-A4DC52B5B25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C8-A721-4D7A-8463-A1362D88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1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26C8-047A-41C1-8745-A4DC52B5B25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C8-A721-4D7A-8463-A1362D88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9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26C8-047A-41C1-8745-A4DC52B5B25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C8-A721-4D7A-8463-A1362D88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26C8-047A-41C1-8745-A4DC52B5B25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C8-A721-4D7A-8463-A1362D88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3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26C8-047A-41C1-8745-A4DC52B5B25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C8-A721-4D7A-8463-A1362D88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4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26C8-047A-41C1-8745-A4DC52B5B25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C8-A721-4D7A-8463-A1362D88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26C8-047A-41C1-8745-A4DC52B5B25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C8-A721-4D7A-8463-A1362D88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26C8-047A-41C1-8745-A4DC52B5B25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C8-A721-4D7A-8463-A1362D88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8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26C8-047A-41C1-8745-A4DC52B5B25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C8-A721-4D7A-8463-A1362D88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5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26C8-047A-41C1-8745-A4DC52B5B25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C8-A721-4D7A-8463-A1362D88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9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26C8-047A-41C1-8745-A4DC52B5B25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C8-A721-4D7A-8463-A1362D88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3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26C8-047A-41C1-8745-A4DC52B5B25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8F8C8-A721-4D7A-8463-A1362D88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9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5" name="Прямая соединительная линия 684">
            <a:extLst>
              <a:ext uri="{FF2B5EF4-FFF2-40B4-BE49-F238E27FC236}">
                <a16:creationId xmlns:a16="http://schemas.microsoft.com/office/drawing/2014/main" id="{EE13BF98-24B4-4EC0-8F81-1A5343F92BAA}"/>
              </a:ext>
            </a:extLst>
          </p:cNvPr>
          <p:cNvCxnSpPr>
            <a:cxnSpLocks/>
          </p:cNvCxnSpPr>
          <p:nvPr/>
        </p:nvCxnSpPr>
        <p:spPr>
          <a:xfrm>
            <a:off x="265035" y="4346028"/>
            <a:ext cx="1016173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625444" y="1040208"/>
            <a:ext cx="9440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z-Cyrl-UZ" sz="1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SPIN-OFF </a:t>
            </a:r>
            <a:r>
              <a:rPr lang="uz-Cyrl-UZ" sz="1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КОРХОНАЛАРНИ ТАШКИЛ ЭТИШ УЧУН ЖАЛБ ҚИЛИНАДИГАН МАБЛАҒЛАРНИНГ УМУМИЙ ҚИЙМАТИ 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5" name="Группа 1034"/>
          <p:cNvGrpSpPr/>
          <p:nvPr/>
        </p:nvGrpSpPr>
        <p:grpSpPr>
          <a:xfrm>
            <a:off x="469350" y="1959050"/>
            <a:ext cx="405260" cy="2011734"/>
            <a:chOff x="11658" y="626193"/>
            <a:chExt cx="405260" cy="2024334"/>
          </a:xfrm>
        </p:grpSpPr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40FBFB01-87EF-4C1B-8E6E-7AC9F8320A1D}"/>
                </a:ext>
              </a:extLst>
            </p:cNvPr>
            <p:cNvSpPr txBox="1"/>
            <p:nvPr/>
          </p:nvSpPr>
          <p:spPr>
            <a:xfrm rot="16200000">
              <a:off x="-795304" y="1438305"/>
              <a:ext cx="2024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23378">
                <a:defRPr/>
              </a:pPr>
              <a:r>
                <a:rPr lang="en-US" sz="2000" b="1" dirty="0" smtClean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2022-2024</a:t>
              </a:r>
              <a:endParaRPr lang="uz-Cyrl-UZ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" name="Прямоугольник 273"/>
            <p:cNvSpPr/>
            <p:nvPr/>
          </p:nvSpPr>
          <p:spPr>
            <a:xfrm rot="16200000">
              <a:off x="-184333" y="895062"/>
              <a:ext cx="65359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378">
                <a:defRPr/>
              </a:pPr>
              <a:r>
                <a:rPr lang="uz-Cyrl-UZ" sz="11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йилда</a:t>
              </a:r>
            </a:p>
          </p:txBody>
        </p:sp>
        <p:sp>
          <p:nvSpPr>
            <p:cNvPr id="18" name="Шеврон 17"/>
            <p:cNvSpPr/>
            <p:nvPr/>
          </p:nvSpPr>
          <p:spPr>
            <a:xfrm>
              <a:off x="242157" y="952866"/>
              <a:ext cx="82550" cy="233362"/>
            </a:xfrm>
            <a:prstGeom prst="chevron">
              <a:avLst>
                <a:gd name="adj" fmla="val 43442"/>
              </a:avLst>
            </a:prstGeom>
            <a:solidFill>
              <a:srgbClr val="345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0" name="Группа 369"/>
          <p:cNvGrpSpPr/>
          <p:nvPr/>
        </p:nvGrpSpPr>
        <p:grpSpPr>
          <a:xfrm>
            <a:off x="7940070" y="2612892"/>
            <a:ext cx="1141884" cy="431213"/>
            <a:chOff x="1586850" y="755824"/>
            <a:chExt cx="1141884" cy="433914"/>
          </a:xfrm>
        </p:grpSpPr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AB58E00B-C73F-4262-98DF-22D22041D728}"/>
                </a:ext>
              </a:extLst>
            </p:cNvPr>
            <p:cNvSpPr txBox="1"/>
            <p:nvPr userDrawn="1"/>
          </p:nvSpPr>
          <p:spPr>
            <a:xfrm>
              <a:off x="1586850" y="755824"/>
              <a:ext cx="484712" cy="309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en-US" sz="1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BDE0C09E-FDFD-4A64-8549-0879327062B2}"/>
                </a:ext>
              </a:extLst>
            </p:cNvPr>
            <p:cNvSpPr txBox="1"/>
            <p:nvPr userDrawn="1"/>
          </p:nvSpPr>
          <p:spPr>
            <a:xfrm>
              <a:off x="1867338" y="880033"/>
              <a:ext cx="861396" cy="309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sz="1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3" name="TextBox 552">
            <a:extLst>
              <a:ext uri="{FF2B5EF4-FFF2-40B4-BE49-F238E27FC236}">
                <a16:creationId xmlns:a16="http://schemas.microsoft.com/office/drawing/2014/main" id="{AB58E00B-C73F-4262-98DF-22D22041D728}"/>
              </a:ext>
            </a:extLst>
          </p:cNvPr>
          <p:cNvSpPr txBox="1"/>
          <p:nvPr/>
        </p:nvSpPr>
        <p:spPr>
          <a:xfrm>
            <a:off x="6145812" y="2322378"/>
            <a:ext cx="580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4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AB58E00B-C73F-4262-98DF-22D22041D728}"/>
              </a:ext>
            </a:extLst>
          </p:cNvPr>
          <p:cNvSpPr txBox="1"/>
          <p:nvPr/>
        </p:nvSpPr>
        <p:spPr>
          <a:xfrm>
            <a:off x="7840428" y="2038508"/>
            <a:ext cx="539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4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0" name="TextBox 549"/>
          <p:cNvSpPr txBox="1"/>
          <p:nvPr/>
        </p:nvSpPr>
        <p:spPr>
          <a:xfrm>
            <a:off x="5863453" y="2073418"/>
            <a:ext cx="674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z-Cyrl-UZ" sz="14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1938086" y="2201435"/>
            <a:ext cx="7097039" cy="707885"/>
            <a:chOff x="1046086" y="1238183"/>
            <a:chExt cx="7097039" cy="707885"/>
          </a:xfrm>
        </p:grpSpPr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F0947F81-9906-430E-95E1-96AFB8AABAB3}"/>
                </a:ext>
              </a:extLst>
            </p:cNvPr>
            <p:cNvSpPr txBox="1"/>
            <p:nvPr userDrawn="1"/>
          </p:nvSpPr>
          <p:spPr>
            <a:xfrm>
              <a:off x="2762136" y="1343672"/>
              <a:ext cx="5380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SPIN-OFF </a:t>
              </a:r>
              <a:r>
                <a:rPr lang="ru-RU" sz="1400" dirty="0" smtClean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КОРХОНАЛАРНИ ТАШКИЛ ЕТИШ УЧУН ЖАЛБ ҚИЛИНАДИГАН МАБЛАҒЛАРНИНГ УМУМИЙ  </a:t>
              </a:r>
              <a:r>
                <a:rPr lang="ru-RU" sz="14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Қ</a:t>
              </a:r>
              <a:r>
                <a:rPr lang="ru-RU" sz="1400" dirty="0" smtClean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ИЙМАТИ</a:t>
              </a:r>
              <a:endParaRPr lang="ru-RU" sz="1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15039243-44AF-4A16-BDC3-F956AD4B821A}"/>
                </a:ext>
              </a:extLst>
            </p:cNvPr>
            <p:cNvSpPr txBox="1"/>
            <p:nvPr userDrawn="1"/>
          </p:nvSpPr>
          <p:spPr>
            <a:xfrm>
              <a:off x="1046086" y="1238183"/>
              <a:ext cx="2064131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72,4</a:t>
              </a:r>
              <a:r>
                <a:rPr lang="ru-RU" sz="20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6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млрд</a:t>
              </a:r>
              <a:r>
                <a:rPr 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u-RU" sz="16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</a:t>
              </a:r>
              <a:r>
                <a:rPr lang="uz-Cyrl-UZ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ў</a:t>
              </a:r>
              <a:r>
                <a:rPr lang="ru-RU" sz="16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м</a:t>
              </a:r>
            </a:p>
            <a:p>
              <a:pPr algn="l"/>
              <a:r>
                <a:rPr lang="ru-RU" sz="20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,5</a:t>
              </a:r>
              <a:r>
                <a:rPr lang="ru-RU" sz="20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6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млн</a:t>
              </a:r>
              <a:r>
                <a:rPr 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u-RU" sz="16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доллар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5909320" y="3104470"/>
            <a:ext cx="3575360" cy="523220"/>
            <a:chOff x="1090448" y="2192355"/>
            <a:chExt cx="3575360" cy="523220"/>
          </a:xfrm>
        </p:grpSpPr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F0947F81-9906-430E-95E1-96AFB8AABAB3}"/>
                </a:ext>
              </a:extLst>
            </p:cNvPr>
            <p:cNvSpPr txBox="1"/>
            <p:nvPr/>
          </p:nvSpPr>
          <p:spPr>
            <a:xfrm>
              <a:off x="2781335" y="2192355"/>
              <a:ext cx="1884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БЮДЖЕТ МАБЛАҒЛАРИ</a:t>
              </a:r>
              <a:endParaRPr lang="ru-RU" sz="1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Прямоугольник 102"/>
            <p:cNvSpPr/>
            <p:nvPr/>
          </p:nvSpPr>
          <p:spPr>
            <a:xfrm>
              <a:off x="1090448" y="2274400"/>
              <a:ext cx="171681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26,1</a:t>
              </a:r>
              <a:r>
                <a:rPr lang="ru-RU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6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млрд</a:t>
              </a:r>
              <a:r>
                <a:rPr 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u-RU" sz="16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</a:t>
              </a:r>
              <a:r>
                <a:rPr lang="uz-Cyrl-UZ" sz="16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ў</a:t>
              </a:r>
              <a:r>
                <a:rPr lang="ru-RU" sz="16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м</a:t>
              </a:r>
              <a:endParaRPr lang="ru-RU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1888859" y="3016215"/>
            <a:ext cx="3573775" cy="707886"/>
            <a:chOff x="1092258" y="2854822"/>
            <a:chExt cx="3573775" cy="707886"/>
          </a:xfrm>
        </p:grpSpPr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DE0C09E-FDFD-4A64-8549-0879327062B2}"/>
                </a:ext>
              </a:extLst>
            </p:cNvPr>
            <p:cNvSpPr txBox="1"/>
            <p:nvPr userDrawn="1"/>
          </p:nvSpPr>
          <p:spPr>
            <a:xfrm>
              <a:off x="2857535" y="2947155"/>
              <a:ext cx="1808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ТАШАБУСКОРЛАР МАБЛАҒИ</a:t>
              </a:r>
              <a:endParaRPr lang="ru-RU" sz="1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Прямоугольник 103"/>
            <p:cNvSpPr/>
            <p:nvPr/>
          </p:nvSpPr>
          <p:spPr>
            <a:xfrm>
              <a:off x="1092258" y="2854822"/>
              <a:ext cx="182261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0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0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6,</a:t>
              </a:r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ru-RU" sz="20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6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млрд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u-RU" sz="1600" b="1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сўм</a:t>
              </a:r>
              <a:endParaRPr lang="ru-RU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20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20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</a:t>
              </a:r>
              <a:r>
                <a:rPr lang="ru-RU" sz="16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млн</a:t>
              </a:r>
              <a:r>
                <a:rPr 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u-RU" sz="1600" b="1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доллар</a:t>
              </a:r>
              <a:endParaRPr lang="ru-RU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Скругленный прямоугольник 30"/>
          <p:cNvSpPr/>
          <p:nvPr/>
        </p:nvSpPr>
        <p:spPr>
          <a:xfrm>
            <a:off x="996570" y="2073418"/>
            <a:ext cx="9069798" cy="1920967"/>
          </a:xfrm>
          <a:prstGeom prst="roundRect">
            <a:avLst>
              <a:gd name="adj" fmla="val 9111"/>
            </a:avLst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 96"/>
          <p:cNvSpPr/>
          <p:nvPr/>
        </p:nvSpPr>
        <p:spPr>
          <a:xfrm>
            <a:off x="378270" y="4571981"/>
            <a:ext cx="9935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z-Cyrl-UZ" sz="1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ТАШКИЛ ЭТИЛАДИГАН (SPIN-</a:t>
            </a:r>
            <a:r>
              <a:rPr lang="ru-RU" sz="1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OFF) КОРХОНАЛАР ҚУЙИДАГИ СОХАЛАРДА ХИЗМАТЛАР ЙЎЛГА ҚЎЙИЛАДИ:</a:t>
            </a:r>
            <a:endParaRPr lang="ru-RU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0" name="Рисунок 169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612" y="2322378"/>
            <a:ext cx="419681" cy="408023"/>
          </a:xfrm>
          <a:prstGeom prst="rect">
            <a:avLst/>
          </a:prstGeom>
        </p:spPr>
      </p:pic>
      <p:pic>
        <p:nvPicPr>
          <p:cNvPr id="171" name="Рисунок 170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32" y="3158381"/>
            <a:ext cx="419681" cy="408023"/>
          </a:xfrm>
          <a:prstGeom prst="rect">
            <a:avLst/>
          </a:prstGeom>
        </p:spPr>
      </p:pic>
      <p:pic>
        <p:nvPicPr>
          <p:cNvPr id="172" name="Рисунок 171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038" y="3182558"/>
            <a:ext cx="419681" cy="408023"/>
          </a:xfrm>
          <a:prstGeom prst="rect">
            <a:avLst/>
          </a:prstGeom>
        </p:spPr>
      </p:pic>
      <p:sp>
        <p:nvSpPr>
          <p:cNvPr id="125" name="Равнобедренный треугольник 124"/>
          <p:cNvSpPr/>
          <p:nvPr/>
        </p:nvSpPr>
        <p:spPr>
          <a:xfrm flipV="1">
            <a:off x="4711487" y="5012834"/>
            <a:ext cx="1221816" cy="14555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Равнобедренный треугольник 198"/>
          <p:cNvSpPr/>
          <p:nvPr/>
        </p:nvSpPr>
        <p:spPr>
          <a:xfrm flipV="1">
            <a:off x="4711487" y="1669284"/>
            <a:ext cx="1221816" cy="14555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0" y="0"/>
            <a:ext cx="10691814" cy="6712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Picture 2" descr="Oʻzbekiston Respublikasi Innovatsion rivojlanish vazirligi faoliyati  boʻyicha HISOBOT (2018 yilning 29 noyabr sanasiga qadar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1" y="78065"/>
            <a:ext cx="400909" cy="51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782609" y="74019"/>
            <a:ext cx="912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2022-2024 </a:t>
            </a:r>
            <a:r>
              <a:rPr lang="ru-RU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йй</a:t>
            </a: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инновацион</a:t>
            </a: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фаолиятнинг</a:t>
            </a: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истиқболли</a:t>
            </a: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йўналишларида</a:t>
            </a: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ташкил</a:t>
            </a: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этиладиган</a:t>
            </a: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илмий</a:t>
            </a: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ҳажмдор</a:t>
            </a: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маҳсулотлар</a:t>
            </a: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ишлаб</a:t>
            </a: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чиқаришга</a:t>
            </a: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ихтисослашган</a:t>
            </a: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spin-off </a:t>
            </a:r>
            <a:r>
              <a:rPr lang="ru-RU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корхоналар</a:t>
            </a:r>
            <a:endParaRPr lang="ru-RU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260088" y="5450884"/>
            <a:ext cx="10171637" cy="1523939"/>
            <a:chOff x="272788" y="5450884"/>
            <a:chExt cx="10171637" cy="1523939"/>
          </a:xfrm>
        </p:grpSpPr>
        <p:grpSp>
          <p:nvGrpSpPr>
            <p:cNvPr id="110" name="Группа 109"/>
            <p:cNvGrpSpPr/>
            <p:nvPr/>
          </p:nvGrpSpPr>
          <p:grpSpPr>
            <a:xfrm>
              <a:off x="3895416" y="5555400"/>
              <a:ext cx="2456816" cy="523220"/>
              <a:chOff x="2158093" y="4022280"/>
              <a:chExt cx="2456816" cy="523220"/>
            </a:xfrm>
          </p:grpSpPr>
          <p:grpSp>
            <p:nvGrpSpPr>
              <p:cNvPr id="22" name="Группа 21"/>
              <p:cNvGrpSpPr/>
              <p:nvPr/>
            </p:nvGrpSpPr>
            <p:grpSpPr>
              <a:xfrm>
                <a:off x="2479670" y="4022280"/>
                <a:ext cx="2135239" cy="523220"/>
                <a:chOff x="7031470" y="2764837"/>
                <a:chExt cx="2135239" cy="523220"/>
              </a:xfrm>
            </p:grpSpPr>
            <p:sp>
              <p:nvSpPr>
                <p:cNvPr id="614" name="TextBox 613">
                  <a:extLst>
                    <a:ext uri="{FF2B5EF4-FFF2-40B4-BE49-F238E27FC236}">
                      <a16:creationId xmlns:a16="http://schemas.microsoft.com/office/drawing/2014/main" id="{AB58E00B-C73F-4262-98DF-22D22041D728}"/>
                    </a:ext>
                  </a:extLst>
                </p:cNvPr>
                <p:cNvSpPr txBox="1"/>
                <p:nvPr userDrawn="1"/>
              </p:nvSpPr>
              <p:spPr>
                <a:xfrm>
                  <a:off x="7031470" y="2764837"/>
                  <a:ext cx="3638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ru-RU" sz="2800" b="1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  <a:endParaRPr lang="en-US" sz="2800" b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5" name="TextBox 614">
                  <a:extLst>
                    <a:ext uri="{FF2B5EF4-FFF2-40B4-BE49-F238E27FC236}">
                      <a16:creationId xmlns:a16="http://schemas.microsoft.com/office/drawing/2014/main" id="{BDE0C09E-FDFD-4A64-8549-0879327062B2}"/>
                    </a:ext>
                  </a:extLst>
                </p:cNvPr>
                <p:cNvSpPr txBox="1"/>
                <p:nvPr userDrawn="1"/>
              </p:nvSpPr>
              <p:spPr>
                <a:xfrm>
                  <a:off x="7305877" y="2795615"/>
                  <a:ext cx="18608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2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ТА ТИБ</a:t>
                  </a:r>
                  <a:r>
                    <a:rPr lang="uz-Cyrl-UZ" sz="1200" dirty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Б</a:t>
                  </a:r>
                  <a:r>
                    <a:rPr lang="ru-RU" sz="12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ИЁТ ВА ФАРМАЦЕВТИКА</a:t>
                  </a:r>
                  <a:endParaRPr lang="ru-RU" sz="1200" dirty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02" name="Рисунок 101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8093" y="4117954"/>
                <a:ext cx="331872" cy="331872"/>
              </a:xfrm>
              <a:prstGeom prst="rect">
                <a:avLst/>
              </a:prstGeom>
            </p:spPr>
          </p:pic>
        </p:grpSp>
        <p:grpSp>
          <p:nvGrpSpPr>
            <p:cNvPr id="111" name="Группа 110"/>
            <p:cNvGrpSpPr/>
            <p:nvPr/>
          </p:nvGrpSpPr>
          <p:grpSpPr>
            <a:xfrm>
              <a:off x="1809465" y="5555400"/>
              <a:ext cx="2083125" cy="523220"/>
              <a:chOff x="226966" y="4022280"/>
              <a:chExt cx="2083125" cy="523220"/>
            </a:xfrm>
          </p:grpSpPr>
          <p:grpSp>
            <p:nvGrpSpPr>
              <p:cNvPr id="10" name="Группа 9"/>
              <p:cNvGrpSpPr/>
              <p:nvPr/>
            </p:nvGrpSpPr>
            <p:grpSpPr>
              <a:xfrm>
                <a:off x="257728" y="4022280"/>
                <a:ext cx="2052363" cy="523220"/>
                <a:chOff x="5699655" y="1305973"/>
                <a:chExt cx="2052363" cy="523220"/>
              </a:xfrm>
            </p:grpSpPr>
            <p:sp>
              <p:nvSpPr>
                <p:cNvPr id="554" name="TextBox 553">
                  <a:extLst>
                    <a:ext uri="{FF2B5EF4-FFF2-40B4-BE49-F238E27FC236}">
                      <a16:creationId xmlns:a16="http://schemas.microsoft.com/office/drawing/2014/main" id="{BDE0C09E-FDFD-4A64-8549-0879327062B2}"/>
                    </a:ext>
                  </a:extLst>
                </p:cNvPr>
                <p:cNvSpPr txBox="1"/>
                <p:nvPr userDrawn="1"/>
              </p:nvSpPr>
              <p:spPr>
                <a:xfrm>
                  <a:off x="6379672" y="1336751"/>
                  <a:ext cx="13723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2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ТА </a:t>
                  </a:r>
                  <a:r>
                    <a:rPr lang="ru-RU" sz="1200" dirty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Қ</a:t>
                  </a:r>
                  <a:r>
                    <a:rPr lang="ru-RU" sz="12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ИШЛОҚ ХЎЖАЛИГИ</a:t>
                  </a:r>
                  <a:endParaRPr lang="ru-RU" sz="1200" dirty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AB58E00B-C73F-4262-98DF-22D22041D728}"/>
                    </a:ext>
                  </a:extLst>
                </p:cNvPr>
                <p:cNvSpPr txBox="1"/>
                <p:nvPr/>
              </p:nvSpPr>
              <p:spPr>
                <a:xfrm>
                  <a:off x="5699655" y="1305973"/>
                  <a:ext cx="77931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ru-RU" sz="2800" b="1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14</a:t>
                  </a:r>
                  <a:endParaRPr lang="en-US" sz="2800" b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06" name="Рисунок 105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966" y="4129462"/>
                <a:ext cx="308857" cy="308857"/>
              </a:xfrm>
              <a:prstGeom prst="rect">
                <a:avLst/>
              </a:prstGeom>
            </p:spPr>
          </p:pic>
        </p:grpSp>
        <p:grpSp>
          <p:nvGrpSpPr>
            <p:cNvPr id="112" name="Группа 111"/>
            <p:cNvGrpSpPr/>
            <p:nvPr/>
          </p:nvGrpSpPr>
          <p:grpSpPr>
            <a:xfrm>
              <a:off x="6280676" y="5555400"/>
              <a:ext cx="2084656" cy="523220"/>
              <a:chOff x="4440141" y="4022280"/>
              <a:chExt cx="2084656" cy="523220"/>
            </a:xfrm>
          </p:grpSpPr>
          <p:grpSp>
            <p:nvGrpSpPr>
              <p:cNvPr id="24" name="Группа 23"/>
              <p:cNvGrpSpPr/>
              <p:nvPr/>
            </p:nvGrpSpPr>
            <p:grpSpPr>
              <a:xfrm>
                <a:off x="4590913" y="4022280"/>
                <a:ext cx="1933884" cy="523220"/>
                <a:chOff x="5718396" y="2078314"/>
                <a:chExt cx="1933884" cy="523220"/>
              </a:xfrm>
            </p:grpSpPr>
            <p:sp>
              <p:nvSpPr>
                <p:cNvPr id="379" name="TextBox 378"/>
                <p:cNvSpPr txBox="1"/>
                <p:nvPr/>
              </p:nvSpPr>
              <p:spPr>
                <a:xfrm>
                  <a:off x="6193212" y="2109092"/>
                  <a:ext cx="14590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2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ТА </a:t>
                  </a:r>
                  <a:r>
                    <a:rPr lang="ru-RU" sz="12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/>
                  </a:r>
                  <a:br>
                    <a:rPr lang="ru-RU" sz="12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ru-RU" sz="12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ЭНЕРГЕТИКА</a:t>
                  </a:r>
                  <a:endParaRPr lang="uz-Cyrl-UZ" sz="1200" dirty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AB58E00B-C73F-4262-98DF-22D22041D728}"/>
                    </a:ext>
                  </a:extLst>
                </p:cNvPr>
                <p:cNvSpPr txBox="1"/>
                <p:nvPr/>
              </p:nvSpPr>
              <p:spPr>
                <a:xfrm>
                  <a:off x="5718396" y="2078314"/>
                  <a:ext cx="58040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ru-RU" sz="2800" b="1" dirty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  <a:endParaRPr lang="en-US" sz="2800" b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07" name="Рисунок 106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0141" y="4103921"/>
                <a:ext cx="359938" cy="359938"/>
              </a:xfrm>
              <a:prstGeom prst="rect">
                <a:avLst/>
              </a:prstGeom>
            </p:spPr>
          </p:pic>
        </p:grpSp>
        <p:grpSp>
          <p:nvGrpSpPr>
            <p:cNvPr id="113" name="Группа 112"/>
            <p:cNvGrpSpPr/>
            <p:nvPr/>
          </p:nvGrpSpPr>
          <p:grpSpPr>
            <a:xfrm>
              <a:off x="8420775" y="5555400"/>
              <a:ext cx="2005444" cy="523220"/>
              <a:chOff x="6470587" y="4022280"/>
              <a:chExt cx="2005444" cy="523220"/>
            </a:xfrm>
          </p:grpSpPr>
          <p:grpSp>
            <p:nvGrpSpPr>
              <p:cNvPr id="14" name="Группа 13"/>
              <p:cNvGrpSpPr/>
              <p:nvPr/>
            </p:nvGrpSpPr>
            <p:grpSpPr>
              <a:xfrm>
                <a:off x="6568176" y="4022280"/>
                <a:ext cx="1907855" cy="523220"/>
                <a:chOff x="9136309" y="1363978"/>
                <a:chExt cx="1907855" cy="523220"/>
              </a:xfrm>
            </p:grpSpPr>
            <p:sp>
              <p:nvSpPr>
                <p:cNvPr id="544" name="TextBox 543">
                  <a:extLst>
                    <a:ext uri="{FF2B5EF4-FFF2-40B4-BE49-F238E27FC236}">
                      <a16:creationId xmlns:a16="http://schemas.microsoft.com/office/drawing/2014/main" id="{BDE0C09E-FDFD-4A64-8549-0879327062B2}"/>
                    </a:ext>
                  </a:extLst>
                </p:cNvPr>
                <p:cNvSpPr txBox="1"/>
                <p:nvPr/>
              </p:nvSpPr>
              <p:spPr>
                <a:xfrm>
                  <a:off x="9633300" y="1394756"/>
                  <a:ext cx="14108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2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ТА </a:t>
                  </a:r>
                  <a:r>
                    <a:rPr lang="ru-RU" sz="1200" dirty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Қ</a:t>
                  </a:r>
                  <a:r>
                    <a:rPr lang="ru-RU" sz="12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УРИЛИШ СОҲАСИ</a:t>
                  </a:r>
                  <a:endParaRPr lang="ru-RU" sz="1200" dirty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6" name="TextBox 615">
                  <a:extLst>
                    <a:ext uri="{FF2B5EF4-FFF2-40B4-BE49-F238E27FC236}">
                      <a16:creationId xmlns:a16="http://schemas.microsoft.com/office/drawing/2014/main" id="{AB58E00B-C73F-4262-98DF-22D22041D728}"/>
                    </a:ext>
                  </a:extLst>
                </p:cNvPr>
                <p:cNvSpPr txBox="1"/>
                <p:nvPr/>
              </p:nvSpPr>
              <p:spPr>
                <a:xfrm>
                  <a:off x="9136309" y="1363978"/>
                  <a:ext cx="58040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ru-RU" sz="2800" b="1" dirty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  <a:endParaRPr lang="en-US" sz="2800" b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09" name="Рисунок 108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0587" y="4111841"/>
                <a:ext cx="344099" cy="344099"/>
              </a:xfrm>
              <a:prstGeom prst="rect">
                <a:avLst/>
              </a:prstGeom>
            </p:spPr>
          </p:pic>
        </p:grpSp>
        <p:grpSp>
          <p:nvGrpSpPr>
            <p:cNvPr id="117" name="Группа 116"/>
            <p:cNvGrpSpPr/>
            <p:nvPr/>
          </p:nvGrpSpPr>
          <p:grpSpPr>
            <a:xfrm>
              <a:off x="8901181" y="6350467"/>
              <a:ext cx="1536152" cy="523220"/>
              <a:chOff x="7326248" y="4749972"/>
              <a:chExt cx="1536152" cy="523220"/>
            </a:xfrm>
          </p:grpSpPr>
          <p:grpSp>
            <p:nvGrpSpPr>
              <p:cNvPr id="17" name="Группа 16"/>
              <p:cNvGrpSpPr/>
              <p:nvPr/>
            </p:nvGrpSpPr>
            <p:grpSpPr>
              <a:xfrm>
                <a:off x="7647799" y="4749972"/>
                <a:ext cx="1214601" cy="523220"/>
                <a:chOff x="7686423" y="1967360"/>
                <a:chExt cx="1214601" cy="523220"/>
              </a:xfrm>
            </p:grpSpPr>
            <p:sp>
              <p:nvSpPr>
                <p:cNvPr id="619" name="TextBox 618">
                  <a:extLst>
                    <a:ext uri="{FF2B5EF4-FFF2-40B4-BE49-F238E27FC236}">
                      <a16:creationId xmlns:a16="http://schemas.microsoft.com/office/drawing/2014/main" id="{BDE0C09E-FDFD-4A64-8549-0879327062B2}"/>
                    </a:ext>
                  </a:extLst>
                </p:cNvPr>
                <p:cNvSpPr txBox="1"/>
                <p:nvPr/>
              </p:nvSpPr>
              <p:spPr>
                <a:xfrm>
                  <a:off x="7921922" y="1998138"/>
                  <a:ext cx="9791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2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ТА ТАЪЛИМ</a:t>
                  </a:r>
                  <a:endParaRPr lang="ru-RU" sz="1200" dirty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Прямоугольник 151"/>
                <p:cNvSpPr/>
                <p:nvPr/>
              </p:nvSpPr>
              <p:spPr>
                <a:xfrm>
                  <a:off x="7686423" y="1967360"/>
                  <a:ext cx="301685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2800" b="1" dirty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  <p:pic>
            <p:nvPicPr>
              <p:cNvPr id="114" name="Рисунок 113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248" y="4834199"/>
                <a:ext cx="354767" cy="354767"/>
              </a:xfrm>
              <a:prstGeom prst="rect">
                <a:avLst/>
              </a:prstGeom>
            </p:spPr>
          </p:pic>
        </p:grpSp>
        <p:grpSp>
          <p:nvGrpSpPr>
            <p:cNvPr id="116" name="Группа 115"/>
            <p:cNvGrpSpPr/>
            <p:nvPr/>
          </p:nvGrpSpPr>
          <p:grpSpPr>
            <a:xfrm>
              <a:off x="7350058" y="6341735"/>
              <a:ext cx="1727725" cy="523220"/>
              <a:chOff x="5337349" y="4741240"/>
              <a:chExt cx="1727725" cy="523220"/>
            </a:xfrm>
          </p:grpSpPr>
          <p:grpSp>
            <p:nvGrpSpPr>
              <p:cNvPr id="11" name="Группа 10"/>
              <p:cNvGrpSpPr/>
              <p:nvPr/>
            </p:nvGrpSpPr>
            <p:grpSpPr>
              <a:xfrm>
                <a:off x="5655177" y="4741240"/>
                <a:ext cx="1409897" cy="523220"/>
                <a:chOff x="7649072" y="1284556"/>
                <a:chExt cx="1409897" cy="523220"/>
              </a:xfrm>
            </p:grpSpPr>
            <p:sp>
              <p:nvSpPr>
                <p:cNvPr id="514" name="TextBox 513">
                  <a:extLst>
                    <a:ext uri="{FF2B5EF4-FFF2-40B4-BE49-F238E27FC236}">
                      <a16:creationId xmlns:a16="http://schemas.microsoft.com/office/drawing/2014/main" id="{BDE0C09E-FDFD-4A64-8549-0879327062B2}"/>
                    </a:ext>
                  </a:extLst>
                </p:cNvPr>
                <p:cNvSpPr txBox="1"/>
                <p:nvPr/>
              </p:nvSpPr>
              <p:spPr>
                <a:xfrm>
                  <a:off x="7913671" y="1315334"/>
                  <a:ext cx="114529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2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ТА </a:t>
                  </a:r>
                  <a:r>
                    <a:rPr lang="ru-RU" sz="12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/>
                  </a:r>
                  <a:br>
                    <a:rPr lang="ru-RU" sz="12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ru-RU" sz="12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ТУРИЗМ</a:t>
                  </a:r>
                  <a:endParaRPr lang="ru-RU" sz="1200" dirty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Прямоугольник 12"/>
                <p:cNvSpPr/>
                <p:nvPr/>
              </p:nvSpPr>
              <p:spPr>
                <a:xfrm>
                  <a:off x="7649072" y="1284556"/>
                  <a:ext cx="301685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2800" b="1" dirty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  <p:pic>
            <p:nvPicPr>
              <p:cNvPr id="115" name="Рисунок 114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7349" y="4824306"/>
                <a:ext cx="357089" cy="357089"/>
              </a:xfrm>
              <a:prstGeom prst="rect">
                <a:avLst/>
              </a:prstGeom>
            </p:spPr>
          </p:pic>
        </p:grpSp>
        <p:grpSp>
          <p:nvGrpSpPr>
            <p:cNvPr id="122" name="Группа 121"/>
            <p:cNvGrpSpPr/>
            <p:nvPr/>
          </p:nvGrpSpPr>
          <p:grpSpPr>
            <a:xfrm>
              <a:off x="5727378" y="6350467"/>
              <a:ext cx="1571352" cy="523220"/>
              <a:chOff x="3501101" y="4749972"/>
              <a:chExt cx="1571352" cy="523220"/>
            </a:xfrm>
          </p:grpSpPr>
          <p:grpSp>
            <p:nvGrpSpPr>
              <p:cNvPr id="20" name="Группа 19"/>
              <p:cNvGrpSpPr/>
              <p:nvPr/>
            </p:nvGrpSpPr>
            <p:grpSpPr>
              <a:xfrm>
                <a:off x="3863952" y="4749972"/>
                <a:ext cx="1208501" cy="523220"/>
                <a:chOff x="9378868" y="2720501"/>
                <a:chExt cx="1208501" cy="523220"/>
              </a:xfrm>
            </p:grpSpPr>
            <p:sp>
              <p:nvSpPr>
                <p:cNvPr id="558" name="TextBox 557">
                  <a:extLst>
                    <a:ext uri="{FF2B5EF4-FFF2-40B4-BE49-F238E27FC236}">
                      <a16:creationId xmlns:a16="http://schemas.microsoft.com/office/drawing/2014/main" id="{BDE0C09E-FDFD-4A64-8549-0879327062B2}"/>
                    </a:ext>
                  </a:extLst>
                </p:cNvPr>
                <p:cNvSpPr txBox="1"/>
                <p:nvPr/>
              </p:nvSpPr>
              <p:spPr>
                <a:xfrm>
                  <a:off x="9646977" y="2751279"/>
                  <a:ext cx="9403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2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ТА САНОАТ</a:t>
                  </a:r>
                  <a:endParaRPr lang="ru-RU" sz="1200" dirty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8" name="TextBox 607">
                  <a:extLst>
                    <a:ext uri="{FF2B5EF4-FFF2-40B4-BE49-F238E27FC236}">
                      <a16:creationId xmlns:a16="http://schemas.microsoft.com/office/drawing/2014/main" id="{AB58E00B-C73F-4262-98DF-22D22041D728}"/>
                    </a:ext>
                  </a:extLst>
                </p:cNvPr>
                <p:cNvSpPr txBox="1"/>
                <p:nvPr/>
              </p:nvSpPr>
              <p:spPr>
                <a:xfrm>
                  <a:off x="9378868" y="2720501"/>
                  <a:ext cx="39198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  <p:pic>
            <p:nvPicPr>
              <p:cNvPr id="119" name="Рисунок 118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1101" y="4818727"/>
                <a:ext cx="385711" cy="385711"/>
              </a:xfrm>
              <a:prstGeom prst="rect">
                <a:avLst/>
              </a:prstGeom>
            </p:spPr>
          </p:pic>
        </p:grpSp>
        <p:grpSp>
          <p:nvGrpSpPr>
            <p:cNvPr id="121" name="Группа 120"/>
            <p:cNvGrpSpPr/>
            <p:nvPr/>
          </p:nvGrpSpPr>
          <p:grpSpPr>
            <a:xfrm>
              <a:off x="3954761" y="6350467"/>
              <a:ext cx="1835853" cy="523220"/>
              <a:chOff x="1445375" y="4749972"/>
              <a:chExt cx="1835853" cy="523220"/>
            </a:xfrm>
          </p:grpSpPr>
          <p:grpSp>
            <p:nvGrpSpPr>
              <p:cNvPr id="23" name="Группа 22"/>
              <p:cNvGrpSpPr/>
              <p:nvPr/>
            </p:nvGrpSpPr>
            <p:grpSpPr>
              <a:xfrm>
                <a:off x="1727937" y="4749972"/>
                <a:ext cx="1553291" cy="523220"/>
                <a:chOff x="5700911" y="3139182"/>
                <a:chExt cx="1553291" cy="523220"/>
              </a:xfrm>
            </p:grpSpPr>
            <p:sp>
              <p:nvSpPr>
                <p:cNvPr id="613" name="TextBox 612"/>
                <p:cNvSpPr txBox="1"/>
                <p:nvPr/>
              </p:nvSpPr>
              <p:spPr>
                <a:xfrm>
                  <a:off x="6001147" y="3169960"/>
                  <a:ext cx="125305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uz-Cyrl-UZ" sz="12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ТА </a:t>
                  </a:r>
                  <a:r>
                    <a:rPr lang="uz-Cyrl-UZ" sz="12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/>
                  </a:r>
                  <a:br>
                    <a:rPr lang="uz-Cyrl-UZ" sz="12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uz-Cyrl-UZ" sz="12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БОЖХОНА</a:t>
                  </a:r>
                  <a:endParaRPr lang="uz-Cyrl-UZ" sz="1200" dirty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B58E00B-C73F-4262-98DF-22D22041D728}"/>
                    </a:ext>
                  </a:extLst>
                </p:cNvPr>
                <p:cNvSpPr txBox="1"/>
                <p:nvPr/>
              </p:nvSpPr>
              <p:spPr>
                <a:xfrm>
                  <a:off x="5700911" y="3139182"/>
                  <a:ext cx="39198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  <p:pic>
            <p:nvPicPr>
              <p:cNvPr id="120" name="Рисунок 119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5375" y="4835446"/>
                <a:ext cx="352273" cy="352273"/>
              </a:xfrm>
              <a:prstGeom prst="rect">
                <a:avLst/>
              </a:prstGeom>
            </p:spPr>
          </p:pic>
        </p:grpSp>
        <p:grpSp>
          <p:nvGrpSpPr>
            <p:cNvPr id="124" name="Группа 123"/>
            <p:cNvGrpSpPr/>
            <p:nvPr/>
          </p:nvGrpSpPr>
          <p:grpSpPr>
            <a:xfrm>
              <a:off x="1809465" y="6356883"/>
              <a:ext cx="2314496" cy="523220"/>
              <a:chOff x="478505" y="4756388"/>
              <a:chExt cx="2314496" cy="523220"/>
            </a:xfrm>
          </p:grpSpPr>
          <p:grpSp>
            <p:nvGrpSpPr>
              <p:cNvPr id="15" name="Группа 14"/>
              <p:cNvGrpSpPr/>
              <p:nvPr/>
            </p:nvGrpSpPr>
            <p:grpSpPr>
              <a:xfrm>
                <a:off x="830173" y="4756388"/>
                <a:ext cx="1962828" cy="523220"/>
                <a:chOff x="9276133" y="1999432"/>
                <a:chExt cx="1962828" cy="523220"/>
              </a:xfrm>
            </p:grpSpPr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AB58E00B-C73F-4262-98DF-22D22041D728}"/>
                    </a:ext>
                  </a:extLst>
                </p:cNvPr>
                <p:cNvSpPr txBox="1"/>
                <p:nvPr userDrawn="1"/>
              </p:nvSpPr>
              <p:spPr>
                <a:xfrm>
                  <a:off x="9276133" y="1999432"/>
                  <a:ext cx="52157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ru-RU" sz="2800" b="1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lang="en-US" sz="2800" b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7" name="TextBox 616">
                  <a:extLst>
                    <a:ext uri="{FF2B5EF4-FFF2-40B4-BE49-F238E27FC236}">
                      <a16:creationId xmlns:a16="http://schemas.microsoft.com/office/drawing/2014/main" id="{BDE0C09E-FDFD-4A64-8549-0879327062B2}"/>
                    </a:ext>
                  </a:extLst>
                </p:cNvPr>
                <p:cNvSpPr txBox="1"/>
                <p:nvPr/>
              </p:nvSpPr>
              <p:spPr>
                <a:xfrm>
                  <a:off x="9560404" y="2030210"/>
                  <a:ext cx="1678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2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ТА </a:t>
                  </a:r>
                  <a:endParaRPr lang="ru-RU" sz="1200" dirty="0" smtClean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ru-RU" sz="12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ВЕТЕРИНАРИЯ</a:t>
                  </a:r>
                  <a:endParaRPr lang="ru-RU" sz="1200" dirty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23" name="Рисунок 122"/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505" y="4826041"/>
                <a:ext cx="383914" cy="383914"/>
              </a:xfrm>
              <a:prstGeom prst="rect">
                <a:avLst/>
              </a:prstGeom>
            </p:spPr>
          </p:pic>
        </p:grpSp>
        <p:sp>
          <p:nvSpPr>
            <p:cNvPr id="194" name="Скругленный прямоугольник 193"/>
            <p:cNvSpPr/>
            <p:nvPr/>
          </p:nvSpPr>
          <p:spPr>
            <a:xfrm>
              <a:off x="272788" y="5450884"/>
              <a:ext cx="10171637" cy="1523939"/>
            </a:xfrm>
            <a:prstGeom prst="roundRect">
              <a:avLst>
                <a:gd name="adj" fmla="val 7143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" name="Группа 1"/>
            <p:cNvGrpSpPr/>
            <p:nvPr/>
          </p:nvGrpSpPr>
          <p:grpSpPr>
            <a:xfrm>
              <a:off x="323176" y="5813715"/>
              <a:ext cx="1085911" cy="846991"/>
              <a:chOff x="491451" y="5775615"/>
              <a:chExt cx="1085911" cy="846991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0FBFB01-87EF-4C1B-8E6E-7AC9F8320A1D}"/>
                  </a:ext>
                </a:extLst>
              </p:cNvPr>
              <p:cNvSpPr txBox="1"/>
              <p:nvPr/>
            </p:nvSpPr>
            <p:spPr>
              <a:xfrm>
                <a:off x="500629" y="5775615"/>
                <a:ext cx="10675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323378">
                  <a:defRPr/>
                </a:pPr>
                <a:r>
                  <a:rPr lang="ru-RU" sz="16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Жами</a:t>
                </a:r>
                <a:r>
                  <a:rPr lang="ru-RU" sz="16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uz-Cyrl-UZ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B58E00B-C73F-4262-98DF-22D22041D728}"/>
                  </a:ext>
                </a:extLst>
              </p:cNvPr>
              <p:cNvSpPr txBox="1"/>
              <p:nvPr/>
            </p:nvSpPr>
            <p:spPr>
              <a:xfrm>
                <a:off x="491451" y="6099386"/>
                <a:ext cx="10859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800" b="1" dirty="0" smtClean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34 </a:t>
                </a:r>
                <a:r>
                  <a:rPr lang="ru-RU" b="1" dirty="0" smtClean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та</a:t>
                </a:r>
                <a:endParaRPr lang="en-US" sz="28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Группа 5"/>
            <p:cNvGrpSpPr/>
            <p:nvPr/>
          </p:nvGrpSpPr>
          <p:grpSpPr>
            <a:xfrm>
              <a:off x="1475207" y="5643532"/>
              <a:ext cx="143484" cy="1119308"/>
              <a:chOff x="1340587" y="5643532"/>
              <a:chExt cx="143484" cy="1119308"/>
            </a:xfrm>
          </p:grpSpPr>
          <p:cxnSp>
            <p:nvCxnSpPr>
              <p:cNvPr id="4" name="Прямая соединительная линия 3"/>
              <p:cNvCxnSpPr/>
              <p:nvPr/>
            </p:nvCxnSpPr>
            <p:spPr>
              <a:xfrm flipH="1">
                <a:off x="1340587" y="5643532"/>
                <a:ext cx="0" cy="1119308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Равнобедренный треугольник 4"/>
              <p:cNvSpPr/>
              <p:nvPr/>
            </p:nvSpPr>
            <p:spPr>
              <a:xfrm rot="5400000">
                <a:off x="1121728" y="6157109"/>
                <a:ext cx="632531" cy="92155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65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2357</TotalTime>
  <Words>119</Words>
  <Application>Microsoft Office PowerPoint</Application>
  <PresentationFormat>Произвольный</PresentationFormat>
  <Paragraphs>34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Guastella</dc:creator>
  <cp:lastModifiedBy>Rushana Musaeva</cp:lastModifiedBy>
  <cp:revision>278</cp:revision>
  <cp:lastPrinted>2022-05-16T18:28:31Z</cp:lastPrinted>
  <dcterms:created xsi:type="dcterms:W3CDTF">2021-11-23T21:56:15Z</dcterms:created>
  <dcterms:modified xsi:type="dcterms:W3CDTF">2022-06-01T09:00:53Z</dcterms:modified>
</cp:coreProperties>
</file>