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25EA-269E-466E-94F4-98F935763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04F4C6-FF37-4528-B98A-30F10B182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122BC-4BB0-420B-96E6-C1F536B2AB3C}"/>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5" name="Footer Placeholder 4">
            <a:extLst>
              <a:ext uri="{FF2B5EF4-FFF2-40B4-BE49-F238E27FC236}">
                <a16:creationId xmlns:a16="http://schemas.microsoft.com/office/drawing/2014/main" id="{9C11019A-EEDE-4403-962F-6EB21A7F0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8A6C3-BB60-4E53-A87E-9E90FF91C73E}"/>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136937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E4A1-ED28-4ACB-9F6A-16E6955F92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843306-959E-4AFA-9B3B-ABAB5C50F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39B66-5E3E-46DD-BF30-44F58E423210}"/>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5" name="Footer Placeholder 4">
            <a:extLst>
              <a:ext uri="{FF2B5EF4-FFF2-40B4-BE49-F238E27FC236}">
                <a16:creationId xmlns:a16="http://schemas.microsoft.com/office/drawing/2014/main" id="{B9967F0C-1084-4755-93EB-B7EA2EC20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013C0-C50E-4B80-A507-B196AED45E2D}"/>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184121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0673E-BF43-4A5C-B313-0CF14B95DE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73492C-1B72-4462-8D29-C2A9B1A35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7C24D-9828-4057-B610-1E95BDD4EB17}"/>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5" name="Footer Placeholder 4">
            <a:extLst>
              <a:ext uri="{FF2B5EF4-FFF2-40B4-BE49-F238E27FC236}">
                <a16:creationId xmlns:a16="http://schemas.microsoft.com/office/drawing/2014/main" id="{9C69D170-CDBD-4E6C-A969-584543D9F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85D52-C729-4650-B629-2C0AF163FC5B}"/>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392433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1E75-8749-423E-A662-4D2D2758D2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2CF6E-31FD-4280-A87D-B6706BB337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E24DD-9F7F-4B82-8581-A0211D004F48}"/>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5" name="Footer Placeholder 4">
            <a:extLst>
              <a:ext uri="{FF2B5EF4-FFF2-40B4-BE49-F238E27FC236}">
                <a16:creationId xmlns:a16="http://schemas.microsoft.com/office/drawing/2014/main" id="{5B83B357-CF9F-4507-9F93-57F74BFDF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BBDBB-B58B-471B-91D4-772D1C5D12B9}"/>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117943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A547-7622-4799-B470-19DC2A939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2BBE67-E4B7-40BF-AB06-BB15E0E01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923D89-4A14-4640-A13A-7D158A3921C7}"/>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5" name="Footer Placeholder 4">
            <a:extLst>
              <a:ext uri="{FF2B5EF4-FFF2-40B4-BE49-F238E27FC236}">
                <a16:creationId xmlns:a16="http://schemas.microsoft.com/office/drawing/2014/main" id="{7EF3022F-02C8-4C11-8803-2A67B050F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C70F7-FD85-4B8B-8036-BD918C62BA2D}"/>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410123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E5ED-DDEF-4BEF-82D8-DEA77C77FE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73A4E-9515-4F12-8F6F-867C3DD51C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762917-76C1-406F-AB73-10D2878862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51A3CA-4B21-474F-B937-8DEA8C75B0F4}"/>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6" name="Footer Placeholder 5">
            <a:extLst>
              <a:ext uri="{FF2B5EF4-FFF2-40B4-BE49-F238E27FC236}">
                <a16:creationId xmlns:a16="http://schemas.microsoft.com/office/drawing/2014/main" id="{89F2EF6C-D8E3-4573-91D2-12D1FCEF5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5FD46-C8DD-4203-AB0E-19938A7D7480}"/>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168155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C918-C599-42CC-97A6-BBA0D25D6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10E966-45A2-48F9-BC69-213070320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822742-EE46-4073-9514-EF16F7B2F9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6F5DA1-AD30-4B71-8B6B-7BC5967010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C273C-13C5-42E9-9056-923F53B22B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040E63-0818-4E49-8674-3BECC56915F0}"/>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8" name="Footer Placeholder 7">
            <a:extLst>
              <a:ext uri="{FF2B5EF4-FFF2-40B4-BE49-F238E27FC236}">
                <a16:creationId xmlns:a16="http://schemas.microsoft.com/office/drawing/2014/main" id="{2BF0B501-120A-45FB-9FA6-7D5A4BD3A6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1DD7C4-341D-49E5-AF1D-5402C344142D}"/>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266804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DF3D-4F8F-434B-AB8E-35665FDA93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2487A7-AC59-477F-B901-CBA1B5D062BA}"/>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4" name="Footer Placeholder 3">
            <a:extLst>
              <a:ext uri="{FF2B5EF4-FFF2-40B4-BE49-F238E27FC236}">
                <a16:creationId xmlns:a16="http://schemas.microsoft.com/office/drawing/2014/main" id="{D6D0D8C0-E61D-4201-8D40-1D89F33CD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188EA7-987D-46F6-A0B9-3D9358BC6C6E}"/>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188955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AE7AD-5599-4656-A893-2C041EADB626}"/>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3" name="Footer Placeholder 2">
            <a:extLst>
              <a:ext uri="{FF2B5EF4-FFF2-40B4-BE49-F238E27FC236}">
                <a16:creationId xmlns:a16="http://schemas.microsoft.com/office/drawing/2014/main" id="{323ACD5F-4F74-49EA-850B-2E4829202E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28347-4AEF-4BBF-94BC-D041E0416414}"/>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14865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877F-5465-4FD5-A481-86763D4CA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4C2F00-BB1B-4465-A445-5EEE52BFC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0A5C5E-A43E-4490-8B46-C9AB4A6CE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F26B7-E84F-467F-8997-E9990069699D}"/>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6" name="Footer Placeholder 5">
            <a:extLst>
              <a:ext uri="{FF2B5EF4-FFF2-40B4-BE49-F238E27FC236}">
                <a16:creationId xmlns:a16="http://schemas.microsoft.com/office/drawing/2014/main" id="{D56B0885-E3F2-4885-9BE1-20E6E85F8A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6B12D-EE27-48C5-9579-E334050141ED}"/>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208576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46EE-A09C-4CB3-A638-01890BB33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678159-0E40-4C34-B6E9-A6217E340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746231-CCDE-4F29-A808-5DEA303BA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68080-53DE-4C24-B18E-E7B952BE2EBF}"/>
              </a:ext>
            </a:extLst>
          </p:cNvPr>
          <p:cNvSpPr>
            <a:spLocks noGrp="1"/>
          </p:cNvSpPr>
          <p:nvPr>
            <p:ph type="dt" sz="half" idx="10"/>
          </p:nvPr>
        </p:nvSpPr>
        <p:spPr/>
        <p:txBody>
          <a:bodyPr/>
          <a:lstStyle/>
          <a:p>
            <a:fld id="{53264E07-9442-484E-B863-8ADFAFC1C418}" type="datetimeFigureOut">
              <a:rPr lang="en-US" smtClean="0"/>
              <a:t>8/13/2023</a:t>
            </a:fld>
            <a:endParaRPr lang="en-US"/>
          </a:p>
        </p:txBody>
      </p:sp>
      <p:sp>
        <p:nvSpPr>
          <p:cNvPr id="6" name="Footer Placeholder 5">
            <a:extLst>
              <a:ext uri="{FF2B5EF4-FFF2-40B4-BE49-F238E27FC236}">
                <a16:creationId xmlns:a16="http://schemas.microsoft.com/office/drawing/2014/main" id="{B5FF4A44-C43A-4D7B-A762-13232F0C4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A538D-3815-45CF-8F21-C64960D5FEAF}"/>
              </a:ext>
            </a:extLst>
          </p:cNvPr>
          <p:cNvSpPr>
            <a:spLocks noGrp="1"/>
          </p:cNvSpPr>
          <p:nvPr>
            <p:ph type="sldNum" sz="quarter" idx="12"/>
          </p:nvPr>
        </p:nvSpPr>
        <p:spPr/>
        <p:txBody>
          <a:bodyPr/>
          <a:lstStyle/>
          <a:p>
            <a:fld id="{E5539277-457E-49F3-8932-F85959B43AAC}" type="slidenum">
              <a:rPr lang="en-US" smtClean="0"/>
              <a:t>‹#›</a:t>
            </a:fld>
            <a:endParaRPr lang="en-US"/>
          </a:p>
        </p:txBody>
      </p:sp>
    </p:spTree>
    <p:extLst>
      <p:ext uri="{BB962C8B-B14F-4D97-AF65-F5344CB8AC3E}">
        <p14:creationId xmlns:p14="http://schemas.microsoft.com/office/powerpoint/2010/main" val="251481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CB3FD-8A92-4DB4-8DA2-D50D33C416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EC01F1-F946-49B1-8AAE-467051E75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9E80F-C293-468B-AC69-B65A00BEF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64E07-9442-484E-B863-8ADFAFC1C418}" type="datetimeFigureOut">
              <a:rPr lang="en-US" smtClean="0"/>
              <a:t>8/13/2023</a:t>
            </a:fld>
            <a:endParaRPr lang="en-US"/>
          </a:p>
        </p:txBody>
      </p:sp>
      <p:sp>
        <p:nvSpPr>
          <p:cNvPr id="5" name="Footer Placeholder 4">
            <a:extLst>
              <a:ext uri="{FF2B5EF4-FFF2-40B4-BE49-F238E27FC236}">
                <a16:creationId xmlns:a16="http://schemas.microsoft.com/office/drawing/2014/main" id="{1619859B-318C-4ECC-BC90-C132FB350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B95B56-559D-47F2-9BC0-BC869C137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39277-457E-49F3-8932-F85959B43AAC}" type="slidenum">
              <a:rPr lang="en-US" smtClean="0"/>
              <a:t>‹#›</a:t>
            </a:fld>
            <a:endParaRPr lang="en-US"/>
          </a:p>
        </p:txBody>
      </p:sp>
    </p:spTree>
    <p:extLst>
      <p:ext uri="{BB962C8B-B14F-4D97-AF65-F5344CB8AC3E}">
        <p14:creationId xmlns:p14="http://schemas.microsoft.com/office/powerpoint/2010/main" val="3735747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ADCB-BCC9-48DC-8B90-91BA10CE3E91}"/>
              </a:ext>
            </a:extLst>
          </p:cNvPr>
          <p:cNvSpPr>
            <a:spLocks noGrp="1"/>
          </p:cNvSpPr>
          <p:nvPr>
            <p:ph type="ctrTitle"/>
          </p:nvPr>
        </p:nvSpPr>
        <p:spPr/>
        <p:txBody>
          <a:bodyPr/>
          <a:lstStyle/>
          <a:p>
            <a:r>
              <a:rPr lang="en-US" b="1" i="0" dirty="0">
                <a:effectLst/>
                <a:latin typeface="Söhne"/>
              </a:rPr>
              <a:t>Analysis of Sales Data</a:t>
            </a:r>
            <a:endParaRPr lang="en-US" dirty="0"/>
          </a:p>
        </p:txBody>
      </p:sp>
      <p:sp>
        <p:nvSpPr>
          <p:cNvPr id="3" name="Subtitle 2">
            <a:extLst>
              <a:ext uri="{FF2B5EF4-FFF2-40B4-BE49-F238E27FC236}">
                <a16:creationId xmlns:a16="http://schemas.microsoft.com/office/drawing/2014/main" id="{714C58C9-E18A-473E-960A-3591C0428B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324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1795-276C-4EAB-A236-19BC7B0652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8300CFA-3067-423F-AFF1-C4F94BC39E5D}"/>
              </a:ext>
            </a:extLst>
          </p:cNvPr>
          <p:cNvSpPr>
            <a:spLocks noGrp="1"/>
          </p:cNvSpPr>
          <p:nvPr>
            <p:ph idx="1"/>
          </p:nvPr>
        </p:nvSpPr>
        <p:spPr/>
        <p:txBody>
          <a:bodyPr/>
          <a:lstStyle/>
          <a:p>
            <a:r>
              <a:rPr lang="en-US" b="0" i="0" dirty="0">
                <a:effectLst/>
                <a:latin typeface="Söhne"/>
              </a:rPr>
              <a:t>Welcome, everyone. Today, we're diving into the world of data-driven insights as we explore the sales data contained in the "New 1000 Sales Records.csv" file. Our goal is to uncover valuable insights that can guide our decision-making and strategies moving forward. By analyzing this dataset, we'll gain a clearer understanding of sales trends, regional preferences, and product performance. Let's embark on this journey to harness the power of data and drive informed business decisions.</a:t>
            </a:r>
            <a:endParaRPr lang="en-US" dirty="0"/>
          </a:p>
        </p:txBody>
      </p:sp>
    </p:spTree>
    <p:extLst>
      <p:ext uri="{BB962C8B-B14F-4D97-AF65-F5344CB8AC3E}">
        <p14:creationId xmlns:p14="http://schemas.microsoft.com/office/powerpoint/2010/main" val="63978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576C-C24E-4753-9EE8-21E8E15BA940}"/>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B1370F75-982A-4803-9C35-896758663A21}"/>
              </a:ext>
            </a:extLst>
          </p:cNvPr>
          <p:cNvSpPr>
            <a:spLocks noGrp="1"/>
          </p:cNvSpPr>
          <p:nvPr>
            <p:ph idx="1"/>
          </p:nvPr>
        </p:nvSpPr>
        <p:spPr/>
        <p:txBody>
          <a:bodyPr/>
          <a:lstStyle/>
          <a:p>
            <a:r>
              <a:rPr lang="en-US" b="0" i="0" dirty="0">
                <a:effectLst/>
                <a:latin typeface="Söhne"/>
              </a:rPr>
              <a:t>we'll delve into the key findings and insights derived from the sales data in the "New 1000 Sales Records.csv" file. This data provides a valuable opportunity to gain a better understanding of sales trends, regional preferences, and product category dynamics. Let's start by exploring the highlights of the data.</a:t>
            </a:r>
            <a:br>
              <a:rPr lang="en-US" dirty="0"/>
            </a:br>
            <a:endParaRPr lang="en-US" dirty="0"/>
          </a:p>
        </p:txBody>
      </p:sp>
    </p:spTree>
    <p:extLst>
      <p:ext uri="{BB962C8B-B14F-4D97-AF65-F5344CB8AC3E}">
        <p14:creationId xmlns:p14="http://schemas.microsoft.com/office/powerpoint/2010/main" val="40033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7C15-9259-450C-B401-C33688DF6F6A}"/>
              </a:ext>
            </a:extLst>
          </p:cNvPr>
          <p:cNvSpPr>
            <a:spLocks noGrp="1"/>
          </p:cNvSpPr>
          <p:nvPr>
            <p:ph type="title"/>
          </p:nvPr>
        </p:nvSpPr>
        <p:spPr/>
        <p:txBody>
          <a:bodyPr/>
          <a:lstStyle/>
          <a:p>
            <a:r>
              <a:rPr lang="en-US" b="1" i="0" dirty="0">
                <a:effectLst/>
                <a:latin typeface="Söhne"/>
              </a:rPr>
              <a:t>Sales Distribution by Region</a:t>
            </a:r>
            <a:endParaRPr lang="en-US" dirty="0"/>
          </a:p>
        </p:txBody>
      </p:sp>
      <p:sp>
        <p:nvSpPr>
          <p:cNvPr id="3" name="Content Placeholder 2">
            <a:extLst>
              <a:ext uri="{FF2B5EF4-FFF2-40B4-BE49-F238E27FC236}">
                <a16:creationId xmlns:a16="http://schemas.microsoft.com/office/drawing/2014/main" id="{4E625E42-DEDC-451D-A230-EEE68B19BAE5}"/>
              </a:ext>
            </a:extLst>
          </p:cNvPr>
          <p:cNvSpPr>
            <a:spLocks noGrp="1"/>
          </p:cNvSpPr>
          <p:nvPr>
            <p:ph idx="1"/>
          </p:nvPr>
        </p:nvSpPr>
        <p:spPr/>
        <p:txBody>
          <a:bodyPr/>
          <a:lstStyle/>
          <a:p>
            <a:r>
              <a:rPr lang="en-US" b="0" i="0" dirty="0">
                <a:effectLst/>
                <a:latin typeface="Söhne"/>
              </a:rPr>
              <a:t>One of the primary aspects we examined is the distribution of sales across different regions. The data reveals interesting patterns in consumer behavior and market demand. Regions like Sub-Saharan Africa, Europe, and Asia stand out as significant contributors to the overall sales figures. This distribution offers insights into geographical strengths and potential growth areas.</a:t>
            </a:r>
            <a:endParaRPr lang="en-US" dirty="0"/>
          </a:p>
        </p:txBody>
      </p:sp>
    </p:spTree>
    <p:extLst>
      <p:ext uri="{BB962C8B-B14F-4D97-AF65-F5344CB8AC3E}">
        <p14:creationId xmlns:p14="http://schemas.microsoft.com/office/powerpoint/2010/main" val="118318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4CBE-A9B6-4AD7-AA67-E6AB2392C5ED}"/>
              </a:ext>
            </a:extLst>
          </p:cNvPr>
          <p:cNvSpPr>
            <a:spLocks noGrp="1"/>
          </p:cNvSpPr>
          <p:nvPr>
            <p:ph type="title"/>
          </p:nvPr>
        </p:nvSpPr>
        <p:spPr/>
        <p:txBody>
          <a:bodyPr/>
          <a:lstStyle/>
          <a:p>
            <a:r>
              <a:rPr lang="en-US" b="1" i="0" dirty="0">
                <a:effectLst/>
                <a:latin typeface="Söhne"/>
              </a:rPr>
              <a:t>Key Product Categories</a:t>
            </a:r>
            <a:endParaRPr lang="en-US" dirty="0"/>
          </a:p>
        </p:txBody>
      </p:sp>
      <p:sp>
        <p:nvSpPr>
          <p:cNvPr id="3" name="Content Placeholder 2">
            <a:extLst>
              <a:ext uri="{FF2B5EF4-FFF2-40B4-BE49-F238E27FC236}">
                <a16:creationId xmlns:a16="http://schemas.microsoft.com/office/drawing/2014/main" id="{E2C6F79B-884C-4ED2-9885-0F79F985EB7F}"/>
              </a:ext>
            </a:extLst>
          </p:cNvPr>
          <p:cNvSpPr>
            <a:spLocks noGrp="1"/>
          </p:cNvSpPr>
          <p:nvPr>
            <p:ph idx="1"/>
          </p:nvPr>
        </p:nvSpPr>
        <p:spPr/>
        <p:txBody>
          <a:bodyPr/>
          <a:lstStyle/>
          <a:p>
            <a:r>
              <a:rPr lang="en-US" b="0" i="0" dirty="0">
                <a:effectLst/>
                <a:latin typeface="Söhne"/>
              </a:rPr>
              <a:t>Another crucial aspect we analyzed is the performance of various product categories. By studying trends within categories like Personal Care, Beverages, and Vegetables, we can pinpoint which products resonate most with consumers. This knowledge is essential for targeted marketing, inventory management, and future product development.</a:t>
            </a:r>
            <a:endParaRPr lang="en-US" dirty="0"/>
          </a:p>
        </p:txBody>
      </p:sp>
    </p:spTree>
    <p:extLst>
      <p:ext uri="{BB962C8B-B14F-4D97-AF65-F5344CB8AC3E}">
        <p14:creationId xmlns:p14="http://schemas.microsoft.com/office/powerpoint/2010/main" val="81854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AE35-FB85-4F1F-80EE-87544361F569}"/>
              </a:ext>
            </a:extLst>
          </p:cNvPr>
          <p:cNvSpPr>
            <a:spLocks noGrp="1"/>
          </p:cNvSpPr>
          <p:nvPr>
            <p:ph type="title"/>
          </p:nvPr>
        </p:nvSpPr>
        <p:spPr/>
        <p:txBody>
          <a:bodyPr/>
          <a:lstStyle/>
          <a:p>
            <a:r>
              <a:rPr lang="en-US" b="1" i="0" dirty="0">
                <a:effectLst/>
                <a:latin typeface="Söhne"/>
              </a:rPr>
              <a:t>Seasonal Patterns and Trends</a:t>
            </a:r>
            <a:endParaRPr lang="en-US" dirty="0"/>
          </a:p>
        </p:txBody>
      </p:sp>
      <p:sp>
        <p:nvSpPr>
          <p:cNvPr id="3" name="Content Placeholder 2">
            <a:extLst>
              <a:ext uri="{FF2B5EF4-FFF2-40B4-BE49-F238E27FC236}">
                <a16:creationId xmlns:a16="http://schemas.microsoft.com/office/drawing/2014/main" id="{240C3E9A-C8DC-4079-BFC8-E7ADB4D7B3D0}"/>
              </a:ext>
            </a:extLst>
          </p:cNvPr>
          <p:cNvSpPr>
            <a:spLocks noGrp="1"/>
          </p:cNvSpPr>
          <p:nvPr>
            <p:ph idx="1"/>
          </p:nvPr>
        </p:nvSpPr>
        <p:spPr/>
        <p:txBody>
          <a:bodyPr/>
          <a:lstStyle/>
          <a:p>
            <a:r>
              <a:rPr lang="en-US" b="0" i="0" dirty="0">
                <a:effectLst/>
                <a:latin typeface="Söhne"/>
              </a:rPr>
              <a:t>Digging deeper, we explored seasonal patterns and trends. Identifying peak sales periods and slower seasons can aid in optimizing supply chain operations and promotional efforts. By studying these trends, we can ensure that products are available when customers need them the most.</a:t>
            </a:r>
            <a:endParaRPr lang="en-US" dirty="0"/>
          </a:p>
        </p:txBody>
      </p:sp>
    </p:spTree>
    <p:extLst>
      <p:ext uri="{BB962C8B-B14F-4D97-AF65-F5344CB8AC3E}">
        <p14:creationId xmlns:p14="http://schemas.microsoft.com/office/powerpoint/2010/main" val="362437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A87E-275C-4831-934A-3C088E2ADE6E}"/>
              </a:ext>
            </a:extLst>
          </p:cNvPr>
          <p:cNvSpPr>
            <a:spLocks noGrp="1"/>
          </p:cNvSpPr>
          <p:nvPr>
            <p:ph type="title"/>
          </p:nvPr>
        </p:nvSpPr>
        <p:spPr/>
        <p:txBody>
          <a:bodyPr/>
          <a:lstStyle/>
          <a:p>
            <a:r>
              <a:rPr lang="en-US" b="1" i="0" dirty="0">
                <a:effectLst/>
                <a:latin typeface="Söhne"/>
              </a:rPr>
              <a:t>Cross-Category Analysis</a:t>
            </a:r>
            <a:endParaRPr lang="en-US" dirty="0"/>
          </a:p>
        </p:txBody>
      </p:sp>
      <p:sp>
        <p:nvSpPr>
          <p:cNvPr id="3" name="Content Placeholder 2">
            <a:extLst>
              <a:ext uri="{FF2B5EF4-FFF2-40B4-BE49-F238E27FC236}">
                <a16:creationId xmlns:a16="http://schemas.microsoft.com/office/drawing/2014/main" id="{2FE0D6B1-6044-4ACD-8D92-4233F99CF09D}"/>
              </a:ext>
            </a:extLst>
          </p:cNvPr>
          <p:cNvSpPr>
            <a:spLocks noGrp="1"/>
          </p:cNvSpPr>
          <p:nvPr>
            <p:ph idx="1"/>
          </p:nvPr>
        </p:nvSpPr>
        <p:spPr/>
        <p:txBody>
          <a:bodyPr/>
          <a:lstStyle/>
          <a:p>
            <a:r>
              <a:rPr lang="en-US" b="0" i="0" dirty="0">
                <a:effectLst/>
                <a:latin typeface="Söhne"/>
              </a:rPr>
              <a:t>We also conducted a cross-category analysis to identify potential correlations between product categories. Understanding how certain products complement each other in consumers' shopping baskets can guide strategies for bundling, cross-promotions, and enhancing customer experience.</a:t>
            </a:r>
            <a:endParaRPr lang="en-US" dirty="0"/>
          </a:p>
        </p:txBody>
      </p:sp>
    </p:spTree>
    <p:extLst>
      <p:ext uri="{BB962C8B-B14F-4D97-AF65-F5344CB8AC3E}">
        <p14:creationId xmlns:p14="http://schemas.microsoft.com/office/powerpoint/2010/main" val="94835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D1FA-7E29-4F56-8BA9-BE36006C5E19}"/>
              </a:ext>
            </a:extLst>
          </p:cNvPr>
          <p:cNvSpPr>
            <a:spLocks noGrp="1"/>
          </p:cNvSpPr>
          <p:nvPr>
            <p:ph type="title"/>
          </p:nvPr>
        </p:nvSpPr>
        <p:spPr/>
        <p:txBody>
          <a:bodyPr/>
          <a:lstStyle/>
          <a:p>
            <a:r>
              <a:rPr lang="en-US" b="1" i="0" dirty="0">
                <a:effectLst/>
                <a:latin typeface="Söhne"/>
              </a:rPr>
              <a:t>Future Opportunities</a:t>
            </a:r>
            <a:endParaRPr lang="en-US" dirty="0"/>
          </a:p>
        </p:txBody>
      </p:sp>
      <p:sp>
        <p:nvSpPr>
          <p:cNvPr id="3" name="Content Placeholder 2">
            <a:extLst>
              <a:ext uri="{FF2B5EF4-FFF2-40B4-BE49-F238E27FC236}">
                <a16:creationId xmlns:a16="http://schemas.microsoft.com/office/drawing/2014/main" id="{93DB2CBA-2D5B-4133-8A7B-669E1BC01D02}"/>
              </a:ext>
            </a:extLst>
          </p:cNvPr>
          <p:cNvSpPr>
            <a:spLocks noGrp="1"/>
          </p:cNvSpPr>
          <p:nvPr>
            <p:ph idx="1"/>
          </p:nvPr>
        </p:nvSpPr>
        <p:spPr/>
        <p:txBody>
          <a:bodyPr/>
          <a:lstStyle/>
          <a:p>
            <a:r>
              <a:rPr lang="en-US" b="0" i="0" dirty="0">
                <a:effectLst/>
                <a:latin typeface="Söhne"/>
              </a:rPr>
              <a:t>Ultimately, the data not only helps us understand the present but also provides insights into future opportunities. By identifying emerging markets, untapped regions, and rising product categories, we can position ourselves for growth and innovation.</a:t>
            </a:r>
            <a:endParaRPr lang="en-US" dirty="0"/>
          </a:p>
        </p:txBody>
      </p:sp>
    </p:spTree>
    <p:extLst>
      <p:ext uri="{BB962C8B-B14F-4D97-AF65-F5344CB8AC3E}">
        <p14:creationId xmlns:p14="http://schemas.microsoft.com/office/powerpoint/2010/main" val="285766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39A5-17E1-4CE1-8A80-782BD3005E47}"/>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F64E4A9-2B75-4672-A663-9CC7E4DD39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625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411</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Analysis of Sales Data</vt:lpstr>
      <vt:lpstr>Introduction</vt:lpstr>
      <vt:lpstr>Data overview</vt:lpstr>
      <vt:lpstr>Sales Distribution by Region</vt:lpstr>
      <vt:lpstr>Key Product Categories</vt:lpstr>
      <vt:lpstr>Seasonal Patterns and Trends</vt:lpstr>
      <vt:lpstr>Cross-Category Analysis</vt:lpstr>
      <vt:lpstr>Future Opportunities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Sales Data</dc:title>
  <dc:creator>Behan Manawaduge</dc:creator>
  <cp:lastModifiedBy>Behan Manawaduge</cp:lastModifiedBy>
  <cp:revision>4</cp:revision>
  <dcterms:created xsi:type="dcterms:W3CDTF">2023-08-13T17:42:58Z</dcterms:created>
  <dcterms:modified xsi:type="dcterms:W3CDTF">2023-08-13T18:44:24Z</dcterms:modified>
</cp:coreProperties>
</file>