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HBgRLAwYF9Zmu9L4iQl1MsxHJ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12AF45-BC00-47DF-B016-C6146E05974B}">
  <a:tblStyle styleId="{3512AF45-BC00-47DF-B016-C6146E05974B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第一个部分呢是主干特征提取部分，也就对应了图片上左边。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利用这个主干特征体部分，我们可以获得一个又一个特征层，每一个特征层呢，都是我们输入进来的图片表示。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按键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大家可以看到在这个主干特征提取网络，这里我们会获得五个有效特征层，这是第一个有效特征层，这是第二个有效特征层，这是第三个有效特征层，这是第四个有效特征层，这是第五个有效特征层，这就是整个特征提取部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然后再加强特征提取网络这里。</a:t>
            </a:r>
            <a:endParaRPr/>
          </a:p>
        </p:txBody>
      </p:sp>
      <p:sp>
        <p:nvSpPr>
          <p:cNvPr id="176" name="Google Shape;17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我们再来看一下这个加强特征提取部分。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这个部分会利用刚才获得的五个初步有效特征层，进行上采样，（按键）就是途中绿色箭头的部分。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然后进行特征融合，这里需要上采样后的结果进行一个通道的堆叠，（按键）然后在堆叠完成之后我们再进行数次的卷集就可以啦。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我们最终会获得一个特征层，这个最终的特征层呢，（按键），红色框的部分相当于是我们整个网络的一个特征浓缩，然后我们就可以利用红色框的部分进行预测。</a:t>
            </a:r>
            <a:endParaRPr/>
          </a:p>
        </p:txBody>
      </p:sp>
      <p:sp>
        <p:nvSpPr>
          <p:cNvPr id="190" name="Google Shape;19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我们在获得这样一个最终的特征层之后，进行通道数的调整，然后对每一个像素点进行分类，我们需要把我们最终的这个特征层它的通道数。调整成我们需要分的类的个数就可以，（图像中示64个通道层，希望他输出两个类别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整个过程完成了对输入进来的图片进行分类。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这就是今天的课程。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希望大家可以理解Unet，它的一个构建思路就是理解这样一幅图。</a:t>
            </a:r>
            <a:endParaRPr/>
          </a:p>
        </p:txBody>
      </p:sp>
      <p:sp>
        <p:nvSpPr>
          <p:cNvPr id="215" name="Google Shape;21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这部分是案例说明，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我们会拿到一张电阻片的图像，丢到网络中，期望网络能对图像中的每个类别正确分类。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我们先来简单的了解一下这张影像的构成，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它分为五个部分，紫色属于背景，蓝色属于OA部分，绿色属于cover，雾蓝属于gray区域，黄色属于破洞。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我们属于注意一点是，每个类别在图像中的占比是不一样的，可以看到紫色跟蓝色占了影像中的82%左右，（按键）破洞黄色部分只占了0.019%，（按键）这已经属于非常极端占别的情况。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补充一点：在deep learning中，类别小于15%就会属于类别占比不平衡情况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深度学习是一个非常依赖数据的偏科生，（按键）他的结果很大一部分依赖实验数据，数据占比越多部分就会学得越好，占比比较少的类别就会变得比较可怜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那么同学们可以想一想，我们在实验中可能会遇到什么样的问题？</a:t>
            </a:r>
            <a:endParaRPr/>
          </a:p>
        </p:txBody>
      </p:sp>
      <p:sp>
        <p:nvSpPr>
          <p:cNvPr id="243" name="Google Shape;24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我们就一起来了解一下这个Unet，我们今天的任务呢，是对这个Unet有一个整体的认知，看懂这幅图，它的一个主要的执行思路和autoencode模型是类似的，也包含encoder decoder部分，那整个unet可以分为三个部分。</a:t>
            </a:r>
            <a:endParaRPr/>
          </a:p>
        </p:txBody>
      </p:sp>
      <p:sp>
        <p:nvSpPr>
          <p:cNvPr id="168" name="Google Shape;16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8.png"/><Relationship Id="rId8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Unet</a:t>
            </a:r>
            <a:endParaRPr sz="5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在这里插入图片描述"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789" y="1857739"/>
            <a:ext cx="8502093" cy="484988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/>
          <p:nvPr/>
        </p:nvSpPr>
        <p:spPr>
          <a:xfrm>
            <a:off x="7482214" y="1791847"/>
            <a:ext cx="4709786" cy="49816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7565852" y="2669630"/>
            <a:ext cx="371475" cy="351433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7565852" y="4281951"/>
            <a:ext cx="371475" cy="351433"/>
          </a:xfrm>
          <a:prstGeom prst="ellipse">
            <a:avLst/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7565852" y="5150744"/>
            <a:ext cx="371475" cy="351433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7565852" y="5674120"/>
            <a:ext cx="371475" cy="351433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7565852" y="6120760"/>
            <a:ext cx="371475" cy="351433"/>
          </a:xfrm>
          <a:prstGeom prst="ellipse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extract feature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在这里插入图片描述"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63" y="1579287"/>
            <a:ext cx="8502093" cy="484988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/>
          <p:nvPr/>
        </p:nvSpPr>
        <p:spPr>
          <a:xfrm>
            <a:off x="651354" y="1579286"/>
            <a:ext cx="3745282" cy="49786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7387225" y="428832"/>
            <a:ext cx="3966575" cy="39917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7163005" y="1579286"/>
            <a:ext cx="506472" cy="1765324"/>
          </a:xfrm>
          <a:prstGeom prst="frame">
            <a:avLst>
              <a:gd fmla="val 5357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3924194" y="2419753"/>
            <a:ext cx="371475" cy="351433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3924194" y="4032074"/>
            <a:ext cx="371475" cy="351433"/>
          </a:xfrm>
          <a:prstGeom prst="ellipse">
            <a:avLst/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3924194" y="4900867"/>
            <a:ext cx="371475" cy="351433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3924194" y="5424243"/>
            <a:ext cx="371475" cy="351433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3924194" y="5870883"/>
            <a:ext cx="371475" cy="351433"/>
          </a:xfrm>
          <a:prstGeom prst="ellipse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4892245" y="5688102"/>
            <a:ext cx="243636" cy="365562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5693913" y="5282196"/>
            <a:ext cx="243636" cy="365562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6289082" y="4535304"/>
            <a:ext cx="264117" cy="478655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6721044" y="3246218"/>
            <a:ext cx="274115" cy="609501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6650172" y="1875044"/>
            <a:ext cx="344987" cy="1553955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6110153" y="3742514"/>
            <a:ext cx="443046" cy="905686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5479486" y="4863056"/>
            <a:ext cx="458064" cy="478655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4481393" y="5455178"/>
            <a:ext cx="654487" cy="335737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reconstruct image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71764"/>
          </a:schemeClr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在这里插入图片描述" id="218" name="Google Shape;2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918" y="1910271"/>
            <a:ext cx="8502093" cy="484988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/>
          <p:nvPr/>
        </p:nvSpPr>
        <p:spPr>
          <a:xfrm>
            <a:off x="9860315" y="1751155"/>
            <a:ext cx="1778696" cy="2492679"/>
          </a:xfrm>
          <a:prstGeom prst="rect">
            <a:avLst/>
          </a:prstGeom>
          <a:solidFill>
            <a:srgbClr val="C4E0B2">
              <a:alpha val="53725"/>
            </a:srgbClr>
          </a:solidFill>
          <a:ln cap="flat" cmpd="sng" w="12700">
            <a:solidFill>
              <a:schemeClr val="lt1">
                <a:alpha val="9882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3"/>
          <p:cNvSpPr txBox="1"/>
          <p:nvPr/>
        </p:nvSpPr>
        <p:spPr>
          <a:xfrm>
            <a:off x="3988447" y="1503976"/>
            <a:ext cx="1107996" cy="646331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提取特征</a:t>
            </a:r>
            <a:endParaRPr/>
          </a:p>
        </p:txBody>
      </p:sp>
      <p:cxnSp>
        <p:nvCxnSpPr>
          <p:cNvPr id="229" name="Google Shape;229;p13"/>
          <p:cNvCxnSpPr>
            <a:stCxn id="230" idx="2"/>
          </p:cNvCxnSpPr>
          <p:nvPr/>
        </p:nvCxnSpPr>
        <p:spPr>
          <a:xfrm>
            <a:off x="9805769" y="3896961"/>
            <a:ext cx="28200" cy="79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1" name="Google Shape;231;p13"/>
          <p:cNvSpPr txBox="1"/>
          <p:nvPr/>
        </p:nvSpPr>
        <p:spPr>
          <a:xfrm>
            <a:off x="6735314" y="1467048"/>
            <a:ext cx="1107996" cy="646331"/>
          </a:xfrm>
          <a:prstGeom prst="rect">
            <a:avLst/>
          </a:prstGeom>
          <a:noFill/>
          <a:ln cap="flat" cmpd="sng" w="9525">
            <a:solidFill>
              <a:srgbClr val="FFC0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复原图像</a:t>
            </a:r>
            <a:endParaRPr/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98" y="4636907"/>
            <a:ext cx="4009265" cy="145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9350" y="2311269"/>
            <a:ext cx="4813300" cy="23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/>
          <p:nvPr/>
        </p:nvSpPr>
        <p:spPr>
          <a:xfrm>
            <a:off x="1160091" y="3082967"/>
            <a:ext cx="2011680" cy="859985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8799929" y="3036976"/>
            <a:ext cx="2011680" cy="85998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3"/>
          <p:cNvCxnSpPr>
            <a:stCxn id="234" idx="2"/>
            <a:endCxn id="232" idx="0"/>
          </p:cNvCxnSpPr>
          <p:nvPr/>
        </p:nvCxnSpPr>
        <p:spPr>
          <a:xfrm>
            <a:off x="2165931" y="3942952"/>
            <a:ext cx="0" cy="69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p13"/>
          <p:cNvSpPr/>
          <p:nvPr/>
        </p:nvSpPr>
        <p:spPr>
          <a:xfrm>
            <a:off x="3171771" y="2132061"/>
            <a:ext cx="2741349" cy="2157868"/>
          </a:xfrm>
          <a:prstGeom prst="rect">
            <a:avLst/>
          </a:pr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5950049" y="2127617"/>
            <a:ext cx="2741349" cy="2157868"/>
          </a:xfrm>
          <a:prstGeom prst="rect">
            <a:avLst/>
          </a:prstGeom>
          <a:noFill/>
          <a:ln cap="flat" cmpd="sng" w="31750">
            <a:solidFill>
              <a:srgbClr val="FFC0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199" y="4681187"/>
            <a:ext cx="4267173" cy="154675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012" y="3070840"/>
            <a:ext cx="6651205" cy="246560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4"/>
          <p:cNvSpPr txBox="1"/>
          <p:nvPr/>
        </p:nvSpPr>
        <p:spPr>
          <a:xfrm>
            <a:off x="181026" y="2599479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groundtruth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1012" y="164851"/>
            <a:ext cx="4854988" cy="175657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4"/>
          <p:cNvSpPr txBox="1"/>
          <p:nvPr/>
        </p:nvSpPr>
        <p:spPr>
          <a:xfrm>
            <a:off x="440659" y="1157844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原图</a:t>
            </a:r>
            <a:endParaRPr/>
          </a:p>
        </p:txBody>
      </p:sp>
      <p:graphicFrame>
        <p:nvGraphicFramePr>
          <p:cNvPr id="250" name="Google Shape;250;p14"/>
          <p:cNvGraphicFramePr/>
          <p:nvPr/>
        </p:nvGraphicFramePr>
        <p:xfrm>
          <a:off x="8289324" y="30947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{3512AF45-BC00-47DF-B016-C6146E05974B}</a:tableStyleId>
              </a:tblPr>
              <a:tblGrid>
                <a:gridCol w="897000"/>
              </a:tblGrid>
              <a:tr h="34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bg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solidFill>
                      <a:srgbClr val="7030A0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38.87%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51" name="Google Shape;251;p14"/>
          <p:cNvCxnSpPr/>
          <p:nvPr/>
        </p:nvCxnSpPr>
        <p:spPr>
          <a:xfrm>
            <a:off x="7856061" y="3212757"/>
            <a:ext cx="433263" cy="0"/>
          </a:xfrm>
          <a:prstGeom prst="straightConnector1">
            <a:avLst/>
          </a:prstGeom>
          <a:noFill/>
          <a:ln cap="flat" cmpd="sng" w="349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52" name="Google Shape;252;p14"/>
          <p:cNvGraphicFramePr/>
          <p:nvPr/>
        </p:nvGraphicFramePr>
        <p:xfrm>
          <a:off x="8289324" y="47188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{3512AF45-BC00-47DF-B016-C6146E05974B}</a:tableStyleId>
              </a:tblPr>
              <a:tblGrid>
                <a:gridCol w="1022200"/>
              </a:tblGrid>
              <a:tr h="46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OA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solidFill>
                      <a:srgbClr val="01958B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44.19%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53" name="Google Shape;253;p14"/>
          <p:cNvCxnSpPr/>
          <p:nvPr/>
        </p:nvCxnSpPr>
        <p:spPr>
          <a:xfrm flipH="1" rot="10800000">
            <a:off x="7573251" y="5134509"/>
            <a:ext cx="716100" cy="136800"/>
          </a:xfrm>
          <a:prstGeom prst="straightConnector1">
            <a:avLst/>
          </a:prstGeom>
          <a:noFill/>
          <a:ln cap="flat" cmpd="sng" w="34925">
            <a:solidFill>
              <a:srgbClr val="01958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14"/>
          <p:cNvCxnSpPr/>
          <p:nvPr/>
        </p:nvCxnSpPr>
        <p:spPr>
          <a:xfrm rot="10800000">
            <a:off x="6748064" y="2866663"/>
            <a:ext cx="0" cy="415800"/>
          </a:xfrm>
          <a:prstGeom prst="straightConnector1">
            <a:avLst/>
          </a:prstGeom>
          <a:noFill/>
          <a:ln cap="flat" cmpd="sng" w="34925">
            <a:solidFill>
              <a:srgbClr val="0DC75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55" name="Google Shape;255;p14"/>
          <p:cNvGraphicFramePr/>
          <p:nvPr/>
        </p:nvGraphicFramePr>
        <p:xfrm>
          <a:off x="6245291" y="20354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{3512AF45-BC00-47DF-B016-C6146E05974B}</a:tableStyleId>
              </a:tblPr>
              <a:tblGrid>
                <a:gridCol w="1005550"/>
              </a:tblGrid>
              <a:tr h="46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Cover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solidFill>
                      <a:srgbClr val="0DC755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11%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56" name="Google Shape;256;p14"/>
          <p:cNvGraphicFramePr/>
          <p:nvPr/>
        </p:nvGraphicFramePr>
        <p:xfrm>
          <a:off x="2622736" y="20354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{3512AF45-BC00-47DF-B016-C6146E05974B}</a:tableStyleId>
              </a:tblPr>
              <a:tblGrid>
                <a:gridCol w="1045775"/>
              </a:tblGrid>
              <a:tr h="46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Gray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solidFill>
                      <a:srgbClr val="0070C0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5.9%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57" name="Google Shape;257;p14"/>
          <p:cNvCxnSpPr/>
          <p:nvPr/>
        </p:nvCxnSpPr>
        <p:spPr>
          <a:xfrm flipH="1" rot="10800000">
            <a:off x="2892344" y="2866801"/>
            <a:ext cx="253200" cy="562200"/>
          </a:xfrm>
          <a:prstGeom prst="straightConnector1">
            <a:avLst/>
          </a:prstGeom>
          <a:noFill/>
          <a:ln cap="flat" cmpd="sng" w="349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58" name="Google Shape;258;p14"/>
          <p:cNvGraphicFramePr/>
          <p:nvPr/>
        </p:nvGraphicFramePr>
        <p:xfrm>
          <a:off x="2618852" y="58901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{3512AF45-BC00-47DF-B016-C6146E05974B}</a:tableStyleId>
              </a:tblPr>
              <a:tblGrid>
                <a:gridCol w="884475"/>
              </a:tblGrid>
              <a:tr h="46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Hole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solidFill>
                      <a:srgbClr val="FCE816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0.019%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59" name="Google Shape;259;p14"/>
          <p:cNvCxnSpPr/>
          <p:nvPr/>
        </p:nvCxnSpPr>
        <p:spPr>
          <a:xfrm>
            <a:off x="3018982" y="4835471"/>
            <a:ext cx="42000" cy="1054500"/>
          </a:xfrm>
          <a:prstGeom prst="straightConnector1">
            <a:avLst/>
          </a:prstGeom>
          <a:noFill/>
          <a:ln cap="flat" cmpd="sng" w="34925">
            <a:solidFill>
              <a:srgbClr val="FCE81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0" name="Google Shape;260;p14"/>
          <p:cNvSpPr/>
          <p:nvPr/>
        </p:nvSpPr>
        <p:spPr>
          <a:xfrm>
            <a:off x="8094907" y="2866781"/>
            <a:ext cx="1364472" cy="1282983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8077596" y="4561425"/>
            <a:ext cx="1364472" cy="1282983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2463385" y="5714859"/>
            <a:ext cx="1205121" cy="1143142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9984652" y="3812675"/>
            <a:ext cx="1569660" cy="369332"/>
          </a:xfrm>
          <a:prstGeom prst="rect">
            <a:avLst/>
          </a:prstGeom>
          <a:noFill/>
          <a:ln cap="flat" cmpd="sng" w="317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受到网络偏爱</a:t>
            </a:r>
            <a:endParaRPr/>
          </a:p>
        </p:txBody>
      </p:sp>
      <p:cxnSp>
        <p:nvCxnSpPr>
          <p:cNvPr id="264" name="Google Shape;264;p14"/>
          <p:cNvCxnSpPr>
            <a:stCxn id="260" idx="3"/>
            <a:endCxn id="263" idx="0"/>
          </p:cNvCxnSpPr>
          <p:nvPr/>
        </p:nvCxnSpPr>
        <p:spPr>
          <a:xfrm>
            <a:off x="9459379" y="3508273"/>
            <a:ext cx="1310100" cy="3045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14"/>
          <p:cNvCxnSpPr>
            <a:stCxn id="261" idx="3"/>
            <a:endCxn id="263" idx="2"/>
          </p:cNvCxnSpPr>
          <p:nvPr/>
        </p:nvCxnSpPr>
        <p:spPr>
          <a:xfrm flipH="1" rot="10800000">
            <a:off x="9442068" y="4182017"/>
            <a:ext cx="1327500" cy="10209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5"/>
          <p:cNvSpPr txBox="1"/>
          <p:nvPr>
            <p:ph idx="12" type="sldNum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028" y="1479032"/>
            <a:ext cx="4446948" cy="160894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5"/>
          <p:cNvSpPr txBox="1"/>
          <p:nvPr/>
        </p:nvSpPr>
        <p:spPr>
          <a:xfrm>
            <a:off x="6870503" y="1109700"/>
            <a:ext cx="696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0503" y="4017918"/>
            <a:ext cx="4336473" cy="160753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5"/>
          <p:cNvSpPr txBox="1"/>
          <p:nvPr/>
        </p:nvSpPr>
        <p:spPr>
          <a:xfrm>
            <a:off x="6870503" y="3610609"/>
            <a:ext cx="1394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groundtruth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network: Unet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traing data: 80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learning rate: 0.001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loss function: cross entropy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epoch: 100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679" y="628573"/>
            <a:ext cx="3851607" cy="137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679" y="2027840"/>
            <a:ext cx="3851607" cy="139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8819" y="3918470"/>
            <a:ext cx="3770467" cy="136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2346456"/>
            <a:ext cx="4446948" cy="160894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6"/>
          <p:cNvSpPr txBox="1"/>
          <p:nvPr/>
        </p:nvSpPr>
        <p:spPr>
          <a:xfrm>
            <a:off x="948675" y="1977124"/>
            <a:ext cx="696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5285148" y="78689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8675" y="4449914"/>
            <a:ext cx="4336473" cy="160753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6"/>
          <p:cNvSpPr txBox="1"/>
          <p:nvPr/>
        </p:nvSpPr>
        <p:spPr>
          <a:xfrm>
            <a:off x="948675" y="4042605"/>
            <a:ext cx="1394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groundtruth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67989" y="5335848"/>
            <a:ext cx="3701297" cy="138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Homework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 the 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61" y="3046846"/>
            <a:ext cx="5275972" cy="190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1426" y="3048733"/>
            <a:ext cx="5149425" cy="190889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/>
          <p:nvPr/>
        </p:nvSpPr>
        <p:spPr>
          <a:xfrm>
            <a:off x="6046782" y="2697676"/>
            <a:ext cx="1417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Groundtruth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59375" y="2697676"/>
            <a:ext cx="696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Homework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is the role of copy in the network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pooling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3937" y="2780278"/>
            <a:ext cx="4417001" cy="2942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8"/>
          <p:cNvCxnSpPr/>
          <p:nvPr/>
        </p:nvCxnSpPr>
        <p:spPr>
          <a:xfrm>
            <a:off x="8518567" y="5214257"/>
            <a:ext cx="1197429" cy="0"/>
          </a:xfrm>
          <a:prstGeom prst="straightConnector1">
            <a:avLst/>
          </a:prstGeom>
          <a:noFill/>
          <a:ln cap="flat" cmpd="sng" w="4127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/>
        </p:nvSpPr>
        <p:spPr>
          <a:xfrm>
            <a:off x="7093974" y="5383161"/>
            <a:ext cx="32784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for u listen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Outline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is semantic segmentation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Introduction of Unet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is semantic segmentation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Classify all pixels in the image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001" y="2857387"/>
            <a:ext cx="2573063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4068" y="2927350"/>
            <a:ext cx="2573064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5577653" y="4388676"/>
            <a:ext cx="684972" cy="4174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5070745" y="3607408"/>
            <a:ext cx="14132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 rot="-5400000">
            <a:off x="6251758" y="3422486"/>
            <a:ext cx="1376738" cy="966849"/>
          </a:xfrm>
          <a:prstGeom prst="trapezoid">
            <a:avLst>
              <a:gd fmla="val 25000" name="adj"/>
            </a:avLst>
          </a:prstGeom>
          <a:solidFill>
            <a:srgbClr val="FFF2CD"/>
          </a:solidFill>
          <a:ln cap="flat" cmpd="sng" w="12700">
            <a:solidFill>
              <a:srgbClr val="FFF2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is semantic segmentation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Classify all pixels in the image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5" y="3036021"/>
            <a:ext cx="1413272" cy="188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6880" y="3084809"/>
            <a:ext cx="1413272" cy="1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4292342" y="3757491"/>
            <a:ext cx="444617" cy="2202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928196" y="3757491"/>
            <a:ext cx="444617" cy="2202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2556048" y="3768292"/>
            <a:ext cx="444617" cy="2202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4"/>
          <p:cNvGrpSpPr/>
          <p:nvPr/>
        </p:nvGrpSpPr>
        <p:grpSpPr>
          <a:xfrm>
            <a:off x="4910348" y="3570837"/>
            <a:ext cx="710234" cy="593540"/>
            <a:chOff x="5610556" y="3335353"/>
            <a:chExt cx="1023460" cy="966849"/>
          </a:xfrm>
        </p:grpSpPr>
        <p:sp>
          <p:nvSpPr>
            <p:cNvPr id="122" name="Google Shape;122;p4"/>
            <p:cNvSpPr/>
            <p:nvPr/>
          </p:nvSpPr>
          <p:spPr>
            <a:xfrm>
              <a:off x="5610556" y="3335353"/>
              <a:ext cx="746619" cy="746619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753170" y="3445468"/>
              <a:ext cx="746619" cy="746619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887397" y="3555583"/>
              <a:ext cx="746619" cy="746619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"/>
          <p:cNvSpPr/>
          <p:nvPr/>
        </p:nvSpPr>
        <p:spPr>
          <a:xfrm rot="5400000">
            <a:off x="3011490" y="3403112"/>
            <a:ext cx="1376738" cy="966849"/>
          </a:xfrm>
          <a:prstGeom prst="trapezoid">
            <a:avLst>
              <a:gd fmla="val 25000" name="adj"/>
            </a:avLst>
          </a:prstGeom>
          <a:solidFill>
            <a:srgbClr val="FFF2CD"/>
          </a:solidFill>
          <a:ln cap="flat" cmpd="sng" w="12700">
            <a:solidFill>
              <a:srgbClr val="FFF2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167017" y="3693742"/>
            <a:ext cx="1050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Encoder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6456702" y="3701870"/>
            <a:ext cx="1101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7615544" y="3757491"/>
            <a:ext cx="444617" cy="2202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is semantic segmentation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Semantic segmentation is widely used in automatic driving, automatic matting, medical imaging and other fields.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076" y="3671776"/>
            <a:ext cx="2420013" cy="146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7471" y="3671775"/>
            <a:ext cx="1707949" cy="146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2625" y="3671775"/>
            <a:ext cx="1642953" cy="146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5742" y="3671776"/>
            <a:ext cx="1501382" cy="14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07124" y="3671774"/>
            <a:ext cx="1477756" cy="146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FCN(full conv network)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pic2.zhimg.com/80/v2-613b7a2d61f20ff007239e15d6c0c771_720w.jpg"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489" y="1870075"/>
            <a:ext cx="6927396" cy="3924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U-Net: Convolutional Networks for Biomedical Image Segmentation，CVPR，2015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851221" y="2807996"/>
            <a:ext cx="2215856" cy="3457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5708" y="3234189"/>
            <a:ext cx="4417001" cy="29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Solve the problem of medical image segmentation;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U-shaped network structure to obtain </a:t>
            </a:r>
            <a:r>
              <a:rPr lang="en-US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context information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location information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Unet won champion in the isbi cell tracking competition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在这里插入图片描述"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953" y="1637256"/>
            <a:ext cx="8502093" cy="484988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2021-05-01T05:55:25Z</dcterms:created>
  <dc:creator>Chen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0x0101000F47CF9678000E449502CEDC8442552E</vt:lpwstr>
  </property>
</Properties>
</file>