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1FEB87-7C86-4D2F-B3D3-1A67D7BC070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8E598-B1FA-47FF-A413-33E34D4B8764}" type="slidenum">
              <a:rPr lang="en-US" smtClean="0"/>
              <a:t>‹#›</a:t>
            </a:fld>
            <a:endParaRPr lang="en-US"/>
          </a:p>
        </p:txBody>
      </p:sp>
    </p:spTree>
    <p:extLst>
      <p:ext uri="{BB962C8B-B14F-4D97-AF65-F5344CB8AC3E}">
        <p14:creationId xmlns:p14="http://schemas.microsoft.com/office/powerpoint/2010/main" val="168585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FEB87-7C86-4D2F-B3D3-1A67D7BC070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8E598-B1FA-47FF-A413-33E34D4B8764}" type="slidenum">
              <a:rPr lang="en-US" smtClean="0"/>
              <a:t>‹#›</a:t>
            </a:fld>
            <a:endParaRPr lang="en-US"/>
          </a:p>
        </p:txBody>
      </p:sp>
    </p:spTree>
    <p:extLst>
      <p:ext uri="{BB962C8B-B14F-4D97-AF65-F5344CB8AC3E}">
        <p14:creationId xmlns:p14="http://schemas.microsoft.com/office/powerpoint/2010/main" val="177870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FEB87-7C86-4D2F-B3D3-1A67D7BC070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8E598-B1FA-47FF-A413-33E34D4B8764}" type="slidenum">
              <a:rPr lang="en-US" smtClean="0"/>
              <a:t>‹#›</a:t>
            </a:fld>
            <a:endParaRPr lang="en-US"/>
          </a:p>
        </p:txBody>
      </p:sp>
    </p:spTree>
    <p:extLst>
      <p:ext uri="{BB962C8B-B14F-4D97-AF65-F5344CB8AC3E}">
        <p14:creationId xmlns:p14="http://schemas.microsoft.com/office/powerpoint/2010/main" val="71839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FEB87-7C86-4D2F-B3D3-1A67D7BC070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8E598-B1FA-47FF-A413-33E34D4B8764}" type="slidenum">
              <a:rPr lang="en-US" smtClean="0"/>
              <a:t>‹#›</a:t>
            </a:fld>
            <a:endParaRPr lang="en-US"/>
          </a:p>
        </p:txBody>
      </p:sp>
    </p:spTree>
    <p:extLst>
      <p:ext uri="{BB962C8B-B14F-4D97-AF65-F5344CB8AC3E}">
        <p14:creationId xmlns:p14="http://schemas.microsoft.com/office/powerpoint/2010/main" val="175754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1FEB87-7C86-4D2F-B3D3-1A67D7BC0703}"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8E598-B1FA-47FF-A413-33E34D4B8764}" type="slidenum">
              <a:rPr lang="en-US" smtClean="0"/>
              <a:t>‹#›</a:t>
            </a:fld>
            <a:endParaRPr lang="en-US"/>
          </a:p>
        </p:txBody>
      </p:sp>
    </p:spTree>
    <p:extLst>
      <p:ext uri="{BB962C8B-B14F-4D97-AF65-F5344CB8AC3E}">
        <p14:creationId xmlns:p14="http://schemas.microsoft.com/office/powerpoint/2010/main" val="350945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1FEB87-7C86-4D2F-B3D3-1A67D7BC0703}"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8E598-B1FA-47FF-A413-33E34D4B8764}" type="slidenum">
              <a:rPr lang="en-US" smtClean="0"/>
              <a:t>‹#›</a:t>
            </a:fld>
            <a:endParaRPr lang="en-US"/>
          </a:p>
        </p:txBody>
      </p:sp>
    </p:spTree>
    <p:extLst>
      <p:ext uri="{BB962C8B-B14F-4D97-AF65-F5344CB8AC3E}">
        <p14:creationId xmlns:p14="http://schemas.microsoft.com/office/powerpoint/2010/main" val="380756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1FEB87-7C86-4D2F-B3D3-1A67D7BC0703}"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58E598-B1FA-47FF-A413-33E34D4B8764}" type="slidenum">
              <a:rPr lang="en-US" smtClean="0"/>
              <a:t>‹#›</a:t>
            </a:fld>
            <a:endParaRPr lang="en-US"/>
          </a:p>
        </p:txBody>
      </p:sp>
    </p:spTree>
    <p:extLst>
      <p:ext uri="{BB962C8B-B14F-4D97-AF65-F5344CB8AC3E}">
        <p14:creationId xmlns:p14="http://schemas.microsoft.com/office/powerpoint/2010/main" val="401017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1FEB87-7C86-4D2F-B3D3-1A67D7BC0703}"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58E598-B1FA-47FF-A413-33E34D4B8764}" type="slidenum">
              <a:rPr lang="en-US" smtClean="0"/>
              <a:t>‹#›</a:t>
            </a:fld>
            <a:endParaRPr lang="en-US"/>
          </a:p>
        </p:txBody>
      </p:sp>
    </p:spTree>
    <p:extLst>
      <p:ext uri="{BB962C8B-B14F-4D97-AF65-F5344CB8AC3E}">
        <p14:creationId xmlns:p14="http://schemas.microsoft.com/office/powerpoint/2010/main" val="206667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FEB87-7C86-4D2F-B3D3-1A67D7BC0703}"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58E598-B1FA-47FF-A413-33E34D4B8764}" type="slidenum">
              <a:rPr lang="en-US" smtClean="0"/>
              <a:t>‹#›</a:t>
            </a:fld>
            <a:endParaRPr lang="en-US"/>
          </a:p>
        </p:txBody>
      </p:sp>
    </p:spTree>
    <p:extLst>
      <p:ext uri="{BB962C8B-B14F-4D97-AF65-F5344CB8AC3E}">
        <p14:creationId xmlns:p14="http://schemas.microsoft.com/office/powerpoint/2010/main" val="64822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1FEB87-7C86-4D2F-B3D3-1A67D7BC0703}"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8E598-B1FA-47FF-A413-33E34D4B8764}" type="slidenum">
              <a:rPr lang="en-US" smtClean="0"/>
              <a:t>‹#›</a:t>
            </a:fld>
            <a:endParaRPr lang="en-US"/>
          </a:p>
        </p:txBody>
      </p:sp>
    </p:spTree>
    <p:extLst>
      <p:ext uri="{BB962C8B-B14F-4D97-AF65-F5344CB8AC3E}">
        <p14:creationId xmlns:p14="http://schemas.microsoft.com/office/powerpoint/2010/main" val="341816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1FEB87-7C86-4D2F-B3D3-1A67D7BC0703}"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8E598-B1FA-47FF-A413-33E34D4B8764}" type="slidenum">
              <a:rPr lang="en-US" smtClean="0"/>
              <a:t>‹#›</a:t>
            </a:fld>
            <a:endParaRPr lang="en-US"/>
          </a:p>
        </p:txBody>
      </p:sp>
    </p:spTree>
    <p:extLst>
      <p:ext uri="{BB962C8B-B14F-4D97-AF65-F5344CB8AC3E}">
        <p14:creationId xmlns:p14="http://schemas.microsoft.com/office/powerpoint/2010/main" val="3253207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FEB87-7C86-4D2F-B3D3-1A67D7BC0703}" type="datetimeFigureOut">
              <a:rPr lang="en-US" smtClean="0"/>
              <a:t>12/7/2024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8E598-B1FA-47FF-A413-33E34D4B8764}" type="slidenum">
              <a:rPr lang="en-US" smtClean="0"/>
              <a:t>‹#›</a:t>
            </a:fld>
            <a:endParaRPr lang="en-US"/>
          </a:p>
        </p:txBody>
      </p:sp>
    </p:spTree>
    <p:extLst>
      <p:ext uri="{BB962C8B-B14F-4D97-AF65-F5344CB8AC3E}">
        <p14:creationId xmlns:p14="http://schemas.microsoft.com/office/powerpoint/2010/main" val="2226803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err="1" smtClean="0"/>
              <a:t>freeRTOS</a:t>
            </a:r>
            <a:endParaRPr lang="en-US" dirty="0"/>
          </a:p>
        </p:txBody>
      </p:sp>
    </p:spTree>
    <p:extLst>
      <p:ext uri="{BB962C8B-B14F-4D97-AF65-F5344CB8AC3E}">
        <p14:creationId xmlns:p14="http://schemas.microsoft.com/office/powerpoint/2010/main" val="2378634375"/>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sz="5400" dirty="0" smtClean="0">
                <a:cs typeface="B Titr" panose="00000700000000000000" pitchFamily="2" charset="-78"/>
              </a:rPr>
              <a:t>اصطلاحات اولیه و کمی کد نویسی</a:t>
            </a:r>
            <a:endParaRPr lang="en-US" sz="3200" dirty="0"/>
          </a:p>
        </p:txBody>
      </p:sp>
    </p:spTree>
    <p:extLst>
      <p:ext uri="{BB962C8B-B14F-4D97-AF65-F5344CB8AC3E}">
        <p14:creationId xmlns:p14="http://schemas.microsoft.com/office/powerpoint/2010/main" val="328192016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Titr" panose="00000700000000000000" pitchFamily="2" charset="-78"/>
              </a:rPr>
              <a:t>ساخت یک تسک در </a:t>
            </a:r>
            <a:r>
              <a:rPr lang="en-US" b="1" dirty="0" err="1" smtClean="0">
                <a:cs typeface="B Titr" panose="00000700000000000000" pitchFamily="2" charset="-78"/>
              </a:rPr>
              <a:t>FreeRTOS</a:t>
            </a:r>
            <a:endParaRPr lang="en-US" b="1"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sz="3200" dirty="0" smtClean="0">
                <a:cs typeface="B Lotus" panose="00000400000000000000" pitchFamily="2" charset="-78"/>
              </a:rPr>
              <a:t>برای ساخت یک تسک ساده در </a:t>
            </a:r>
            <a:r>
              <a:rPr lang="en-US" sz="3200" dirty="0" err="1" smtClean="0">
                <a:cs typeface="B Lotus" panose="00000400000000000000" pitchFamily="2" charset="-78"/>
              </a:rPr>
              <a:t>FreeRTOS</a:t>
            </a:r>
            <a:r>
              <a:rPr lang="en-US" sz="3200" dirty="0" smtClean="0">
                <a:cs typeface="B Lotus" panose="00000400000000000000" pitchFamily="2" charset="-78"/>
              </a:rPr>
              <a:t>، </a:t>
            </a:r>
            <a:r>
              <a:rPr lang="fa-IR" sz="3200" dirty="0" smtClean="0">
                <a:cs typeface="B Lotus" panose="00000400000000000000" pitchFamily="2" charset="-78"/>
              </a:rPr>
              <a:t>ابتدا باید از تابع </a:t>
            </a:r>
            <a:r>
              <a:rPr lang="en-US" sz="3200" dirty="0" err="1" smtClean="0">
                <a:cs typeface="B Lotus" panose="00000400000000000000" pitchFamily="2" charset="-78"/>
              </a:rPr>
              <a:t>xTaskCreate</a:t>
            </a:r>
            <a:r>
              <a:rPr lang="en-US" sz="3200" dirty="0" smtClean="0">
                <a:cs typeface="B Lotus" panose="00000400000000000000" pitchFamily="2" charset="-78"/>
              </a:rPr>
              <a:t> </a:t>
            </a:r>
            <a:r>
              <a:rPr lang="fa-IR" sz="3200" dirty="0" smtClean="0">
                <a:cs typeface="B Lotus" panose="00000400000000000000" pitchFamily="2" charset="-78"/>
              </a:rPr>
              <a:t>استفاده کنید. این تابع به شما این امکان را می‌دهد که یک تسک جدید ایجاد کنید و آن را اجرا کنید. برای این کار، باید یک تابع تسک تعریف کنید که در آن، وظیفه‌ای که می‌خواهید تسک انجام دهد مشخص شود.</a:t>
            </a:r>
            <a:endParaRPr lang="fa-IR" sz="3200" dirty="0">
              <a:cs typeface="B Lotus" panose="00000400000000000000" pitchFamily="2" charset="-78"/>
            </a:endParaRPr>
          </a:p>
        </p:txBody>
      </p:sp>
    </p:spTree>
    <p:extLst>
      <p:ext uri="{BB962C8B-B14F-4D97-AF65-F5344CB8AC3E}">
        <p14:creationId xmlns:p14="http://schemas.microsoft.com/office/powerpoint/2010/main" val="301853594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800" b="1" dirty="0" err="1" smtClean="0">
                <a:cs typeface="B Titr" panose="00000700000000000000" pitchFamily="2" charset="-78"/>
              </a:rPr>
              <a:t>vTaskDelay</a:t>
            </a:r>
            <a:endParaRPr lang="en-US" sz="4800" b="1" dirty="0">
              <a:cs typeface="B Titr" panose="00000700000000000000" pitchFamily="2" charset="-78"/>
            </a:endParaRPr>
          </a:p>
        </p:txBody>
      </p:sp>
      <p:sp>
        <p:nvSpPr>
          <p:cNvPr id="3" name="Content Placeholder 2"/>
          <p:cNvSpPr>
            <a:spLocks noGrp="1"/>
          </p:cNvSpPr>
          <p:nvPr>
            <p:ph idx="1"/>
          </p:nvPr>
        </p:nvSpPr>
        <p:spPr/>
        <p:txBody>
          <a:bodyPr/>
          <a:lstStyle/>
          <a:p>
            <a:pPr algn="r" rtl="1"/>
            <a:r>
              <a:rPr lang="fa-IR" sz="3200" dirty="0" smtClean="0">
                <a:cs typeface="B Lotus" panose="00000400000000000000" pitchFamily="2" charset="-78"/>
              </a:rPr>
              <a:t>تابع</a:t>
            </a:r>
            <a:r>
              <a:rPr lang="en-US" sz="3200" dirty="0" err="1" smtClean="0">
                <a:cs typeface="B Lotus" panose="00000400000000000000" pitchFamily="2" charset="-78"/>
              </a:rPr>
              <a:t>vTaskDelay</a:t>
            </a:r>
            <a:r>
              <a:rPr lang="en-US" sz="3200" dirty="0" smtClean="0">
                <a:cs typeface="B Lotus" panose="00000400000000000000" pitchFamily="2" charset="-78"/>
              </a:rPr>
              <a:t> </a:t>
            </a:r>
            <a:r>
              <a:rPr lang="fa-IR" sz="3200" dirty="0" smtClean="0">
                <a:cs typeface="B Lotus" panose="00000400000000000000" pitchFamily="2" charset="-78"/>
              </a:rPr>
              <a:t> در</a:t>
            </a:r>
            <a:r>
              <a:rPr lang="en-US" sz="3200" dirty="0" err="1" smtClean="0">
                <a:cs typeface="B Lotus" panose="00000400000000000000" pitchFamily="2" charset="-78"/>
              </a:rPr>
              <a:t>FreeRTOS</a:t>
            </a:r>
            <a:r>
              <a:rPr lang="en-US" sz="3200" dirty="0" smtClean="0">
                <a:cs typeface="B Lotus" panose="00000400000000000000" pitchFamily="2" charset="-78"/>
              </a:rPr>
              <a:t> </a:t>
            </a:r>
            <a:r>
              <a:rPr lang="fa-IR" sz="3200" dirty="0" smtClean="0">
                <a:cs typeface="B Lotus" panose="00000400000000000000" pitchFamily="2" charset="-78"/>
              </a:rPr>
              <a:t> برای ایجاد تأخیر غیرمسدودکننده در یک تسک استفاده می‌شود. این تابع باعث می‌شود که تسک به مدت مشخصی متوقف شود، اما سایر تسک‌ها به کار خود ادامه دهند. این عملکرد به </a:t>
            </a:r>
            <a:r>
              <a:rPr lang="en-US" sz="3200" dirty="0" err="1" smtClean="0">
                <a:cs typeface="B Lotus" panose="00000400000000000000" pitchFamily="2" charset="-78"/>
              </a:rPr>
              <a:t>FreeRTOS</a:t>
            </a:r>
            <a:r>
              <a:rPr lang="fa-IR" sz="3200" dirty="0" smtClean="0">
                <a:cs typeface="B Lotus" panose="00000400000000000000" pitchFamily="2" charset="-78"/>
              </a:rPr>
              <a:t> این امکان را می‌دهد که تسک‌های مختلف را به صورت هم‌زمان مدیریت کند بدون اینکه تسک‌ها یکدیگر را مسدود کنند.</a:t>
            </a:r>
          </a:p>
          <a:p>
            <a:pPr algn="r" rtl="1"/>
            <a:endParaRPr lang="en-US" dirty="0">
              <a:cs typeface="B Lotus" panose="00000400000000000000" pitchFamily="2" charset="-78"/>
            </a:endParaRPr>
          </a:p>
        </p:txBody>
      </p:sp>
    </p:spTree>
    <p:extLst>
      <p:ext uri="{BB962C8B-B14F-4D97-AF65-F5344CB8AC3E}">
        <p14:creationId xmlns:p14="http://schemas.microsoft.com/office/powerpoint/2010/main" val="4269534780"/>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err="1">
                <a:cs typeface="B Titr" panose="00000700000000000000" pitchFamily="2" charset="-78"/>
              </a:rPr>
              <a:t>vTaskDelete</a:t>
            </a:r>
            <a:r>
              <a:rPr lang="en-US" dirty="0"/>
              <a:t> </a:t>
            </a:r>
          </a:p>
        </p:txBody>
      </p:sp>
      <p:sp>
        <p:nvSpPr>
          <p:cNvPr id="3" name="Content Placeholder 2"/>
          <p:cNvSpPr>
            <a:spLocks noGrp="1"/>
          </p:cNvSpPr>
          <p:nvPr>
            <p:ph idx="1"/>
          </p:nvPr>
        </p:nvSpPr>
        <p:spPr/>
        <p:txBody>
          <a:bodyPr/>
          <a:lstStyle/>
          <a:p>
            <a:pPr algn="just" rtl="1"/>
            <a:r>
              <a:rPr lang="en-US" sz="3200" dirty="0" err="1">
                <a:cs typeface="B Nazanin" panose="00000400000000000000" pitchFamily="2" charset="-78"/>
              </a:rPr>
              <a:t>vTaskDelete</a:t>
            </a:r>
            <a:r>
              <a:rPr lang="en-US" sz="3200" dirty="0">
                <a:cs typeface="B Nazanin" panose="00000400000000000000" pitchFamily="2" charset="-78"/>
              </a:rPr>
              <a:t> </a:t>
            </a:r>
            <a:r>
              <a:rPr lang="fa-IR" sz="3200" dirty="0" smtClean="0">
                <a:cs typeface="B Nazanin" panose="00000400000000000000" pitchFamily="2" charset="-78"/>
              </a:rPr>
              <a:t> یکی </a:t>
            </a:r>
            <a:r>
              <a:rPr lang="fa-IR" sz="3200" dirty="0">
                <a:cs typeface="B Nazanin" panose="00000400000000000000" pitchFamily="2" charset="-78"/>
              </a:rPr>
              <a:t>از توابع </a:t>
            </a:r>
            <a:r>
              <a:rPr lang="en-US" sz="3200" dirty="0" err="1" smtClean="0">
                <a:cs typeface="B Nazanin" panose="00000400000000000000" pitchFamily="2" charset="-78"/>
              </a:rPr>
              <a:t>FreeRTOS</a:t>
            </a:r>
            <a:r>
              <a:rPr lang="fa-IR" sz="3200" dirty="0" smtClean="0">
                <a:cs typeface="B Nazanin" panose="00000400000000000000" pitchFamily="2" charset="-78"/>
              </a:rPr>
              <a:t> </a:t>
            </a:r>
            <a:r>
              <a:rPr lang="en-US" sz="3200" dirty="0" smtClean="0">
                <a:cs typeface="B Nazanin" panose="00000400000000000000" pitchFamily="2" charset="-78"/>
              </a:rPr>
              <a:t> </a:t>
            </a:r>
            <a:r>
              <a:rPr lang="fa-IR" sz="3200" dirty="0">
                <a:cs typeface="B Nazanin" panose="00000400000000000000" pitchFamily="2" charset="-78"/>
              </a:rPr>
              <a:t>است که برای حذف یک تسک </a:t>
            </a:r>
            <a:r>
              <a:rPr lang="fa-IR" sz="3200" dirty="0" smtClean="0">
                <a:cs typeface="B Nazanin" panose="00000400000000000000" pitchFamily="2" charset="-78"/>
              </a:rPr>
              <a:t>استفاده </a:t>
            </a:r>
            <a:r>
              <a:rPr lang="fa-IR" sz="3200" dirty="0">
                <a:cs typeface="B Nazanin" panose="00000400000000000000" pitchFamily="2" charset="-78"/>
              </a:rPr>
              <a:t>می‌شود. این تابع به شما امکان می‌دهد تسکی که دیگر نیازی به آن ندارید را به طور کامل از سیستم حذف کنید، بنابراین منابع مرتبط با آن آزاد می‌شود.</a:t>
            </a:r>
          </a:p>
          <a:p>
            <a:pPr algn="just" rtl="1"/>
            <a:endParaRPr lang="en-US" dirty="0"/>
          </a:p>
        </p:txBody>
      </p:sp>
    </p:spTree>
    <p:extLst>
      <p:ext uri="{BB962C8B-B14F-4D97-AF65-F5344CB8AC3E}">
        <p14:creationId xmlns:p14="http://schemas.microsoft.com/office/powerpoint/2010/main" val="29337102"/>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err="1">
                <a:cs typeface="B Titr" panose="00000700000000000000" pitchFamily="2" charset="-78"/>
              </a:rPr>
              <a:t>xQueueCreate</a:t>
            </a:r>
            <a:r>
              <a:rPr lang="en-US" dirty="0"/>
              <a:t> </a:t>
            </a:r>
          </a:p>
        </p:txBody>
      </p:sp>
      <p:sp>
        <p:nvSpPr>
          <p:cNvPr id="3" name="Content Placeholder 2"/>
          <p:cNvSpPr>
            <a:spLocks noGrp="1"/>
          </p:cNvSpPr>
          <p:nvPr>
            <p:ph idx="1"/>
          </p:nvPr>
        </p:nvSpPr>
        <p:spPr/>
        <p:txBody>
          <a:bodyPr/>
          <a:lstStyle/>
          <a:p>
            <a:pPr algn="just" rtl="1"/>
            <a:r>
              <a:rPr lang="en-US" sz="3200" dirty="0" err="1">
                <a:cs typeface="B Nazanin" panose="00000400000000000000" pitchFamily="2" charset="-78"/>
              </a:rPr>
              <a:t>xQueueCreate</a:t>
            </a:r>
            <a:r>
              <a:rPr lang="en-US" sz="3200" dirty="0">
                <a:cs typeface="B Nazanin" panose="00000400000000000000" pitchFamily="2" charset="-78"/>
              </a:rPr>
              <a:t> </a:t>
            </a:r>
            <a:r>
              <a:rPr lang="fa-IR" sz="3200" dirty="0" smtClean="0">
                <a:cs typeface="B Nazanin" panose="00000400000000000000" pitchFamily="2" charset="-78"/>
              </a:rPr>
              <a:t> یکی </a:t>
            </a:r>
            <a:r>
              <a:rPr lang="fa-IR" sz="3200" dirty="0">
                <a:cs typeface="B Nazanin" panose="00000400000000000000" pitchFamily="2" charset="-78"/>
              </a:rPr>
              <a:t>از توابع اصلی </a:t>
            </a:r>
            <a:r>
              <a:rPr lang="en-US" sz="3200" dirty="0" err="1" smtClean="0">
                <a:cs typeface="B Nazanin" panose="00000400000000000000" pitchFamily="2" charset="-78"/>
              </a:rPr>
              <a:t>FreeRTOS</a:t>
            </a:r>
            <a:r>
              <a:rPr lang="fa-IR" sz="3200" dirty="0" smtClean="0">
                <a:cs typeface="B Nazanin" panose="00000400000000000000" pitchFamily="2" charset="-78"/>
              </a:rPr>
              <a:t> </a:t>
            </a:r>
            <a:r>
              <a:rPr lang="en-US" sz="3200" dirty="0" smtClean="0">
                <a:cs typeface="B Nazanin" panose="00000400000000000000" pitchFamily="2" charset="-78"/>
              </a:rPr>
              <a:t> </a:t>
            </a:r>
            <a:r>
              <a:rPr lang="fa-IR" sz="3200" dirty="0">
                <a:cs typeface="B Nazanin" panose="00000400000000000000" pitchFamily="2" charset="-78"/>
              </a:rPr>
              <a:t>است که برای ایجاد یک صف </a:t>
            </a:r>
            <a:r>
              <a:rPr lang="fa-IR" sz="3200" dirty="0" smtClean="0">
                <a:cs typeface="B Nazanin" panose="00000400000000000000" pitchFamily="2" charset="-78"/>
              </a:rPr>
              <a:t>استفاده </a:t>
            </a:r>
            <a:r>
              <a:rPr lang="fa-IR" sz="3200" dirty="0">
                <a:cs typeface="B Nazanin" panose="00000400000000000000" pitchFamily="2" charset="-78"/>
              </a:rPr>
              <a:t>می‌شود. صف‌ها ابزار قدرتمندی در </a:t>
            </a:r>
            <a:r>
              <a:rPr lang="en-US" sz="3200" dirty="0" err="1" smtClean="0">
                <a:cs typeface="B Nazanin" panose="00000400000000000000" pitchFamily="2" charset="-78"/>
              </a:rPr>
              <a:t>FreeRTOS</a:t>
            </a:r>
            <a:r>
              <a:rPr lang="fa-IR" sz="3200" dirty="0" smtClean="0">
                <a:cs typeface="B Nazanin" panose="00000400000000000000" pitchFamily="2" charset="-78"/>
              </a:rPr>
              <a:t> </a:t>
            </a:r>
            <a:r>
              <a:rPr lang="en-US" sz="3200" dirty="0" smtClean="0">
                <a:cs typeface="B Nazanin" panose="00000400000000000000" pitchFamily="2" charset="-78"/>
              </a:rPr>
              <a:t> </a:t>
            </a:r>
            <a:r>
              <a:rPr lang="fa-IR" sz="3200" dirty="0">
                <a:cs typeface="B Nazanin" panose="00000400000000000000" pitchFamily="2" charset="-78"/>
              </a:rPr>
              <a:t>هستند که امکان انتقال داده بین تسک‌ها یا بین یک تسک و یک </a:t>
            </a:r>
            <a:r>
              <a:rPr lang="fa-IR" sz="3200" dirty="0" smtClean="0">
                <a:cs typeface="B Nazanin" panose="00000400000000000000" pitchFamily="2" charset="-78"/>
              </a:rPr>
              <a:t>وقفه </a:t>
            </a:r>
            <a:r>
              <a:rPr lang="fa-IR" sz="3200" dirty="0">
                <a:cs typeface="B Nazanin" panose="00000400000000000000" pitchFamily="2" charset="-78"/>
              </a:rPr>
              <a:t>را فراهم می‌کنند. این تابع صفی با تعداد مشخصی فضا برای ذخیره داده‌ها ایجاد می‌کند.</a:t>
            </a:r>
          </a:p>
          <a:p>
            <a:pPr algn="just" rtl="1"/>
            <a:endParaRPr lang="en-US" dirty="0"/>
          </a:p>
        </p:txBody>
      </p:sp>
    </p:spTree>
    <p:extLst>
      <p:ext uri="{BB962C8B-B14F-4D97-AF65-F5344CB8AC3E}">
        <p14:creationId xmlns:p14="http://schemas.microsoft.com/office/powerpoint/2010/main" val="1448724911"/>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Titr" panose="00000700000000000000" pitchFamily="2" charset="-78"/>
              </a:rPr>
              <a:t>تعریف </a:t>
            </a:r>
            <a:r>
              <a:rPr lang="en-US" b="1" dirty="0" err="1" smtClean="0">
                <a:cs typeface="B Titr" panose="00000700000000000000" pitchFamily="2" charset="-78"/>
              </a:rPr>
              <a:t>FreeRTOS</a:t>
            </a:r>
            <a:endParaRPr lang="en-US" b="1" dirty="0">
              <a:cs typeface="B Titr" panose="00000700000000000000" pitchFamily="2" charset="-78"/>
            </a:endParaRPr>
          </a:p>
        </p:txBody>
      </p:sp>
      <p:sp>
        <p:nvSpPr>
          <p:cNvPr id="3" name="Content Placeholder 2"/>
          <p:cNvSpPr>
            <a:spLocks noGrp="1"/>
          </p:cNvSpPr>
          <p:nvPr>
            <p:ph idx="1"/>
          </p:nvPr>
        </p:nvSpPr>
        <p:spPr/>
        <p:txBody>
          <a:bodyPr/>
          <a:lstStyle/>
          <a:p>
            <a:pPr algn="just" rtl="1"/>
            <a:r>
              <a:rPr lang="en-US" dirty="0" err="1">
                <a:cs typeface="B Lotus" panose="00000400000000000000" pitchFamily="2" charset="-78"/>
              </a:rPr>
              <a:t>FreeRTOS</a:t>
            </a:r>
            <a:r>
              <a:rPr lang="en-US" dirty="0">
                <a:cs typeface="B Lotus" panose="00000400000000000000" pitchFamily="2" charset="-78"/>
              </a:rPr>
              <a:t> </a:t>
            </a:r>
            <a:r>
              <a:rPr lang="fa-IR" dirty="0">
                <a:cs typeface="B Lotus" panose="00000400000000000000" pitchFamily="2" charset="-78"/>
              </a:rPr>
              <a:t> یک سیستم‌عامل بلادرنگ</a:t>
            </a:r>
            <a:r>
              <a:rPr lang="en-US" dirty="0">
                <a:cs typeface="B Lotus" panose="00000400000000000000" pitchFamily="2" charset="-78"/>
              </a:rPr>
              <a:t> </a:t>
            </a:r>
            <a:r>
              <a:rPr lang="fa-IR" dirty="0">
                <a:cs typeface="B Lotus" panose="00000400000000000000" pitchFamily="2" charset="-78"/>
              </a:rPr>
              <a:t>بسیار سبک، سریع و متن‌باز است که در سال 2003 توسط ریچارد بری توسعه داده شد. این سیستم‌عامل به طور خاص برای میکروکنترلرها و سیستم‌های </a:t>
            </a:r>
            <a:r>
              <a:rPr lang="en-US" dirty="0" err="1">
                <a:cs typeface="B Lotus" panose="00000400000000000000" pitchFamily="2" charset="-78"/>
              </a:rPr>
              <a:t>Embeded</a:t>
            </a:r>
            <a:r>
              <a:rPr lang="fa-IR" dirty="0">
                <a:cs typeface="B Lotus" panose="00000400000000000000" pitchFamily="2" charset="-78"/>
              </a:rPr>
              <a:t> طراحی شده و تحت مجوز </a:t>
            </a:r>
            <a:r>
              <a:rPr lang="en-US" dirty="0">
                <a:cs typeface="B Lotus" panose="00000400000000000000" pitchFamily="2" charset="-78"/>
              </a:rPr>
              <a:t>MIT</a:t>
            </a:r>
            <a:r>
              <a:rPr lang="fa-IR" dirty="0">
                <a:cs typeface="B Lotus" panose="00000400000000000000" pitchFamily="2" charset="-78"/>
              </a:rPr>
              <a:t> منتشر شده است. به همین دلیل:</a:t>
            </a:r>
          </a:p>
          <a:p>
            <a:pPr algn="just" rtl="1"/>
            <a:r>
              <a:rPr lang="fa-IR" dirty="0">
                <a:cs typeface="B Lotus" panose="00000400000000000000" pitchFamily="2" charset="-78"/>
              </a:rPr>
              <a:t>رایگان است و می‌توان از آن در پروژه‌های شخصی یا تجاری استفاده کرد.</a:t>
            </a:r>
          </a:p>
          <a:p>
            <a:pPr algn="just" rtl="1"/>
            <a:r>
              <a:rPr lang="fa-IR" dirty="0">
                <a:cs typeface="B Lotus" panose="00000400000000000000" pitchFamily="2" charset="-78"/>
              </a:rPr>
              <a:t>شما می‌توانید کد آن را تغییر داده یا توسعه دهید بدون نگرانی از محدودیت‌های قانونی.</a:t>
            </a:r>
          </a:p>
          <a:p>
            <a:pPr algn="just" rtl="1"/>
            <a:endParaRPr lang="en-US" dirty="0"/>
          </a:p>
        </p:txBody>
      </p:sp>
    </p:spTree>
    <p:extLst>
      <p:ext uri="{BB962C8B-B14F-4D97-AF65-F5344CB8AC3E}">
        <p14:creationId xmlns:p14="http://schemas.microsoft.com/office/powerpoint/2010/main" val="3606114389"/>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446559"/>
            <a:ext cx="9144000" cy="2387600"/>
          </a:xfrm>
        </p:spPr>
        <p:txBody>
          <a:bodyPr>
            <a:noAutofit/>
          </a:bodyPr>
          <a:lstStyle/>
          <a:p>
            <a:pPr algn="r" rtl="1"/>
            <a:r>
              <a:rPr lang="en-US" sz="4400" b="1" dirty="0" err="1" smtClean="0">
                <a:cs typeface="B Titr" panose="00000700000000000000" pitchFamily="2" charset="-78"/>
              </a:rPr>
              <a:t>FreeRTOS</a:t>
            </a:r>
            <a:r>
              <a:rPr lang="en-US" sz="4400" dirty="0" smtClean="0">
                <a:cs typeface="B Titr" panose="00000700000000000000" pitchFamily="2" charset="-78"/>
              </a:rPr>
              <a:t> </a:t>
            </a:r>
            <a:r>
              <a:rPr lang="fa-IR" sz="4400" dirty="0" smtClean="0">
                <a:cs typeface="B Titr" panose="00000700000000000000" pitchFamily="2" charset="-78"/>
              </a:rPr>
              <a:t> فقط برای آموزش است یا در صنعت هم استفاده می‌شود؟</a:t>
            </a:r>
            <a:endParaRPr lang="en-US" sz="2400" dirty="0"/>
          </a:p>
        </p:txBody>
      </p:sp>
    </p:spTree>
    <p:extLst>
      <p:ext uri="{BB962C8B-B14F-4D97-AF65-F5344CB8AC3E}">
        <p14:creationId xmlns:p14="http://schemas.microsoft.com/office/powerpoint/2010/main" val="85965813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b="1" dirty="0" smtClean="0">
                <a:cs typeface="B Titr" panose="00000700000000000000" pitchFamily="2" charset="-78"/>
              </a:rPr>
              <a:t>کاربرد آموزشی:</a:t>
            </a:r>
            <a:r>
              <a:rPr lang="fa-IR" dirty="0" smtClean="0"/>
              <a:t/>
            </a:r>
            <a:br>
              <a:rPr lang="fa-IR" dirty="0" smtClean="0"/>
            </a:br>
            <a:endParaRPr lang="en-US" dirty="0"/>
          </a:p>
        </p:txBody>
      </p:sp>
      <p:sp>
        <p:nvSpPr>
          <p:cNvPr id="3" name="Content Placeholder 2"/>
          <p:cNvSpPr>
            <a:spLocks noGrp="1"/>
          </p:cNvSpPr>
          <p:nvPr>
            <p:ph idx="1"/>
          </p:nvPr>
        </p:nvSpPr>
        <p:spPr/>
        <p:txBody>
          <a:bodyPr>
            <a:normAutofit/>
          </a:bodyPr>
          <a:lstStyle/>
          <a:p>
            <a:pPr algn="just" rtl="1"/>
            <a:r>
              <a:rPr lang="fa-IR" sz="3600" dirty="0" smtClean="0">
                <a:cs typeface="B Lotus" panose="00000400000000000000" pitchFamily="2" charset="-78"/>
              </a:rPr>
              <a:t>به دلیل سادگی و مستندات غنی، یک ابزار فوق‌العاده برای یادگیری مفاهیم سیستم‌های بلادرنگ و توسعه نرم‌افزار برای میکروکنترلرها است.</a:t>
            </a:r>
            <a:endParaRPr lang="en-US" sz="3600" dirty="0">
              <a:cs typeface="B Lotus" panose="00000400000000000000" pitchFamily="2" charset="-78"/>
            </a:endParaRPr>
          </a:p>
        </p:txBody>
      </p:sp>
    </p:spTree>
    <p:extLst>
      <p:ext uri="{BB962C8B-B14F-4D97-AF65-F5344CB8AC3E}">
        <p14:creationId xmlns:p14="http://schemas.microsoft.com/office/powerpoint/2010/main" val="179565486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b="1" dirty="0" smtClean="0">
                <a:cs typeface="B Titr" panose="00000700000000000000" pitchFamily="2" charset="-78"/>
              </a:rPr>
              <a:t>کاربرد صنعتی:</a:t>
            </a:r>
            <a:r>
              <a:rPr lang="fa-IR" dirty="0" smtClean="0"/>
              <a:t/>
            </a:r>
            <a:br>
              <a:rPr lang="fa-IR" dirty="0" smtClean="0"/>
            </a:br>
            <a:endParaRPr lang="en-US" dirty="0"/>
          </a:p>
        </p:txBody>
      </p:sp>
      <p:sp>
        <p:nvSpPr>
          <p:cNvPr id="3" name="Content Placeholder 2"/>
          <p:cNvSpPr>
            <a:spLocks noGrp="1"/>
          </p:cNvSpPr>
          <p:nvPr>
            <p:ph idx="1"/>
          </p:nvPr>
        </p:nvSpPr>
        <p:spPr/>
        <p:txBody>
          <a:bodyPr>
            <a:normAutofit/>
          </a:bodyPr>
          <a:lstStyle/>
          <a:p>
            <a:pPr algn="r" rtl="1"/>
            <a:r>
              <a:rPr lang="fa-IR" sz="3200" b="1" dirty="0" smtClean="0">
                <a:cs typeface="B Lotus" panose="00000400000000000000" pitchFamily="2" charset="-78"/>
              </a:rPr>
              <a:t>پایداری و قابلیت اطمینان بالا:</a:t>
            </a:r>
            <a:r>
              <a:rPr lang="fa-IR" sz="3200" dirty="0" smtClean="0">
                <a:cs typeface="B Lotus" panose="00000400000000000000" pitchFamily="2" charset="-78"/>
              </a:rPr>
              <a:t> </a:t>
            </a:r>
            <a:r>
              <a:rPr lang="en-US" sz="3200" dirty="0" err="1" smtClean="0">
                <a:cs typeface="B Lotus" panose="00000400000000000000" pitchFamily="2" charset="-78"/>
              </a:rPr>
              <a:t>FreeRTOS</a:t>
            </a:r>
            <a:r>
              <a:rPr lang="en-US" sz="3200" dirty="0" smtClean="0">
                <a:cs typeface="B Lotus" panose="00000400000000000000" pitchFamily="2" charset="-78"/>
              </a:rPr>
              <a:t> </a:t>
            </a:r>
            <a:r>
              <a:rPr lang="fa-IR" sz="3200" dirty="0" smtClean="0">
                <a:cs typeface="B Lotus" panose="00000400000000000000" pitchFamily="2" charset="-78"/>
              </a:rPr>
              <a:t>در هزاران پروژه صنعتی مانند اینترنت اشیا ، دستگاه‌های پزشکی، و سیستم‌های اتوماسیون استفاده شده است.</a:t>
            </a:r>
            <a:endParaRPr lang="en-US" sz="3200" dirty="0">
              <a:cs typeface="B Lotus" panose="00000400000000000000" pitchFamily="2" charset="-78"/>
            </a:endParaRPr>
          </a:p>
        </p:txBody>
      </p:sp>
    </p:spTree>
    <p:extLst>
      <p:ext uri="{BB962C8B-B14F-4D97-AF65-F5344CB8AC3E}">
        <p14:creationId xmlns:p14="http://schemas.microsoft.com/office/powerpoint/2010/main" val="865383337"/>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Titr" panose="00000700000000000000" pitchFamily="2" charset="-78"/>
              </a:rPr>
              <a:t>پشتیبانی گسترده:</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sz="3200" dirty="0" smtClean="0">
                <a:cs typeface="B Lotus" panose="00000400000000000000" pitchFamily="2" charset="-78"/>
              </a:rPr>
              <a:t>این سیستم‌عامل از صدها نوع پردازنده و میکروکنترلر پشتیبانی می‌کند.</a:t>
            </a:r>
            <a:endParaRPr lang="en-US" sz="3200" dirty="0">
              <a:cs typeface="B Lotus" panose="00000400000000000000" pitchFamily="2" charset="-78"/>
            </a:endParaRPr>
          </a:p>
        </p:txBody>
      </p:sp>
    </p:spTree>
    <p:extLst>
      <p:ext uri="{BB962C8B-B14F-4D97-AF65-F5344CB8AC3E}">
        <p14:creationId xmlns:p14="http://schemas.microsoft.com/office/powerpoint/2010/main" val="16410788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b="1" dirty="0" smtClean="0">
                <a:cs typeface="B Titr" panose="00000700000000000000" pitchFamily="2" charset="-78"/>
              </a:rPr>
              <a:t>انعطاف‌پذیری:</a:t>
            </a:r>
            <a:r>
              <a:rPr lang="fa-IR" dirty="0" smtClean="0">
                <a:cs typeface="B Titr" panose="00000700000000000000" pitchFamily="2" charset="-78"/>
              </a:rPr>
              <a:t> </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sz="3200" dirty="0" smtClean="0">
                <a:cs typeface="B Lotus" panose="00000400000000000000" pitchFamily="2" charset="-78"/>
              </a:rPr>
              <a:t>به دلیل سبک بودن، حتی در دستگاه‌هایی با منابع سخت‌افزاری محدود (رم و پردازنده کم‌قدرت) عملکرد عالی دارد.</a:t>
            </a:r>
            <a:endParaRPr lang="en-US" sz="3200" dirty="0">
              <a:cs typeface="B Lotus" panose="00000400000000000000" pitchFamily="2" charset="-78"/>
            </a:endParaRPr>
          </a:p>
        </p:txBody>
      </p:sp>
    </p:spTree>
    <p:extLst>
      <p:ext uri="{BB962C8B-B14F-4D97-AF65-F5344CB8AC3E}">
        <p14:creationId xmlns:p14="http://schemas.microsoft.com/office/powerpoint/2010/main" val="366446627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b="1" dirty="0" smtClean="0">
                <a:cs typeface="B Titr" panose="00000700000000000000" pitchFamily="2" charset="-78"/>
              </a:rPr>
              <a:t>پشتیبانی از </a:t>
            </a:r>
            <a:r>
              <a:rPr lang="en-US" b="1" dirty="0" smtClean="0">
                <a:cs typeface="B Titr" panose="00000700000000000000" pitchFamily="2" charset="-78"/>
              </a:rPr>
              <a:t>AWS</a:t>
            </a:r>
            <a:r>
              <a:rPr lang="fa-IR" b="1" dirty="0" smtClean="0">
                <a:cs typeface="B Titr" panose="00000700000000000000" pitchFamily="2" charset="-78"/>
              </a:rPr>
              <a:t>:</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sz="3200" dirty="0" smtClean="0">
                <a:cs typeface="B Lotus" panose="00000400000000000000" pitchFamily="2" charset="-78"/>
              </a:rPr>
              <a:t>نسخه </a:t>
            </a:r>
            <a:r>
              <a:rPr lang="en-US" sz="3200" dirty="0" smtClean="0">
                <a:cs typeface="B Lotus" panose="00000400000000000000" pitchFamily="2" charset="-78"/>
              </a:rPr>
              <a:t>Amazon </a:t>
            </a:r>
            <a:r>
              <a:rPr lang="en-US" sz="3200" dirty="0" err="1" smtClean="0">
                <a:cs typeface="B Lotus" panose="00000400000000000000" pitchFamily="2" charset="-78"/>
              </a:rPr>
              <a:t>FreeRTOS</a:t>
            </a:r>
            <a:r>
              <a:rPr lang="fa-IR" sz="3200" dirty="0" smtClean="0">
                <a:cs typeface="B Lotus" panose="00000400000000000000" pitchFamily="2" charset="-78"/>
              </a:rPr>
              <a:t> </a:t>
            </a:r>
            <a:r>
              <a:rPr lang="en-US" sz="3200" dirty="0" smtClean="0">
                <a:cs typeface="B Lotus" panose="00000400000000000000" pitchFamily="2" charset="-78"/>
              </a:rPr>
              <a:t> </a:t>
            </a:r>
            <a:r>
              <a:rPr lang="fa-IR" sz="3200" dirty="0" smtClean="0">
                <a:cs typeface="B Lotus" panose="00000400000000000000" pitchFamily="2" charset="-78"/>
              </a:rPr>
              <a:t>امکان اتصال آسان به سرویس‌های ابری را برای برنامه‌های پیشرفته فراهم کرده است.</a:t>
            </a:r>
            <a:endParaRPr lang="en-US" sz="3200" dirty="0">
              <a:cs typeface="B Lotus" panose="00000400000000000000" pitchFamily="2" charset="-78"/>
            </a:endParaRPr>
          </a:p>
        </p:txBody>
      </p:sp>
    </p:spTree>
    <p:extLst>
      <p:ext uri="{BB962C8B-B14F-4D97-AF65-F5344CB8AC3E}">
        <p14:creationId xmlns:p14="http://schemas.microsoft.com/office/powerpoint/2010/main" val="14268664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Titr" panose="00000700000000000000" pitchFamily="2" charset="-78"/>
              </a:rPr>
              <a:t>نتیجه</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en-US" sz="3200" dirty="0" err="1" smtClean="0">
                <a:cs typeface="B Lotus" panose="00000400000000000000" pitchFamily="2" charset="-78"/>
              </a:rPr>
              <a:t>FreeRTOS</a:t>
            </a:r>
            <a:r>
              <a:rPr lang="en-US" sz="3200" dirty="0" smtClean="0">
                <a:cs typeface="B Lotus" panose="00000400000000000000" pitchFamily="2" charset="-78"/>
              </a:rPr>
              <a:t> </a:t>
            </a:r>
            <a:r>
              <a:rPr lang="fa-IR" sz="3200" dirty="0" smtClean="0">
                <a:cs typeface="B Lotus" panose="00000400000000000000" pitchFamily="2" charset="-78"/>
              </a:rPr>
              <a:t> هم برای اهداف آموزشی و هم برای کاربردهای صنعتی طراحی شده است. سادگی و رایگان بودن آن باعث می‌شود یادگیری و استفاده از آن در پروژه‌های کوچک آسان باشد، و پایداری و قابلیت اعتماد آن موجب می‌شود که در پروژه‌های بزرگ صنعتی و تجاری نیز مورد استفاده قرار گیرد.</a:t>
            </a:r>
            <a:endParaRPr lang="en-US" sz="3200" dirty="0">
              <a:cs typeface="B Lotus" panose="00000400000000000000" pitchFamily="2" charset="-78"/>
            </a:endParaRPr>
          </a:p>
        </p:txBody>
      </p:sp>
    </p:spTree>
    <p:extLst>
      <p:ext uri="{BB962C8B-B14F-4D97-AF65-F5344CB8AC3E}">
        <p14:creationId xmlns:p14="http://schemas.microsoft.com/office/powerpoint/2010/main" val="4088836256"/>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485</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 Lotus</vt:lpstr>
      <vt:lpstr>B Nazanin</vt:lpstr>
      <vt:lpstr>B Titr</vt:lpstr>
      <vt:lpstr>Calibri</vt:lpstr>
      <vt:lpstr>Calibri Light</vt:lpstr>
      <vt:lpstr>Times New Roman</vt:lpstr>
      <vt:lpstr>Office Theme</vt:lpstr>
      <vt:lpstr>freeRTOS</vt:lpstr>
      <vt:lpstr>تعریف FreeRTOS</vt:lpstr>
      <vt:lpstr>FreeRTOS  فقط برای آموزش است یا در صنعت هم استفاده می‌شود؟</vt:lpstr>
      <vt:lpstr>کاربرد آموزشی: </vt:lpstr>
      <vt:lpstr>کاربرد صنعتی: </vt:lpstr>
      <vt:lpstr>پشتیبانی گسترده:</vt:lpstr>
      <vt:lpstr>انعطاف‌پذیری: </vt:lpstr>
      <vt:lpstr>پشتیبانی از AWS:</vt:lpstr>
      <vt:lpstr>نتیجه</vt:lpstr>
      <vt:lpstr>اصطلاحات اولیه و کمی کد نویسی</vt:lpstr>
      <vt:lpstr>ساخت یک تسک در FreeRTOS</vt:lpstr>
      <vt:lpstr>vTaskDelay</vt:lpstr>
      <vt:lpstr>vTaskDelete </vt:lpstr>
      <vt:lpstr>xQueueCreate </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freeRTOS</dc:title>
  <dc:creator>D!akov RePack</dc:creator>
  <cp:lastModifiedBy>D!akov RePack</cp:lastModifiedBy>
  <cp:revision>10</cp:revision>
  <dcterms:created xsi:type="dcterms:W3CDTF">2024-12-07T16:06:20Z</dcterms:created>
  <dcterms:modified xsi:type="dcterms:W3CDTF">2024-12-07T18:47:22Z</dcterms:modified>
</cp:coreProperties>
</file>