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8" r:id="rId2"/>
    <p:sldId id="279" r:id="rId3"/>
    <p:sldId id="280" r:id="rId4"/>
    <p:sldId id="259" r:id="rId5"/>
    <p:sldId id="281" r:id="rId6"/>
    <p:sldId id="282" r:id="rId7"/>
    <p:sldId id="283" r:id="rId8"/>
    <p:sldId id="285" r:id="rId9"/>
    <p:sldId id="286" r:id="rId10"/>
    <p:sldId id="28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BD152-E402-4EF8-8040-BF3AAA8EB07A}"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89ECD-17E2-4884-8344-34426C8137F4}" type="slidenum">
              <a:rPr lang="en-US" smtClean="0"/>
              <a:t>‹#›</a:t>
            </a:fld>
            <a:endParaRPr lang="en-US"/>
          </a:p>
        </p:txBody>
      </p:sp>
    </p:spTree>
    <p:extLst>
      <p:ext uri="{BB962C8B-B14F-4D97-AF65-F5344CB8AC3E}">
        <p14:creationId xmlns:p14="http://schemas.microsoft.com/office/powerpoint/2010/main" val="539307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A89ECD-17E2-4884-8344-34426C8137F4}" type="slidenum">
              <a:rPr lang="en-US" smtClean="0"/>
              <a:t>2</a:t>
            </a:fld>
            <a:endParaRPr lang="en-US"/>
          </a:p>
        </p:txBody>
      </p:sp>
    </p:spTree>
    <p:extLst>
      <p:ext uri="{BB962C8B-B14F-4D97-AF65-F5344CB8AC3E}">
        <p14:creationId xmlns:p14="http://schemas.microsoft.com/office/powerpoint/2010/main" val="274518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84ED-9E37-BE7F-D70E-D5C39944D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69EB3A-6C43-EC93-B982-18408B1110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C2FAF0-C2A5-21AC-D3D1-99B9D9B026CD}"/>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5" name="Footer Placeholder 4">
            <a:extLst>
              <a:ext uri="{FF2B5EF4-FFF2-40B4-BE49-F238E27FC236}">
                <a16:creationId xmlns:a16="http://schemas.microsoft.com/office/drawing/2014/main" id="{7CE5B2C6-316A-5515-187A-0AC79AAB3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CAF9E-CE8F-68DF-FF18-0A61571163A6}"/>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6464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87AC9-A881-7437-8A98-BA644C8D49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967DB-4FED-D9E0-FC9A-4B133B165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D1695-0D4B-FC3A-2A5B-C05351A0DC54}"/>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5" name="Footer Placeholder 4">
            <a:extLst>
              <a:ext uri="{FF2B5EF4-FFF2-40B4-BE49-F238E27FC236}">
                <a16:creationId xmlns:a16="http://schemas.microsoft.com/office/drawing/2014/main" id="{BC8FD57A-E980-EEBE-8770-6053F3207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C2C69-A674-AEBB-34B9-71F971FE4313}"/>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83452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16BB7E-FA47-1DF3-75A2-D811FE5E96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51EEC1-77F7-3F6B-B565-740264E4F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8EB3E-DAA0-7978-6E37-93F8C058E5C0}"/>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5" name="Footer Placeholder 4">
            <a:extLst>
              <a:ext uri="{FF2B5EF4-FFF2-40B4-BE49-F238E27FC236}">
                <a16:creationId xmlns:a16="http://schemas.microsoft.com/office/drawing/2014/main" id="{56D405FF-ADCF-0288-489E-E00640B57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FD3EA-99E4-30B9-FDB8-B95A4B0059D9}"/>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2658048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A1D1-8C93-5A84-08A9-B95D47DE477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D7A4AA7A-811C-B997-07C6-6B9E302E7DF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E9F075-A422-C05C-E4D3-5279DBECDF5C}"/>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5" name="Footer Placeholder 4">
            <a:extLst>
              <a:ext uri="{FF2B5EF4-FFF2-40B4-BE49-F238E27FC236}">
                <a16:creationId xmlns:a16="http://schemas.microsoft.com/office/drawing/2014/main" id="{7F6A0CBB-ED45-BC8E-3205-0A9EBD1F4A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B87F43-9F21-3882-2F84-AD580221C42F}"/>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147887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4974-1D22-E315-D3E0-1994EAE44C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10A1B7-A6B8-D554-CC72-DBC1CF8BB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FCFE4-A813-7AA1-DB0B-A3B9768FB4D3}"/>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5" name="Footer Placeholder 4">
            <a:extLst>
              <a:ext uri="{FF2B5EF4-FFF2-40B4-BE49-F238E27FC236}">
                <a16:creationId xmlns:a16="http://schemas.microsoft.com/office/drawing/2014/main" id="{5436962D-E741-5535-0DFC-C3FF90606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A2855-4AA1-6DCB-1125-0124D7F644C5}"/>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239627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61CF-49C5-AADD-8D3E-1C38D5DF2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325EB9-C2F4-8B14-9474-5BF7B6B90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36994C-8FA7-CAB5-8CCD-01A753A9C246}"/>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5" name="Footer Placeholder 4">
            <a:extLst>
              <a:ext uri="{FF2B5EF4-FFF2-40B4-BE49-F238E27FC236}">
                <a16:creationId xmlns:a16="http://schemas.microsoft.com/office/drawing/2014/main" id="{5823EFEA-3D9B-4EDF-C5EE-70D569D7C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EDA45-1213-CD91-8169-E43AB6490B44}"/>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188363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E995-9FF1-93F0-197E-521353A3C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88F97-6204-32D1-A90C-58BDB18145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F20D9F-08B9-7DF7-ABD6-86342DCDE1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9AA58-6838-B375-E056-5F44AFBC6269}"/>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6" name="Footer Placeholder 5">
            <a:extLst>
              <a:ext uri="{FF2B5EF4-FFF2-40B4-BE49-F238E27FC236}">
                <a16:creationId xmlns:a16="http://schemas.microsoft.com/office/drawing/2014/main" id="{2C12F6F5-1CA5-3CF1-CD04-6F4DEA425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8E3CE-A8BA-4CCB-D3EA-0382782505E7}"/>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152777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6DB2-38CB-5453-47AE-9B352905C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86C534-E07F-A5CD-470B-0CD6050A9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432CF7-582C-B860-75AD-725D24D36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E3DDFD-D921-7284-36D1-CCDC8B861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3E9D3-7AD0-61B1-F077-855B58EE9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B49E14-599D-5A22-2723-3E8B61F543B6}"/>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8" name="Footer Placeholder 7">
            <a:extLst>
              <a:ext uri="{FF2B5EF4-FFF2-40B4-BE49-F238E27FC236}">
                <a16:creationId xmlns:a16="http://schemas.microsoft.com/office/drawing/2014/main" id="{6798A1DB-53A6-E8A0-5B1C-934D44EB31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5A1ACF-AD23-DB8F-EF14-88250250CCDA}"/>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402938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78F7-7D87-BF6E-9B19-13138E16C8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7D2A7D-3659-169A-2FF9-EF6F5BBC4AEA}"/>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4" name="Footer Placeholder 3">
            <a:extLst>
              <a:ext uri="{FF2B5EF4-FFF2-40B4-BE49-F238E27FC236}">
                <a16:creationId xmlns:a16="http://schemas.microsoft.com/office/drawing/2014/main" id="{B1526178-DC06-6F67-4F23-95830045F7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121B33-3513-A496-25B3-1FDD1BC67E8F}"/>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8723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F1D86-F761-2EE4-A2A3-0EAF8AB38D4B}"/>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3" name="Footer Placeholder 2">
            <a:extLst>
              <a:ext uri="{FF2B5EF4-FFF2-40B4-BE49-F238E27FC236}">
                <a16:creationId xmlns:a16="http://schemas.microsoft.com/office/drawing/2014/main" id="{FFF95D2E-0D08-16AE-0357-462ED5CC69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EF74C9-1F31-D473-8F97-1B0CB37504FE}"/>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748516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041C-9EB9-FA32-522A-3318BC3AC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2F13BC-9691-973B-470F-448FB7D45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03CBD-E1B5-606D-51FD-DA0539049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C842D-B3C2-D34F-6107-6C6A44FB6CC1}"/>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6" name="Footer Placeholder 5">
            <a:extLst>
              <a:ext uri="{FF2B5EF4-FFF2-40B4-BE49-F238E27FC236}">
                <a16:creationId xmlns:a16="http://schemas.microsoft.com/office/drawing/2014/main" id="{75DEC8EA-8EA6-B2FC-8DDB-6ABFF40D9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43904-823F-10CE-AC05-5E2B653B9DF2}"/>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323042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29C91-545B-28D3-B9FD-2808A7C6F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6A4CA0-B34D-960D-4AB2-A89E856D19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F8A805-89B6-74E7-7DE7-66778AB8A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AF164-92A3-D547-F62C-962EF113F91B}"/>
              </a:ext>
            </a:extLst>
          </p:cNvPr>
          <p:cNvSpPr>
            <a:spLocks noGrp="1"/>
          </p:cNvSpPr>
          <p:nvPr>
            <p:ph type="dt" sz="half" idx="10"/>
          </p:nvPr>
        </p:nvSpPr>
        <p:spPr/>
        <p:txBody>
          <a:bodyPr/>
          <a:lstStyle/>
          <a:p>
            <a:fld id="{E7584E72-7F20-45B0-9380-766CF553A718}" type="datetimeFigureOut">
              <a:rPr lang="en-US" smtClean="0"/>
              <a:t>11/20/2023</a:t>
            </a:fld>
            <a:endParaRPr lang="en-US"/>
          </a:p>
        </p:txBody>
      </p:sp>
      <p:sp>
        <p:nvSpPr>
          <p:cNvPr id="6" name="Footer Placeholder 5">
            <a:extLst>
              <a:ext uri="{FF2B5EF4-FFF2-40B4-BE49-F238E27FC236}">
                <a16:creationId xmlns:a16="http://schemas.microsoft.com/office/drawing/2014/main" id="{44E50A07-8B63-717B-17F1-1DF37C118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EC7C2-D831-3069-982B-3DC468A2377C}"/>
              </a:ext>
            </a:extLst>
          </p:cNvPr>
          <p:cNvSpPr>
            <a:spLocks noGrp="1"/>
          </p:cNvSpPr>
          <p:nvPr>
            <p:ph type="sldNum" sz="quarter" idx="12"/>
          </p:nvPr>
        </p:nvSpPr>
        <p:spPr/>
        <p:txBody>
          <a:bodyPr/>
          <a:lstStyle/>
          <a:p>
            <a:fld id="{17A145A9-9873-4BED-B922-1822FC08C1C6}" type="slidenum">
              <a:rPr lang="en-US" smtClean="0"/>
              <a:t>‹#›</a:t>
            </a:fld>
            <a:endParaRPr lang="en-US"/>
          </a:p>
        </p:txBody>
      </p:sp>
    </p:spTree>
    <p:extLst>
      <p:ext uri="{BB962C8B-B14F-4D97-AF65-F5344CB8AC3E}">
        <p14:creationId xmlns:p14="http://schemas.microsoft.com/office/powerpoint/2010/main" val="116382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BDC16-FEF3-5220-ADE0-6F1F41781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FA843C-01E3-0DD1-C238-C815F5A2D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9733B-496D-9C33-18A9-1E3B5D943D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84E72-7F20-45B0-9380-766CF553A718}" type="datetimeFigureOut">
              <a:rPr lang="en-US" smtClean="0"/>
              <a:t>11/20/2023</a:t>
            </a:fld>
            <a:endParaRPr lang="en-US"/>
          </a:p>
        </p:txBody>
      </p:sp>
      <p:sp>
        <p:nvSpPr>
          <p:cNvPr id="5" name="Footer Placeholder 4">
            <a:extLst>
              <a:ext uri="{FF2B5EF4-FFF2-40B4-BE49-F238E27FC236}">
                <a16:creationId xmlns:a16="http://schemas.microsoft.com/office/drawing/2014/main" id="{CC3BA297-F8BE-A06C-2F37-E38B2A04A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DE4CD4-0E52-D99A-20EC-CAFE4AFA13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145A9-9873-4BED-B922-1822FC08C1C6}" type="slidenum">
              <a:rPr lang="en-US" smtClean="0"/>
              <a:t>‹#›</a:t>
            </a:fld>
            <a:endParaRPr lang="en-US"/>
          </a:p>
        </p:txBody>
      </p:sp>
    </p:spTree>
    <p:extLst>
      <p:ext uri="{BB962C8B-B14F-4D97-AF65-F5344CB8AC3E}">
        <p14:creationId xmlns:p14="http://schemas.microsoft.com/office/powerpoint/2010/main" val="2497336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43E606-C06E-D779-6A2F-A9838E93E9E8}"/>
              </a:ext>
            </a:extLst>
          </p:cNvPr>
          <p:cNvSpPr>
            <a:spLocks noGrp="1"/>
          </p:cNvSpPr>
          <p:nvPr>
            <p:ph type="ctrTitle"/>
          </p:nvPr>
        </p:nvSpPr>
        <p:spPr>
          <a:xfrm>
            <a:off x="1524003" y="1999615"/>
            <a:ext cx="9144000" cy="2764028"/>
          </a:xfrm>
        </p:spPr>
        <p:txBody>
          <a:bodyPr anchor="ctr">
            <a:normAutofit/>
          </a:bodyPr>
          <a:lstStyle/>
          <a:p>
            <a:r>
              <a:rPr lang="en-US" sz="6100" dirty="0"/>
              <a:t>Medical Software System: Key Features and Significance</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460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FCDD9A-55DA-0775-B5FC-4E747815049B}"/>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3700"/>
              <a:t>Project Significance: Enhanced Patient Satisfaction</a:t>
            </a:r>
          </a:p>
        </p:txBody>
      </p:sp>
      <p:sp>
        <p:nvSpPr>
          <p:cNvPr id="3" name="Text Placeholder 2">
            <a:extLst>
              <a:ext uri="{FF2B5EF4-FFF2-40B4-BE49-F238E27FC236}">
                <a16:creationId xmlns:a16="http://schemas.microsoft.com/office/drawing/2014/main" id="{798B67E7-3A6C-824F-C91A-4F9E51B17718}"/>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r>
              <a:rPr lang="en-US" sz="2000"/>
              <a:t>Patients will experience reduced wait times. The system's ability to provide accurate and timely information, streamline medication dispensing processes, and facilitate personalized treatment plans.</a:t>
            </a:r>
          </a:p>
        </p:txBody>
      </p:sp>
      <p:pic>
        <p:nvPicPr>
          <p:cNvPr id="5" name="Picture 4" descr="Graph on document with pen">
            <a:extLst>
              <a:ext uri="{FF2B5EF4-FFF2-40B4-BE49-F238E27FC236}">
                <a16:creationId xmlns:a16="http://schemas.microsoft.com/office/drawing/2014/main" id="{E2F78B7E-5AE2-F93D-E6D5-34228B7C9EE0}"/>
              </a:ext>
            </a:extLst>
          </p:cNvPr>
          <p:cNvPicPr>
            <a:picLocks noChangeAspect="1"/>
          </p:cNvPicPr>
          <p:nvPr/>
        </p:nvPicPr>
        <p:blipFill rotWithShape="1">
          <a:blip r:embed="rId2"/>
          <a:srcRect l="27161" r="13438" b="-2"/>
          <a:stretch/>
        </p:blipFill>
        <p:spPr>
          <a:xfrm>
            <a:off x="6096000" y="1"/>
            <a:ext cx="6102825" cy="6858000"/>
          </a:xfrm>
          <a:prstGeom prst="rect">
            <a:avLst/>
          </a:prstGeom>
        </p:spPr>
      </p:pic>
    </p:spTree>
    <p:extLst>
      <p:ext uri="{BB962C8B-B14F-4D97-AF65-F5344CB8AC3E}">
        <p14:creationId xmlns:p14="http://schemas.microsoft.com/office/powerpoint/2010/main" val="38179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C97D8-F835-32B4-711D-30EBE4A0A7E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000" kern="1200">
                <a:solidFill>
                  <a:schemeClr val="tx1"/>
                </a:solidFill>
                <a:latin typeface="+mj-lt"/>
                <a:ea typeface="+mj-ea"/>
                <a:cs typeface="+mj-cs"/>
              </a:rPr>
              <a:t>Key Feature 1: User-Friendly Desktop Application</a:t>
            </a:r>
          </a:p>
        </p:txBody>
      </p:sp>
      <p:sp>
        <p:nvSpPr>
          <p:cNvPr id="4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F36D627-A83F-B021-D516-2EDBE2AFA113}"/>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a:t>A user-centric interface tailored for both doctors and pharmacists, enabling efficient management of prescription writing, and medication dispensing.</a:t>
            </a:r>
          </a:p>
        </p:txBody>
      </p:sp>
      <p:pic>
        <p:nvPicPr>
          <p:cNvPr id="5" name="Picture 4" descr="A person wearing a mask and a stethoscope&#10;&#10;Description automatically generated">
            <a:extLst>
              <a:ext uri="{FF2B5EF4-FFF2-40B4-BE49-F238E27FC236}">
                <a16:creationId xmlns:a16="http://schemas.microsoft.com/office/drawing/2014/main" id="{24498CBD-AD29-D2CF-537F-7D639A4F77B8}"/>
              </a:ext>
            </a:extLst>
          </p:cNvPr>
          <p:cNvPicPr>
            <a:picLocks noChangeAspect="1"/>
          </p:cNvPicPr>
          <p:nvPr/>
        </p:nvPicPr>
        <p:blipFill rotWithShape="1">
          <a:blip r:embed="rId3">
            <a:extLst>
              <a:ext uri="{28A0092B-C50C-407E-A947-70E740481C1C}">
                <a14:useLocalDpi xmlns:a14="http://schemas.microsoft.com/office/drawing/2010/main" val="0"/>
              </a:ext>
            </a:extLst>
          </a:blip>
          <a:srcRect l="18812" r="8739" b="3"/>
          <a:stretch/>
        </p:blipFill>
        <p:spPr>
          <a:xfrm>
            <a:off x="6099048" y="1460563"/>
            <a:ext cx="5458968" cy="3936873"/>
          </a:xfrm>
          <a:prstGeom prst="rect">
            <a:avLst/>
          </a:prstGeom>
        </p:spPr>
      </p:pic>
    </p:spTree>
    <p:extLst>
      <p:ext uri="{BB962C8B-B14F-4D97-AF65-F5344CB8AC3E}">
        <p14:creationId xmlns:p14="http://schemas.microsoft.com/office/powerpoint/2010/main" val="2056881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A4D95-D772-C8A2-6B0E-DD19531E7800}"/>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800" kern="1200">
                <a:solidFill>
                  <a:schemeClr val="tx1"/>
                </a:solidFill>
                <a:latin typeface="+mj-lt"/>
                <a:ea typeface="+mj-ea"/>
                <a:cs typeface="+mj-cs"/>
              </a:rPr>
              <a:t>Key Feature 2: Database Management</a:t>
            </a:r>
          </a:p>
        </p:txBody>
      </p:sp>
      <p:sp>
        <p:nvSpPr>
          <p:cNvPr id="3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B9B96BC-F63B-02CC-5768-E4A9CBF437D1}"/>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dirty="0"/>
              <a:t>A robust database system will record doctor's database and medicine. Include doctor name , his specialty and his number also medicine will be grouped by there disease and dimension.</a:t>
            </a:r>
          </a:p>
        </p:txBody>
      </p:sp>
      <p:pic>
        <p:nvPicPr>
          <p:cNvPr id="5" name="Picture 4" descr="A blue screen with a blue circle and a blue circle with a blue circle and a blue circle with a red and black circle with a red and white circle with a red circle with a red and&#10;&#10;Description automatically generated with medium confidence">
            <a:extLst>
              <a:ext uri="{FF2B5EF4-FFF2-40B4-BE49-F238E27FC236}">
                <a16:creationId xmlns:a16="http://schemas.microsoft.com/office/drawing/2014/main" id="{4AE33B4B-42C2-4877-9D0F-85E0A7F3CE27}"/>
              </a:ext>
            </a:extLst>
          </p:cNvPr>
          <p:cNvPicPr>
            <a:picLocks noChangeAspect="1"/>
          </p:cNvPicPr>
          <p:nvPr/>
        </p:nvPicPr>
        <p:blipFill rotWithShape="1">
          <a:blip r:embed="rId2">
            <a:extLst>
              <a:ext uri="{28A0092B-C50C-407E-A947-70E740481C1C}">
                <a14:useLocalDpi xmlns:a14="http://schemas.microsoft.com/office/drawing/2010/main" val="0"/>
              </a:ext>
            </a:extLst>
          </a:blip>
          <a:srcRect r="2" b="1549"/>
          <a:stretch/>
        </p:blipFill>
        <p:spPr>
          <a:xfrm>
            <a:off x="6099048" y="1460583"/>
            <a:ext cx="5458968" cy="3936834"/>
          </a:xfrm>
          <a:prstGeom prst="rect">
            <a:avLst/>
          </a:prstGeom>
        </p:spPr>
      </p:pic>
    </p:spTree>
    <p:extLst>
      <p:ext uri="{BB962C8B-B14F-4D97-AF65-F5344CB8AC3E}">
        <p14:creationId xmlns:p14="http://schemas.microsoft.com/office/powerpoint/2010/main" val="53165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68E8A-A8E3-EAA9-AA5C-88C9B3635E1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a:solidFill>
                  <a:schemeClr val="tx1"/>
                </a:solidFill>
                <a:latin typeface="+mj-lt"/>
                <a:ea typeface="+mj-ea"/>
                <a:cs typeface="+mj-cs"/>
              </a:rPr>
              <a:t>Key Feature 3: Real-Time IoT Inventory Tracking</a:t>
            </a:r>
          </a:p>
        </p:txBody>
      </p:sp>
      <p:sp>
        <p:nvSpPr>
          <p:cNvPr id="3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5E8ECE5-B63C-03E4-F888-7DDA622EF387}"/>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000" dirty="0"/>
              <a:t>An integrated IoT system will provide real-time visibility into medicine inventory levels within the pharmacy. Sensors strategically placed throughout the storage facility will continuously monitor stock levels, relaying data to the pharmacy system. This proactive inventory management approach will enable timely replenishment when stock levels fall below predetermined thresholds and preventing stockouts.</a:t>
            </a:r>
          </a:p>
        </p:txBody>
      </p:sp>
      <p:pic>
        <p:nvPicPr>
          <p:cNvPr id="5" name="Picture 4" descr="A blue and white background with a sphere with icons&#10;&#10;Description automatically generated with medium confidence">
            <a:extLst>
              <a:ext uri="{FF2B5EF4-FFF2-40B4-BE49-F238E27FC236}">
                <a16:creationId xmlns:a16="http://schemas.microsoft.com/office/drawing/2014/main" id="{DE00E268-38F0-CB39-6EF2-C1EF763E93FD}"/>
              </a:ext>
            </a:extLst>
          </p:cNvPr>
          <p:cNvPicPr>
            <a:picLocks noChangeAspect="1"/>
          </p:cNvPicPr>
          <p:nvPr/>
        </p:nvPicPr>
        <p:blipFill rotWithShape="1">
          <a:blip r:embed="rId2">
            <a:extLst>
              <a:ext uri="{28A0092B-C50C-407E-A947-70E740481C1C}">
                <a14:useLocalDpi xmlns:a14="http://schemas.microsoft.com/office/drawing/2010/main" val="0"/>
              </a:ext>
            </a:extLst>
          </a:blip>
          <a:srcRect r="22347" b="-3"/>
          <a:stretch/>
        </p:blipFill>
        <p:spPr>
          <a:xfrm>
            <a:off x="6099048" y="1460554"/>
            <a:ext cx="5458968" cy="3936891"/>
          </a:xfrm>
          <a:prstGeom prst="rect">
            <a:avLst/>
          </a:prstGeom>
        </p:spPr>
      </p:pic>
    </p:spTree>
    <p:extLst>
      <p:ext uri="{BB962C8B-B14F-4D97-AF65-F5344CB8AC3E}">
        <p14:creationId xmlns:p14="http://schemas.microsoft.com/office/powerpoint/2010/main" val="136345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6EB79-FF5A-6538-BB71-23A2EB2F72E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a:solidFill>
                  <a:schemeClr val="tx1"/>
                </a:solidFill>
                <a:latin typeface="+mj-lt"/>
                <a:ea typeface="+mj-ea"/>
                <a:cs typeface="+mj-cs"/>
              </a:rPr>
              <a:t>Key Feature 4: Intelligent Prescription Processing</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BD63ED5-D9AB-ADA1-77FF-5C879B200C3C}"/>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a:t>Advanced image processing and machine learning algorithms will be employed to scan and interpret handwritten prescriptions. </a:t>
            </a:r>
          </a:p>
        </p:txBody>
      </p:sp>
      <p:pic>
        <p:nvPicPr>
          <p:cNvPr id="6" name="Picture 5" descr="A brain with circuit board and a book&#10;&#10;Description automatically generated with medium confidence">
            <a:extLst>
              <a:ext uri="{FF2B5EF4-FFF2-40B4-BE49-F238E27FC236}">
                <a16:creationId xmlns:a16="http://schemas.microsoft.com/office/drawing/2014/main" id="{E696E76E-FC9B-B735-4E45-B70B7F8DC351}"/>
              </a:ext>
            </a:extLst>
          </p:cNvPr>
          <p:cNvPicPr>
            <a:picLocks noChangeAspect="1"/>
          </p:cNvPicPr>
          <p:nvPr/>
        </p:nvPicPr>
        <p:blipFill rotWithShape="1">
          <a:blip r:embed="rId2">
            <a:extLst>
              <a:ext uri="{28A0092B-C50C-407E-A947-70E740481C1C}">
                <a14:useLocalDpi xmlns:a14="http://schemas.microsoft.com/office/drawing/2010/main" val="0"/>
              </a:ext>
            </a:extLst>
          </a:blip>
          <a:srcRect r="8482" b="-1"/>
          <a:stretch/>
        </p:blipFill>
        <p:spPr>
          <a:xfrm>
            <a:off x="6099048" y="1460559"/>
            <a:ext cx="5458968" cy="3936881"/>
          </a:xfrm>
          <a:prstGeom prst="rect">
            <a:avLst/>
          </a:prstGeom>
        </p:spPr>
      </p:pic>
    </p:spTree>
    <p:extLst>
      <p:ext uri="{BB962C8B-B14F-4D97-AF65-F5344CB8AC3E}">
        <p14:creationId xmlns:p14="http://schemas.microsoft.com/office/powerpoint/2010/main" val="1218059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1CB51-EE57-6C88-F6E8-4D03EB3CBBA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000" kern="1200">
                <a:solidFill>
                  <a:schemeClr val="tx1"/>
                </a:solidFill>
                <a:latin typeface="+mj-lt"/>
                <a:ea typeface="+mj-ea"/>
                <a:cs typeface="+mj-cs"/>
              </a:rPr>
              <a:t>Key Feature 5: Predictive Medicine Consumption Modeling</a:t>
            </a:r>
          </a:p>
        </p:txBody>
      </p:sp>
      <p:sp>
        <p:nvSpPr>
          <p:cNvPr id="4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B6EF1D7-BE87-F022-9ED9-6AF05D6EDF4F}"/>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a:t>A machine learning model trained on historical patient data will predict future medication consumption patterns. This predictive capability will inform inventory management strategies and optimize procurement processes, ensuring adequate stock levels.</a:t>
            </a:r>
          </a:p>
        </p:txBody>
      </p:sp>
      <p:pic>
        <p:nvPicPr>
          <p:cNvPr id="5" name="Picture 4" descr="A bowl of pills and tablets&#10;&#10;Description automatically generated">
            <a:extLst>
              <a:ext uri="{FF2B5EF4-FFF2-40B4-BE49-F238E27FC236}">
                <a16:creationId xmlns:a16="http://schemas.microsoft.com/office/drawing/2014/main" id="{270BFA39-2243-AB9C-2EC6-BA0A4F48B4C3}"/>
              </a:ext>
            </a:extLst>
          </p:cNvPr>
          <p:cNvPicPr>
            <a:picLocks noChangeAspect="1"/>
          </p:cNvPicPr>
          <p:nvPr/>
        </p:nvPicPr>
        <p:blipFill rotWithShape="1">
          <a:blip r:embed="rId2">
            <a:extLst>
              <a:ext uri="{28A0092B-C50C-407E-A947-70E740481C1C}">
                <a14:useLocalDpi xmlns:a14="http://schemas.microsoft.com/office/drawing/2010/main" val="0"/>
              </a:ext>
            </a:extLst>
          </a:blip>
          <a:srcRect l="8136"/>
          <a:stretch/>
        </p:blipFill>
        <p:spPr>
          <a:xfrm>
            <a:off x="6099048" y="1460566"/>
            <a:ext cx="5458968" cy="3936868"/>
          </a:xfrm>
          <a:prstGeom prst="rect">
            <a:avLst/>
          </a:prstGeom>
        </p:spPr>
      </p:pic>
    </p:spTree>
    <p:extLst>
      <p:ext uri="{BB962C8B-B14F-4D97-AF65-F5344CB8AC3E}">
        <p14:creationId xmlns:p14="http://schemas.microsoft.com/office/powerpoint/2010/main" val="2361332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761FC-E055-3BD2-2063-CF76354FAB5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a:solidFill>
                  <a:schemeClr val="tx1"/>
                </a:solidFill>
                <a:latin typeface="+mj-lt"/>
                <a:ea typeface="+mj-ea"/>
                <a:cs typeface="+mj-cs"/>
              </a:rPr>
              <a:t>Key Feature 6:Embedded Software Development</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41DCCDD-6F5B-555B-8556-1B8DFD224482}"/>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a:t>Embedded software tailored for graper and other embedded system components used for our smart pharmacy.</a:t>
            </a:r>
          </a:p>
        </p:txBody>
      </p:sp>
      <p:pic>
        <p:nvPicPr>
          <p:cNvPr id="5" name="Picture 4" descr="A close up of a circuit board&#10;&#10;Description automatically generated">
            <a:extLst>
              <a:ext uri="{FF2B5EF4-FFF2-40B4-BE49-F238E27FC236}">
                <a16:creationId xmlns:a16="http://schemas.microsoft.com/office/drawing/2014/main" id="{1D2D5EC4-E847-35DA-3C1F-03564D156A0F}"/>
              </a:ext>
            </a:extLst>
          </p:cNvPr>
          <p:cNvPicPr>
            <a:picLocks noChangeAspect="1"/>
          </p:cNvPicPr>
          <p:nvPr/>
        </p:nvPicPr>
        <p:blipFill rotWithShape="1">
          <a:blip r:embed="rId2">
            <a:extLst>
              <a:ext uri="{28A0092B-C50C-407E-A947-70E740481C1C}">
                <a14:useLocalDpi xmlns:a14="http://schemas.microsoft.com/office/drawing/2010/main" val="0"/>
              </a:ext>
            </a:extLst>
          </a:blip>
          <a:srcRect l="20402" r="11306"/>
          <a:stretch/>
        </p:blipFill>
        <p:spPr>
          <a:xfrm>
            <a:off x="6099048" y="1460584"/>
            <a:ext cx="5458968" cy="3936831"/>
          </a:xfrm>
          <a:prstGeom prst="rect">
            <a:avLst/>
          </a:prstGeom>
        </p:spPr>
      </p:pic>
    </p:spTree>
    <p:extLst>
      <p:ext uri="{BB962C8B-B14F-4D97-AF65-F5344CB8AC3E}">
        <p14:creationId xmlns:p14="http://schemas.microsoft.com/office/powerpoint/2010/main" val="235320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6B3D84-BB2C-EB14-0B3F-2207BDDF69A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800" kern="1200">
                <a:solidFill>
                  <a:schemeClr val="tx1"/>
                </a:solidFill>
                <a:latin typeface="+mj-lt"/>
                <a:ea typeface="+mj-ea"/>
                <a:cs typeface="+mj-cs"/>
              </a:rPr>
              <a:t>Project Significance: Streamlined Workflows</a:t>
            </a:r>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CABEAD87-931D-F838-2B0A-9B79781F4E2C}"/>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a:t>Doctors and pharmacists will benefit from a streamlined workflow, reducing time spent on manual tasks. The system's user-friendly interface, automated data processing capabilities, and real-time inventory tracking will significantly improve efficiency and reduce administrative burdens.</a:t>
            </a:r>
          </a:p>
        </p:txBody>
      </p:sp>
      <p:pic>
        <p:nvPicPr>
          <p:cNvPr id="18" name="Graphic 17" descr="Doctor">
            <a:extLst>
              <a:ext uri="{FF2B5EF4-FFF2-40B4-BE49-F238E27FC236}">
                <a16:creationId xmlns:a16="http://schemas.microsoft.com/office/drawing/2014/main" id="{BC207C79-22DC-9829-7294-B66FE2AF74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67320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9B16C-18C2-1715-36A0-785980DEE8A8}"/>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3800"/>
              <a:t>Project Significance: Optimized Inventory Management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6CBB0E9-9798-64D7-F505-79AC72603AD8}"/>
              </a:ext>
            </a:extLst>
          </p:cNvPr>
          <p:cNvSpPr>
            <a:spLocks noGrp="1"/>
          </p:cNvSpPr>
          <p:nvPr>
            <p:ph type="body" idx="1"/>
          </p:nvPr>
        </p:nvSpPr>
        <p:spPr>
          <a:xfrm>
            <a:off x="640080" y="2872899"/>
            <a:ext cx="4243589" cy="3320668"/>
          </a:xfrm>
        </p:spPr>
        <p:txBody>
          <a:bodyPr vert="horz" lIns="91440" tIns="45720" rIns="91440" bIns="45720" rtlCol="0">
            <a:normAutofit/>
          </a:bodyPr>
          <a:lstStyle/>
          <a:p>
            <a:r>
              <a:rPr lang="en-US" sz="2200"/>
              <a:t>Real-time inventory tracking and predictive medicine consumption modeling will enable proactive inventory management, ensuring adequate stock levels and reducing the risk of stockouts. This optimization will minimize unnecessary expenditures.</a:t>
            </a:r>
          </a:p>
        </p:txBody>
      </p:sp>
      <p:pic>
        <p:nvPicPr>
          <p:cNvPr id="5" name="Picture 4" descr="Magnifying glass showing decling performance">
            <a:extLst>
              <a:ext uri="{FF2B5EF4-FFF2-40B4-BE49-F238E27FC236}">
                <a16:creationId xmlns:a16="http://schemas.microsoft.com/office/drawing/2014/main" id="{2CFE3AD6-B30F-DD95-ABFA-0F7ACF260546}"/>
              </a:ext>
            </a:extLst>
          </p:cNvPr>
          <p:cNvPicPr>
            <a:picLocks noChangeAspect="1"/>
          </p:cNvPicPr>
          <p:nvPr/>
        </p:nvPicPr>
        <p:blipFill rotWithShape="1">
          <a:blip r:embed="rId2"/>
          <a:srcRect l="1242" r="31805"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07340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344</Words>
  <Application>Microsoft Office PowerPoint</Application>
  <PresentationFormat>Widescreen</PresentationFormat>
  <Paragraphs>20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Medical Software System: Key Features and Significance</vt:lpstr>
      <vt:lpstr>Key Feature 1: User-Friendly Desktop Application</vt:lpstr>
      <vt:lpstr>Key Feature 2: Database Management</vt:lpstr>
      <vt:lpstr>Key Feature 3: Real-Time IoT Inventory Tracking</vt:lpstr>
      <vt:lpstr>Key Feature 4: Intelligent Prescription Processing</vt:lpstr>
      <vt:lpstr>Key Feature 5: Predictive Medicine Consumption Modeling</vt:lpstr>
      <vt:lpstr>Key Feature 6:Embedded Software Development</vt:lpstr>
      <vt:lpstr>Project Significance: Streamlined Workflows</vt:lpstr>
      <vt:lpstr>Project Significance: Optimized Inventory Management</vt:lpstr>
      <vt:lpstr>Project Significance: Enhanced Patient Satisfaction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Pharmacy: Revolutionizing Healthcare with Technology</dc:title>
  <dc:creator>عمر شريف السيد عبد الواحد</dc:creator>
  <cp:lastModifiedBy>عمر محمد صلاح الدين محمد حلمى بحيرى</cp:lastModifiedBy>
  <cp:revision>9</cp:revision>
  <dcterms:created xsi:type="dcterms:W3CDTF">2023-11-20T12:23:35Z</dcterms:created>
  <dcterms:modified xsi:type="dcterms:W3CDTF">2023-11-20T16:55:56Z</dcterms:modified>
</cp:coreProperties>
</file>