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sldIdLst>
    <p:sldId id="256" r:id="rId5"/>
    <p:sldId id="257" r:id="rId6"/>
    <p:sldId id="258" r:id="rId7"/>
    <p:sldId id="259" r:id="rId8"/>
    <p:sldId id="260" r:id="rId9"/>
    <p:sldId id="268" r:id="rId10"/>
    <p:sldId id="261" r:id="rId11"/>
    <p:sldId id="262" r:id="rId12"/>
    <p:sldId id="264" r:id="rId13"/>
    <p:sldId id="267" r:id="rId14"/>
    <p:sldId id="263" r:id="rId15"/>
    <p:sldId id="265"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117" d="100"/>
          <a:sy n="117" d="100"/>
        </p:scale>
        <p:origin x="4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AAB0D-CD5B-462F-9551-3E356ED0CC5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4BAFB9C-8F24-4BDE-8EBE-50EB177D8EC5}">
      <dgm:prSet/>
      <dgm:spPr/>
      <dgm:t>
        <a:bodyPr/>
        <a:lstStyle/>
        <a:p>
          <a:endParaRPr lang="en-US" dirty="0"/>
        </a:p>
        <a:p>
          <a:r>
            <a:rPr lang="en-US" dirty="0"/>
            <a:t>BFS:                                                         A*:</a:t>
          </a:r>
        </a:p>
      </dgm:t>
    </dgm:pt>
    <dgm:pt modelId="{C36D324E-540F-4B24-8E70-12E9B5C70F73}" type="parTrans" cxnId="{F67E3F37-1434-4E8C-BA90-052A5A4AE46C}">
      <dgm:prSet/>
      <dgm:spPr/>
      <dgm:t>
        <a:bodyPr/>
        <a:lstStyle/>
        <a:p>
          <a:endParaRPr lang="en-US"/>
        </a:p>
      </dgm:t>
    </dgm:pt>
    <dgm:pt modelId="{D65E1CC0-4B78-4D3B-9502-D4168B26D129}" type="sibTrans" cxnId="{F67E3F37-1434-4E8C-BA90-052A5A4AE46C}">
      <dgm:prSet/>
      <dgm:spPr/>
      <dgm:t>
        <a:bodyPr/>
        <a:lstStyle/>
        <a:p>
          <a:endParaRPr lang="en-US"/>
        </a:p>
      </dgm:t>
    </dgm:pt>
    <dgm:pt modelId="{C61568D8-D537-4D56-87B6-C3A90AB82E56}">
      <dgm:prSet/>
      <dgm:spPr/>
      <dgm:t>
        <a:bodyPr/>
        <a:lstStyle/>
        <a:p>
          <a:r>
            <a:rPr lang="en-US" dirty="0"/>
            <a:t>Time complexity:       O(|V| + |E|)               O(|V| log(|V|) + |E|)</a:t>
          </a:r>
        </a:p>
      </dgm:t>
    </dgm:pt>
    <dgm:pt modelId="{48166E66-EECE-46A2-92A6-8DDCF5703259}" type="parTrans" cxnId="{71781EB4-8C1E-497B-B2AB-E3033EBE534C}">
      <dgm:prSet/>
      <dgm:spPr/>
      <dgm:t>
        <a:bodyPr/>
        <a:lstStyle/>
        <a:p>
          <a:endParaRPr lang="en-US"/>
        </a:p>
      </dgm:t>
    </dgm:pt>
    <dgm:pt modelId="{DD9ED285-4BA2-4801-9E6B-BBB84260ACDE}" type="sibTrans" cxnId="{71781EB4-8C1E-497B-B2AB-E3033EBE534C}">
      <dgm:prSet/>
      <dgm:spPr/>
      <dgm:t>
        <a:bodyPr/>
        <a:lstStyle/>
        <a:p>
          <a:endParaRPr lang="en-US"/>
        </a:p>
      </dgm:t>
    </dgm:pt>
    <dgm:pt modelId="{23D33E84-0136-46B0-B80A-C71B63884D29}">
      <dgm:prSet/>
      <dgm:spPr/>
      <dgm:t>
        <a:bodyPr/>
        <a:lstStyle/>
        <a:p>
          <a:r>
            <a:rPr lang="en-US" dirty="0"/>
            <a:t>implantation complexity :  simple                     hard </a:t>
          </a:r>
        </a:p>
        <a:p>
          <a:r>
            <a:rPr lang="en-US" dirty="0"/>
            <a:t>Finding shortest path:       good                       very good</a:t>
          </a:r>
        </a:p>
      </dgm:t>
    </dgm:pt>
    <dgm:pt modelId="{7049FFDC-FFA1-4CF1-A329-5C3CAE01B358}" type="parTrans" cxnId="{38CA0B7C-869D-4040-AD08-651D9DF2E86D}">
      <dgm:prSet/>
      <dgm:spPr/>
      <dgm:t>
        <a:bodyPr/>
        <a:lstStyle/>
        <a:p>
          <a:endParaRPr lang="en-US"/>
        </a:p>
      </dgm:t>
    </dgm:pt>
    <dgm:pt modelId="{8168D1DD-B7F2-432D-A109-6E01938FF005}" type="sibTrans" cxnId="{38CA0B7C-869D-4040-AD08-651D9DF2E86D}">
      <dgm:prSet/>
      <dgm:spPr/>
      <dgm:t>
        <a:bodyPr/>
        <a:lstStyle/>
        <a:p>
          <a:endParaRPr lang="en-US"/>
        </a:p>
      </dgm:t>
    </dgm:pt>
    <dgm:pt modelId="{93C0E53E-F5C8-46FB-A7B7-87F2B7EC1CE0}" type="pres">
      <dgm:prSet presAssocID="{409AAB0D-CD5B-462F-9551-3E356ED0CC5C}" presName="vert0" presStyleCnt="0">
        <dgm:presLayoutVars>
          <dgm:dir/>
          <dgm:animOne val="branch"/>
          <dgm:animLvl val="lvl"/>
        </dgm:presLayoutVars>
      </dgm:prSet>
      <dgm:spPr/>
    </dgm:pt>
    <dgm:pt modelId="{592A543D-927F-47FA-99E4-5D88B5B24B7C}" type="pres">
      <dgm:prSet presAssocID="{B4BAFB9C-8F24-4BDE-8EBE-50EB177D8EC5}" presName="thickLine" presStyleLbl="alignNode1" presStyleIdx="0" presStyleCnt="3"/>
      <dgm:spPr/>
    </dgm:pt>
    <dgm:pt modelId="{CC77EAB9-2DEB-4ABE-92EE-0EF63A03EDD6}" type="pres">
      <dgm:prSet presAssocID="{B4BAFB9C-8F24-4BDE-8EBE-50EB177D8EC5}" presName="horz1" presStyleCnt="0"/>
      <dgm:spPr/>
    </dgm:pt>
    <dgm:pt modelId="{5E0DC7B6-E9CD-4D9E-8A5A-9844F962E7E9}" type="pres">
      <dgm:prSet presAssocID="{B4BAFB9C-8F24-4BDE-8EBE-50EB177D8EC5}" presName="tx1" presStyleLbl="revTx" presStyleIdx="0" presStyleCnt="3"/>
      <dgm:spPr/>
    </dgm:pt>
    <dgm:pt modelId="{6262CD64-FCF2-4B7E-855D-37AEAC0838A5}" type="pres">
      <dgm:prSet presAssocID="{B4BAFB9C-8F24-4BDE-8EBE-50EB177D8EC5}" presName="vert1" presStyleCnt="0"/>
      <dgm:spPr/>
    </dgm:pt>
    <dgm:pt modelId="{B110DEE6-7932-4E64-954A-108AF4753A02}" type="pres">
      <dgm:prSet presAssocID="{C61568D8-D537-4D56-87B6-C3A90AB82E56}" presName="thickLine" presStyleLbl="alignNode1" presStyleIdx="1" presStyleCnt="3"/>
      <dgm:spPr/>
    </dgm:pt>
    <dgm:pt modelId="{FCB4BE21-3BCA-44F3-A153-130B28415C9B}" type="pres">
      <dgm:prSet presAssocID="{C61568D8-D537-4D56-87B6-C3A90AB82E56}" presName="horz1" presStyleCnt="0"/>
      <dgm:spPr/>
    </dgm:pt>
    <dgm:pt modelId="{FE130AA9-01DA-41B9-A7F8-3127AFB3CDA2}" type="pres">
      <dgm:prSet presAssocID="{C61568D8-D537-4D56-87B6-C3A90AB82E56}" presName="tx1" presStyleLbl="revTx" presStyleIdx="1" presStyleCnt="3"/>
      <dgm:spPr/>
    </dgm:pt>
    <dgm:pt modelId="{8D18A797-AD80-45B0-8B78-038BBFF80734}" type="pres">
      <dgm:prSet presAssocID="{C61568D8-D537-4D56-87B6-C3A90AB82E56}" presName="vert1" presStyleCnt="0"/>
      <dgm:spPr/>
    </dgm:pt>
    <dgm:pt modelId="{8C80620D-3BCC-41A4-A48F-5F5232DF2B79}" type="pres">
      <dgm:prSet presAssocID="{23D33E84-0136-46B0-B80A-C71B63884D29}" presName="thickLine" presStyleLbl="alignNode1" presStyleIdx="2" presStyleCnt="3"/>
      <dgm:spPr/>
    </dgm:pt>
    <dgm:pt modelId="{CF381AA3-F73E-4E60-9DCB-4EB3BE91F92A}" type="pres">
      <dgm:prSet presAssocID="{23D33E84-0136-46B0-B80A-C71B63884D29}" presName="horz1" presStyleCnt="0"/>
      <dgm:spPr/>
    </dgm:pt>
    <dgm:pt modelId="{E203CD45-B08B-48BD-8949-84EAB236A198}" type="pres">
      <dgm:prSet presAssocID="{23D33E84-0136-46B0-B80A-C71B63884D29}" presName="tx1" presStyleLbl="revTx" presStyleIdx="2" presStyleCnt="3"/>
      <dgm:spPr/>
    </dgm:pt>
    <dgm:pt modelId="{7C57837E-A8C1-47A7-9218-E1932FBB224E}" type="pres">
      <dgm:prSet presAssocID="{23D33E84-0136-46B0-B80A-C71B63884D29}" presName="vert1" presStyleCnt="0"/>
      <dgm:spPr/>
    </dgm:pt>
  </dgm:ptLst>
  <dgm:cxnLst>
    <dgm:cxn modelId="{66532137-F033-4EBB-8834-2137414C8E09}" type="presOf" srcId="{B4BAFB9C-8F24-4BDE-8EBE-50EB177D8EC5}" destId="{5E0DC7B6-E9CD-4D9E-8A5A-9844F962E7E9}" srcOrd="0" destOrd="0" presId="urn:microsoft.com/office/officeart/2008/layout/LinedList"/>
    <dgm:cxn modelId="{F67E3F37-1434-4E8C-BA90-052A5A4AE46C}" srcId="{409AAB0D-CD5B-462F-9551-3E356ED0CC5C}" destId="{B4BAFB9C-8F24-4BDE-8EBE-50EB177D8EC5}" srcOrd="0" destOrd="0" parTransId="{C36D324E-540F-4B24-8E70-12E9B5C70F73}" sibTransId="{D65E1CC0-4B78-4D3B-9502-D4168B26D129}"/>
    <dgm:cxn modelId="{A180AA61-E77C-47EC-B100-60DB6FDF735D}" type="presOf" srcId="{C61568D8-D537-4D56-87B6-C3A90AB82E56}" destId="{FE130AA9-01DA-41B9-A7F8-3127AFB3CDA2}" srcOrd="0" destOrd="0" presId="urn:microsoft.com/office/officeart/2008/layout/LinedList"/>
    <dgm:cxn modelId="{38CA0B7C-869D-4040-AD08-651D9DF2E86D}" srcId="{409AAB0D-CD5B-462F-9551-3E356ED0CC5C}" destId="{23D33E84-0136-46B0-B80A-C71B63884D29}" srcOrd="2" destOrd="0" parTransId="{7049FFDC-FFA1-4CF1-A329-5C3CAE01B358}" sibTransId="{8168D1DD-B7F2-432D-A109-6E01938FF005}"/>
    <dgm:cxn modelId="{71781EB4-8C1E-497B-B2AB-E3033EBE534C}" srcId="{409AAB0D-CD5B-462F-9551-3E356ED0CC5C}" destId="{C61568D8-D537-4D56-87B6-C3A90AB82E56}" srcOrd="1" destOrd="0" parTransId="{48166E66-EECE-46A2-92A6-8DDCF5703259}" sibTransId="{DD9ED285-4BA2-4801-9E6B-BBB84260ACDE}"/>
    <dgm:cxn modelId="{A94F99D8-F13D-45F9-AF16-89364684CB83}" type="presOf" srcId="{23D33E84-0136-46B0-B80A-C71B63884D29}" destId="{E203CD45-B08B-48BD-8949-84EAB236A198}" srcOrd="0" destOrd="0" presId="urn:microsoft.com/office/officeart/2008/layout/LinedList"/>
    <dgm:cxn modelId="{CF1D4DF0-4138-4AB6-999E-802A19DB6646}" type="presOf" srcId="{409AAB0D-CD5B-462F-9551-3E356ED0CC5C}" destId="{93C0E53E-F5C8-46FB-A7B7-87F2B7EC1CE0}" srcOrd="0" destOrd="0" presId="urn:microsoft.com/office/officeart/2008/layout/LinedList"/>
    <dgm:cxn modelId="{4898735E-5279-458A-89DE-059136BA42F1}" type="presParOf" srcId="{93C0E53E-F5C8-46FB-A7B7-87F2B7EC1CE0}" destId="{592A543D-927F-47FA-99E4-5D88B5B24B7C}" srcOrd="0" destOrd="0" presId="urn:microsoft.com/office/officeart/2008/layout/LinedList"/>
    <dgm:cxn modelId="{651A4E31-805F-462F-AD68-0E248582CE1C}" type="presParOf" srcId="{93C0E53E-F5C8-46FB-A7B7-87F2B7EC1CE0}" destId="{CC77EAB9-2DEB-4ABE-92EE-0EF63A03EDD6}" srcOrd="1" destOrd="0" presId="urn:microsoft.com/office/officeart/2008/layout/LinedList"/>
    <dgm:cxn modelId="{DFF4F4C9-8A2E-4FEB-9282-F18087382F7A}" type="presParOf" srcId="{CC77EAB9-2DEB-4ABE-92EE-0EF63A03EDD6}" destId="{5E0DC7B6-E9CD-4D9E-8A5A-9844F962E7E9}" srcOrd="0" destOrd="0" presId="urn:microsoft.com/office/officeart/2008/layout/LinedList"/>
    <dgm:cxn modelId="{5875C337-E0BE-4C9F-961D-A693AD4BA121}" type="presParOf" srcId="{CC77EAB9-2DEB-4ABE-92EE-0EF63A03EDD6}" destId="{6262CD64-FCF2-4B7E-855D-37AEAC0838A5}" srcOrd="1" destOrd="0" presId="urn:microsoft.com/office/officeart/2008/layout/LinedList"/>
    <dgm:cxn modelId="{F7617FA8-38F1-4C55-9943-D2E499AE7489}" type="presParOf" srcId="{93C0E53E-F5C8-46FB-A7B7-87F2B7EC1CE0}" destId="{B110DEE6-7932-4E64-954A-108AF4753A02}" srcOrd="2" destOrd="0" presId="urn:microsoft.com/office/officeart/2008/layout/LinedList"/>
    <dgm:cxn modelId="{B74A79D0-5726-4547-8B9F-0B714A6D0AAC}" type="presParOf" srcId="{93C0E53E-F5C8-46FB-A7B7-87F2B7EC1CE0}" destId="{FCB4BE21-3BCA-44F3-A153-130B28415C9B}" srcOrd="3" destOrd="0" presId="urn:microsoft.com/office/officeart/2008/layout/LinedList"/>
    <dgm:cxn modelId="{2187F1DB-3F90-4EBB-AC39-17D7A47647CE}" type="presParOf" srcId="{FCB4BE21-3BCA-44F3-A153-130B28415C9B}" destId="{FE130AA9-01DA-41B9-A7F8-3127AFB3CDA2}" srcOrd="0" destOrd="0" presId="urn:microsoft.com/office/officeart/2008/layout/LinedList"/>
    <dgm:cxn modelId="{F1C516E2-CF61-485F-9095-7DEE4B92459D}" type="presParOf" srcId="{FCB4BE21-3BCA-44F3-A153-130B28415C9B}" destId="{8D18A797-AD80-45B0-8B78-038BBFF80734}" srcOrd="1" destOrd="0" presId="urn:microsoft.com/office/officeart/2008/layout/LinedList"/>
    <dgm:cxn modelId="{7D2B6A43-B994-444B-A166-9F35F5413DF5}" type="presParOf" srcId="{93C0E53E-F5C8-46FB-A7B7-87F2B7EC1CE0}" destId="{8C80620D-3BCC-41A4-A48F-5F5232DF2B79}" srcOrd="4" destOrd="0" presId="urn:microsoft.com/office/officeart/2008/layout/LinedList"/>
    <dgm:cxn modelId="{D8330D10-0B32-4988-BA34-3C7D7F35251D}" type="presParOf" srcId="{93C0E53E-F5C8-46FB-A7B7-87F2B7EC1CE0}" destId="{CF381AA3-F73E-4E60-9DCB-4EB3BE91F92A}" srcOrd="5" destOrd="0" presId="urn:microsoft.com/office/officeart/2008/layout/LinedList"/>
    <dgm:cxn modelId="{75E29CEB-35EF-4038-B92C-B1039E0291A2}" type="presParOf" srcId="{CF381AA3-F73E-4E60-9DCB-4EB3BE91F92A}" destId="{E203CD45-B08B-48BD-8949-84EAB236A198}" srcOrd="0" destOrd="0" presId="urn:microsoft.com/office/officeart/2008/layout/LinedList"/>
    <dgm:cxn modelId="{1953F9AD-0223-4B68-B430-19E35A535330}" type="presParOf" srcId="{CF381AA3-F73E-4E60-9DCB-4EB3BE91F92A}" destId="{7C57837E-A8C1-47A7-9218-E1932FBB22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A543D-927F-47FA-99E4-5D88B5B24B7C}">
      <dsp:nvSpPr>
        <dsp:cNvPr id="0" name=""/>
        <dsp:cNvSpPr/>
      </dsp:nvSpPr>
      <dsp:spPr>
        <a:xfrm>
          <a:off x="0" y="2087"/>
          <a:ext cx="109820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0DC7B6-E9CD-4D9E-8A5A-9844F962E7E9}">
      <dsp:nvSpPr>
        <dsp:cNvPr id="0" name=""/>
        <dsp:cNvSpPr/>
      </dsp:nvSpPr>
      <dsp:spPr>
        <a:xfrm>
          <a:off x="0" y="2087"/>
          <a:ext cx="10982090" cy="142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endParaRPr lang="en-US" sz="3200" kern="1200" dirty="0"/>
        </a:p>
        <a:p>
          <a:pPr marL="0" lvl="0" indent="0" algn="l" defTabSz="1422400">
            <a:lnSpc>
              <a:spcPct val="90000"/>
            </a:lnSpc>
            <a:spcBef>
              <a:spcPct val="0"/>
            </a:spcBef>
            <a:spcAft>
              <a:spcPct val="35000"/>
            </a:spcAft>
            <a:buNone/>
          </a:pPr>
          <a:r>
            <a:rPr lang="en-US" sz="3200" kern="1200" dirty="0"/>
            <a:t>BFS:                                                         A*:</a:t>
          </a:r>
        </a:p>
      </dsp:txBody>
      <dsp:txXfrm>
        <a:off x="0" y="2087"/>
        <a:ext cx="10982090" cy="1423959"/>
      </dsp:txXfrm>
    </dsp:sp>
    <dsp:sp modelId="{B110DEE6-7932-4E64-954A-108AF4753A02}">
      <dsp:nvSpPr>
        <dsp:cNvPr id="0" name=""/>
        <dsp:cNvSpPr/>
      </dsp:nvSpPr>
      <dsp:spPr>
        <a:xfrm>
          <a:off x="0" y="1426047"/>
          <a:ext cx="1098209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130AA9-01DA-41B9-A7F8-3127AFB3CDA2}">
      <dsp:nvSpPr>
        <dsp:cNvPr id="0" name=""/>
        <dsp:cNvSpPr/>
      </dsp:nvSpPr>
      <dsp:spPr>
        <a:xfrm>
          <a:off x="0" y="1426047"/>
          <a:ext cx="10982090" cy="142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Time complexity:       O(|V| + |E|)               O(|V| log(|V|) + |E|)</a:t>
          </a:r>
        </a:p>
      </dsp:txBody>
      <dsp:txXfrm>
        <a:off x="0" y="1426047"/>
        <a:ext cx="10982090" cy="1423959"/>
      </dsp:txXfrm>
    </dsp:sp>
    <dsp:sp modelId="{8C80620D-3BCC-41A4-A48F-5F5232DF2B79}">
      <dsp:nvSpPr>
        <dsp:cNvPr id="0" name=""/>
        <dsp:cNvSpPr/>
      </dsp:nvSpPr>
      <dsp:spPr>
        <a:xfrm>
          <a:off x="0" y="2850007"/>
          <a:ext cx="1098209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03CD45-B08B-48BD-8949-84EAB236A198}">
      <dsp:nvSpPr>
        <dsp:cNvPr id="0" name=""/>
        <dsp:cNvSpPr/>
      </dsp:nvSpPr>
      <dsp:spPr>
        <a:xfrm>
          <a:off x="0" y="2850007"/>
          <a:ext cx="10982090" cy="1423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implantation complexity :  simple                     hard </a:t>
          </a:r>
        </a:p>
        <a:p>
          <a:pPr marL="0" lvl="0" indent="0" algn="l" defTabSz="1422400">
            <a:lnSpc>
              <a:spcPct val="90000"/>
            </a:lnSpc>
            <a:spcBef>
              <a:spcPct val="0"/>
            </a:spcBef>
            <a:spcAft>
              <a:spcPct val="35000"/>
            </a:spcAft>
            <a:buNone/>
          </a:pPr>
          <a:r>
            <a:rPr lang="en-US" sz="3200" kern="1200" dirty="0"/>
            <a:t>Finding shortest path:       good                       very good</a:t>
          </a:r>
        </a:p>
      </dsp:txBody>
      <dsp:txXfrm>
        <a:off x="0" y="2850007"/>
        <a:ext cx="10982090" cy="14239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11/28/2023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537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20060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1557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877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790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231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610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685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024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0945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11/28/2023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521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11/28/2023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8566039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A4761A2-F93B-3A31-CAAA-A496C77A17E4}"/>
              </a:ext>
            </a:extLst>
          </p:cNvPr>
          <p:cNvSpPr>
            <a:spLocks noGrp="1"/>
          </p:cNvSpPr>
          <p:nvPr>
            <p:ph type="ctrTitle"/>
          </p:nvPr>
        </p:nvSpPr>
        <p:spPr>
          <a:xfrm>
            <a:off x="1005653" y="744909"/>
            <a:ext cx="4798447" cy="3155419"/>
          </a:xfrm>
        </p:spPr>
        <p:txBody>
          <a:bodyPr anchor="b">
            <a:normAutofit/>
          </a:bodyPr>
          <a:lstStyle/>
          <a:p>
            <a:pPr algn="l"/>
            <a:r>
              <a:rPr lang="en-US" sz="5400"/>
              <a:t>Graph algorithms </a:t>
            </a:r>
          </a:p>
        </p:txBody>
      </p:sp>
      <p:sp>
        <p:nvSpPr>
          <p:cNvPr id="3" name="Subtitle 2">
            <a:extLst>
              <a:ext uri="{FF2B5EF4-FFF2-40B4-BE49-F238E27FC236}">
                <a16:creationId xmlns:a16="http://schemas.microsoft.com/office/drawing/2014/main" id="{93C6066F-1B93-83F5-1A05-9B5BFD2FAD01}"/>
              </a:ext>
            </a:extLst>
          </p:cNvPr>
          <p:cNvSpPr>
            <a:spLocks noGrp="1"/>
          </p:cNvSpPr>
          <p:nvPr>
            <p:ph type="subTitle" idx="1"/>
          </p:nvPr>
        </p:nvSpPr>
        <p:spPr>
          <a:xfrm>
            <a:off x="1012785" y="4074784"/>
            <a:ext cx="4798446" cy="2054306"/>
          </a:xfrm>
        </p:spPr>
        <p:txBody>
          <a:bodyPr anchor="t">
            <a:normAutofit/>
          </a:bodyPr>
          <a:lstStyle/>
          <a:p>
            <a:pPr algn="l"/>
            <a:endParaRPr lang="en-US" sz="2200"/>
          </a:p>
        </p:txBody>
      </p:sp>
      <p:pic>
        <p:nvPicPr>
          <p:cNvPr id="38" name="Picture 37" descr="Vibrant multicolour checkered floor design">
            <a:extLst>
              <a:ext uri="{FF2B5EF4-FFF2-40B4-BE49-F238E27FC236}">
                <a16:creationId xmlns:a16="http://schemas.microsoft.com/office/drawing/2014/main" id="{7AA82F7E-61EA-1AD7-4C9B-21CD2970C94D}"/>
              </a:ext>
            </a:extLst>
          </p:cNvPr>
          <p:cNvPicPr>
            <a:picLocks noChangeAspect="1"/>
          </p:cNvPicPr>
          <p:nvPr/>
        </p:nvPicPr>
        <p:blipFill rotWithShape="1">
          <a:blip r:embed="rId2"/>
          <a:srcRect l="19523" r="19499"/>
          <a:stretch/>
        </p:blipFill>
        <p:spPr>
          <a:xfrm>
            <a:off x="5996628" y="10"/>
            <a:ext cx="6195372"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2577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4B21-D83B-FBD2-66C3-68C3CB25F7F0}"/>
              </a:ext>
            </a:extLst>
          </p:cNvPr>
          <p:cNvSpPr>
            <a:spLocks noGrp="1"/>
          </p:cNvSpPr>
          <p:nvPr>
            <p:ph type="title"/>
          </p:nvPr>
        </p:nvSpPr>
        <p:spPr/>
        <p:txBody>
          <a:bodyPr/>
          <a:lstStyle/>
          <a:p>
            <a:r>
              <a:rPr lang="en-US" dirty="0"/>
              <a:t>Reinforcement vs supervised </a:t>
            </a:r>
          </a:p>
        </p:txBody>
      </p:sp>
      <p:sp>
        <p:nvSpPr>
          <p:cNvPr id="3" name="Content Placeholder 2">
            <a:extLst>
              <a:ext uri="{FF2B5EF4-FFF2-40B4-BE49-F238E27FC236}">
                <a16:creationId xmlns:a16="http://schemas.microsoft.com/office/drawing/2014/main" id="{5F4D5647-900F-66DE-3E1C-D0672F1A9F83}"/>
              </a:ext>
            </a:extLst>
          </p:cNvPr>
          <p:cNvSpPr>
            <a:spLocks noGrp="1"/>
          </p:cNvSpPr>
          <p:nvPr>
            <p:ph idx="1"/>
          </p:nvPr>
        </p:nvSpPr>
        <p:spPr/>
        <p:txBody>
          <a:bodyPr>
            <a:normAutofit/>
          </a:bodyPr>
          <a:lstStyle/>
          <a:p>
            <a:r>
              <a:rPr lang="en-US" sz="2000" dirty="0"/>
              <a:t>Reinforcement  : involves an agent learning to make decisions by interacting with an environment. The agent takes actions, receives feedback, and learns to maximize cumulative rewards by exploring different actions and learning from the consequences.</a:t>
            </a:r>
          </a:p>
          <a:p>
            <a:r>
              <a:rPr lang="en-US" sz="2000" dirty="0"/>
              <a:t>Supervised : he model learns from labeled training data, where each input has an associated output or target. It learns to map inputs to outputs by minimizing the error between its predictions and the actual labels. he model learns from labeled training data, where each input has an associated output or target. It learns to map inputs to outputs by minimizing the error between its predictions and the actual labels.</a:t>
            </a:r>
          </a:p>
        </p:txBody>
      </p:sp>
    </p:spTree>
    <p:extLst>
      <p:ext uri="{BB962C8B-B14F-4D97-AF65-F5344CB8AC3E}">
        <p14:creationId xmlns:p14="http://schemas.microsoft.com/office/powerpoint/2010/main" val="76689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8" name="Freeform: Shape 19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0" name="Freeform: Shape 199">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2" name="Freeform: Shape 20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4"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5" name="Freeform: Shape 204">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6" name="Freeform: Shape 205">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7" name="Freeform: Shape 206">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08" name="Freeform: Shape 207">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1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4" name="Freeform: Shape 213">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5" name="Freeform: Shape 214">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7" name="Freeform: Shape 216">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8" name="Freeform: Shape 217">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9" name="Freeform: Shape 218">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0" name="Freeform: Shape 219">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22" name="Rectangle 22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4" name="Rectangle 22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26"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27" name="Freeform: Shape 226">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8" name="Freeform: Shape 227">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30" name="Freeform: Shape 229">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1" name="Freeform: Shape 230">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32" name="Freeform: Shape 231">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3" name="Freeform: Shape 232">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3194B21-D83B-FBD2-66C3-68C3CB25F7F0}"/>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IOT</a:t>
            </a:r>
          </a:p>
        </p:txBody>
      </p:sp>
      <p:grpSp>
        <p:nvGrpSpPr>
          <p:cNvPr id="236"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237" name="Straight Connector 236">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8" name="Straight Connector 237">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Content Placeholder 3" descr="A blue and white background with a sphere with icons&#10;&#10;Description automatically generated with medium confidence">
            <a:extLst>
              <a:ext uri="{FF2B5EF4-FFF2-40B4-BE49-F238E27FC236}">
                <a16:creationId xmlns:a16="http://schemas.microsoft.com/office/drawing/2014/main" id="{F40486A2-D44E-40C6-573B-11F5AA7DB1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955" r="-2" b="18954"/>
          <a:stretch/>
        </p:blipFill>
        <p:spPr>
          <a:xfrm>
            <a:off x="5186557" y="2313340"/>
            <a:ext cx="6402214" cy="2226065"/>
          </a:xfrm>
          <a:prstGeom prst="rect">
            <a:avLst/>
          </a:prstGeom>
        </p:spPr>
      </p:pic>
      <p:grpSp>
        <p:nvGrpSpPr>
          <p:cNvPr id="240"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1" name="Freeform: Shape 240">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42"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44" name="Freeform: Shape 243">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5" name="Freeform: Shape 244">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6" name="Freeform: Shape 245">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7" name="Freeform: Shape 246">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8" name="Freeform: Shape 247">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9" name="Freeform: Shape 248">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0" name="Freeform: Shape 249">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43" name="Freeform: Shape 242">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6696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459862C0-828C-4688-9C70-32B1063084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9D913CF1-1352-4A05-9FFE-BAC2B9EF9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594EFAD0-1F3C-4A6A-AA1D-211ED5654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5D71D53D-E478-4044-985B-57A5A530E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589D7948-C0E9-43BA-9CB4-975A6D9436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2E1523D-C3CB-46C6-B1CD-14A95DF0A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57C548BC-A312-4789-93A8-CBCFC2FC5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DD0292AB-E3CA-4B26-BF97-0065659D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96E2A19-992B-423A-BC43-9132FB364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3194B21-D83B-FBD2-66C3-68C3CB25F7F0}"/>
              </a:ext>
            </a:extLst>
          </p:cNvPr>
          <p:cNvSpPr>
            <a:spLocks noGrp="1"/>
          </p:cNvSpPr>
          <p:nvPr>
            <p:ph type="title"/>
          </p:nvPr>
        </p:nvSpPr>
        <p:spPr>
          <a:xfrm>
            <a:off x="1198182" y="559813"/>
            <a:ext cx="5605358" cy="1664573"/>
          </a:xfrm>
        </p:spPr>
        <p:txBody>
          <a:bodyPr>
            <a:normAutofit/>
          </a:bodyPr>
          <a:lstStyle/>
          <a:p>
            <a:r>
              <a:rPr lang="en-US" dirty="0"/>
              <a:t>Smtp vs </a:t>
            </a:r>
            <a:r>
              <a:rPr lang="en-US" dirty="0" err="1"/>
              <a:t>Mqtt</a:t>
            </a:r>
            <a:r>
              <a:rPr lang="en-US" dirty="0"/>
              <a:t> </a:t>
            </a:r>
          </a:p>
        </p:txBody>
      </p:sp>
      <p:sp>
        <p:nvSpPr>
          <p:cNvPr id="49" name="Freeform: Shape 48">
            <a:extLst>
              <a:ext uri="{FF2B5EF4-FFF2-40B4-BE49-F238E27FC236}">
                <a16:creationId xmlns:a16="http://schemas.microsoft.com/office/drawing/2014/main" id="{E1053F4E-9FA5-4F7B-9769-047E79535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Content Placeholder 2">
            <a:extLst>
              <a:ext uri="{FF2B5EF4-FFF2-40B4-BE49-F238E27FC236}">
                <a16:creationId xmlns:a16="http://schemas.microsoft.com/office/drawing/2014/main" id="{5F4D5647-900F-66DE-3E1C-D0672F1A9F83}"/>
              </a:ext>
            </a:extLst>
          </p:cNvPr>
          <p:cNvSpPr>
            <a:spLocks noGrp="1"/>
          </p:cNvSpPr>
          <p:nvPr>
            <p:ph idx="1"/>
          </p:nvPr>
        </p:nvSpPr>
        <p:spPr>
          <a:xfrm>
            <a:off x="1185755" y="2384474"/>
            <a:ext cx="5604997" cy="3728613"/>
          </a:xfrm>
        </p:spPr>
        <p:txBody>
          <a:bodyPr>
            <a:normAutofit/>
          </a:bodyPr>
          <a:lstStyle/>
          <a:p>
            <a:r>
              <a:rPr lang="en-US" sz="1800"/>
              <a:t>Receive report from machine learning model to which medicine that have a high consumption the last to order it and don’t waste money for a lot of medicine. So we have two network protocol to send this order:</a:t>
            </a:r>
          </a:p>
          <a:p>
            <a:pPr marL="514350" indent="-514350">
              <a:buFont typeface="+mj-lt"/>
              <a:buAutoNum type="arabicPeriod"/>
            </a:pPr>
            <a:r>
              <a:rPr lang="en-US" sz="1800"/>
              <a:t>Smtp</a:t>
            </a:r>
          </a:p>
          <a:p>
            <a:pPr marL="514350" indent="-514350">
              <a:buFont typeface="+mj-lt"/>
              <a:buAutoNum type="arabicPeriod"/>
            </a:pPr>
            <a:r>
              <a:rPr lang="en-US" sz="1800"/>
              <a:t>Mqtt </a:t>
            </a:r>
          </a:p>
        </p:txBody>
      </p:sp>
      <p:pic>
        <p:nvPicPr>
          <p:cNvPr id="7" name="Picture 6">
            <a:extLst>
              <a:ext uri="{FF2B5EF4-FFF2-40B4-BE49-F238E27FC236}">
                <a16:creationId xmlns:a16="http://schemas.microsoft.com/office/drawing/2014/main" id="{825B5FEB-4CCB-E6C8-3850-104CDBD9945F}"/>
              </a:ext>
            </a:extLst>
          </p:cNvPr>
          <p:cNvPicPr>
            <a:picLocks noChangeAspect="1"/>
          </p:cNvPicPr>
          <p:nvPr/>
        </p:nvPicPr>
        <p:blipFill rotWithShape="1">
          <a:blip r:embed="rId2"/>
          <a:srcRect l="3828"/>
          <a:stretch/>
        </p:blipFill>
        <p:spPr>
          <a:xfrm>
            <a:off x="8063069" y="558098"/>
            <a:ext cx="3036582" cy="2780869"/>
          </a:xfrm>
          <a:prstGeom prst="rect">
            <a:avLst/>
          </a:prstGeom>
        </p:spPr>
      </p:pic>
      <p:pic>
        <p:nvPicPr>
          <p:cNvPr id="5" name="Picture 4">
            <a:extLst>
              <a:ext uri="{FF2B5EF4-FFF2-40B4-BE49-F238E27FC236}">
                <a16:creationId xmlns:a16="http://schemas.microsoft.com/office/drawing/2014/main" id="{5001C5EB-68D4-3227-1F32-FD41163481BD}"/>
              </a:ext>
            </a:extLst>
          </p:cNvPr>
          <p:cNvPicPr>
            <a:picLocks noChangeAspect="1"/>
          </p:cNvPicPr>
          <p:nvPr/>
        </p:nvPicPr>
        <p:blipFill>
          <a:blip r:embed="rId3"/>
          <a:stretch>
            <a:fillRect/>
          </a:stretch>
        </p:blipFill>
        <p:spPr>
          <a:xfrm>
            <a:off x="7862416" y="3503934"/>
            <a:ext cx="3437887" cy="2780869"/>
          </a:xfrm>
          <a:prstGeom prst="rect">
            <a:avLst/>
          </a:prstGeom>
        </p:spPr>
      </p:pic>
      <p:grpSp>
        <p:nvGrpSpPr>
          <p:cNvPr id="50" name="Bottom Right">
            <a:extLst>
              <a:ext uri="{FF2B5EF4-FFF2-40B4-BE49-F238E27FC236}">
                <a16:creationId xmlns:a16="http://schemas.microsoft.com/office/drawing/2014/main" id="{AD4BD16E-C737-4940-9554-4F38D19BD6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1" name="Graphic 157">
              <a:extLst>
                <a:ext uri="{FF2B5EF4-FFF2-40B4-BE49-F238E27FC236}">
                  <a16:creationId xmlns:a16="http://schemas.microsoft.com/office/drawing/2014/main" id="{ABCD3874-8B15-426E-9474-9E62D557617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2" name="Freeform: Shape 51">
                <a:extLst>
                  <a:ext uri="{FF2B5EF4-FFF2-40B4-BE49-F238E27FC236}">
                    <a16:creationId xmlns:a16="http://schemas.microsoft.com/office/drawing/2014/main" id="{B143CC60-7FC7-4C7A-83AE-C0407345C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2A80F6FC-4D96-4FC3-84CF-DCDF434CE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8BD39541-DE32-4CD1-8233-10583989C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3223A41-CAE9-48C9-B0F1-4D7336609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16E84E6-CDBF-4571-8BA3-F98186869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51EE14EE-AE62-4058-8E52-70EF8007B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422A00BC-B1AC-4DB5-8CFE-61ABDEB27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D692FB9F-D2E4-4C66-BCD8-3EB98044B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4066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4B21-D83B-FBD2-66C3-68C3CB25F7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4D5647-900F-66DE-3E1C-D0672F1A9F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625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4B21-D83B-FBD2-66C3-68C3CB25F7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4D5647-900F-66DE-3E1C-D0672F1A9F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753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D725-8309-83C6-C0B6-36B47B9A70E1}"/>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08FABA9A-DCF6-C97E-2941-4F4A7EFBD1B7}"/>
              </a:ext>
            </a:extLst>
          </p:cNvPr>
          <p:cNvSpPr>
            <a:spLocks noGrp="1"/>
          </p:cNvSpPr>
          <p:nvPr>
            <p:ph idx="1"/>
          </p:nvPr>
        </p:nvSpPr>
        <p:spPr/>
        <p:txBody>
          <a:bodyPr/>
          <a:lstStyle/>
          <a:p>
            <a:pPr marL="0" indent="0">
              <a:buNone/>
            </a:pPr>
            <a:r>
              <a:rPr lang="en-US" dirty="0"/>
              <a:t> we need to have a graph to find the shortest for grapping certain medicine.  After some search we found some algorithms like :</a:t>
            </a:r>
          </a:p>
          <a:p>
            <a:pPr marL="0" indent="0">
              <a:buNone/>
            </a:pPr>
            <a:r>
              <a:rPr lang="en-US" dirty="0"/>
              <a:t>BFS , A* , Dijkstra and Bellman-Ford but we found that </a:t>
            </a:r>
            <a:r>
              <a:rPr lang="en-US" dirty="0" err="1"/>
              <a:t>bfs</a:t>
            </a:r>
            <a:r>
              <a:rPr lang="en-US" dirty="0"/>
              <a:t> or A* can be used for our project here is a little comparison between them :</a:t>
            </a:r>
          </a:p>
        </p:txBody>
      </p:sp>
    </p:spTree>
    <p:extLst>
      <p:ext uri="{BB962C8B-B14F-4D97-AF65-F5344CB8AC3E}">
        <p14:creationId xmlns:p14="http://schemas.microsoft.com/office/powerpoint/2010/main" val="250665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Rectangle 18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3" name="Freeform: Shape 18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4" name="Freeform: Shape 18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5" name="Freeform: Shape 18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7" name="Freeform: Shape 18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8" name="Freeform: Shape 18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92" name="Freeform: Shape 19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93" name="Freeform: Shape 19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95" name="Freeform: Shape 194">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6" name="Freeform: Shape 195">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7" name="Freeform: Shape 19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8" name="Freeform: Shape 197">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9" name="Freeform: Shape 198">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0" name="Freeform: Shape 199">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1" name="Freeform: Shape 200">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02" name="Rectangle 20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3" name="Rectangle 20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8"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04" name="Freeform: Shape 203">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5" name="Freeform: Shape 204">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6" name="Freeform: Shape 205">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7" name="Freeform: Shape 206">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8" name="Freeform: Shape 207">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FF0FA80-5C5A-80CE-DC9C-5CEC5923B9C4}"/>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Bfs or A*</a:t>
            </a:r>
          </a:p>
        </p:txBody>
      </p:sp>
      <p:grpSp>
        <p:nvGrpSpPr>
          <p:cNvPr id="78"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212" name="Straight Connector 211">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82"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13" name="Freeform: Shape 212">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14"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15" name="Freeform: Shape 214">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7" name="Freeform: Shape 216">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8" name="Freeform: Shape 217">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9" name="Freeform: Shape 218">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0" name="Freeform: Shape 219">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1" name="Freeform: Shape 220">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22" name="Freeform: Shape 221">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5" name="Content Placeholder 2">
            <a:extLst>
              <a:ext uri="{FF2B5EF4-FFF2-40B4-BE49-F238E27FC236}">
                <a16:creationId xmlns:a16="http://schemas.microsoft.com/office/drawing/2014/main" id="{B88CE9CC-E6B1-8AB6-9A03-4BB6CBAE5C9F}"/>
              </a:ext>
            </a:extLst>
          </p:cNvPr>
          <p:cNvGraphicFramePr>
            <a:graphicFrameLocks noGrp="1"/>
          </p:cNvGraphicFramePr>
          <p:nvPr>
            <p:ph idx="1"/>
            <p:extLst>
              <p:ext uri="{D42A27DB-BD31-4B8C-83A1-F6EECF244321}">
                <p14:modId xmlns:p14="http://schemas.microsoft.com/office/powerpoint/2010/main" val="1271618054"/>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7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6FE49F07-C705-27A1-95E1-7C69BB487CD2}"/>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dirty="0">
                <a:solidFill>
                  <a:schemeClr val="tx2"/>
                </a:solidFill>
                <a:latin typeface="+mj-lt"/>
                <a:ea typeface="+mj-ea"/>
                <a:cs typeface="+mj-cs"/>
              </a:rPr>
              <a:t>Desktop Application</a:t>
            </a:r>
          </a:p>
        </p:txBody>
      </p:sp>
      <p:grpSp>
        <p:nvGrpSpPr>
          <p:cNvPr id="50"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Graphic 6" descr="Browser Window">
            <a:extLst>
              <a:ext uri="{FF2B5EF4-FFF2-40B4-BE49-F238E27FC236}">
                <a16:creationId xmlns:a16="http://schemas.microsoft.com/office/drawing/2014/main" id="{143772A2-AC66-0A6A-2239-20FDED4BD6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6153" y="2385716"/>
            <a:ext cx="3919694" cy="3919694"/>
          </a:xfrm>
          <a:prstGeom prst="rect">
            <a:avLst/>
          </a:prstGeom>
        </p:spPr>
      </p:pic>
      <p:grpSp>
        <p:nvGrpSpPr>
          <p:cNvPr id="54"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4866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98ECFD43-CD3A-4C87-83EF-8C84FF9C47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7" name="Freeform: Shape 16">
              <a:extLst>
                <a:ext uri="{FF2B5EF4-FFF2-40B4-BE49-F238E27FC236}">
                  <a16:creationId xmlns:a16="http://schemas.microsoft.com/office/drawing/2014/main" id="{67AB67E3-B5D7-48B1-918F-4F58A63D4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9DF40A3C-A581-4C40-BF99-C4C1B822B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6908FAE8-9BD1-4E0F-8022-5700B8A96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86041B8E-973D-4DE3-B188-B453E9B71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CD2E1791-32B3-4000-BD0F-AFA4F71319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3919169C-9169-4F35-820C-349674E0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B1D0FD86-A77E-49A4-BACF-23310301B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3E91A448-1A13-4A41-9A16-E7F20E024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BE7E2BA3-B136-A4CD-B058-649B349E1DB3}"/>
              </a:ext>
            </a:extLst>
          </p:cNvPr>
          <p:cNvSpPr>
            <a:spLocks noGrp="1"/>
          </p:cNvSpPr>
          <p:nvPr>
            <p:ph type="title"/>
          </p:nvPr>
        </p:nvSpPr>
        <p:spPr>
          <a:xfrm>
            <a:off x="1198181" y="168425"/>
            <a:ext cx="4795282" cy="2616928"/>
          </a:xfrm>
        </p:spPr>
        <p:txBody>
          <a:bodyPr anchor="ctr">
            <a:normAutofit/>
          </a:bodyPr>
          <a:lstStyle/>
          <a:p>
            <a:r>
              <a:rPr lang="en-US" dirty="0"/>
              <a:t>Pyqt5 or Pyside or C++ windows form</a:t>
            </a:r>
          </a:p>
        </p:txBody>
      </p:sp>
      <p:sp>
        <p:nvSpPr>
          <p:cNvPr id="3" name="Content Placeholder 2">
            <a:extLst>
              <a:ext uri="{FF2B5EF4-FFF2-40B4-BE49-F238E27FC236}">
                <a16:creationId xmlns:a16="http://schemas.microsoft.com/office/drawing/2014/main" id="{BA023823-E1CB-565B-0C37-454CAB605C25}"/>
              </a:ext>
            </a:extLst>
          </p:cNvPr>
          <p:cNvSpPr>
            <a:spLocks noGrp="1"/>
          </p:cNvSpPr>
          <p:nvPr>
            <p:ph idx="1"/>
          </p:nvPr>
        </p:nvSpPr>
        <p:spPr>
          <a:xfrm>
            <a:off x="6195372" y="169025"/>
            <a:ext cx="4977905" cy="2616328"/>
          </a:xfrm>
        </p:spPr>
        <p:txBody>
          <a:bodyPr anchor="ctr">
            <a:normAutofit/>
          </a:bodyPr>
          <a:lstStyle/>
          <a:p>
            <a:pPr marL="0" indent="0">
              <a:buNone/>
            </a:pPr>
            <a:endParaRPr lang="en-US" sz="1800" dirty="0"/>
          </a:p>
        </p:txBody>
      </p:sp>
      <p:pic>
        <p:nvPicPr>
          <p:cNvPr id="5" name="Picture 4">
            <a:extLst>
              <a:ext uri="{FF2B5EF4-FFF2-40B4-BE49-F238E27FC236}">
                <a16:creationId xmlns:a16="http://schemas.microsoft.com/office/drawing/2014/main" id="{1800E40B-3D77-B355-9B4F-5A5E6FF57378}"/>
              </a:ext>
            </a:extLst>
          </p:cNvPr>
          <p:cNvPicPr>
            <a:picLocks noChangeAspect="1"/>
          </p:cNvPicPr>
          <p:nvPr/>
        </p:nvPicPr>
        <p:blipFill>
          <a:blip r:embed="rId2"/>
          <a:stretch>
            <a:fillRect/>
          </a:stretch>
        </p:blipFill>
        <p:spPr>
          <a:xfrm>
            <a:off x="198742" y="2979356"/>
            <a:ext cx="3792072" cy="3292343"/>
          </a:xfrm>
          <a:prstGeom prst="rect">
            <a:avLst/>
          </a:prstGeom>
        </p:spPr>
      </p:pic>
      <p:pic>
        <p:nvPicPr>
          <p:cNvPr id="6" name="Picture 5">
            <a:extLst>
              <a:ext uri="{FF2B5EF4-FFF2-40B4-BE49-F238E27FC236}">
                <a16:creationId xmlns:a16="http://schemas.microsoft.com/office/drawing/2014/main" id="{B054795D-C633-C097-D80F-8F683A36824D}"/>
              </a:ext>
            </a:extLst>
          </p:cNvPr>
          <p:cNvPicPr>
            <a:picLocks noChangeAspect="1"/>
          </p:cNvPicPr>
          <p:nvPr/>
        </p:nvPicPr>
        <p:blipFill>
          <a:blip r:embed="rId3"/>
          <a:stretch>
            <a:fillRect/>
          </a:stretch>
        </p:blipFill>
        <p:spPr>
          <a:xfrm>
            <a:off x="4196495" y="3260382"/>
            <a:ext cx="3792072" cy="2730291"/>
          </a:xfrm>
          <a:prstGeom prst="rect">
            <a:avLst/>
          </a:prstGeom>
        </p:spPr>
      </p:pic>
      <p:pic>
        <p:nvPicPr>
          <p:cNvPr id="7" name="Picture 6" descr="A logo of a python&#10;&#10;Description automatically generated">
            <a:extLst>
              <a:ext uri="{FF2B5EF4-FFF2-40B4-BE49-F238E27FC236}">
                <a16:creationId xmlns:a16="http://schemas.microsoft.com/office/drawing/2014/main" id="{C503BDB3-EEA3-AE27-6FD7-F2F2757894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4247" y="3524604"/>
            <a:ext cx="3792072" cy="2201847"/>
          </a:xfrm>
          <a:prstGeom prst="rect">
            <a:avLst/>
          </a:prstGeom>
        </p:spPr>
      </p:pic>
      <p:grpSp>
        <p:nvGrpSpPr>
          <p:cNvPr id="26" name="Bottom Right">
            <a:extLst>
              <a:ext uri="{FF2B5EF4-FFF2-40B4-BE49-F238E27FC236}">
                <a16:creationId xmlns:a16="http://schemas.microsoft.com/office/drawing/2014/main" id="{EB42DC7D-FAB9-4C5B-A80B-98FFA37EC6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7" name="Graphic 157">
              <a:extLst>
                <a:ext uri="{FF2B5EF4-FFF2-40B4-BE49-F238E27FC236}">
                  <a16:creationId xmlns:a16="http://schemas.microsoft.com/office/drawing/2014/main" id="{F0C21626-DDFE-4349-A662-7905E94DD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9" name="Freeform: Shape 28">
                <a:extLst>
                  <a:ext uri="{FF2B5EF4-FFF2-40B4-BE49-F238E27FC236}">
                    <a16:creationId xmlns:a16="http://schemas.microsoft.com/office/drawing/2014/main" id="{2A93E4FA-B080-47B0-9737-665729B8B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8CCE14F9-EEBB-4549-911D-1ED413572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97C39830-718C-448A-BBB7-C07C91EB0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C3636CB7-D2ED-4E5B-8CFD-006872DE8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30EDC1C2-F56B-4F24-94E4-589D95F11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599DDB92-1600-4A05-87BC-BCE5E5538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284CE808-6181-4335-AB6C-0C88989E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8" name="Freeform: Shape 27">
              <a:extLst>
                <a:ext uri="{FF2B5EF4-FFF2-40B4-BE49-F238E27FC236}">
                  <a16:creationId xmlns:a16="http://schemas.microsoft.com/office/drawing/2014/main" id="{1797F5E9-B01C-4490-92B3-9EACFCFAD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77104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4B21-D83B-FBD2-66C3-68C3CB25F7F0}"/>
              </a:ext>
            </a:extLst>
          </p:cNvPr>
          <p:cNvSpPr>
            <a:spLocks noGrp="1"/>
          </p:cNvSpPr>
          <p:nvPr>
            <p:ph type="title"/>
          </p:nvPr>
        </p:nvSpPr>
        <p:spPr/>
        <p:txBody>
          <a:bodyPr/>
          <a:lstStyle/>
          <a:p>
            <a:r>
              <a:rPr lang="en-US" dirty="0"/>
              <a:t>Pyqt5 or Pyside or C++ windows form</a:t>
            </a:r>
          </a:p>
        </p:txBody>
      </p:sp>
      <p:sp>
        <p:nvSpPr>
          <p:cNvPr id="3" name="Content Placeholder 2">
            <a:extLst>
              <a:ext uri="{FF2B5EF4-FFF2-40B4-BE49-F238E27FC236}">
                <a16:creationId xmlns:a16="http://schemas.microsoft.com/office/drawing/2014/main" id="{5F4D5647-900F-66DE-3E1C-D0672F1A9F83}"/>
              </a:ext>
            </a:extLst>
          </p:cNvPr>
          <p:cNvSpPr>
            <a:spLocks noGrp="1"/>
          </p:cNvSpPr>
          <p:nvPr>
            <p:ph idx="1"/>
          </p:nvPr>
        </p:nvSpPr>
        <p:spPr/>
        <p:txBody>
          <a:bodyPr/>
          <a:lstStyle/>
          <a:p>
            <a:r>
              <a:rPr lang="en-US" dirty="0"/>
              <a:t>We use C++ along our study in the university but we decide to choose python for our desktop application because it will more efficient in the scale of our project plus we will use python in our machine learning model and </a:t>
            </a:r>
            <a:r>
              <a:rPr lang="en-US"/>
              <a:t>embedded system. </a:t>
            </a:r>
            <a:endParaRPr lang="en-US" dirty="0"/>
          </a:p>
        </p:txBody>
      </p:sp>
    </p:spTree>
    <p:extLst>
      <p:ext uri="{BB962C8B-B14F-4D97-AF65-F5344CB8AC3E}">
        <p14:creationId xmlns:p14="http://schemas.microsoft.com/office/powerpoint/2010/main" val="142995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7" name="Freeform: Shape 8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89" name="Freeform: Shape 8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91" name="Freeform: Shape 9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94" name="Freeform: Shape 9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3" name="Freeform: Shape 10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11" name="Rectangle 11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3" name="Rectangle 11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5"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16" name="Freeform: Shape 115">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7" name="Freeform: Shape 116">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8" name="Freeform: Shape 117">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3194B21-D83B-FBD2-66C3-68C3CB25F7F0}"/>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Database </a:t>
            </a:r>
          </a:p>
        </p:txBody>
      </p:sp>
      <p:grpSp>
        <p:nvGrpSpPr>
          <p:cNvPr id="125"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26" name="Straight Connector 125">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27" name="Straight Connector 126">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Picture 4" descr="Programming data on computer monitor">
            <a:extLst>
              <a:ext uri="{FF2B5EF4-FFF2-40B4-BE49-F238E27FC236}">
                <a16:creationId xmlns:a16="http://schemas.microsoft.com/office/drawing/2014/main" id="{552A390E-913B-5AEA-4EDE-2E71A23A18CA}"/>
              </a:ext>
            </a:extLst>
          </p:cNvPr>
          <p:cNvPicPr>
            <a:picLocks noChangeAspect="1"/>
          </p:cNvPicPr>
          <p:nvPr/>
        </p:nvPicPr>
        <p:blipFill rotWithShape="1">
          <a:blip r:embed="rId2"/>
          <a:srcRect t="12052" r="-1" b="3674"/>
          <a:stretch/>
        </p:blipFill>
        <p:spPr>
          <a:xfrm>
            <a:off x="5274612" y="306962"/>
            <a:ext cx="6402214" cy="3601394"/>
          </a:xfrm>
          <a:prstGeom prst="rect">
            <a:avLst/>
          </a:prstGeom>
        </p:spPr>
      </p:pic>
      <p:grpSp>
        <p:nvGrpSpPr>
          <p:cNvPr id="129"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30" name="Freeform: Shape 129">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1"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3" name="Freeform: Shape 132">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4" name="Freeform: Shape 133">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5" name="Freeform: Shape 134">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6" name="Freeform: Shape 135">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7" name="Freeform: Shape 136">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8" name="Freeform: Shape 137">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32" name="Freeform: Shape 131">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249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 name="Freeform: Shape 16">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Freeform: Shape 17">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3194B21-D83B-FBD2-66C3-68C3CB25F7F0}"/>
              </a:ext>
            </a:extLst>
          </p:cNvPr>
          <p:cNvSpPr>
            <a:spLocks noGrp="1"/>
          </p:cNvSpPr>
          <p:nvPr>
            <p:ph type="title"/>
          </p:nvPr>
        </p:nvSpPr>
        <p:spPr>
          <a:xfrm>
            <a:off x="1198182" y="559813"/>
            <a:ext cx="10246090" cy="1471193"/>
          </a:xfrm>
        </p:spPr>
        <p:txBody>
          <a:bodyPr>
            <a:normAutofit/>
          </a:bodyPr>
          <a:lstStyle/>
          <a:p>
            <a:r>
              <a:rPr lang="en-US" dirty="0"/>
              <a:t>MySQL server</a:t>
            </a:r>
          </a:p>
        </p:txBody>
      </p:sp>
      <p:pic>
        <p:nvPicPr>
          <p:cNvPr id="7" name="Picture 6">
            <a:extLst>
              <a:ext uri="{FF2B5EF4-FFF2-40B4-BE49-F238E27FC236}">
                <a16:creationId xmlns:a16="http://schemas.microsoft.com/office/drawing/2014/main" id="{8DF3D22A-FCEF-EA5A-27AB-0D19CE59D776}"/>
              </a:ext>
            </a:extLst>
          </p:cNvPr>
          <p:cNvPicPr>
            <a:picLocks noChangeAspect="1"/>
          </p:cNvPicPr>
          <p:nvPr/>
        </p:nvPicPr>
        <p:blipFill>
          <a:blip r:embed="rId2"/>
          <a:stretch>
            <a:fillRect/>
          </a:stretch>
        </p:blipFill>
        <p:spPr>
          <a:xfrm>
            <a:off x="1821766" y="2304937"/>
            <a:ext cx="3720102" cy="3808151"/>
          </a:xfrm>
          <a:prstGeom prst="rect">
            <a:avLst/>
          </a:prstGeom>
        </p:spPr>
      </p:pic>
      <p:grpSp>
        <p:nvGrpSpPr>
          <p:cNvPr id="26"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7" name="Freeform: Shape 26">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5F4D5647-900F-66DE-3E1C-D0672F1A9F83}"/>
              </a:ext>
            </a:extLst>
          </p:cNvPr>
          <p:cNvSpPr>
            <a:spLocks noGrp="1"/>
          </p:cNvSpPr>
          <p:nvPr>
            <p:ph idx="1"/>
          </p:nvPr>
        </p:nvSpPr>
        <p:spPr>
          <a:xfrm>
            <a:off x="6477002" y="2304938"/>
            <a:ext cx="4967269" cy="3808150"/>
          </a:xfrm>
        </p:spPr>
        <p:txBody>
          <a:bodyPr>
            <a:normAutofit/>
          </a:bodyPr>
          <a:lstStyle/>
          <a:p>
            <a:r>
              <a:rPr lang="en-US" sz="1800"/>
              <a:t>Using a local database server like MySQL for doctors' data and for medicine management because there are in the same for that we don’t need a global database.</a:t>
            </a:r>
          </a:p>
        </p:txBody>
      </p:sp>
    </p:spTree>
    <p:extLst>
      <p:ext uri="{BB962C8B-B14F-4D97-AF65-F5344CB8AC3E}">
        <p14:creationId xmlns:p14="http://schemas.microsoft.com/office/powerpoint/2010/main" val="267114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2" name="Rectangle 9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4"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5" name="Freeform: Shape 94">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6" name="Freeform: Shape 95">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2" name="Freeform: Shape 101">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3194B21-D83B-FBD2-66C3-68C3CB25F7F0}"/>
              </a:ext>
            </a:extLst>
          </p:cNvPr>
          <p:cNvSpPr>
            <a:spLocks noGrp="1"/>
          </p:cNvSpPr>
          <p:nvPr>
            <p:ph type="title"/>
          </p:nvPr>
        </p:nvSpPr>
        <p:spPr>
          <a:xfrm>
            <a:off x="1198181" y="168425"/>
            <a:ext cx="4795282" cy="2091782"/>
          </a:xfrm>
        </p:spPr>
        <p:txBody>
          <a:bodyPr anchor="ctr">
            <a:normAutofit/>
          </a:bodyPr>
          <a:lstStyle/>
          <a:p>
            <a:r>
              <a:rPr lang="en-US" dirty="0"/>
              <a:t>Machine learning model </a:t>
            </a:r>
          </a:p>
        </p:txBody>
      </p:sp>
      <p:sp>
        <p:nvSpPr>
          <p:cNvPr id="3" name="Content Placeholder 2">
            <a:extLst>
              <a:ext uri="{FF2B5EF4-FFF2-40B4-BE49-F238E27FC236}">
                <a16:creationId xmlns:a16="http://schemas.microsoft.com/office/drawing/2014/main" id="{5F4D5647-900F-66DE-3E1C-D0672F1A9F83}"/>
              </a:ext>
            </a:extLst>
          </p:cNvPr>
          <p:cNvSpPr>
            <a:spLocks noGrp="1"/>
          </p:cNvSpPr>
          <p:nvPr>
            <p:ph idx="1"/>
          </p:nvPr>
        </p:nvSpPr>
        <p:spPr>
          <a:xfrm>
            <a:off x="6195372" y="169025"/>
            <a:ext cx="4977905" cy="2091182"/>
          </a:xfrm>
        </p:spPr>
        <p:txBody>
          <a:bodyPr anchor="ctr">
            <a:normAutofit fontScale="92500" lnSpcReduction="20000"/>
          </a:bodyPr>
          <a:lstStyle/>
          <a:p>
            <a:pPr>
              <a:lnSpc>
                <a:spcPct val="100000"/>
              </a:lnSpc>
            </a:pPr>
            <a:r>
              <a:rPr lang="en-US" sz="1800" dirty="0"/>
              <a:t>A machine learning model trained on historical patient data will predict future medication consumption patterns. This predictive capability will inform inventory management strategies and optimize procurement processes, ensuring adequate stock levels. we have two models </a:t>
            </a:r>
          </a:p>
          <a:p>
            <a:pPr marL="342900" indent="-342900">
              <a:lnSpc>
                <a:spcPct val="100000"/>
              </a:lnSpc>
              <a:buFont typeface="+mj-lt"/>
              <a:buAutoNum type="arabicPeriod"/>
            </a:pPr>
            <a:r>
              <a:rPr lang="en-US" sz="1800" dirty="0"/>
              <a:t>Reinforcement </a:t>
            </a:r>
          </a:p>
          <a:p>
            <a:pPr marL="342900" indent="-342900">
              <a:lnSpc>
                <a:spcPct val="100000"/>
              </a:lnSpc>
              <a:buFont typeface="+mj-lt"/>
              <a:buAutoNum type="arabicPeriod"/>
            </a:pPr>
            <a:r>
              <a:rPr lang="en-US" sz="1800" dirty="0"/>
              <a:t>Supervised  </a:t>
            </a:r>
          </a:p>
        </p:txBody>
      </p:sp>
      <p:pic>
        <p:nvPicPr>
          <p:cNvPr id="4" name="Picture 3" descr="A bowl of pills and tablets&#10;&#10;Description automatically generated">
            <a:extLst>
              <a:ext uri="{FF2B5EF4-FFF2-40B4-BE49-F238E27FC236}">
                <a16:creationId xmlns:a16="http://schemas.microsoft.com/office/drawing/2014/main" id="{10EEFF02-8779-8BD7-C909-9810781A7627}"/>
              </a:ext>
            </a:extLst>
          </p:cNvPr>
          <p:cNvPicPr>
            <a:picLocks noChangeAspect="1"/>
          </p:cNvPicPr>
          <p:nvPr/>
        </p:nvPicPr>
        <p:blipFill rotWithShape="1">
          <a:blip r:embed="rId2">
            <a:extLst>
              <a:ext uri="{28A0092B-C50C-407E-A947-70E740481C1C}">
                <a14:useLocalDpi xmlns:a14="http://schemas.microsoft.com/office/drawing/2010/main" val="0"/>
              </a:ext>
            </a:extLst>
          </a:blip>
          <a:srcRect l="8136"/>
          <a:stretch/>
        </p:blipFill>
        <p:spPr>
          <a:xfrm>
            <a:off x="534728" y="2428632"/>
            <a:ext cx="5411421" cy="3902579"/>
          </a:xfrm>
          <a:prstGeom prst="rect">
            <a:avLst/>
          </a:prstGeom>
        </p:spPr>
      </p:pic>
      <p:grpSp>
        <p:nvGrpSpPr>
          <p:cNvPr id="104"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5" name="Freeform: Shape 104">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6"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8" name="Freeform: Shape 107">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3" name="Freeform: Shape 112">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4" name="Freeform: Shape 113">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7" name="Freeform: Shape 106">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41828663"/>
      </p:ext>
    </p:extLst>
  </p:cSld>
  <p:clrMapOvr>
    <a:masterClrMapping/>
  </p:clrMapOvr>
</p:sld>
</file>

<file path=ppt/theme/theme1.xml><?xml version="1.0" encoding="utf-8"?>
<a:theme xmlns:a="http://schemas.openxmlformats.org/drawingml/2006/main" name="ExploreVTI">
  <a:themeElements>
    <a:clrScheme name="AnalogousFromDarkSeedRightStep">
      <a:dk1>
        <a:srgbClr val="000000"/>
      </a:dk1>
      <a:lt1>
        <a:srgbClr val="FFFFFF"/>
      </a:lt1>
      <a:dk2>
        <a:srgbClr val="212F1B"/>
      </a:dk2>
      <a:lt2>
        <a:srgbClr val="F0F3F3"/>
      </a:lt2>
      <a:accent1>
        <a:srgbClr val="C34D61"/>
      </a:accent1>
      <a:accent2>
        <a:srgbClr val="B1583B"/>
      </a:accent2>
      <a:accent3>
        <a:srgbClr val="C39B4D"/>
      </a:accent3>
      <a:accent4>
        <a:srgbClr val="A1AA38"/>
      </a:accent4>
      <a:accent5>
        <a:srgbClr val="7BB145"/>
      </a:accent5>
      <a:accent6>
        <a:srgbClr val="45B13B"/>
      </a:accent6>
      <a:hlink>
        <a:srgbClr val="8361CA"/>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6A73D1965A9E4FB610CC3E52E7E3EE" ma:contentTypeVersion="3" ma:contentTypeDescription="Create a new document." ma:contentTypeScope="" ma:versionID="0d46cd3d4669dbca271fec70d7136cf3">
  <xsd:schema xmlns:xsd="http://www.w3.org/2001/XMLSchema" xmlns:xs="http://www.w3.org/2001/XMLSchema" xmlns:p="http://schemas.microsoft.com/office/2006/metadata/properties" xmlns:ns3="97c145a1-21d4-4452-8d03-cd8e83ebdcb6" targetNamespace="http://schemas.microsoft.com/office/2006/metadata/properties" ma:root="true" ma:fieldsID="310499e249d84dfa6a84d1e01b3db978" ns3:_="">
    <xsd:import namespace="97c145a1-21d4-4452-8d03-cd8e83ebdcb6"/>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145a1-21d4-4452-8d03-cd8e83ebdc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651467-7D24-475C-9916-EFB8581C3E99}">
  <ds:schemaRefs>
    <ds:schemaRef ds:uri="http://schemas.microsoft.com/sharepoint/v3/contenttype/forms"/>
  </ds:schemaRefs>
</ds:datastoreItem>
</file>

<file path=customXml/itemProps2.xml><?xml version="1.0" encoding="utf-8"?>
<ds:datastoreItem xmlns:ds="http://schemas.openxmlformats.org/officeDocument/2006/customXml" ds:itemID="{1DEE850B-D449-4F32-A75F-29D1C910AD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c145a1-21d4-4452-8d03-cd8e83ebdc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C8EAF0-03ED-4C86-BB56-D3640B55B3C6}">
  <ds:schemaRefs>
    <ds:schemaRef ds:uri="97c145a1-21d4-4452-8d03-cd8e83ebdcb6"/>
    <ds:schemaRef ds:uri="http://www.w3.org/XML/1998/namespace"/>
    <ds:schemaRef ds:uri="http://schemas.openxmlformats.org/package/2006/metadata/core-properties"/>
    <ds:schemaRef ds:uri="http://schemas.microsoft.com/office/2006/metadata/properties"/>
    <ds:schemaRef ds:uri="http://purl.org/dc/terms/"/>
    <ds:schemaRef ds:uri="http://purl.org/dc/dcmitype/"/>
    <ds:schemaRef ds:uri="http://schemas.microsoft.com/office/2006/documentManagement/type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125</TotalTime>
  <Words>412</Words>
  <Application>Microsoft Office PowerPoint</Application>
  <PresentationFormat>Widescreen</PresentationFormat>
  <Paragraphs>37</Paragraphs>
  <Slides>14</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AvenirNext LT Pro Medium</vt:lpstr>
      <vt:lpstr>Rockwell</vt:lpstr>
      <vt:lpstr>Segoe UI</vt:lpstr>
      <vt:lpstr>ExploreVTI</vt:lpstr>
      <vt:lpstr>Graph algorithms </vt:lpstr>
      <vt:lpstr>algorithms</vt:lpstr>
      <vt:lpstr>Bfs or A*</vt:lpstr>
      <vt:lpstr>Desktop Application</vt:lpstr>
      <vt:lpstr>Pyqt5 or Pyside or C++ windows form</vt:lpstr>
      <vt:lpstr>Pyqt5 or Pyside or C++ windows form</vt:lpstr>
      <vt:lpstr>Database </vt:lpstr>
      <vt:lpstr>MySQL server</vt:lpstr>
      <vt:lpstr>Machine learning model </vt:lpstr>
      <vt:lpstr>Reinforcement vs supervised </vt:lpstr>
      <vt:lpstr>IOT</vt:lpstr>
      <vt:lpstr>Smtp vs Mqtt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algorithms</dc:title>
  <dc:creator>عمر محمد صلاح الدين محمد حلمى بحيرى</dc:creator>
  <cp:lastModifiedBy>عمر محمد صلاح الدين محمد حلمى بحيرى</cp:lastModifiedBy>
  <cp:revision>6</cp:revision>
  <dcterms:created xsi:type="dcterms:W3CDTF">2023-11-26T20:55:01Z</dcterms:created>
  <dcterms:modified xsi:type="dcterms:W3CDTF">2023-11-28T10:50:42Z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0x0101002A6A73D1965A9E4FB610CC3E52E7E3EE</vt:lpwstr>
  </property>
</Properties>
</file>