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D1AFC5D6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modernComment_106_477E7B86.xml" ContentType="application/vnd.ms-powerpoint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omments/modernComment_107_64CD881C.xml" ContentType="application/vnd.ms-powerpoint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62" r:id="rId6"/>
    <p:sldId id="259" r:id="rId7"/>
    <p:sldId id="263" r:id="rId8"/>
    <p:sldId id="266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7E1916-5672-BF24-58B3-91AFED204A4D}" name="Anish M. Shenji | intuitive.AI" initials="AS" userId="S::anish.shenji@intuitive-ai.com::c08699db-149c-46c5-a0d7-bcda75ca713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75" d="100"/>
          <a:sy n="75" d="100"/>
        </p:scale>
        <p:origin x="735" y="2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</a:t>
            </a:r>
            <a:r>
              <a:rPr lang="en-DE" dirty="0"/>
              <a:t>(%)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903635432187484"/>
          <c:y val="0.33633845625600028"/>
          <c:w val="0.73560158542403997"/>
          <c:h val="0.4385184202713783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216-4ABC-928E-312F0B5DADB2}"/>
              </c:ext>
            </c:extLst>
          </c:dPt>
          <c:dLbls>
            <c:dLbl>
              <c:idx val="0"/>
              <c:layout>
                <c:manualLayout>
                  <c:x val="0.10440828234862282"/>
                  <c:y val="-1.26488419931171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16-4ABC-928E-312F0B5DADB2}"/>
                </c:ext>
              </c:extLst>
            </c:dLbl>
            <c:dLbl>
              <c:idx val="1"/>
              <c:layout>
                <c:manualLayout>
                  <c:x val="0.35495040158812574"/>
                  <c:y val="-1.433307200243168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16-4ABC-928E-312F0B5DAD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Tech</c:v>
                </c:pt>
                <c:pt idx="1">
                  <c:v>Non-Tech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14.6</c:v>
                </c:pt>
                <c:pt idx="1">
                  <c:v>85.4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6-4ABC-928E-312F0B5DA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4978624"/>
        <c:axId val="1414973824"/>
      </c:barChart>
      <c:catAx>
        <c:axId val="141497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14973824"/>
        <c:crosses val="autoZero"/>
        <c:auto val="1"/>
        <c:lblAlgn val="ctr"/>
        <c:lblOffset val="100"/>
        <c:noMultiLvlLbl val="0"/>
      </c:catAx>
      <c:valAx>
        <c:axId val="141497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149786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dirty="0"/>
              <a:t>Sales(%)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903635432187484"/>
          <c:y val="0.33633845625600028"/>
          <c:w val="0.73560158542403997"/>
          <c:h val="0.4385184202713783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BE-4B29-B35B-010C2C764678}"/>
              </c:ext>
            </c:extLst>
          </c:dPt>
          <c:dLbls>
            <c:dLbl>
              <c:idx val="0"/>
              <c:layout>
                <c:manualLayout>
                  <c:x val="0.10440828234862282"/>
                  <c:y val="-1.26488419931171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BE-4B29-B35B-010C2C764678}"/>
                </c:ext>
              </c:extLst>
            </c:dLbl>
            <c:dLbl>
              <c:idx val="1"/>
              <c:layout>
                <c:manualLayout>
                  <c:x val="0.35495040158812574"/>
                  <c:y val="-1.433307200243168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BE-4B29-B35B-010C2C7646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Tech</c:v>
                </c:pt>
                <c:pt idx="1">
                  <c:v>Non-Tech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12.5</c:v>
                </c:pt>
                <c:pt idx="1">
                  <c:v>87.5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BE-4B29-B35B-010C2C764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4978624"/>
        <c:axId val="1414973824"/>
      </c:barChart>
      <c:catAx>
        <c:axId val="141497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14973824"/>
        <c:crosses val="autoZero"/>
        <c:auto val="1"/>
        <c:lblAlgn val="ctr"/>
        <c:lblOffset val="100"/>
        <c:noMultiLvlLbl val="0"/>
      </c:catAx>
      <c:valAx>
        <c:axId val="141497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149786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sz="1800" dirty="0">
                <a:latin typeface="Inter"/>
              </a:rPr>
              <a:t>Tech Produc</a:t>
            </a:r>
            <a:r>
              <a:rPr lang="en-DE" sz="1800" baseline="0" dirty="0">
                <a:latin typeface="Inter"/>
              </a:rPr>
              <a:t>ts Sold</a:t>
            </a:r>
            <a:endParaRPr lang="en-US" sz="1800" dirty="0">
              <a:latin typeface="Inter"/>
            </a:endParaRPr>
          </a:p>
        </c:rich>
      </c:tx>
      <c:layout>
        <c:manualLayout>
          <c:xMode val="edge"/>
          <c:yMode val="edge"/>
          <c:x val="0.32049519769538382"/>
          <c:y val="0.897282167115169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040054567382346E-2"/>
          <c:y val="0.3892442930413903"/>
          <c:w val="0.95591980180634151"/>
          <c:h val="0.394546758577840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F1-44F9-BDA4-48ED9E6E10F3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9F1-44F9-BDA4-48ED9E6E10F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17k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9F1-44F9-BDA4-48ED9E6E10F3}"/>
                </c:ext>
              </c:extLst>
            </c:dLbl>
            <c:dLbl>
              <c:idx val="1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F1-44F9-BDA4-48ED9E6E10F3}"/>
                </c:ext>
              </c:extLst>
            </c:dLbl>
            <c:dLbl>
              <c:idx val="2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9F1-44F9-BDA4-48ED9E6E10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Low-Cost Tech Products</c:v>
                </c:pt>
                <c:pt idx="1">
                  <c:v>Medium Tech Products</c:v>
                </c:pt>
                <c:pt idx="2">
                  <c:v>Premium/Innovation Products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17043</c:v>
                </c:pt>
                <c:pt idx="1">
                  <c:v>422</c:v>
                </c:pt>
                <c:pt idx="2">
                  <c:v>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F1-44F9-BDA4-48ED9E6E1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8677440"/>
        <c:axId val="2138678880"/>
      </c:barChart>
      <c:catAx>
        <c:axId val="213867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38678880"/>
        <c:crosses val="autoZero"/>
        <c:auto val="1"/>
        <c:lblAlgn val="ctr"/>
        <c:lblOffset val="100"/>
        <c:noMultiLvlLbl val="0"/>
      </c:catAx>
      <c:valAx>
        <c:axId val="2138678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86774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Avg. Sales Per Order</a:t>
            </a:r>
            <a:endParaRPr lang="en-US" sz="1400" b="1" dirty="0">
              <a:latin typeface="Inter"/>
            </a:endParaRPr>
          </a:p>
        </c:rich>
      </c:tx>
      <c:layout>
        <c:manualLayout>
          <c:xMode val="edge"/>
          <c:yMode val="edge"/>
          <c:x val="0.31685539018447828"/>
          <c:y val="0.908234643742662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838010654434085E-2"/>
          <c:y val="8.7255399702420064E-2"/>
          <c:w val="0.94832397869113183"/>
          <c:h val="0.744781638017809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Avg. Sales Per Order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B8-4134-83F5-756B1146A1FB}"/>
              </c:ext>
            </c:extLst>
          </c:dPt>
          <c:dLbls>
            <c:dLbl>
              <c:idx val="0"/>
              <c:layout>
                <c:manualLayout>
                  <c:x val="-4.6978201189880157E-3"/>
                  <c:y val="-0.3712251604039890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7A-48F9-B5A4-A20C59D99D2F}"/>
                </c:ext>
              </c:extLst>
            </c:dLbl>
            <c:dLbl>
              <c:idx val="1"/>
              <c:layout>
                <c:manualLayout>
                  <c:x val="-2.3489100594940079E-3"/>
                  <c:y val="-8.812918250084639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B8-4134-83F5-756B1146A1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Eniac</c:v>
                </c:pt>
                <c:pt idx="1">
                  <c:v>Magist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710</c:v>
                </c:pt>
                <c:pt idx="1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8-4134-83F5-756B1146A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4976224"/>
        <c:axId val="1414979104"/>
      </c:barChart>
      <c:catAx>
        <c:axId val="14149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14979104"/>
        <c:crosses val="autoZero"/>
        <c:auto val="1"/>
        <c:lblAlgn val="ctr"/>
        <c:lblOffset val="100"/>
        <c:noMultiLvlLbl val="0"/>
      </c:catAx>
      <c:valAx>
        <c:axId val="1414979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149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1_D1AFC5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4257D07-8B5C-46B1-BAEC-2AC9AE31D6DC}" authorId="{9C7E1916-5672-BF24-58B3-91AFED204A4D}" created="2025-05-02T08:18:55.159">
    <pc:sldMkLst xmlns:pc="http://schemas.microsoft.com/office/powerpoint/2013/main/command">
      <pc:docMk/>
      <pc:sldMk cId="3517957590" sldId="257"/>
    </pc:sldMkLst>
    <p188:txBody>
      <a:bodyPr/>
      <a:lstStyle/>
      <a:p>
        <a:r>
          <a:rPr lang="en-DE"/>
          <a:t>“We wanted to know if Magist has experience selling products like ours so we looked at a breakdown of their revenue. As you can see, tech products make up only 2% of the revenue they facilitate, showing a lack of relevant experience.”</a:t>
        </a:r>
      </a:p>
    </p188:txBody>
  </p188:cm>
</p188:cmLst>
</file>

<file path=ppt/comments/modernComment_106_477E7B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EA7777-1004-425D-BF99-C4B23FDF1248}" authorId="{9C7E1916-5672-BF24-58B3-91AFED204A4D}" created="2025-05-02T08:18:55.159">
    <pc:sldMkLst xmlns:pc="http://schemas.microsoft.com/office/powerpoint/2013/main/command">
      <pc:docMk/>
      <pc:sldMk cId="3517957590" sldId="257"/>
    </pc:sldMkLst>
    <p188:txBody>
      <a:bodyPr/>
      <a:lstStyle/>
      <a:p>
        <a:r>
          <a:rPr lang="en-DE"/>
          <a:t>“We wanted to know if Magist has experience selling products like ours so we looked at a breakdown of their revenue. As you can see, tech products make up only 2% of the revenue they facilitate, showing a lack of relevant experience.”</a:t>
        </a:r>
      </a:p>
    </p188:txBody>
  </p188:cm>
</p188:cmLst>
</file>

<file path=ppt/comments/modernComment_107_64CD88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5168968-5AA8-45EE-A0D8-8BEA78AB6F4F}" authorId="{9C7E1916-5672-BF24-58B3-91AFED204A4D}" created="2025-05-02T14:04:45.17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91191324" sldId="263"/>
      <ac:spMk id="3" creationId="{682E6C6E-AC28-61F3-11E5-0919CDA29C4A}"/>
    </ac:deMkLst>
    <p188:txBody>
      <a:bodyPr/>
      <a:lstStyle/>
      <a:p>
        <a:r>
          <a:rPr lang="en-DE"/>
          <a:t>Magist has limited exposure to the market of expensive technology products.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0975-0107-444A-B0F3-5FF1A57E4FD9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4F03-E8AC-4329-ABDD-9489EE56A4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249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D4F03-E8AC-4329-ABDD-9489EE56A454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152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FCE48-B378-7065-8059-73876B960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3E771-7542-3499-84E1-91016288F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BFE174-3071-631B-1A9F-38A4AAF09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6D68C-F55F-C50D-DC6D-3FE790A30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D4F03-E8AC-4329-ABDD-9489EE56A454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385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2146-72B5-9CBE-D7FE-F61F847F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7434-35CF-0FCE-8C71-EC70C42A2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96B72-52E5-FD7A-C63A-48E116B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48494-C5E9-AFDD-E13E-FA51BBD5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E7CA-6576-9336-96FF-AD418C86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807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40C6-3FF1-79BB-21A3-5D8BF692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B2436-367E-7406-EDAE-CA9806890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62A3-9971-0D85-6A1D-FC0223A8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65CB-1711-C6C3-2095-5B2FB48F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C57ED-C50C-742C-4B1D-9BC654A1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446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5418E-9ED1-6DC3-7802-EEFE7D1A3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88C85-937A-62EF-CB9A-3510C5BA4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9DE0-5DAD-4EB7-BB46-E08250DF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9297-AE68-122F-5D5E-F9F8970E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07F1-401E-B379-3695-EA68FD36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196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F36B-59FF-F14C-39D0-ED17566C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FA6F-B4FE-5FB6-493C-D4D4E381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F88D6-3B77-7AF2-DA17-BEB07DE5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6110C-2312-CCE5-BC7C-024B43F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8F4F-5C76-E2D0-6D36-A421FFE7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683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E48E-60F6-0C6A-6EAB-973A26DF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3BBA-9990-1D52-F64A-FDA02F9F1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9553-43FE-758F-79A3-58899E55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C7C07-835E-7912-29B8-F8F87571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D12C-834C-8A66-A3E6-3FCFA725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36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8109-3887-B82F-463C-11948490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187B-FCB3-9133-79D1-672A74F70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FF516-02C9-887E-F7CD-1DF60C902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E391-63FF-9480-AE00-08CC5277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2248-5B98-CA51-A5DE-B1C8CFFF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EBEA7-232B-5EC6-148B-F201B05D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589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A608-5D7F-D08A-B776-95B5608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3DB40-47D9-E4FE-10E7-545DFA26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834A1-F5FF-F6C9-63F4-FCC9A5A6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9683D-44E0-8A77-7605-6BA146DD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1E09-3D6F-C717-D64A-B8572094D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90289-2E6A-AEC3-30C1-339857CB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12FD7-6E83-2426-343F-D65C936A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CE83B-6BCD-5C30-B21B-87B430EF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53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7261-CE65-B90E-EC82-7E786C77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DD913-91C3-16D0-E1B5-82685A54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2687A-A5A6-6DD8-3BFD-30CED392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9DDD-8DA9-F199-2EB6-05D011B6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978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AF23E-AA4B-6E3F-073D-81AC5285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751F8-506E-BB68-90AD-D9395DB4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620C-FBFE-3A58-1073-D7242044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740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6B6F-AAED-0075-1475-DF7EEF95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EECF-27F2-0925-D5B8-5F991F0B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9F40A-B408-48B5-67B4-3C4F55A18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971F2-D2DC-02DA-4EE1-93AF498B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12B5-EC06-B73C-5198-900A1CF9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D9B5D-1A11-9B44-71F0-D87EEF31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72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06E1-C003-7F98-212E-D35F6BFA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04F29-F3BA-96C4-52D9-A8A7A9CC6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864D7-CD85-5C1D-CC60-C8478F615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F33F6-1A20-917E-E6A9-0B6C3F81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D539B-27D2-0B0B-2043-8AF5452A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F8649-5705-6893-8361-35F34B19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873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680EE-C39B-4A0E-D0D3-F3CB800C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31AA9-82FE-156E-DFFC-39EFD642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C3CD-3F7E-05C2-8A88-D1E3450E0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187A-4111-E1DC-3EE1-C45EFE65B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F6A0-6156-9238-E6E0-DF612939D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840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D1AFC5D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microsoft.com/office/2018/10/relationships/comments" Target="../comments/modernComment_106_477E7B8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64CD881C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4EE5-6A23-5129-FACB-3C3BE355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0617"/>
            <a:ext cx="9144000" cy="977075"/>
          </a:xfrm>
        </p:spPr>
        <p:txBody>
          <a:bodyPr/>
          <a:lstStyle/>
          <a:p>
            <a:r>
              <a:rPr lang="en-DE" dirty="0"/>
              <a:t>    </a:t>
            </a:r>
            <a:r>
              <a:rPr lang="en-DE" dirty="0" err="1"/>
              <a:t>Eniac</a:t>
            </a:r>
            <a:r>
              <a:rPr lang="en-DE" dirty="0"/>
              <a:t>                      Magist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699C7-9C29-4210-2B2D-CAE13F997948}"/>
              </a:ext>
            </a:extLst>
          </p:cNvPr>
          <p:cNvSpPr txBox="1"/>
          <p:nvPr/>
        </p:nvSpPr>
        <p:spPr>
          <a:xfrm>
            <a:off x="6991031" y="5343244"/>
            <a:ext cx="362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Inter"/>
              </a:rPr>
              <a:t>- By Ajmal </a:t>
            </a:r>
            <a:r>
              <a:rPr lang="en-DE" dirty="0" err="1">
                <a:latin typeface="Inter"/>
              </a:rPr>
              <a:t>Behmanish</a:t>
            </a:r>
            <a:r>
              <a:rPr lang="en-DE" dirty="0">
                <a:latin typeface="Inter"/>
              </a:rPr>
              <a:t> &amp; Anish Shenji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9A28CB-216C-5FE3-CF2F-A211243F2834}"/>
              </a:ext>
            </a:extLst>
          </p:cNvPr>
          <p:cNvSpPr txBox="1">
            <a:spLocks/>
          </p:cNvSpPr>
          <p:nvPr/>
        </p:nvSpPr>
        <p:spPr>
          <a:xfrm>
            <a:off x="838200" y="600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4800" dirty="0">
                <a:latin typeface="Inter"/>
                <a:ea typeface="ADLaM Display" panose="020F0502020204030204" pitchFamily="2" charset="0"/>
                <a:cs typeface="ADLaM Display" panose="020F0502020204030204" pitchFamily="2" charset="0"/>
              </a:rPr>
              <a:t>Magist</a:t>
            </a:r>
            <a:r>
              <a:rPr lang="en-GB" sz="4800" i="0" dirty="0">
                <a:effectLst/>
                <a:latin typeface="Inter"/>
                <a:ea typeface="ADLaM Display" panose="020F0502020204030204" pitchFamily="2" charset="0"/>
                <a:cs typeface="ADLaM Display" panose="020F0502020204030204" pitchFamily="2" charset="0"/>
              </a:rPr>
              <a:t> Does Not Meet Partnership Criteria</a:t>
            </a:r>
            <a:r>
              <a:rPr lang="en-DE" sz="4800" i="0" dirty="0">
                <a:effectLst/>
                <a:latin typeface="Inter"/>
                <a:ea typeface="ADLaM Display" panose="020F0502020204030204" pitchFamily="2" charset="0"/>
                <a:cs typeface="ADLaM Display" panose="020F0502020204030204" pitchFamily="2" charset="0"/>
              </a:rPr>
              <a:t> With </a:t>
            </a:r>
            <a:r>
              <a:rPr lang="en-DE" sz="4800" i="0" dirty="0" err="1">
                <a:effectLst/>
                <a:latin typeface="Inter"/>
                <a:ea typeface="ADLaM Display" panose="020F0502020204030204" pitchFamily="2" charset="0"/>
                <a:cs typeface="ADLaM Display" panose="020F0502020204030204" pitchFamily="2" charset="0"/>
              </a:rPr>
              <a:t>Eniac</a:t>
            </a:r>
            <a:endParaRPr lang="en-DE" sz="4800" dirty="0">
              <a:latin typeface="Inter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038" name="Picture 14" descr="Do not Touch Icon Vector Images (over 2,100)">
            <a:extLst>
              <a:ext uri="{FF2B5EF4-FFF2-40B4-BE49-F238E27FC236}">
                <a16:creationId xmlns:a16="http://schemas.microsoft.com/office/drawing/2014/main" id="{0A2BADB7-2D2C-DA87-AF3E-9E29F7D1B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31" y="2869622"/>
            <a:ext cx="2229170" cy="169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8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9B14F85A-5487-689F-A997-310C2EAD926F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This Analysis is Grounded On Three Critical Aspects</a:t>
            </a:r>
            <a:endParaRPr lang="en-DE" sz="4400" b="1" dirty="0">
              <a:latin typeface="Inter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B3107-39A6-29CE-1A6C-C13F0AC4B55A}"/>
              </a:ext>
            </a:extLst>
          </p:cNvPr>
          <p:cNvSpPr txBox="1"/>
          <p:nvPr/>
        </p:nvSpPr>
        <p:spPr>
          <a:xfrm>
            <a:off x="1146312" y="2816087"/>
            <a:ext cx="89184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672" lvl="1" indent="-347472">
              <a:buFont typeface="+mj-lt"/>
              <a:buAutoNum type="arabicPeriod"/>
            </a:pPr>
            <a:r>
              <a:rPr lang="en-US" sz="3200" dirty="0" err="1">
                <a:solidFill>
                  <a:srgbClr val="000000"/>
                </a:solidFill>
                <a:latin typeface="Aptos" panose="020B0004020202020204" pitchFamily="34" charset="0"/>
              </a:rPr>
              <a:t>Magist’s</a:t>
            </a:r>
            <a:r>
              <a:rPr lang="en-US" sz="3200" dirty="0">
                <a:solidFill>
                  <a:srgbClr val="000000"/>
                </a:solidFill>
                <a:latin typeface="Aptos" panose="020B0004020202020204" pitchFamily="34" charset="0"/>
              </a:rPr>
              <a:t> performance of tech </a:t>
            </a:r>
            <a:r>
              <a:rPr lang="en-US" sz="3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products</a:t>
            </a:r>
          </a:p>
          <a:p>
            <a:pPr marL="804672" lvl="1" indent="-347472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Trends in customer purchasing behavior</a:t>
            </a:r>
          </a:p>
          <a:p>
            <a:pPr marL="804672" lvl="1" indent="-347472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Efficiency of delivery processes</a:t>
            </a:r>
            <a:br>
              <a:rPr lang="en-US" sz="3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95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C666D-2463-1C62-51E8-C17ED1ABB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E3DD92C8-E309-CBA6-74EB-1055B87C2F18}"/>
              </a:ext>
            </a:extLst>
          </p:cNvPr>
          <p:cNvGraphicFramePr/>
          <p:nvPr/>
        </p:nvGraphicFramePr>
        <p:xfrm>
          <a:off x="1253614" y="2177763"/>
          <a:ext cx="4751261" cy="2658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E2CBC8D-B1D9-5391-3B4A-5F23C315E7ED}"/>
              </a:ext>
            </a:extLst>
          </p:cNvPr>
          <p:cNvGraphicFramePr/>
          <p:nvPr/>
        </p:nvGraphicFramePr>
        <p:xfrm>
          <a:off x="6532021" y="2177763"/>
          <a:ext cx="4751261" cy="2658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itle 1">
            <a:extLst>
              <a:ext uri="{FF2B5EF4-FFF2-40B4-BE49-F238E27FC236}">
                <a16:creationId xmlns:a16="http://schemas.microsoft.com/office/drawing/2014/main" id="{4DB17C51-A5F2-5B42-6112-B9A3D6C5EBCE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Tech Products: A Low Priority </a:t>
            </a:r>
            <a:r>
              <a:rPr lang="en-DE" sz="4400" dirty="0"/>
              <a:t>F</a:t>
            </a:r>
            <a:r>
              <a:rPr lang="en-GB" sz="4400" dirty="0"/>
              <a:t>or Magist Customers</a:t>
            </a:r>
            <a:endParaRPr lang="en-DE" sz="4400" b="1" dirty="0">
              <a:latin typeface="Inter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Graphic spid="3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F7A4769-CE02-7853-3B58-7C7D196604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153274"/>
              </p:ext>
            </p:extLst>
          </p:nvPr>
        </p:nvGraphicFramePr>
        <p:xfrm>
          <a:off x="5074276" y="1997362"/>
          <a:ext cx="5859887" cy="37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FCE5CFB3-9033-1BE4-C897-C1189DF96CE9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4400" dirty="0"/>
              <a:t>Magist Is Unpopular In Terms Of</a:t>
            </a:r>
            <a:r>
              <a:rPr lang="en-US" sz="4400" dirty="0"/>
              <a:t> Premium/Innovation</a:t>
            </a:r>
            <a:r>
              <a:rPr lang="en-DE" sz="4400" dirty="0"/>
              <a:t> Tech Products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4C220-28C0-BC14-4841-BD7C0F9D7754}"/>
              </a:ext>
            </a:extLst>
          </p:cNvPr>
          <p:cNvSpPr txBox="1"/>
          <p:nvPr/>
        </p:nvSpPr>
        <p:spPr>
          <a:xfrm>
            <a:off x="1519706" y="3361344"/>
            <a:ext cx="3284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Inter"/>
              </a:rPr>
              <a:t>94 %</a:t>
            </a:r>
          </a:p>
          <a:p>
            <a:pPr algn="ctr"/>
            <a:r>
              <a:rPr lang="en-US" sz="3200" dirty="0">
                <a:latin typeface="Inter"/>
              </a:rPr>
              <a:t>Low-Cost Tech-Products </a:t>
            </a:r>
            <a:endParaRPr lang="de-DE" sz="32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288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85948-491B-7BEB-9A26-7F7DE446E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3A914695-4DA3-B3FA-B0DF-6B4D7EA07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469834"/>
              </p:ext>
            </p:extLst>
          </p:nvPr>
        </p:nvGraphicFramePr>
        <p:xfrm>
          <a:off x="689237" y="2402715"/>
          <a:ext cx="5406763" cy="3523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93615-B5B5-B270-EA92-5D46124261C9}"/>
              </a:ext>
            </a:extLst>
          </p:cNvPr>
          <p:cNvSpPr txBox="1"/>
          <p:nvPr/>
        </p:nvSpPr>
        <p:spPr>
          <a:xfrm>
            <a:off x="6096000" y="3087377"/>
            <a:ext cx="4888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b="0" i="0" u="none" strike="noStrike" kern="1200" spc="0" baseline="0" dirty="0"/>
              <a:t>Magist has </a:t>
            </a:r>
            <a:r>
              <a:rPr lang="en-DE" sz="3200" b="1" i="0" u="none" strike="noStrike" kern="1200" spc="0" baseline="0" dirty="0">
                <a:solidFill>
                  <a:schemeClr val="accent2"/>
                </a:solidFill>
              </a:rPr>
              <a:t>6 times </a:t>
            </a:r>
            <a:r>
              <a:rPr lang="en-DE" sz="3200" b="0" i="0" u="none" strike="noStrike" kern="1200" spc="0" baseline="0" dirty="0"/>
              <a:t>less avg. sales than </a:t>
            </a:r>
            <a:r>
              <a:rPr lang="en-DE" sz="3200" b="0" i="0" u="none" strike="noStrike" kern="1200" spc="0" baseline="0" dirty="0" err="1"/>
              <a:t>Eniac</a:t>
            </a:r>
            <a:endParaRPr lang="en-US" sz="3200" b="1" dirty="0">
              <a:latin typeface="Int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C7FD5E-17F6-63FF-1820-5031472A1B74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E" sz="4400" dirty="0"/>
            </a:br>
            <a:r>
              <a:rPr lang="en-DE" sz="4400" dirty="0"/>
              <a:t>There Is A Significant Gap Between Eniac</a:t>
            </a:r>
            <a:r>
              <a:rPr lang="en-US" sz="4400" dirty="0"/>
              <a:t>’s</a:t>
            </a:r>
            <a:r>
              <a:rPr lang="en-DE" sz="4400" dirty="0"/>
              <a:t> &amp; Magist</a:t>
            </a:r>
            <a:r>
              <a:rPr lang="en-US" sz="4400" dirty="0"/>
              <a:t>’s Avg</a:t>
            </a:r>
            <a:r>
              <a:rPr lang="en-DE" sz="4400" dirty="0"/>
              <a:t> Sales Price </a:t>
            </a:r>
          </a:p>
        </p:txBody>
      </p:sp>
    </p:spTree>
    <p:extLst>
      <p:ext uri="{BB962C8B-B14F-4D97-AF65-F5344CB8AC3E}">
        <p14:creationId xmlns:p14="http://schemas.microsoft.com/office/powerpoint/2010/main" val="11994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P spid="3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537EED-2B5A-089A-33A2-792048D22144}"/>
              </a:ext>
            </a:extLst>
          </p:cNvPr>
          <p:cNvSpPr txBox="1"/>
          <p:nvPr/>
        </p:nvSpPr>
        <p:spPr>
          <a:xfrm>
            <a:off x="6921924" y="4681514"/>
            <a:ext cx="18857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 dirty="0">
                <a:solidFill>
                  <a:srgbClr val="595959"/>
                </a:solidFill>
                <a:latin typeface="Inter"/>
              </a:rPr>
              <a:t>Delivery Delay</a:t>
            </a:r>
            <a:endParaRPr lang="en-DE" b="1" i="0" u="none" strike="noStrike" dirty="0">
              <a:effectLst/>
              <a:latin typeface="Inter"/>
            </a:endParaRPr>
          </a:p>
          <a:p>
            <a:r>
              <a:rPr lang="en-DE" sz="4800" b="1" i="0" u="none" strike="noStrike" dirty="0">
                <a:solidFill>
                  <a:srgbClr val="F28E2B"/>
                </a:solidFill>
                <a:effectLst/>
                <a:latin typeface="Inter"/>
              </a:rPr>
              <a:t>~10</a:t>
            </a:r>
            <a:r>
              <a:rPr lang="en-GB" sz="4800" b="1" i="0" u="none" strike="noStrike" dirty="0">
                <a:solidFill>
                  <a:srgbClr val="F28E2B"/>
                </a:solidFill>
                <a:effectLst/>
                <a:latin typeface="Inter"/>
              </a:rPr>
              <a:t>%</a:t>
            </a:r>
            <a:endParaRPr lang="en-DE" dirty="0"/>
          </a:p>
        </p:txBody>
      </p:sp>
      <p:pic>
        <p:nvPicPr>
          <p:cNvPr id="12" name="Picture 11" descr="A blue and white truck&#10;&#10;AI-generated content may be incorrect.">
            <a:extLst>
              <a:ext uri="{FF2B5EF4-FFF2-40B4-BE49-F238E27FC236}">
                <a16:creationId xmlns:a16="http://schemas.microsoft.com/office/drawing/2014/main" id="{B3AC2B19-5C07-5650-7329-3D8F4B224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60" y="3078005"/>
            <a:ext cx="2704023" cy="160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1E4AC3-963A-62F0-9F54-A89FE683101D}"/>
              </a:ext>
            </a:extLst>
          </p:cNvPr>
          <p:cNvSpPr txBox="1"/>
          <p:nvPr/>
        </p:nvSpPr>
        <p:spPr>
          <a:xfrm>
            <a:off x="3074748" y="4681514"/>
            <a:ext cx="18857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 dirty="0">
                <a:solidFill>
                  <a:srgbClr val="595959"/>
                </a:solidFill>
                <a:latin typeface="Inter"/>
              </a:rPr>
              <a:t>Avg. Days</a:t>
            </a:r>
            <a:endParaRPr lang="en-DE" b="1" i="0" u="none" strike="noStrike" dirty="0">
              <a:effectLst/>
              <a:latin typeface="Inter"/>
            </a:endParaRPr>
          </a:p>
          <a:p>
            <a:pPr algn="ctr"/>
            <a:r>
              <a:rPr lang="en-DE" sz="4800" b="1" i="0" u="none" strike="noStrike" dirty="0">
                <a:solidFill>
                  <a:srgbClr val="F28E2B"/>
                </a:solidFill>
                <a:effectLst/>
                <a:latin typeface="Inter"/>
              </a:rPr>
              <a:t>12.5</a:t>
            </a:r>
            <a:endParaRPr lang="en-DE" dirty="0"/>
          </a:p>
        </p:txBody>
      </p:sp>
      <p:pic>
        <p:nvPicPr>
          <p:cNvPr id="3076" name="Picture 4" descr="On Time Delivery icon in SVG, PNG formats">
            <a:extLst>
              <a:ext uri="{FF2B5EF4-FFF2-40B4-BE49-F238E27FC236}">
                <a16:creationId xmlns:a16="http://schemas.microsoft.com/office/drawing/2014/main" id="{ECD5B060-A374-2528-DF9B-133EA2A53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21" y="2577656"/>
            <a:ext cx="2221992" cy="265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6600D17-B038-FAF8-E1DF-2F1B5A398876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/>
              <a:t>Prolonged Delivery Durations, With An Estimated Chance</a:t>
            </a:r>
            <a:r>
              <a:rPr lang="en-DE" sz="4400" dirty="0"/>
              <a:t> </a:t>
            </a:r>
            <a:r>
              <a:rPr lang="en-GB" sz="4400" dirty="0"/>
              <a:t>For Delays In Arrival</a:t>
            </a:r>
            <a:endParaRPr lang="en-DE" sz="4400" dirty="0"/>
          </a:p>
        </p:txBody>
      </p:sp>
    </p:spTree>
    <p:extLst>
      <p:ext uri="{BB962C8B-B14F-4D97-AF65-F5344CB8AC3E}">
        <p14:creationId xmlns:p14="http://schemas.microsoft.com/office/powerpoint/2010/main" val="426599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4885B-E41A-42CD-658A-12DDF511B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6C6E-AC28-61F3-11E5-0919CDA2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228600" algn="l" rtl="0" eaLnBrk="1" latinLnBrk="0" hangingPunct="1">
              <a:spcBef>
                <a:spcPts val="500"/>
              </a:spcBef>
              <a:buNone/>
            </a:pPr>
            <a:endParaRPr lang="en-US" sz="2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685800" indent="-228600" algn="l" rtl="0" eaLnBrk="1" latinLnBrk="0" hangingPunct="1">
              <a:spcBef>
                <a:spcPts val="50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Analysis</a:t>
            </a:r>
            <a:r>
              <a:rPr lang="en-US" sz="24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1143000" lvl="1"/>
            <a:r>
              <a:rPr lang="en-US" sz="20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Magist</a:t>
            </a:r>
            <a:r>
              <a:rPr lang="en-US" sz="2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shows weaker performance in selling premium technology products.</a:t>
            </a:r>
          </a:p>
          <a:p>
            <a:pPr marL="1143000" lvl="1"/>
            <a:r>
              <a:rPr lang="en-US" sz="2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There are extended delivery times, with a 10% chance of delays.</a:t>
            </a:r>
          </a:p>
          <a:p>
            <a:pPr marL="685800" indent="-228600" algn="l" rtl="0" eaLnBrk="1" latinLnBrk="0" hangingPunct="1">
              <a:spcBef>
                <a:spcPts val="500"/>
              </a:spcBef>
              <a:buNone/>
            </a:pPr>
            <a:endParaRPr lang="en-US" sz="2000" b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685800" indent="-228600" algn="l" rtl="0" eaLnBrk="1" latinLnBrk="0" hangingPunct="1">
              <a:spcBef>
                <a:spcPts val="50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Recommendation</a:t>
            </a:r>
            <a:r>
              <a:rPr lang="en-US" sz="24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1143000" lvl="1"/>
            <a:r>
              <a:rPr lang="en-US" sz="20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Magist</a:t>
            </a:r>
            <a:r>
              <a:rPr lang="en-US" sz="2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does not meet our brand standards effectively.</a:t>
            </a:r>
          </a:p>
          <a:p>
            <a:pPr marL="1143000" lvl="1"/>
            <a:r>
              <a:rPr lang="en-US" sz="2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Consider other partnership options or strategies for successfully entering the tech market.</a:t>
            </a:r>
            <a:endParaRPr lang="en-DE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EAD4EE-FFD5-E543-4213-F9CF86F3117D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DE" sz="4400" b="0" i="0" dirty="0">
                <a:effectLst/>
                <a:latin typeface="__Inter_d65c78"/>
              </a:rPr>
              <a:t>Final </a:t>
            </a:r>
            <a:r>
              <a:rPr lang="de-DE" sz="4400" b="0" i="0" dirty="0">
                <a:effectLst/>
                <a:latin typeface="__Inter_d65c78"/>
              </a:rPr>
              <a:t>F</a:t>
            </a:r>
            <a:r>
              <a:rPr lang="en-DE" sz="4400" b="0" i="0" dirty="0" err="1">
                <a:effectLst/>
                <a:latin typeface="__Inter_d65c78"/>
              </a:rPr>
              <a:t>indings</a:t>
            </a:r>
            <a:r>
              <a:rPr lang="en-DE" sz="4400" b="0" i="0" dirty="0">
                <a:effectLst/>
                <a:latin typeface="__Inter_d65c78"/>
              </a:rPr>
              <a:t> And Path Forward</a:t>
            </a:r>
          </a:p>
          <a:p>
            <a:pPr algn="l"/>
            <a:endParaRPr lang="en-DE" sz="4400" b="0" i="0" dirty="0"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169119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CBCB9-E611-D87E-2630-D0DE13B11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A137-F27B-C3FC-BBD0-FB3BB9AA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228600" algn="ctr" rtl="0" eaLnBrk="1" latinLnBrk="0" hangingPunct="1">
              <a:spcBef>
                <a:spcPts val="500"/>
              </a:spcBef>
              <a:buNone/>
            </a:pPr>
            <a:endParaRPr lang="en-US" sz="4800" b="1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marL="685800" indent="-228600" algn="ctr" rtl="0" eaLnBrk="1" latinLnBrk="0" hangingPunct="1">
              <a:spcBef>
                <a:spcPts val="500"/>
              </a:spcBef>
              <a:buNone/>
            </a:pPr>
            <a:r>
              <a:rPr lang="en-US" sz="4800" b="1" dirty="0">
                <a:solidFill>
                  <a:schemeClr val="accent2"/>
                </a:solidFill>
                <a:latin typeface="Aptos" panose="020B0004020202020204" pitchFamily="34" charset="0"/>
              </a:rPr>
              <a:t>Thank you</a:t>
            </a:r>
          </a:p>
          <a:p>
            <a:pPr marL="685800" indent="-228600" algn="ctr" rtl="0" eaLnBrk="1" latinLnBrk="0" hangingPunct="1">
              <a:spcBef>
                <a:spcPts val="500"/>
              </a:spcBef>
              <a:buNone/>
            </a:pPr>
            <a:r>
              <a:rPr lang="en-US" sz="4800" b="1" dirty="0">
                <a:solidFill>
                  <a:schemeClr val="accent2"/>
                </a:solidFill>
                <a:latin typeface="Aptos" panose="020B0004020202020204" pitchFamily="34" charset="0"/>
              </a:rPr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2CC6C1-79ED-8E7C-3781-AD8E3A3315DF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DE" sz="4400" b="0" i="0" dirty="0"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12584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__Inter_d65c78</vt:lpstr>
      <vt:lpstr>Aptos</vt:lpstr>
      <vt:lpstr>Aptos Display</vt:lpstr>
      <vt:lpstr>Arial</vt:lpstr>
      <vt:lpstr>Inter</vt:lpstr>
      <vt:lpstr>Office Theme</vt:lpstr>
      <vt:lpstr>    Eniac                      Magist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M. Shenji | intuitive.AI</dc:creator>
  <cp:lastModifiedBy>Ajmal Behmanish</cp:lastModifiedBy>
  <cp:revision>9</cp:revision>
  <dcterms:created xsi:type="dcterms:W3CDTF">2025-04-30T15:23:53Z</dcterms:created>
  <dcterms:modified xsi:type="dcterms:W3CDTF">2025-05-05T08:35:50Z</dcterms:modified>
</cp:coreProperties>
</file>