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93DB"/>
    <a:srgbClr val="AFC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>
        <p:scale>
          <a:sx n="70" d="100"/>
          <a:sy n="70" d="100"/>
        </p:scale>
        <p:origin x="208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E2A71-9D59-4461-A2F4-1EB912809CD5}" type="datetimeFigureOut">
              <a:rPr lang="en-CA" smtClean="0"/>
              <a:t>2019-02-07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C1E2F-D3DB-4AA7-8BD2-F1C2B3ABCC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987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C1E2F-D3DB-4AA7-8BD2-F1C2B3ABCC2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613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C1E2F-D3DB-4AA7-8BD2-F1C2B3ABCC2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3009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C1E2F-D3DB-4AA7-8BD2-F1C2B3ABCC2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1632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C1E2F-D3DB-4AA7-8BD2-F1C2B3ABCC21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01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C1E2F-D3DB-4AA7-8BD2-F1C2B3ABCC21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391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5.xml"/><Relationship Id="rId4" Type="http://schemas.openxmlformats.org/officeDocument/2006/relationships/slide" Target="../slides/sl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33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93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33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A1A9B0-D00F-4117-B774-4364035E9F91}"/>
              </a:ext>
            </a:extLst>
          </p:cNvPr>
          <p:cNvSpPr/>
          <p:nvPr userDrawn="1"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699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581D38-86A9-49D3-A6EF-DB824DD67F9A}"/>
              </a:ext>
            </a:extLst>
          </p:cNvPr>
          <p:cNvSpPr txBox="1"/>
          <p:nvPr userDrawn="1"/>
        </p:nvSpPr>
        <p:spPr>
          <a:xfrm>
            <a:off x="68240" y="40944"/>
            <a:ext cx="6250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  <a:latin typeface="Abel" panose="02000506030000020004" pitchFamily="2" charset="0"/>
              </a:rPr>
              <a:t>Medical Training | </a:t>
            </a:r>
            <a:r>
              <a:rPr lang="en-CA" sz="2000" dirty="0">
                <a:solidFill>
                  <a:schemeClr val="bg1"/>
                </a:solidFill>
                <a:latin typeface="Abel" panose="02000506030000020004" pitchFamily="2" charset="0"/>
              </a:rPr>
              <a:t>Common Ethical Dilemmas for Doctors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0553C8-E8D9-4D77-B7AA-C321BD2C1B2C}"/>
              </a:ext>
            </a:extLst>
          </p:cNvPr>
          <p:cNvSpPr/>
          <p:nvPr userDrawn="1"/>
        </p:nvSpPr>
        <p:spPr>
          <a:xfrm>
            <a:off x="459475" y="744455"/>
            <a:ext cx="4999629" cy="3344005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FE7E7F-CC7F-44B3-89A5-111C64A13412}"/>
              </a:ext>
            </a:extLst>
          </p:cNvPr>
          <p:cNvSpPr/>
          <p:nvPr userDrawn="1"/>
        </p:nvSpPr>
        <p:spPr>
          <a:xfrm>
            <a:off x="665681" y="1007676"/>
            <a:ext cx="45477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el" panose="02000506030000020004" pitchFamily="2" charset="0"/>
              </a:rPr>
              <a:t>Medical ethics are important and useful to doctors when dealing with  difficult everyday issues, such as delivering the news of a death, or when handling disagreements within a patient's family. 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bel" panose="02000506030000020004" pitchFamily="2" charset="0"/>
            </a:endParaRPr>
          </a:p>
          <a:p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bel" panose="02000506030000020004" pitchFamily="2" charset="0"/>
              </a:rPr>
              <a:t>This lesson contains several common ethical dilemmas for doctors and tips for how to handle them. </a:t>
            </a:r>
            <a:endParaRPr lang="en-CA" sz="2000" dirty="0">
              <a:solidFill>
                <a:schemeClr val="tx1">
                  <a:lumMod val="75000"/>
                  <a:lumOff val="2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1" name="Rectangle 10">
            <a:hlinkClick r:id="rId3" action="ppaction://hlinksldjump"/>
            <a:extLst>
              <a:ext uri="{FF2B5EF4-FFF2-40B4-BE49-F238E27FC236}">
                <a16:creationId xmlns:a16="http://schemas.microsoft.com/office/drawing/2014/main" id="{083EF579-B0B9-40F6-BE0C-AB0407ECD54A}"/>
              </a:ext>
            </a:extLst>
          </p:cNvPr>
          <p:cNvSpPr/>
          <p:nvPr userDrawn="1"/>
        </p:nvSpPr>
        <p:spPr>
          <a:xfrm>
            <a:off x="459475" y="4421879"/>
            <a:ext cx="4999629" cy="586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bel" panose="02000506030000020004" pitchFamily="2" charset="0"/>
              </a:rPr>
              <a:t> Delivering Bad News</a:t>
            </a:r>
          </a:p>
        </p:txBody>
      </p:sp>
      <p:sp>
        <p:nvSpPr>
          <p:cNvPr id="12" name="Rectangle 11">
            <a:hlinkClick r:id="rId4" action="ppaction://hlinksldjump"/>
            <a:extLst>
              <a:ext uri="{FF2B5EF4-FFF2-40B4-BE49-F238E27FC236}">
                <a16:creationId xmlns:a16="http://schemas.microsoft.com/office/drawing/2014/main" id="{8E2E7249-B579-4341-A0D1-2D424157A4AE}"/>
              </a:ext>
            </a:extLst>
          </p:cNvPr>
          <p:cNvSpPr/>
          <p:nvPr userDrawn="1"/>
        </p:nvSpPr>
        <p:spPr>
          <a:xfrm>
            <a:off x="472525" y="5166792"/>
            <a:ext cx="4999629" cy="586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bel" panose="02000506030000020004" pitchFamily="2" charset="0"/>
              </a:rPr>
              <a:t> Disagreements Within a Patients Family</a:t>
            </a:r>
          </a:p>
        </p:txBody>
      </p:sp>
      <p:sp>
        <p:nvSpPr>
          <p:cNvPr id="13" name="Rectangle 12">
            <a:hlinkClick r:id="rId5" action="ppaction://hlinksldjump"/>
            <a:extLst>
              <a:ext uri="{FF2B5EF4-FFF2-40B4-BE49-F238E27FC236}">
                <a16:creationId xmlns:a16="http://schemas.microsoft.com/office/drawing/2014/main" id="{62CD2265-5167-4A82-9E97-F2B3D5914C88}"/>
              </a:ext>
            </a:extLst>
          </p:cNvPr>
          <p:cNvSpPr/>
          <p:nvPr userDrawn="1"/>
        </p:nvSpPr>
        <p:spPr>
          <a:xfrm>
            <a:off x="459475" y="5911705"/>
            <a:ext cx="4999629" cy="586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bel" panose="02000506030000020004" pitchFamily="2" charset="0"/>
              </a:rPr>
              <a:t> Revealing Mistakes to Patients</a:t>
            </a:r>
          </a:p>
        </p:txBody>
      </p:sp>
    </p:spTree>
    <p:extLst>
      <p:ext uri="{BB962C8B-B14F-4D97-AF65-F5344CB8AC3E}">
        <p14:creationId xmlns:p14="http://schemas.microsoft.com/office/powerpoint/2010/main" val="16573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52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4.xml"/><Relationship Id="rId7" Type="http://schemas.openxmlformats.org/officeDocument/2006/relationships/slide" Target="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emf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33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14771A-B384-46F7-B768-81078CDE5874}"/>
              </a:ext>
            </a:extLst>
          </p:cNvPr>
          <p:cNvSpPr txBox="1"/>
          <p:nvPr/>
        </p:nvSpPr>
        <p:spPr>
          <a:xfrm>
            <a:off x="350294" y="2337235"/>
            <a:ext cx="8466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el" panose="02000506030000020004" pitchFamily="2" charset="0"/>
              </a:rPr>
              <a:t>Medical Training | </a:t>
            </a:r>
          </a:p>
          <a:p>
            <a:r>
              <a:rPr lang="en-CA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Abel" panose="02000506030000020004" pitchFamily="2" charset="0"/>
              </a:rPr>
              <a:t>Common Ethical Dilemmas for Doctors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3884C4-ACDC-43E1-A1CD-B06E52868B0F}"/>
              </a:ext>
            </a:extLst>
          </p:cNvPr>
          <p:cNvSpPr/>
          <p:nvPr/>
        </p:nvSpPr>
        <p:spPr>
          <a:xfrm flipV="1">
            <a:off x="-1" y="3564859"/>
            <a:ext cx="7492621" cy="47907"/>
          </a:xfrm>
          <a:prstGeom prst="rect">
            <a:avLst/>
          </a:prstGeom>
          <a:solidFill>
            <a:srgbClr val="699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hlinkClick r:id="rId7" action="ppaction://hlinksldjump"/>
            <a:extLst>
              <a:ext uri="{FF2B5EF4-FFF2-40B4-BE49-F238E27FC236}">
                <a16:creationId xmlns:a16="http://schemas.microsoft.com/office/drawing/2014/main" id="{8DD61561-FDF0-4E97-8A0F-700875D8E280}"/>
              </a:ext>
            </a:extLst>
          </p:cNvPr>
          <p:cNvSpPr/>
          <p:nvPr/>
        </p:nvSpPr>
        <p:spPr>
          <a:xfrm>
            <a:off x="0" y="6332562"/>
            <a:ext cx="12192000" cy="525438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rgbClr val="6993DB"/>
                </a:solidFill>
                <a:latin typeface="Abel" panose="02000506030000020004" pitchFamily="2" charset="0"/>
              </a:rPr>
              <a:t>Continue</a:t>
            </a:r>
          </a:p>
        </p:txBody>
      </p:sp>
      <p:pic>
        <p:nvPicPr>
          <p:cNvPr id="22" name="Arthur">
            <a:extLst>
              <a:ext uri="{FF2B5EF4-FFF2-40B4-BE49-F238E27FC236}">
                <a16:creationId xmlns:a16="http://schemas.microsoft.com/office/drawing/2014/main" id="{AF84E416-CD51-4CB8-A4F5-DBC522BA205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25"/>
          <a:stretch/>
        </p:blipFill>
        <p:spPr>
          <a:xfrm>
            <a:off x="8989427" y="937581"/>
            <a:ext cx="3675992" cy="5920419"/>
          </a:xfrm>
          <a:prstGeom prst="rect">
            <a:avLst/>
          </a:prstGeom>
        </p:spPr>
      </p:pic>
      <p:pic>
        <p:nvPicPr>
          <p:cNvPr id="24" name="Amber">
            <a:extLst>
              <a:ext uri="{FF2B5EF4-FFF2-40B4-BE49-F238E27FC236}">
                <a16:creationId xmlns:a16="http://schemas.microsoft.com/office/drawing/2014/main" id="{A7650A3F-6887-48A9-9567-F1530DB15FD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7633555" y="1336274"/>
            <a:ext cx="3182346" cy="55217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383596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33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Amber">
            <a:extLst>
              <a:ext uri="{FF2B5EF4-FFF2-40B4-BE49-F238E27FC236}">
                <a16:creationId xmlns:a16="http://schemas.microsoft.com/office/drawing/2014/main" id="{A414E1F9-4A18-4345-AD35-23D41FFAFB7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00"/>
          <a:stretch/>
        </p:blipFill>
        <p:spPr>
          <a:xfrm>
            <a:off x="6396251" y="1117036"/>
            <a:ext cx="5184341" cy="57409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771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33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471AC9-F04F-48B9-99DE-DBE89326C966}"/>
              </a:ext>
            </a:extLst>
          </p:cNvPr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699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4771A-B384-46F7-B768-81078CDE5874}"/>
              </a:ext>
            </a:extLst>
          </p:cNvPr>
          <p:cNvSpPr txBox="1"/>
          <p:nvPr/>
        </p:nvSpPr>
        <p:spPr>
          <a:xfrm>
            <a:off x="68240" y="40944"/>
            <a:ext cx="6250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  <a:latin typeface="Abel" panose="02000506030000020004" pitchFamily="2" charset="0"/>
              </a:rPr>
              <a:t>Medical Training | </a:t>
            </a:r>
            <a:r>
              <a:rPr lang="en-CA" sz="2000" dirty="0">
                <a:solidFill>
                  <a:schemeClr val="bg1"/>
                </a:solidFill>
                <a:latin typeface="Abel" panose="02000506030000020004" pitchFamily="2" charset="0"/>
              </a:rPr>
              <a:t>Common Ethical Dilemmas for Doctors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F5403D-6B2C-4F1D-AFA7-A47479A59EC6}"/>
              </a:ext>
            </a:extLst>
          </p:cNvPr>
          <p:cNvSpPr/>
          <p:nvPr/>
        </p:nvSpPr>
        <p:spPr>
          <a:xfrm>
            <a:off x="459475" y="4421879"/>
            <a:ext cx="5217994" cy="586854"/>
          </a:xfrm>
          <a:prstGeom prst="rect">
            <a:avLst/>
          </a:prstGeom>
          <a:solidFill>
            <a:srgbClr val="699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000" dirty="0">
                <a:solidFill>
                  <a:schemeClr val="bg1"/>
                </a:solidFill>
                <a:latin typeface="Abel" panose="02000506030000020004" pitchFamily="2" charset="0"/>
              </a:rPr>
              <a:t> Delivering Bad News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C60ABF-C466-4576-AEF9-F103C6057F42}"/>
              </a:ext>
            </a:extLst>
          </p:cNvPr>
          <p:cNvGrpSpPr/>
          <p:nvPr/>
        </p:nvGrpSpPr>
        <p:grpSpPr>
          <a:xfrm>
            <a:off x="5677469" y="470714"/>
            <a:ext cx="6528179" cy="6416947"/>
            <a:chOff x="5677469" y="468349"/>
            <a:chExt cx="6528179" cy="64169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671994-33E8-4CC0-84EB-30B1FF31B9C8}"/>
                </a:ext>
              </a:extLst>
            </p:cNvPr>
            <p:cNvSpPr/>
            <p:nvPr/>
          </p:nvSpPr>
          <p:spPr>
            <a:xfrm>
              <a:off x="5677469" y="468349"/>
              <a:ext cx="6528179" cy="64169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8C2E53-AC73-4060-A7D7-05A5526D5FD4}"/>
                </a:ext>
              </a:extLst>
            </p:cNvPr>
            <p:cNvSpPr txBox="1"/>
            <p:nvPr/>
          </p:nvSpPr>
          <p:spPr>
            <a:xfrm>
              <a:off x="6150592" y="1048620"/>
              <a:ext cx="5636525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latin typeface="Abel" panose="02000506030000020004" pitchFamily="2" charset="0"/>
                </a:rPr>
                <a:t>Delivering Bad News</a:t>
              </a:r>
            </a:p>
            <a:p>
              <a:endParaRPr lang="en-CA" dirty="0">
                <a:latin typeface="Abel" panose="02000506030000020004" pitchFamily="2" charset="0"/>
              </a:endParaRPr>
            </a:p>
            <a:p>
              <a:r>
                <a:rPr lang="en-CA" sz="2000" dirty="0">
                  <a:latin typeface="Abel" panose="02000506030000020004" pitchFamily="2" charset="0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CA" sz="2000" dirty="0">
                <a:latin typeface="Abel" panose="02000506030000020004" pitchFamily="2" charset="0"/>
              </a:endParaRPr>
            </a:p>
            <a:p>
              <a:r>
                <a:rPr lang="en-CA" sz="2000" dirty="0">
                  <a:latin typeface="Abel" panose="02000506030000020004" pitchFamily="2" charset="0"/>
                </a:rPr>
                <a:t>Nunc viverra imperdiet enim. Fusce est. Vivamus a </a:t>
              </a:r>
              <a:r>
                <a:rPr lang="en-CA" sz="2000" dirty="0" err="1">
                  <a:latin typeface="Abel" panose="02000506030000020004" pitchFamily="2" charset="0"/>
                </a:rPr>
                <a:t>tellus</a:t>
              </a:r>
              <a:r>
                <a:rPr lang="en-CA" sz="2000" dirty="0">
                  <a:latin typeface="Abel" panose="02000506030000020004" pitchFamily="2" charset="0"/>
                </a:rPr>
                <a:t>. </a:t>
              </a:r>
              <a:r>
                <a:rPr lang="en-CA" sz="2000" dirty="0" err="1">
                  <a:latin typeface="Abel" panose="02000506030000020004" pitchFamily="2" charset="0"/>
                </a:rPr>
                <a:t>Pellentesque</a:t>
              </a:r>
              <a:r>
                <a:rPr lang="en-CA" sz="2000" dirty="0">
                  <a:latin typeface="Abel" panose="02000506030000020004" pitchFamily="2" charset="0"/>
                </a:rPr>
                <a:t> habitant morbi tristique senectus et netus et malesuada fames ac turpis egestas. Proin pharetra nonummy pede. Mauris et orci.</a:t>
              </a:r>
            </a:p>
            <a:p>
              <a:endParaRPr lang="en-CA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4861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33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471AC9-F04F-48B9-99DE-DBE89326C966}"/>
              </a:ext>
            </a:extLst>
          </p:cNvPr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699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4771A-B384-46F7-B768-81078CDE5874}"/>
              </a:ext>
            </a:extLst>
          </p:cNvPr>
          <p:cNvSpPr txBox="1"/>
          <p:nvPr/>
        </p:nvSpPr>
        <p:spPr>
          <a:xfrm>
            <a:off x="68240" y="40944"/>
            <a:ext cx="6250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  <a:latin typeface="Abel" panose="02000506030000020004" pitchFamily="2" charset="0"/>
              </a:rPr>
              <a:t>Medical Training | </a:t>
            </a:r>
            <a:r>
              <a:rPr lang="en-CA" sz="2000" dirty="0">
                <a:solidFill>
                  <a:schemeClr val="bg1"/>
                </a:solidFill>
                <a:latin typeface="Abel" panose="02000506030000020004" pitchFamily="2" charset="0"/>
              </a:rPr>
              <a:t>Common Ethical Dilemmas for Doctors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9ABC5B-E5F2-4544-900A-F2FC43E5E9C2}"/>
              </a:ext>
            </a:extLst>
          </p:cNvPr>
          <p:cNvSpPr/>
          <p:nvPr/>
        </p:nvSpPr>
        <p:spPr>
          <a:xfrm>
            <a:off x="472525" y="5166792"/>
            <a:ext cx="5204944" cy="586854"/>
          </a:xfrm>
          <a:prstGeom prst="rect">
            <a:avLst/>
          </a:prstGeom>
          <a:solidFill>
            <a:srgbClr val="699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Abel" panose="02000506030000020004" pitchFamily="2" charset="0"/>
              </a:rPr>
              <a:t> Disagreements Within a Patients Family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C60ABF-C466-4576-AEF9-F103C6057F42}"/>
              </a:ext>
            </a:extLst>
          </p:cNvPr>
          <p:cNvGrpSpPr/>
          <p:nvPr/>
        </p:nvGrpSpPr>
        <p:grpSpPr>
          <a:xfrm>
            <a:off x="5677469" y="470714"/>
            <a:ext cx="6528179" cy="6416947"/>
            <a:chOff x="5677469" y="468349"/>
            <a:chExt cx="6528179" cy="64169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671994-33E8-4CC0-84EB-30B1FF31B9C8}"/>
                </a:ext>
              </a:extLst>
            </p:cNvPr>
            <p:cNvSpPr/>
            <p:nvPr/>
          </p:nvSpPr>
          <p:spPr>
            <a:xfrm>
              <a:off x="5677469" y="468349"/>
              <a:ext cx="6528179" cy="64169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8C2E53-AC73-4060-A7D7-05A5526D5FD4}"/>
                </a:ext>
              </a:extLst>
            </p:cNvPr>
            <p:cNvSpPr txBox="1"/>
            <p:nvPr/>
          </p:nvSpPr>
          <p:spPr>
            <a:xfrm>
              <a:off x="6150592" y="1048620"/>
              <a:ext cx="5636525" cy="4770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latin typeface="Abel" panose="02000506030000020004" pitchFamily="2" charset="0"/>
                </a:rPr>
                <a:t>Disagreements Within a Patients Family</a:t>
              </a:r>
            </a:p>
            <a:p>
              <a:endParaRPr lang="en-CA" dirty="0">
                <a:latin typeface="Abel" panose="02000506030000020004" pitchFamily="2" charset="0"/>
              </a:endParaRPr>
            </a:p>
            <a:p>
              <a:r>
                <a:rPr lang="en-CA" sz="2000" dirty="0">
                  <a:latin typeface="Abel" panose="02000506030000020004" pitchFamily="2" charset="0"/>
                </a:rPr>
                <a:t>Nunc </a:t>
              </a:r>
              <a:r>
                <a:rPr lang="en-CA" sz="2000" dirty="0" err="1">
                  <a:latin typeface="Abel" panose="02000506030000020004" pitchFamily="2" charset="0"/>
                </a:rPr>
                <a:t>viverra</a:t>
              </a:r>
              <a:r>
                <a:rPr lang="en-CA" sz="2000" dirty="0">
                  <a:latin typeface="Abel" panose="02000506030000020004" pitchFamily="2" charset="0"/>
                </a:rPr>
                <a:t> </a:t>
              </a:r>
              <a:r>
                <a:rPr lang="en-CA" sz="2000" dirty="0" err="1">
                  <a:latin typeface="Abel" panose="02000506030000020004" pitchFamily="2" charset="0"/>
                </a:rPr>
                <a:t>imperdiet</a:t>
              </a:r>
              <a:r>
                <a:rPr lang="en-CA" sz="2000" dirty="0">
                  <a:latin typeface="Abel" panose="02000506030000020004" pitchFamily="2" charset="0"/>
                </a:rPr>
                <a:t> </a:t>
              </a:r>
              <a:r>
                <a:rPr lang="en-CA" sz="2000" dirty="0" err="1">
                  <a:latin typeface="Abel" panose="02000506030000020004" pitchFamily="2" charset="0"/>
                </a:rPr>
                <a:t>enim</a:t>
              </a:r>
              <a:r>
                <a:rPr lang="en-CA" sz="2000" dirty="0">
                  <a:latin typeface="Abel" panose="02000506030000020004" pitchFamily="2" charset="0"/>
                </a:rPr>
                <a:t>. </a:t>
              </a:r>
              <a:r>
                <a:rPr lang="en-CA" sz="2000" dirty="0" err="1">
                  <a:latin typeface="Abel" panose="02000506030000020004" pitchFamily="2" charset="0"/>
                </a:rPr>
                <a:t>Fusce</a:t>
              </a:r>
              <a:r>
                <a:rPr lang="en-CA" sz="2000" dirty="0">
                  <a:latin typeface="Abel" panose="02000506030000020004" pitchFamily="2" charset="0"/>
                </a:rPr>
                <a:t> est. </a:t>
              </a:r>
              <a:r>
                <a:rPr lang="en-CA" sz="2000" dirty="0" err="1">
                  <a:latin typeface="Abel" panose="02000506030000020004" pitchFamily="2" charset="0"/>
                </a:rPr>
                <a:t>Vivamus</a:t>
              </a:r>
              <a:r>
                <a:rPr lang="en-CA" sz="2000" dirty="0">
                  <a:latin typeface="Abel" panose="02000506030000020004" pitchFamily="2" charset="0"/>
                </a:rPr>
                <a:t> a </a:t>
              </a:r>
              <a:r>
                <a:rPr lang="en-CA" sz="2000" dirty="0" err="1">
                  <a:latin typeface="Abel" panose="02000506030000020004" pitchFamily="2" charset="0"/>
                </a:rPr>
                <a:t>tellus</a:t>
              </a:r>
              <a:r>
                <a:rPr lang="en-CA" sz="2000" dirty="0">
                  <a:latin typeface="Abel" panose="02000506030000020004" pitchFamily="2" charset="0"/>
                </a:rPr>
                <a:t>. </a:t>
              </a:r>
            </a:p>
            <a:p>
              <a:endParaRPr lang="en-CA" sz="2000" dirty="0">
                <a:latin typeface="Abel" panose="02000506030000020004" pitchFamily="2" charset="0"/>
              </a:endParaRPr>
            </a:p>
            <a:p>
              <a:r>
                <a:rPr lang="en-CA" sz="2000" dirty="0" err="1">
                  <a:latin typeface="Abel" panose="02000506030000020004" pitchFamily="2" charset="0"/>
                </a:rPr>
                <a:t>Pellentesque</a:t>
              </a:r>
              <a:r>
                <a:rPr lang="en-CA" sz="2000" dirty="0">
                  <a:latin typeface="Abel" panose="02000506030000020004" pitchFamily="2" charset="0"/>
                </a:rPr>
                <a:t> habitant </a:t>
              </a:r>
              <a:r>
                <a:rPr lang="en-CA" sz="2000" dirty="0" err="1">
                  <a:latin typeface="Abel" panose="02000506030000020004" pitchFamily="2" charset="0"/>
                </a:rPr>
                <a:t>morbi</a:t>
              </a:r>
              <a:r>
                <a:rPr lang="en-CA" sz="2000" dirty="0">
                  <a:latin typeface="Abel" panose="02000506030000020004" pitchFamily="2" charset="0"/>
                </a:rPr>
                <a:t> </a:t>
              </a:r>
              <a:r>
                <a:rPr lang="en-CA" sz="2000" dirty="0" err="1">
                  <a:latin typeface="Abel" panose="02000506030000020004" pitchFamily="2" charset="0"/>
                </a:rPr>
                <a:t>tristique</a:t>
              </a:r>
              <a:r>
                <a:rPr lang="en-CA" sz="2000" dirty="0">
                  <a:latin typeface="Abel" panose="02000506030000020004" pitchFamily="2" charset="0"/>
                </a:rPr>
                <a:t> </a:t>
              </a:r>
              <a:r>
                <a:rPr lang="en-CA" sz="2000" dirty="0" err="1">
                  <a:latin typeface="Abel" panose="02000506030000020004" pitchFamily="2" charset="0"/>
                </a:rPr>
                <a:t>senectus</a:t>
              </a:r>
              <a:r>
                <a:rPr lang="en-CA" sz="2000" dirty="0">
                  <a:latin typeface="Abel" panose="02000506030000020004" pitchFamily="2" charset="0"/>
                </a:rPr>
                <a:t> et </a:t>
              </a:r>
              <a:r>
                <a:rPr lang="en-CA" sz="2000" dirty="0" err="1">
                  <a:latin typeface="Abel" panose="02000506030000020004" pitchFamily="2" charset="0"/>
                </a:rPr>
                <a:t>netus</a:t>
              </a:r>
              <a:r>
                <a:rPr lang="en-CA" sz="2000" dirty="0">
                  <a:latin typeface="Abel" panose="02000506030000020004" pitchFamily="2" charset="0"/>
                </a:rPr>
                <a:t> et </a:t>
              </a:r>
              <a:r>
                <a:rPr lang="en-CA" sz="2000" dirty="0" err="1">
                  <a:latin typeface="Abel" panose="02000506030000020004" pitchFamily="2" charset="0"/>
                </a:rPr>
                <a:t>malesuada</a:t>
              </a:r>
              <a:r>
                <a:rPr lang="en-CA" sz="2000" dirty="0">
                  <a:latin typeface="Abel" panose="02000506030000020004" pitchFamily="2" charset="0"/>
                </a:rPr>
                <a:t> fames ac </a:t>
              </a:r>
              <a:r>
                <a:rPr lang="en-CA" sz="2000" dirty="0" err="1">
                  <a:latin typeface="Abel" panose="02000506030000020004" pitchFamily="2" charset="0"/>
                </a:rPr>
                <a:t>turpis</a:t>
              </a:r>
              <a:r>
                <a:rPr lang="en-CA" sz="2000" dirty="0">
                  <a:latin typeface="Abel" panose="02000506030000020004" pitchFamily="2" charset="0"/>
                </a:rPr>
                <a:t> </a:t>
              </a:r>
              <a:r>
                <a:rPr lang="en-CA" sz="2000" dirty="0" err="1">
                  <a:latin typeface="Abel" panose="02000506030000020004" pitchFamily="2" charset="0"/>
                </a:rPr>
                <a:t>egestas</a:t>
              </a:r>
              <a:r>
                <a:rPr lang="en-CA" sz="2000" dirty="0">
                  <a:latin typeface="Abel" panose="02000506030000020004" pitchFamily="2" charset="0"/>
                </a:rPr>
                <a:t>. </a:t>
              </a:r>
              <a:r>
                <a:rPr lang="en-CA" sz="2000" dirty="0" err="1">
                  <a:latin typeface="Abel" panose="02000506030000020004" pitchFamily="2" charset="0"/>
                </a:rPr>
                <a:t>Proin</a:t>
              </a:r>
              <a:r>
                <a:rPr lang="en-CA" sz="2000" dirty="0">
                  <a:latin typeface="Abel" panose="02000506030000020004" pitchFamily="2" charset="0"/>
                </a:rPr>
                <a:t> pharetra </a:t>
              </a:r>
              <a:r>
                <a:rPr lang="en-CA" sz="2000" dirty="0" err="1">
                  <a:latin typeface="Abel" panose="02000506030000020004" pitchFamily="2" charset="0"/>
                </a:rPr>
                <a:t>nonummy</a:t>
              </a:r>
              <a:r>
                <a:rPr lang="en-CA" sz="2000" dirty="0">
                  <a:latin typeface="Abel" panose="02000506030000020004" pitchFamily="2" charset="0"/>
                </a:rPr>
                <a:t> </a:t>
              </a:r>
              <a:r>
                <a:rPr lang="en-CA" sz="2000" dirty="0" err="1">
                  <a:latin typeface="Abel" panose="02000506030000020004" pitchFamily="2" charset="0"/>
                </a:rPr>
                <a:t>pede</a:t>
              </a:r>
              <a:r>
                <a:rPr lang="en-CA" sz="2000" dirty="0">
                  <a:latin typeface="Abel" panose="02000506030000020004" pitchFamily="2" charset="0"/>
                </a:rPr>
                <a:t>. </a:t>
              </a:r>
              <a:r>
                <a:rPr lang="en-CA" sz="2000" dirty="0" err="1">
                  <a:latin typeface="Abel" panose="02000506030000020004" pitchFamily="2" charset="0"/>
                </a:rPr>
                <a:t>Mauris</a:t>
              </a:r>
              <a:r>
                <a:rPr lang="en-CA" sz="2000" dirty="0">
                  <a:latin typeface="Abel" panose="02000506030000020004" pitchFamily="2" charset="0"/>
                </a:rPr>
                <a:t> et </a:t>
              </a:r>
              <a:r>
                <a:rPr lang="en-CA" sz="2000" dirty="0" err="1">
                  <a:latin typeface="Abel" panose="02000506030000020004" pitchFamily="2" charset="0"/>
                </a:rPr>
                <a:t>orci</a:t>
              </a:r>
              <a:r>
                <a:rPr lang="en-CA" sz="2000" dirty="0">
                  <a:latin typeface="Abel" panose="02000506030000020004" pitchFamily="2" charset="0"/>
                </a:rPr>
                <a:t>. Lorem ipsum dolor sit amet, consectetuer adipiscing elit. </a:t>
              </a:r>
            </a:p>
            <a:p>
              <a:endParaRPr lang="en-CA" sz="2000" dirty="0">
                <a:latin typeface="Abel" panose="02000506030000020004" pitchFamily="2" charset="0"/>
              </a:endParaRPr>
            </a:p>
            <a:p>
              <a:r>
                <a:rPr lang="en-CA" sz="2000" dirty="0">
                  <a:latin typeface="Abel" panose="02000506030000020004" pitchFamily="2" charset="0"/>
                </a:rPr>
                <a:t>Maecenas porttitor congue massa. Fusce posuere, magna sed pulvinar ultricies, purus lectus malesuada libero, sit amet commodo magna eros quis urna.</a:t>
              </a:r>
            </a:p>
            <a:p>
              <a:endParaRPr lang="en-CA" sz="2000" dirty="0">
                <a:latin typeface="Abel" panose="02000506030000020004" pitchFamily="2" charset="0"/>
              </a:endParaRPr>
            </a:p>
            <a:p>
              <a:endParaRPr lang="en-CA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3416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33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471AC9-F04F-48B9-99DE-DBE89326C966}"/>
              </a:ext>
            </a:extLst>
          </p:cNvPr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699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4771A-B384-46F7-B768-81078CDE5874}"/>
              </a:ext>
            </a:extLst>
          </p:cNvPr>
          <p:cNvSpPr txBox="1"/>
          <p:nvPr/>
        </p:nvSpPr>
        <p:spPr>
          <a:xfrm>
            <a:off x="68240" y="40944"/>
            <a:ext cx="6250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  <a:latin typeface="Abel" panose="02000506030000020004" pitchFamily="2" charset="0"/>
              </a:rPr>
              <a:t>Medical Training | </a:t>
            </a:r>
            <a:r>
              <a:rPr lang="en-CA" sz="2000" dirty="0">
                <a:solidFill>
                  <a:schemeClr val="bg1"/>
                </a:solidFill>
                <a:latin typeface="Abel" panose="02000506030000020004" pitchFamily="2" charset="0"/>
              </a:rPr>
              <a:t>Common Ethical Dilemmas for Doctors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EC6012-7266-46DC-8F5D-00E7CE3D106F}"/>
              </a:ext>
            </a:extLst>
          </p:cNvPr>
          <p:cNvSpPr/>
          <p:nvPr/>
        </p:nvSpPr>
        <p:spPr>
          <a:xfrm>
            <a:off x="459475" y="5911705"/>
            <a:ext cx="5217994" cy="586854"/>
          </a:xfrm>
          <a:prstGeom prst="rect">
            <a:avLst/>
          </a:prstGeom>
          <a:solidFill>
            <a:srgbClr val="699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Abel" panose="02000506030000020004" pitchFamily="2" charset="0"/>
              </a:rPr>
              <a:t> Revealing Mistakes to Patients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C60ABF-C466-4576-AEF9-F103C6057F42}"/>
              </a:ext>
            </a:extLst>
          </p:cNvPr>
          <p:cNvGrpSpPr/>
          <p:nvPr/>
        </p:nvGrpSpPr>
        <p:grpSpPr>
          <a:xfrm>
            <a:off x="5677469" y="470714"/>
            <a:ext cx="6528179" cy="6416947"/>
            <a:chOff x="5677469" y="468349"/>
            <a:chExt cx="6528179" cy="64169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671994-33E8-4CC0-84EB-30B1FF31B9C8}"/>
                </a:ext>
              </a:extLst>
            </p:cNvPr>
            <p:cNvSpPr/>
            <p:nvPr/>
          </p:nvSpPr>
          <p:spPr>
            <a:xfrm>
              <a:off x="5677469" y="468349"/>
              <a:ext cx="6528179" cy="64169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8C2E53-AC73-4060-A7D7-05A5526D5FD4}"/>
                </a:ext>
              </a:extLst>
            </p:cNvPr>
            <p:cNvSpPr txBox="1"/>
            <p:nvPr/>
          </p:nvSpPr>
          <p:spPr>
            <a:xfrm>
              <a:off x="6150592" y="1048620"/>
              <a:ext cx="5636525" cy="4770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latin typeface="Abel" panose="02000506030000020004" pitchFamily="2" charset="0"/>
                </a:rPr>
                <a:t>Revealing Mistakes to a Patient</a:t>
              </a:r>
            </a:p>
            <a:p>
              <a:endParaRPr lang="en-CA" dirty="0">
                <a:latin typeface="Abel" panose="02000506030000020004" pitchFamily="2" charset="0"/>
              </a:endParaRPr>
            </a:p>
            <a:p>
              <a:r>
                <a:rPr lang="en-CA" sz="2000" dirty="0" err="1">
                  <a:latin typeface="Abel" panose="02000506030000020004" pitchFamily="2" charset="0"/>
                </a:rPr>
                <a:t>Proin</a:t>
              </a:r>
              <a:r>
                <a:rPr lang="en-CA" sz="2000" dirty="0">
                  <a:latin typeface="Abel" panose="02000506030000020004" pitchFamily="2" charset="0"/>
                </a:rPr>
                <a:t> pharetra </a:t>
              </a:r>
              <a:r>
                <a:rPr lang="en-CA" sz="2000" dirty="0" err="1">
                  <a:latin typeface="Abel" panose="02000506030000020004" pitchFamily="2" charset="0"/>
                </a:rPr>
                <a:t>nonummy</a:t>
              </a:r>
              <a:r>
                <a:rPr lang="en-CA" sz="2000" dirty="0">
                  <a:latin typeface="Abel" panose="02000506030000020004" pitchFamily="2" charset="0"/>
                </a:rPr>
                <a:t> </a:t>
              </a:r>
              <a:r>
                <a:rPr lang="en-CA" sz="2000" dirty="0" err="1">
                  <a:latin typeface="Abel" panose="02000506030000020004" pitchFamily="2" charset="0"/>
                </a:rPr>
                <a:t>pede</a:t>
              </a:r>
              <a:r>
                <a:rPr lang="en-CA" sz="2000" dirty="0">
                  <a:latin typeface="Abel" panose="02000506030000020004" pitchFamily="2" charset="0"/>
                </a:rPr>
                <a:t>. </a:t>
              </a:r>
              <a:r>
                <a:rPr lang="en-CA" sz="2000" dirty="0" err="1">
                  <a:latin typeface="Abel" panose="02000506030000020004" pitchFamily="2" charset="0"/>
                </a:rPr>
                <a:t>Mauris</a:t>
              </a:r>
              <a:r>
                <a:rPr lang="en-CA" sz="2000" dirty="0">
                  <a:latin typeface="Abel" panose="02000506030000020004" pitchFamily="2" charset="0"/>
                </a:rPr>
                <a:t> et </a:t>
              </a:r>
              <a:r>
                <a:rPr lang="en-CA" sz="2000" dirty="0" err="1">
                  <a:latin typeface="Abel" panose="02000506030000020004" pitchFamily="2" charset="0"/>
                </a:rPr>
                <a:t>orci</a:t>
              </a:r>
              <a:r>
                <a:rPr lang="en-CA" sz="2000" dirty="0">
                  <a:latin typeface="Abel" panose="02000506030000020004" pitchFamily="2" charset="0"/>
                </a:rPr>
                <a:t>. Lorem ipsum dolor sit </a:t>
              </a:r>
              <a:r>
                <a:rPr lang="en-CA" sz="2000" dirty="0" err="1">
                  <a:latin typeface="Abel" panose="02000506030000020004" pitchFamily="2" charset="0"/>
                </a:rPr>
                <a:t>amet</a:t>
              </a:r>
              <a:r>
                <a:rPr lang="en-CA" sz="2000" dirty="0">
                  <a:latin typeface="Abel" panose="02000506030000020004" pitchFamily="2" charset="0"/>
                </a:rPr>
                <a:t>, </a:t>
              </a:r>
              <a:r>
                <a:rPr lang="en-CA" sz="2000" dirty="0" err="1">
                  <a:latin typeface="Abel" panose="02000506030000020004" pitchFamily="2" charset="0"/>
                </a:rPr>
                <a:t>consectetuer</a:t>
              </a:r>
              <a:r>
                <a:rPr lang="en-CA" sz="2000" dirty="0">
                  <a:latin typeface="Abel" panose="02000506030000020004" pitchFamily="2" charset="0"/>
                </a:rPr>
                <a:t> </a:t>
              </a:r>
              <a:r>
                <a:rPr lang="en-CA" sz="2000" dirty="0" err="1">
                  <a:latin typeface="Abel" panose="02000506030000020004" pitchFamily="2" charset="0"/>
                </a:rPr>
                <a:t>adipiscing</a:t>
              </a:r>
              <a:r>
                <a:rPr lang="en-CA" sz="2000" dirty="0">
                  <a:latin typeface="Abel" panose="02000506030000020004" pitchFamily="2" charset="0"/>
                </a:rPr>
                <a:t> </a:t>
              </a:r>
              <a:r>
                <a:rPr lang="en-CA" sz="2000" dirty="0" err="1">
                  <a:latin typeface="Abel" panose="02000506030000020004" pitchFamily="2" charset="0"/>
                </a:rPr>
                <a:t>elit</a:t>
              </a:r>
              <a:r>
                <a:rPr lang="en-CA" sz="2000" dirty="0">
                  <a:latin typeface="Abel" panose="02000506030000020004" pitchFamily="2" charset="0"/>
                </a:rPr>
                <a:t>. </a:t>
              </a:r>
            </a:p>
            <a:p>
              <a:r>
                <a:rPr lang="en-CA" sz="2000" dirty="0">
                  <a:latin typeface="Abel" panose="02000506030000020004" pitchFamily="2" charset="0"/>
                </a:rPr>
                <a:t>Nunc </a:t>
              </a:r>
              <a:r>
                <a:rPr lang="en-CA" sz="2000" dirty="0" err="1">
                  <a:latin typeface="Abel" panose="02000506030000020004" pitchFamily="2" charset="0"/>
                </a:rPr>
                <a:t>viverra</a:t>
              </a:r>
              <a:r>
                <a:rPr lang="en-CA" sz="2000" dirty="0">
                  <a:latin typeface="Abel" panose="02000506030000020004" pitchFamily="2" charset="0"/>
                </a:rPr>
                <a:t> </a:t>
              </a:r>
              <a:r>
                <a:rPr lang="en-CA" sz="2000" dirty="0" err="1">
                  <a:latin typeface="Abel" panose="02000506030000020004" pitchFamily="2" charset="0"/>
                </a:rPr>
                <a:t>imperdiet</a:t>
              </a:r>
              <a:r>
                <a:rPr lang="en-CA" sz="2000" dirty="0">
                  <a:latin typeface="Abel" panose="02000506030000020004" pitchFamily="2" charset="0"/>
                </a:rPr>
                <a:t> </a:t>
              </a:r>
              <a:r>
                <a:rPr lang="en-CA" sz="2000" dirty="0" err="1">
                  <a:latin typeface="Abel" panose="02000506030000020004" pitchFamily="2" charset="0"/>
                </a:rPr>
                <a:t>enim</a:t>
              </a:r>
              <a:r>
                <a:rPr lang="en-CA" sz="2000" dirty="0">
                  <a:latin typeface="Abel" panose="02000506030000020004" pitchFamily="2" charset="0"/>
                </a:rPr>
                <a:t>. </a:t>
              </a:r>
              <a:r>
                <a:rPr lang="en-CA" sz="2000" dirty="0" err="1">
                  <a:latin typeface="Abel" panose="02000506030000020004" pitchFamily="2" charset="0"/>
                </a:rPr>
                <a:t>Fusce</a:t>
              </a:r>
              <a:r>
                <a:rPr lang="en-CA" sz="2000" dirty="0">
                  <a:latin typeface="Abel" panose="02000506030000020004" pitchFamily="2" charset="0"/>
                </a:rPr>
                <a:t> est. </a:t>
              </a:r>
            </a:p>
            <a:p>
              <a:endParaRPr lang="en-CA" sz="2000" dirty="0">
                <a:latin typeface="Abel" panose="02000506030000020004" pitchFamily="2" charset="0"/>
              </a:endParaRPr>
            </a:p>
            <a:p>
              <a:r>
                <a:rPr lang="en-CA" sz="2000" dirty="0" err="1">
                  <a:latin typeface="Abel" panose="02000506030000020004" pitchFamily="2" charset="0"/>
                </a:rPr>
                <a:t>Vivamus</a:t>
              </a:r>
              <a:r>
                <a:rPr lang="en-CA" sz="2000" dirty="0">
                  <a:latin typeface="Abel" panose="02000506030000020004" pitchFamily="2" charset="0"/>
                </a:rPr>
                <a:t> a </a:t>
              </a:r>
              <a:r>
                <a:rPr lang="en-CA" sz="2000" dirty="0" err="1">
                  <a:latin typeface="Abel" panose="02000506030000020004" pitchFamily="2" charset="0"/>
                </a:rPr>
                <a:t>tellus</a:t>
              </a:r>
              <a:r>
                <a:rPr lang="en-CA" sz="2000" dirty="0">
                  <a:latin typeface="Abel" panose="02000506030000020004" pitchFamily="2" charset="0"/>
                </a:rPr>
                <a:t>. </a:t>
              </a:r>
              <a:r>
                <a:rPr lang="en-CA" sz="2000" dirty="0" err="1">
                  <a:latin typeface="Abel" panose="02000506030000020004" pitchFamily="2" charset="0"/>
                </a:rPr>
                <a:t>Pellentesque</a:t>
              </a:r>
              <a:r>
                <a:rPr lang="en-CA" sz="2000" dirty="0">
                  <a:latin typeface="Abel" panose="02000506030000020004" pitchFamily="2" charset="0"/>
                </a:rPr>
                <a:t> habitant </a:t>
              </a:r>
              <a:r>
                <a:rPr lang="en-CA" sz="2000" dirty="0" err="1">
                  <a:latin typeface="Abel" panose="02000506030000020004" pitchFamily="2" charset="0"/>
                </a:rPr>
                <a:t>morbi</a:t>
              </a:r>
              <a:r>
                <a:rPr lang="en-CA" sz="2000" dirty="0">
                  <a:latin typeface="Abel" panose="02000506030000020004" pitchFamily="2" charset="0"/>
                </a:rPr>
                <a:t> </a:t>
              </a:r>
              <a:r>
                <a:rPr lang="en-CA" sz="2000" dirty="0" err="1">
                  <a:latin typeface="Abel" panose="02000506030000020004" pitchFamily="2" charset="0"/>
                </a:rPr>
                <a:t>tristique</a:t>
              </a:r>
              <a:r>
                <a:rPr lang="en-CA" sz="2000" dirty="0">
                  <a:latin typeface="Abel" panose="02000506030000020004" pitchFamily="2" charset="0"/>
                </a:rPr>
                <a:t> </a:t>
              </a:r>
              <a:r>
                <a:rPr lang="en-CA" sz="2000" dirty="0" err="1">
                  <a:latin typeface="Abel" panose="02000506030000020004" pitchFamily="2" charset="0"/>
                </a:rPr>
                <a:t>senectus</a:t>
              </a:r>
              <a:r>
                <a:rPr lang="en-CA" sz="2000" dirty="0">
                  <a:latin typeface="Abel" panose="02000506030000020004" pitchFamily="2" charset="0"/>
                </a:rPr>
                <a:t> et </a:t>
              </a:r>
              <a:r>
                <a:rPr lang="en-CA" sz="2000" dirty="0" err="1">
                  <a:latin typeface="Abel" panose="02000506030000020004" pitchFamily="2" charset="0"/>
                </a:rPr>
                <a:t>netus</a:t>
              </a:r>
              <a:r>
                <a:rPr lang="en-CA" sz="2000" dirty="0">
                  <a:latin typeface="Abel" panose="02000506030000020004" pitchFamily="2" charset="0"/>
                </a:rPr>
                <a:t> et </a:t>
              </a:r>
              <a:r>
                <a:rPr lang="en-CA" sz="2000" dirty="0" err="1">
                  <a:latin typeface="Abel" panose="02000506030000020004" pitchFamily="2" charset="0"/>
                </a:rPr>
                <a:t>malesuada</a:t>
              </a:r>
              <a:r>
                <a:rPr lang="en-CA" sz="2000" dirty="0">
                  <a:latin typeface="Abel" panose="02000506030000020004" pitchFamily="2" charset="0"/>
                </a:rPr>
                <a:t> fames ac </a:t>
              </a:r>
              <a:r>
                <a:rPr lang="en-CA" sz="2000" dirty="0" err="1">
                  <a:latin typeface="Abel" panose="02000506030000020004" pitchFamily="2" charset="0"/>
                </a:rPr>
                <a:t>turpis</a:t>
              </a:r>
              <a:r>
                <a:rPr lang="en-CA" sz="2000" dirty="0">
                  <a:latin typeface="Abel" panose="02000506030000020004" pitchFamily="2" charset="0"/>
                </a:rPr>
                <a:t> </a:t>
              </a:r>
              <a:r>
                <a:rPr lang="en-CA" sz="2000" dirty="0" err="1">
                  <a:latin typeface="Abel" panose="02000506030000020004" pitchFamily="2" charset="0"/>
                </a:rPr>
                <a:t>egestas</a:t>
              </a:r>
              <a:r>
                <a:rPr lang="en-CA" sz="2000" dirty="0">
                  <a:latin typeface="Abel" panose="02000506030000020004" pitchFamily="2" charset="0"/>
                </a:rPr>
                <a:t>. </a:t>
              </a:r>
            </a:p>
            <a:p>
              <a:endParaRPr lang="en-CA" sz="2000" dirty="0">
                <a:latin typeface="Abel" panose="02000506030000020004" pitchFamily="2" charset="0"/>
              </a:endParaRPr>
            </a:p>
            <a:p>
              <a:r>
                <a:rPr lang="en-CA" sz="2000" dirty="0">
                  <a:latin typeface="Abel" panose="02000506030000020004" pitchFamily="2" charset="0"/>
                </a:rPr>
                <a:t>Maecenas porttitor congue massa. Fusce posuere, magna sed pulvinar ultricies, purus lectus malesuada libero, sit amet commodo magna eros quis urna.</a:t>
              </a:r>
            </a:p>
            <a:p>
              <a:endParaRPr lang="en-CA" sz="2000" dirty="0">
                <a:latin typeface="Abel" panose="02000506030000020004" pitchFamily="2" charset="0"/>
              </a:endParaRPr>
            </a:p>
            <a:p>
              <a:endParaRPr lang="en-CA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9303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CHECK" val="0"/>
  <p:tag name="ARTICULATE_PROJECT_OPEN" val="1"/>
  <p:tag name="ARTICULATE_REFERENCE_ID" val="daea774b-7f8b-4f8e-a924-8999a336a7d7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SLIDE_COUNT" val="5"/>
  <p:tag name="ARTICULATE_DESIGN_ID_OFFICE THEME" val="HRYqhvy8"/>
  <p:tag name="TAG_BACKING_FORM_KEY" val="7276838-c:\users\nicole\desktop\ppt - medical example\ppt-medical-example.pptx"/>
  <p:tag name="ARTICULATE_PRESENTER_VERSION" val="8"/>
  <p:tag name="ARTICULATE_USED_PAGE_ORIENTATION" val="1"/>
  <p:tag name="ARTICULATE_USED_PAGE_SIZE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TOC_EXPANDED" val="True"/>
  <p:tag name="ARTICULATE_SLIDE_PRESENTER_GUID" val="f0bf7904-974a-4312-9057-128a22d21612"/>
  <p:tag name="ARTICULATE_SLIDE_PAUSE" val="1"/>
  <p:tag name="ARTICULATE_HIDE_SLIDE" val="0"/>
  <p:tag name="ARTICULATE_PLAYER_CONTROL_PREVIOUS" val="False"/>
  <p:tag name="ARTICULATE_PLAYER_CONTROL_NEXT" val="False"/>
  <p:tag name="AUDIO_ID" val="256"/>
  <p:tag name="ARTICULATE_USED_LAYOU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CHARACTER_TYPE" val="illustrated"/>
  <p:tag name="ARTICULATE_CHARACTER_ID" val="realistic-male-00015"/>
  <p:tag name="ARTICULATE_CHARACTER_EXPRESSION" val="Neutral"/>
  <p:tag name="ARTICULATE_CHARACTER_POSE" val="Neutral"/>
  <p:tag name="ARTICULATE_CHARACTER_PERSPECTIVE" val="Fron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CHARACTER_TYPE" val="illustrated"/>
  <p:tag name="ARTICULATE_CHARACTER_ID" val="realistic-female-00015"/>
  <p:tag name="ARTICULATE_CHARACTER_EXPRESSION" val="Neutral"/>
  <p:tag name="ARTICULATE_CHARACTER_POSE" val="HoldingFolder"/>
  <p:tag name="ARTICULATE_CHARACTER_PERSPECTIVE" val="Fron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TOC_EXPANDED" val="True"/>
  <p:tag name="ARTICULATE_SLIDE_PRESENTER_GUID" val="f0bf7904-974a-4312-9057-128a22d21612"/>
  <p:tag name="ARTICULATE_SLIDE_PAUSE" val="1"/>
  <p:tag name="ARTICULATE_HIDE_SLIDE" val="0"/>
  <p:tag name="ARTICULATE_PLAYER_CONTROL_PREVIOUS" val="False"/>
  <p:tag name="ARTICULATE_PLAYER_CONTROL_NEXT" val="False"/>
  <p:tag name="AUDIO_ID" val="257"/>
  <p:tag name="ARTICULATE_USED_LAYOUT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CHARACTER_TYPE" val="illustrated"/>
  <p:tag name="ARTICULATE_CHARACTER_ID" val="realistic-female-00015"/>
  <p:tag name="ARTICULATE_CHARACTER_EXPRESSION" val="Neutral"/>
  <p:tag name="ARTICULATE_CHARACTER_POSE" val="Pointer4"/>
  <p:tag name="ARTICULATE_CHARACTER_PERSPECTIVE" val="Lef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TOC_EXPANDED" val="True"/>
  <p:tag name="ARTICULATE_SLIDE_PRESENTER_GUID" val="f0bf7904-974a-4312-9057-128a22d21612"/>
  <p:tag name="ARTICULATE_SLIDE_PAUSE" val="1"/>
  <p:tag name="ARTICULATE_HIDE_SLIDE" val="0"/>
  <p:tag name="ARTICULATE_PLAYER_CONTROL_PREVIOUS" val="False"/>
  <p:tag name="ARTICULATE_PLAYER_CONTROL_NEXT" val="False"/>
  <p:tag name="AUDIO_ID" val="258"/>
  <p:tag name="ARTICULATE_USED_LAYOUT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TOC_EXPANDED" val="True"/>
  <p:tag name="ARTICULATE_SLIDE_PRESENTER_GUID" val="f0bf7904-974a-4312-9057-128a22d21612"/>
  <p:tag name="ARTICULATE_SLIDE_PAUSE" val="1"/>
  <p:tag name="ARTICULATE_HIDE_SLIDE" val="0"/>
  <p:tag name="ARTICULATE_PLAYER_CONTROL_PREVIOUS" val="False"/>
  <p:tag name="ARTICULATE_PLAYER_CONTROL_NEXT" val="False"/>
  <p:tag name="AUDIO_ID" val="259"/>
  <p:tag name="ARTICULATE_USED_LAYOU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TOC_EXPANDED" val="True"/>
  <p:tag name="ARTICULATE_SLIDE_PRESENTER_GUID" val="f0bf7904-974a-4312-9057-128a22d21612"/>
  <p:tag name="ARTICULATE_SLIDE_PAUSE" val="1"/>
  <p:tag name="ARTICULATE_HIDE_SLIDE" val="0"/>
  <p:tag name="ARTICULATE_PLAYER_CONTROL_PREVIOUS" val="False"/>
  <p:tag name="ARTICULATE_PLAYER_CONTROL_NEXT" val="False"/>
  <p:tag name="AUDIO_ID" val="260"/>
  <p:tag name="ARTICULATE_USED_LAYOUT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279</Words>
  <Application>Microsoft Office PowerPoint</Application>
  <PresentationFormat>Widescreen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Abel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Legault</dc:creator>
  <cp:lastModifiedBy>Nicole Legault</cp:lastModifiedBy>
  <cp:revision>26</cp:revision>
  <dcterms:created xsi:type="dcterms:W3CDTF">2019-02-07T14:14:40Z</dcterms:created>
  <dcterms:modified xsi:type="dcterms:W3CDTF">2019-02-07T15:20:35Z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D33AA83C-3A59-4F05-ADE2-23D9B0006600</vt:lpwstr>
  </property>
  <property fmtid="{D5CDD505-2E9C-101B-9397-08002B2CF9AE}" pid="3" name="ArticulatePath">
    <vt:lpwstr>Presentation1</vt:lpwstr>
  </property>
  <property fmtid="{D5CDD505-2E9C-101B-9397-08002B2CF9AE}" pid="4" name="ArticulateUseProject">
    <vt:lpwstr>1</vt:lpwstr>
  </property>
  <property fmtid="{D5CDD505-2E9C-101B-9397-08002B2CF9AE}" pid="5" name="ArticulateProjectVersion">
    <vt:lpwstr>8</vt:lpwstr>
  </property>
  <property fmtid="{D5CDD505-2E9C-101B-9397-08002B2CF9AE}" pid="6" name="ArticulateProjectFull">
    <vt:lpwstr>C:\Users\Nicole\Desktop\PPT - Medical Example\PPT-Medical-Example.ppta</vt:lpwstr>
  </property>
</Properties>
</file>