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
      <p:font typeface="Source Code Pr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61E2A4A-37FB-43C0-A1A2-9106AA9BE2C6}">
  <a:tblStyle styleId="{261E2A4A-37FB-43C0-A1A2-9106AA9BE2C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SourceCodePr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SourceCodePro-italic.fntdata"/><Relationship Id="rId30" Type="http://schemas.openxmlformats.org/officeDocument/2006/relationships/font" Target="fonts/SourceCodePr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SourceCodePr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d12e18fa1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d12e18fa1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d12e18fa1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d12e18fa1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d12e18fa1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d12e18fa1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d12e18fa1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d12e18fa1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178314123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178314123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17831412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17831412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Braedon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178314123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178314123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Braedon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178314123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178314123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178314123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178314123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d12e18fa1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d12e18fa1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d12e18fa1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d12e18fa1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d12e18fa1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d12e18fa1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d12e18fa1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d12e18fa1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956625"/>
            <a:ext cx="7688100" cy="103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Computer</a:t>
            </a:r>
            <a:endParaRPr/>
          </a:p>
        </p:txBody>
      </p:sp>
      <p:sp>
        <p:nvSpPr>
          <p:cNvPr id="87" name="Google Shape;87;p13"/>
          <p:cNvSpPr txBox="1"/>
          <p:nvPr>
            <p:ph idx="1" type="subTitle"/>
          </p:nvPr>
        </p:nvSpPr>
        <p:spPr>
          <a:xfrm>
            <a:off x="727950" y="2729408"/>
            <a:ext cx="7688100" cy="182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a:t>
            </a:r>
            <a:endParaRPr/>
          </a:p>
          <a:p>
            <a:pPr indent="0" lvl="0" marL="0" rtl="0" algn="l">
              <a:spcBef>
                <a:spcPts val="0"/>
              </a:spcBef>
              <a:spcAft>
                <a:spcPts val="0"/>
              </a:spcAft>
              <a:buNone/>
            </a:pPr>
            <a:r>
              <a:rPr lang="en"/>
              <a:t>Braedon Behnke</a:t>
            </a:r>
            <a:endParaRPr/>
          </a:p>
          <a:p>
            <a:pPr indent="0" lvl="0" marL="0" rtl="0" algn="l">
              <a:spcBef>
                <a:spcPts val="0"/>
              </a:spcBef>
              <a:spcAft>
                <a:spcPts val="0"/>
              </a:spcAft>
              <a:buNone/>
            </a:pPr>
            <a:r>
              <a:rPr lang="en"/>
              <a:t>Aadarsha Bastola</a:t>
            </a:r>
            <a:endParaRPr/>
          </a:p>
          <a:p>
            <a:pPr indent="0" lvl="0" marL="0" rtl="0" algn="l">
              <a:spcBef>
                <a:spcPts val="0"/>
              </a:spcBef>
              <a:spcAft>
                <a:spcPts val="0"/>
              </a:spcAft>
              <a:buNone/>
            </a:pPr>
            <a:r>
              <a:rPr lang="en"/>
              <a:t>Eli Barela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729450" y="649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Loops:</a:t>
            </a:r>
            <a:endParaRPr/>
          </a:p>
        </p:txBody>
      </p:sp>
      <p:sp>
        <p:nvSpPr>
          <p:cNvPr id="147" name="Google Shape;147;p22"/>
          <p:cNvSpPr txBox="1"/>
          <p:nvPr>
            <p:ph idx="1" type="body"/>
          </p:nvPr>
        </p:nvSpPr>
        <p:spPr>
          <a:xfrm>
            <a:off x="729450" y="1330650"/>
            <a:ext cx="7688700" cy="355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Source Code Pro"/>
                <a:ea typeface="Source Code Pro"/>
                <a:cs typeface="Source Code Pro"/>
                <a:sym typeface="Source Code Pro"/>
              </a:rPr>
              <a:t>FOR</a:t>
            </a:r>
            <a:r>
              <a:rPr lang="en"/>
              <a:t> Loop Allows to execute a block of code repeatedly for a specified number of times or until a certain condition is met. </a:t>
            </a:r>
            <a:br>
              <a:rPr lang="en"/>
            </a:br>
            <a:r>
              <a:rPr lang="en"/>
              <a:t>	</a:t>
            </a:r>
            <a:r>
              <a:rPr b="1" lang="en" sz="900">
                <a:solidFill>
                  <a:srgbClr val="267F99"/>
                </a:solidFill>
                <a:highlight>
                  <a:srgbClr val="FFFFFF"/>
                </a:highlight>
                <a:latin typeface="Courier New"/>
                <a:ea typeface="Courier New"/>
                <a:cs typeface="Courier New"/>
                <a:sym typeface="Courier New"/>
              </a:rPr>
              <a:t>FOR</a:t>
            </a:r>
            <a:r>
              <a:rPr b="1" lang="en" sz="900">
                <a:solidFill>
                  <a:srgbClr val="000000"/>
                </a:solidFill>
                <a:highlight>
                  <a:srgbClr val="FFFFFF"/>
                </a:highlight>
                <a:latin typeface="Courier New"/>
                <a:ea typeface="Courier New"/>
                <a:cs typeface="Courier New"/>
                <a:sym typeface="Courier New"/>
              </a:rPr>
              <a:t> </a:t>
            </a:r>
            <a:r>
              <a:rPr b="1" lang="en" sz="900">
                <a:solidFill>
                  <a:srgbClr val="001080"/>
                </a:solidFill>
                <a:highlight>
                  <a:srgbClr val="FFFFFF"/>
                </a:highlight>
                <a:latin typeface="Courier New"/>
                <a:ea typeface="Courier New"/>
                <a:cs typeface="Courier New"/>
                <a:sym typeface="Courier New"/>
              </a:rPr>
              <a:t>variable </a:t>
            </a:r>
            <a:r>
              <a:rPr b="1" lang="en" sz="900">
                <a:solidFill>
                  <a:srgbClr val="2F2FFF"/>
                </a:solidFill>
                <a:highlight>
                  <a:srgbClr val="FFFFFF"/>
                </a:highlight>
                <a:latin typeface="Courier New"/>
                <a:ea typeface="Courier New"/>
                <a:cs typeface="Courier New"/>
                <a:sym typeface="Courier New"/>
              </a:rPr>
              <a:t>IS</a:t>
            </a:r>
            <a:r>
              <a:rPr b="1" lang="en" sz="900">
                <a:solidFill>
                  <a:srgbClr val="2F2FFF"/>
                </a:solidFill>
                <a:highlight>
                  <a:srgbClr val="FFFFFF"/>
                </a:highlight>
                <a:latin typeface="Courier New"/>
                <a:ea typeface="Courier New"/>
                <a:cs typeface="Courier New"/>
                <a:sym typeface="Courier New"/>
              </a:rPr>
              <a:t> </a:t>
            </a:r>
            <a:r>
              <a:rPr b="1" lang="en" sz="900">
                <a:solidFill>
                  <a:srgbClr val="098658"/>
                </a:solidFill>
                <a:highlight>
                  <a:srgbClr val="FFFFFF"/>
                </a:highlight>
                <a:latin typeface="Courier New"/>
                <a:ea typeface="Courier New"/>
                <a:cs typeface="Courier New"/>
                <a:sym typeface="Courier New"/>
              </a:rPr>
              <a:t>initialvalue</a:t>
            </a:r>
            <a:r>
              <a:rPr b="1" lang="en" sz="900">
                <a:solidFill>
                  <a:srgbClr val="000000"/>
                </a:solidFill>
                <a:highlight>
                  <a:srgbClr val="FFFFFF"/>
                </a:highlight>
                <a:latin typeface="Courier New"/>
                <a:ea typeface="Courier New"/>
                <a:cs typeface="Courier New"/>
                <a:sym typeface="Courier New"/>
              </a:rPr>
              <a:t> TO </a:t>
            </a:r>
            <a:r>
              <a:rPr b="1" lang="en" sz="900">
                <a:solidFill>
                  <a:srgbClr val="098658"/>
                </a:solidFill>
                <a:highlight>
                  <a:srgbClr val="FFFFFF"/>
                </a:highlight>
                <a:latin typeface="Courier New"/>
                <a:ea typeface="Courier New"/>
                <a:cs typeface="Courier New"/>
                <a:sym typeface="Courier New"/>
              </a:rPr>
              <a:t>finalValue</a:t>
            </a:r>
            <a:r>
              <a:rPr b="1" lang="en" sz="900">
                <a:solidFill>
                  <a:srgbClr val="000000"/>
                </a:solidFill>
                <a:highlight>
                  <a:srgbClr val="FFFFFF"/>
                </a:highlight>
                <a:latin typeface="Courier New"/>
                <a:ea typeface="Courier New"/>
                <a:cs typeface="Courier New"/>
                <a:sym typeface="Courier New"/>
              </a:rPr>
              <a:t> STEP </a:t>
            </a:r>
            <a:r>
              <a:rPr b="1" lang="en" sz="900">
                <a:solidFill>
                  <a:srgbClr val="098658"/>
                </a:solidFill>
                <a:highlight>
                  <a:srgbClr val="FFFFFF"/>
                </a:highlight>
                <a:latin typeface="Courier New"/>
                <a:ea typeface="Courier New"/>
                <a:cs typeface="Courier New"/>
                <a:sym typeface="Courier New"/>
              </a:rPr>
              <a:t>step</a:t>
            </a:r>
            <a:r>
              <a:rPr b="1" lang="en" sz="900">
                <a:solidFill>
                  <a:srgbClr val="AF00DB"/>
                </a:solidFill>
                <a:highlight>
                  <a:srgbClr val="FFFFFF"/>
                </a:highlight>
                <a:latin typeface="Courier New"/>
                <a:ea typeface="Courier New"/>
                <a:cs typeface="Courier New"/>
                <a:sym typeface="Courier New"/>
              </a:rPr>
              <a:t>:</a:t>
            </a:r>
            <a:br>
              <a:rPr b="1" lang="en" sz="900">
                <a:solidFill>
                  <a:srgbClr val="AF00DB"/>
                </a:solidFill>
                <a:highlight>
                  <a:srgbClr val="FFFFFF"/>
                </a:highlight>
                <a:latin typeface="Courier New"/>
                <a:ea typeface="Courier New"/>
                <a:cs typeface="Courier New"/>
                <a:sym typeface="Courier New"/>
              </a:rPr>
            </a:br>
            <a:r>
              <a:rPr b="1" lang="en" sz="900">
                <a:solidFill>
                  <a:srgbClr val="AF00DB"/>
                </a:solidFill>
                <a:highlight>
                  <a:srgbClr val="FFFFFF"/>
                </a:highlight>
                <a:latin typeface="Courier New"/>
                <a:ea typeface="Courier New"/>
                <a:cs typeface="Courier New"/>
                <a:sym typeface="Courier New"/>
              </a:rPr>
              <a:t>		</a:t>
            </a:r>
            <a:r>
              <a:rPr b="1" lang="en" sz="900">
                <a:solidFill>
                  <a:schemeClr val="dk2"/>
                </a:solidFill>
                <a:highlight>
                  <a:srgbClr val="FFFFFF"/>
                </a:highlight>
                <a:latin typeface="Courier New"/>
                <a:ea typeface="Courier New"/>
                <a:cs typeface="Courier New"/>
                <a:sym typeface="Courier New"/>
              </a:rPr>
              <a:t>// Code to be repeated</a:t>
            </a:r>
            <a:endParaRPr b="1" sz="900">
              <a:solidFill>
                <a:schemeClr val="dk2"/>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br>
              <a:rPr b="1" lang="en" sz="900">
                <a:solidFill>
                  <a:schemeClr val="dk2"/>
                </a:solidFill>
                <a:highlight>
                  <a:srgbClr val="FFFFFF"/>
                </a:highlight>
                <a:latin typeface="Courier New"/>
                <a:ea typeface="Courier New"/>
                <a:cs typeface="Courier New"/>
                <a:sym typeface="Courier New"/>
              </a:rPr>
            </a:br>
            <a:r>
              <a:rPr lang="en">
                <a:solidFill>
                  <a:schemeClr val="dk2"/>
                </a:solidFill>
                <a:highlight>
                  <a:srgbClr val="FFFFFF"/>
                </a:highlight>
              </a:rPr>
              <a:t>(Step is Optional, can be used if a programmer wants to, default value is 1)</a:t>
            </a:r>
            <a:br>
              <a:rPr b="1" lang="en" sz="900">
                <a:solidFill>
                  <a:schemeClr val="dk2"/>
                </a:solidFill>
                <a:highlight>
                  <a:srgbClr val="FFFFFF"/>
                </a:highlight>
                <a:latin typeface="Courier New"/>
                <a:ea typeface="Courier New"/>
                <a:cs typeface="Courier New"/>
                <a:sym typeface="Courier New"/>
              </a:rPr>
            </a:br>
            <a:br>
              <a:rPr b="1" lang="en" sz="900">
                <a:highlight>
                  <a:srgbClr val="FFFFFF"/>
                </a:highlight>
                <a:latin typeface="Courier New"/>
                <a:ea typeface="Courier New"/>
                <a:cs typeface="Courier New"/>
                <a:sym typeface="Courier New"/>
              </a:rPr>
            </a:br>
            <a:r>
              <a:rPr b="1" lang="en" sz="1100">
                <a:highlight>
                  <a:srgbClr val="FFFFFF"/>
                </a:highlight>
              </a:rPr>
              <a:t>Example:</a:t>
            </a:r>
            <a:br>
              <a:rPr lang="en" sz="1100">
                <a:solidFill>
                  <a:schemeClr val="dk2"/>
                </a:solidFill>
                <a:highlight>
                  <a:srgbClr val="FFFFFF"/>
                </a:highlight>
              </a:rPr>
            </a:br>
            <a:r>
              <a:rPr lang="en" sz="1100">
                <a:solidFill>
                  <a:schemeClr val="dk2"/>
                </a:solidFill>
                <a:highlight>
                  <a:srgbClr val="FFFFFF"/>
                </a:highlight>
              </a:rPr>
              <a:t>	</a:t>
            </a:r>
            <a:r>
              <a:rPr b="1" lang="en" sz="900">
                <a:solidFill>
                  <a:srgbClr val="267F99"/>
                </a:solidFill>
                <a:highlight>
                  <a:srgbClr val="FFFFFF"/>
                </a:highlight>
                <a:latin typeface="Courier New"/>
                <a:ea typeface="Courier New"/>
                <a:cs typeface="Courier New"/>
                <a:sym typeface="Courier New"/>
              </a:rPr>
              <a:t>FOR</a:t>
            </a:r>
            <a:r>
              <a:rPr b="1" lang="en" sz="900">
                <a:solidFill>
                  <a:srgbClr val="000000"/>
                </a:solidFill>
                <a:highlight>
                  <a:srgbClr val="FFFFFF"/>
                </a:highlight>
                <a:latin typeface="Courier New"/>
                <a:ea typeface="Courier New"/>
                <a:cs typeface="Courier New"/>
                <a:sym typeface="Courier New"/>
              </a:rPr>
              <a:t> </a:t>
            </a:r>
            <a:r>
              <a:rPr b="1" lang="en" sz="900">
                <a:solidFill>
                  <a:srgbClr val="001080"/>
                </a:solidFill>
                <a:highlight>
                  <a:srgbClr val="FFFFFF"/>
                </a:highlight>
                <a:latin typeface="Courier New"/>
                <a:ea typeface="Courier New"/>
                <a:cs typeface="Courier New"/>
                <a:sym typeface="Courier New"/>
              </a:rPr>
              <a:t>index</a:t>
            </a:r>
            <a:r>
              <a:rPr b="1" lang="en" sz="900">
                <a:solidFill>
                  <a:srgbClr val="000000"/>
                </a:solidFill>
                <a:highlight>
                  <a:srgbClr val="FFFFFF"/>
                </a:highlight>
                <a:latin typeface="Courier New"/>
                <a:ea typeface="Courier New"/>
                <a:cs typeface="Courier New"/>
                <a:sym typeface="Courier New"/>
              </a:rPr>
              <a:t> </a:t>
            </a:r>
            <a:r>
              <a:rPr b="1" lang="en" sz="900">
                <a:solidFill>
                  <a:srgbClr val="000000"/>
                </a:solidFill>
                <a:highlight>
                  <a:srgbClr val="FFFFFF"/>
                </a:highlight>
                <a:latin typeface="Courier New"/>
                <a:ea typeface="Courier New"/>
                <a:cs typeface="Courier New"/>
                <a:sym typeface="Courier New"/>
              </a:rPr>
              <a:t>IS</a:t>
            </a:r>
            <a:r>
              <a:rPr b="1" lang="en" sz="900">
                <a:solidFill>
                  <a:srgbClr val="000000"/>
                </a:solidFill>
                <a:highlight>
                  <a:srgbClr val="FFFFFF"/>
                </a:highlight>
                <a:latin typeface="Courier New"/>
                <a:ea typeface="Courier New"/>
                <a:cs typeface="Courier New"/>
                <a:sym typeface="Courier New"/>
              </a:rPr>
              <a:t> </a:t>
            </a:r>
            <a:r>
              <a:rPr b="1" lang="en" sz="900">
                <a:solidFill>
                  <a:srgbClr val="098658"/>
                </a:solidFill>
                <a:highlight>
                  <a:srgbClr val="FFFFFF"/>
                </a:highlight>
                <a:latin typeface="Courier New"/>
                <a:ea typeface="Courier New"/>
                <a:cs typeface="Courier New"/>
                <a:sym typeface="Courier New"/>
              </a:rPr>
              <a:t>0</a:t>
            </a:r>
            <a:r>
              <a:rPr b="1" lang="en" sz="900">
                <a:solidFill>
                  <a:srgbClr val="000000"/>
                </a:solidFill>
                <a:highlight>
                  <a:srgbClr val="FFFFFF"/>
                </a:highlight>
                <a:latin typeface="Courier New"/>
                <a:ea typeface="Courier New"/>
                <a:cs typeface="Courier New"/>
                <a:sym typeface="Courier New"/>
              </a:rPr>
              <a:t> TO </a:t>
            </a:r>
            <a:r>
              <a:rPr b="1" lang="en" sz="900">
                <a:solidFill>
                  <a:srgbClr val="098658"/>
                </a:solidFill>
                <a:highlight>
                  <a:srgbClr val="FFFFFF"/>
                </a:highlight>
                <a:latin typeface="Courier New"/>
                <a:ea typeface="Courier New"/>
                <a:cs typeface="Courier New"/>
                <a:sym typeface="Courier New"/>
              </a:rPr>
              <a:t>100</a:t>
            </a:r>
            <a:r>
              <a:rPr b="1" lang="en" sz="900">
                <a:solidFill>
                  <a:srgbClr val="000000"/>
                </a:solidFill>
                <a:highlight>
                  <a:srgbClr val="FFFFFF"/>
                </a:highlight>
                <a:latin typeface="Courier New"/>
                <a:ea typeface="Courier New"/>
                <a:cs typeface="Courier New"/>
                <a:sym typeface="Courier New"/>
              </a:rPr>
              <a:t> STEP </a:t>
            </a:r>
            <a:r>
              <a:rPr b="1" lang="en" sz="900">
                <a:solidFill>
                  <a:srgbClr val="098658"/>
                </a:solidFill>
                <a:highlight>
                  <a:srgbClr val="FFFFFF"/>
                </a:highlight>
                <a:latin typeface="Courier New"/>
                <a:ea typeface="Courier New"/>
                <a:cs typeface="Courier New"/>
                <a:sym typeface="Courier New"/>
              </a:rPr>
              <a:t>5</a:t>
            </a:r>
            <a:r>
              <a:rPr b="1" lang="en" sz="900">
                <a:solidFill>
                  <a:srgbClr val="AF00DB"/>
                </a:solidFill>
                <a:highlight>
                  <a:srgbClr val="FFFFFF"/>
                </a:highlight>
                <a:latin typeface="Courier New"/>
                <a:ea typeface="Courier New"/>
                <a:cs typeface="Courier New"/>
                <a:sym typeface="Courier New"/>
              </a:rPr>
              <a:t>:</a:t>
            </a:r>
            <a:br>
              <a:rPr b="1" lang="en" sz="900">
                <a:solidFill>
                  <a:srgbClr val="AF00DB"/>
                </a:solidFill>
                <a:highlight>
                  <a:srgbClr val="FFFFFF"/>
                </a:highlight>
                <a:latin typeface="Courier New"/>
                <a:ea typeface="Courier New"/>
                <a:cs typeface="Courier New"/>
                <a:sym typeface="Courier New"/>
              </a:rPr>
            </a:br>
            <a:r>
              <a:rPr b="1" lang="en" sz="900">
                <a:solidFill>
                  <a:srgbClr val="AF00DB"/>
                </a:solidFill>
                <a:highlight>
                  <a:srgbClr val="FFFFFF"/>
                </a:highlight>
                <a:latin typeface="Courier New"/>
                <a:ea typeface="Courier New"/>
                <a:cs typeface="Courier New"/>
                <a:sym typeface="Courier New"/>
              </a:rPr>
              <a:t>		</a:t>
            </a:r>
            <a:r>
              <a:rPr b="1" lang="en" sz="900">
                <a:solidFill>
                  <a:srgbClr val="795E26"/>
                </a:solidFill>
                <a:highlight>
                  <a:srgbClr val="FFFFFF"/>
                </a:highlight>
                <a:latin typeface="Courier New"/>
                <a:ea typeface="Courier New"/>
                <a:cs typeface="Courier New"/>
                <a:sym typeface="Courier New"/>
              </a:rPr>
              <a:t>PRINT</a:t>
            </a:r>
            <a:r>
              <a:rPr b="1" lang="en" sz="900">
                <a:solidFill>
                  <a:srgbClr val="000000"/>
                </a:solidFill>
                <a:highlight>
                  <a:srgbClr val="FFFFFF"/>
                </a:highlight>
                <a:latin typeface="Courier New"/>
                <a:ea typeface="Courier New"/>
                <a:cs typeface="Courier New"/>
                <a:sym typeface="Courier New"/>
              </a:rPr>
              <a:t>(index)</a:t>
            </a:r>
            <a:endParaRPr b="1" sz="900">
              <a:solidFill>
                <a:srgbClr val="000000"/>
              </a:solidFill>
              <a:highlight>
                <a:srgbClr val="FFFFFF"/>
              </a:highlight>
              <a:latin typeface="Courier New"/>
              <a:ea typeface="Courier New"/>
              <a:cs typeface="Courier New"/>
              <a:sym typeface="Courier New"/>
            </a:endParaRPr>
          </a:p>
          <a:p>
            <a:pPr indent="0" lvl="0" marL="0" rtl="0" algn="l">
              <a:spcBef>
                <a:spcPts val="1200"/>
              </a:spcBef>
              <a:spcAft>
                <a:spcPts val="1200"/>
              </a:spcAft>
              <a:buNone/>
            </a:pPr>
            <a:r>
              <a:t/>
            </a:r>
            <a:endParaRPr sz="1100">
              <a:solidFill>
                <a:schemeClr val="dk2"/>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729450" y="649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Loops:</a:t>
            </a:r>
            <a:endParaRPr/>
          </a:p>
        </p:txBody>
      </p:sp>
      <p:sp>
        <p:nvSpPr>
          <p:cNvPr id="153" name="Google Shape;153;p23"/>
          <p:cNvSpPr txBox="1"/>
          <p:nvPr>
            <p:ph idx="1" type="body"/>
          </p:nvPr>
        </p:nvSpPr>
        <p:spPr>
          <a:xfrm>
            <a:off x="729450" y="1330650"/>
            <a:ext cx="7688700" cy="355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Source Code Pro"/>
                <a:ea typeface="Source Code Pro"/>
                <a:cs typeface="Source Code Pro"/>
                <a:sym typeface="Source Code Pro"/>
              </a:rPr>
              <a:t>WHILE </a:t>
            </a:r>
            <a:r>
              <a:rPr lang="en"/>
              <a:t>Loop Allows to execute a block of code repeatedly for a infinite number of times or until a certain condition is met. </a:t>
            </a:r>
            <a:br>
              <a:rPr lang="en"/>
            </a:br>
            <a:r>
              <a:rPr lang="en"/>
              <a:t>	</a:t>
            </a:r>
            <a:r>
              <a:rPr b="1" lang="en" sz="900">
                <a:solidFill>
                  <a:srgbClr val="267F99"/>
                </a:solidFill>
                <a:highlight>
                  <a:srgbClr val="FFFFFF"/>
                </a:highlight>
                <a:latin typeface="Courier New"/>
                <a:ea typeface="Courier New"/>
                <a:cs typeface="Courier New"/>
                <a:sym typeface="Courier New"/>
              </a:rPr>
              <a:t>WHILE</a:t>
            </a:r>
            <a:r>
              <a:rPr b="1" lang="en" sz="900">
                <a:solidFill>
                  <a:srgbClr val="000000"/>
                </a:solidFill>
                <a:highlight>
                  <a:srgbClr val="FFFFFF"/>
                </a:highlight>
                <a:latin typeface="Courier New"/>
                <a:ea typeface="Courier New"/>
                <a:cs typeface="Courier New"/>
                <a:sym typeface="Courier New"/>
              </a:rPr>
              <a:t> </a:t>
            </a:r>
            <a:r>
              <a:rPr b="1" lang="en" sz="900">
                <a:solidFill>
                  <a:srgbClr val="001080"/>
                </a:solidFill>
                <a:highlight>
                  <a:srgbClr val="FFFFFF"/>
                </a:highlight>
                <a:latin typeface="Courier New"/>
                <a:ea typeface="Courier New"/>
                <a:cs typeface="Courier New"/>
                <a:sym typeface="Courier New"/>
              </a:rPr>
              <a:t>variable1 </a:t>
            </a:r>
            <a:r>
              <a:rPr b="1" lang="en" sz="900">
                <a:solidFill>
                  <a:schemeClr val="dk1"/>
                </a:solidFill>
                <a:highlight>
                  <a:schemeClr val="lt1"/>
                </a:highlight>
                <a:latin typeface="Courier New"/>
                <a:ea typeface="Courier New"/>
                <a:cs typeface="Courier New"/>
                <a:sym typeface="Courier New"/>
              </a:rPr>
              <a:t>EQUALS</a:t>
            </a:r>
            <a:r>
              <a:rPr b="1" lang="en" sz="900">
                <a:solidFill>
                  <a:srgbClr val="AF00DB"/>
                </a:solidFill>
                <a:highlight>
                  <a:srgbClr val="FFFFFF"/>
                </a:highlight>
                <a:latin typeface="Courier New"/>
                <a:ea typeface="Courier New"/>
                <a:cs typeface="Courier New"/>
                <a:sym typeface="Courier New"/>
              </a:rPr>
              <a:t> </a:t>
            </a:r>
            <a:r>
              <a:rPr b="1" lang="en" sz="900">
                <a:solidFill>
                  <a:srgbClr val="001080"/>
                </a:solidFill>
                <a:highlight>
                  <a:schemeClr val="lt1"/>
                </a:highlight>
                <a:latin typeface="Courier New"/>
                <a:ea typeface="Courier New"/>
                <a:cs typeface="Courier New"/>
                <a:sym typeface="Courier New"/>
              </a:rPr>
              <a:t>variable2</a:t>
            </a:r>
            <a:br>
              <a:rPr b="1" lang="en" sz="900">
                <a:solidFill>
                  <a:srgbClr val="AF00DB"/>
                </a:solidFill>
                <a:highlight>
                  <a:srgbClr val="FFFFFF"/>
                </a:highlight>
                <a:latin typeface="Courier New"/>
                <a:ea typeface="Courier New"/>
                <a:cs typeface="Courier New"/>
                <a:sym typeface="Courier New"/>
              </a:rPr>
            </a:br>
            <a:r>
              <a:rPr b="1" lang="en" sz="900">
                <a:solidFill>
                  <a:srgbClr val="AF00DB"/>
                </a:solidFill>
                <a:highlight>
                  <a:srgbClr val="FFFFFF"/>
                </a:highlight>
                <a:latin typeface="Courier New"/>
                <a:ea typeface="Courier New"/>
                <a:cs typeface="Courier New"/>
                <a:sym typeface="Courier New"/>
              </a:rPr>
              <a:t>		</a:t>
            </a:r>
            <a:r>
              <a:rPr b="1" lang="en" sz="900">
                <a:solidFill>
                  <a:schemeClr val="dk2"/>
                </a:solidFill>
                <a:highlight>
                  <a:srgbClr val="FFFFFF"/>
                </a:highlight>
                <a:latin typeface="Courier New"/>
                <a:ea typeface="Courier New"/>
                <a:cs typeface="Courier New"/>
                <a:sym typeface="Courier New"/>
              </a:rPr>
              <a:t>// Code to be repeated</a:t>
            </a:r>
            <a:br>
              <a:rPr b="1" lang="en" sz="900">
                <a:solidFill>
                  <a:schemeClr val="dk2"/>
                </a:solidFill>
                <a:highlight>
                  <a:srgbClr val="FFFFFF"/>
                </a:highlight>
                <a:latin typeface="Courier New"/>
                <a:ea typeface="Courier New"/>
                <a:cs typeface="Courier New"/>
                <a:sym typeface="Courier New"/>
              </a:rPr>
            </a:br>
            <a:br>
              <a:rPr b="1" lang="en" sz="900">
                <a:solidFill>
                  <a:schemeClr val="dk2"/>
                </a:solidFill>
                <a:highlight>
                  <a:srgbClr val="FFFFFF"/>
                </a:highlight>
                <a:latin typeface="Courier New"/>
                <a:ea typeface="Courier New"/>
                <a:cs typeface="Courier New"/>
                <a:sym typeface="Courier New"/>
              </a:rPr>
            </a:br>
            <a:br>
              <a:rPr b="1" lang="en" sz="900">
                <a:solidFill>
                  <a:schemeClr val="dk2"/>
                </a:solidFill>
                <a:highlight>
                  <a:srgbClr val="FFFFFF"/>
                </a:highlight>
                <a:latin typeface="Courier New"/>
                <a:ea typeface="Courier New"/>
                <a:cs typeface="Courier New"/>
                <a:sym typeface="Courier New"/>
              </a:rPr>
            </a:br>
            <a:r>
              <a:rPr b="1" lang="en" sz="1100">
                <a:solidFill>
                  <a:srgbClr val="666666"/>
                </a:solidFill>
                <a:highlight>
                  <a:srgbClr val="FFFFFF"/>
                </a:highlight>
              </a:rPr>
              <a:t>Example:</a:t>
            </a:r>
            <a:br>
              <a:rPr lang="en" sz="1100">
                <a:solidFill>
                  <a:schemeClr val="dk2"/>
                </a:solidFill>
                <a:highlight>
                  <a:srgbClr val="FFFFFF"/>
                </a:highlight>
              </a:rPr>
            </a:br>
            <a:r>
              <a:rPr lang="en" sz="1100">
                <a:solidFill>
                  <a:schemeClr val="dk2"/>
                </a:solidFill>
                <a:highlight>
                  <a:srgbClr val="FFFFFF"/>
                </a:highlight>
              </a:rPr>
              <a:t>	</a:t>
            </a:r>
            <a:r>
              <a:rPr b="1" lang="en" sz="900">
                <a:solidFill>
                  <a:srgbClr val="267F99"/>
                </a:solidFill>
                <a:highlight>
                  <a:srgbClr val="FFFFFF"/>
                </a:highlight>
                <a:latin typeface="Courier New"/>
                <a:ea typeface="Courier New"/>
                <a:cs typeface="Courier New"/>
                <a:sym typeface="Courier New"/>
              </a:rPr>
              <a:t>WHILE</a:t>
            </a:r>
            <a:r>
              <a:rPr b="1" lang="en" sz="900">
                <a:solidFill>
                  <a:srgbClr val="000000"/>
                </a:solidFill>
                <a:highlight>
                  <a:srgbClr val="FFFFFF"/>
                </a:highlight>
                <a:latin typeface="Courier New"/>
                <a:ea typeface="Courier New"/>
                <a:cs typeface="Courier New"/>
                <a:sym typeface="Courier New"/>
              </a:rPr>
              <a:t> </a:t>
            </a:r>
            <a:r>
              <a:rPr b="1" lang="en" sz="900">
                <a:solidFill>
                  <a:srgbClr val="001080"/>
                </a:solidFill>
                <a:highlight>
                  <a:srgbClr val="FFFFFF"/>
                </a:highlight>
                <a:latin typeface="Courier New"/>
                <a:ea typeface="Courier New"/>
                <a:cs typeface="Courier New"/>
                <a:sym typeface="Courier New"/>
              </a:rPr>
              <a:t>index</a:t>
            </a:r>
            <a:r>
              <a:rPr b="1" lang="en" sz="900">
                <a:solidFill>
                  <a:srgbClr val="000000"/>
                </a:solidFill>
                <a:highlight>
                  <a:srgbClr val="FFFFFF"/>
                </a:highlight>
                <a:latin typeface="Courier New"/>
                <a:ea typeface="Courier New"/>
                <a:cs typeface="Courier New"/>
                <a:sym typeface="Courier New"/>
              </a:rPr>
              <a:t> </a:t>
            </a:r>
            <a:r>
              <a:rPr b="1" lang="en" sz="900">
                <a:solidFill>
                  <a:schemeClr val="dk1"/>
                </a:solidFill>
                <a:highlight>
                  <a:schemeClr val="lt1"/>
                </a:highlight>
                <a:latin typeface="Courier New"/>
                <a:ea typeface="Courier New"/>
                <a:cs typeface="Courier New"/>
                <a:sym typeface="Courier New"/>
              </a:rPr>
              <a:t>LESSTHAN </a:t>
            </a:r>
            <a:r>
              <a:rPr b="1" lang="en" sz="900">
                <a:solidFill>
                  <a:srgbClr val="001080"/>
                </a:solidFill>
                <a:highlight>
                  <a:schemeClr val="lt1"/>
                </a:highlight>
                <a:latin typeface="Courier New"/>
                <a:ea typeface="Courier New"/>
                <a:cs typeface="Courier New"/>
                <a:sym typeface="Courier New"/>
              </a:rPr>
              <a:t>10</a:t>
            </a:r>
            <a:r>
              <a:rPr b="1" lang="en" sz="900">
                <a:solidFill>
                  <a:srgbClr val="AF00DB"/>
                </a:solidFill>
                <a:highlight>
                  <a:srgbClr val="FFFFFF"/>
                </a:highlight>
                <a:latin typeface="Courier New"/>
                <a:ea typeface="Courier New"/>
                <a:cs typeface="Courier New"/>
                <a:sym typeface="Courier New"/>
              </a:rPr>
              <a:t>:</a:t>
            </a:r>
            <a:br>
              <a:rPr b="1" lang="en" sz="900">
                <a:solidFill>
                  <a:srgbClr val="AF00DB"/>
                </a:solidFill>
                <a:highlight>
                  <a:srgbClr val="FFFFFF"/>
                </a:highlight>
                <a:latin typeface="Courier New"/>
                <a:ea typeface="Courier New"/>
                <a:cs typeface="Courier New"/>
                <a:sym typeface="Courier New"/>
              </a:rPr>
            </a:br>
            <a:r>
              <a:rPr b="1" lang="en" sz="900">
                <a:solidFill>
                  <a:srgbClr val="AF00DB"/>
                </a:solidFill>
                <a:highlight>
                  <a:srgbClr val="FFFFFF"/>
                </a:highlight>
                <a:latin typeface="Courier New"/>
                <a:ea typeface="Courier New"/>
                <a:cs typeface="Courier New"/>
                <a:sym typeface="Courier New"/>
              </a:rPr>
              <a:t>		</a:t>
            </a:r>
            <a:r>
              <a:rPr b="1" lang="en" sz="900">
                <a:solidFill>
                  <a:schemeClr val="dk2"/>
                </a:solidFill>
                <a:highlight>
                  <a:srgbClr val="FFFFFF"/>
                </a:highlight>
                <a:latin typeface="Courier New"/>
                <a:ea typeface="Courier New"/>
                <a:cs typeface="Courier New"/>
                <a:sym typeface="Courier New"/>
              </a:rPr>
              <a:t>PRINT </a:t>
            </a:r>
            <a:r>
              <a:rPr b="1" lang="en" sz="900">
                <a:solidFill>
                  <a:srgbClr val="000000"/>
                </a:solidFill>
                <a:highlight>
                  <a:srgbClr val="FFFFFF"/>
                </a:highlight>
                <a:latin typeface="Courier New"/>
                <a:ea typeface="Courier New"/>
                <a:cs typeface="Courier New"/>
                <a:sym typeface="Courier New"/>
              </a:rPr>
              <a:t>index</a:t>
            </a:r>
            <a:br>
              <a:rPr b="1" lang="en" sz="900">
                <a:solidFill>
                  <a:srgbClr val="000000"/>
                </a:solidFill>
                <a:highlight>
                  <a:srgbClr val="FFFFFF"/>
                </a:highlight>
                <a:latin typeface="Courier New"/>
                <a:ea typeface="Courier New"/>
                <a:cs typeface="Courier New"/>
                <a:sym typeface="Courier New"/>
              </a:rPr>
            </a:br>
            <a:r>
              <a:rPr b="1" lang="en" sz="900">
                <a:solidFill>
                  <a:srgbClr val="000000"/>
                </a:solidFill>
                <a:highlight>
                  <a:srgbClr val="FFFFFF"/>
                </a:highlight>
                <a:latin typeface="Courier New"/>
                <a:ea typeface="Courier New"/>
                <a:cs typeface="Courier New"/>
                <a:sym typeface="Courier New"/>
              </a:rPr>
              <a:t>		index </a:t>
            </a:r>
            <a:r>
              <a:rPr b="1" lang="en" sz="900">
                <a:solidFill>
                  <a:srgbClr val="2F2FFF"/>
                </a:solidFill>
                <a:highlight>
                  <a:srgbClr val="FFFFFF"/>
                </a:highlight>
                <a:latin typeface="Courier New"/>
                <a:ea typeface="Courier New"/>
                <a:cs typeface="Courier New"/>
                <a:sym typeface="Courier New"/>
              </a:rPr>
              <a:t>IS</a:t>
            </a:r>
            <a:r>
              <a:rPr b="1" lang="en" sz="900">
                <a:solidFill>
                  <a:srgbClr val="2F2FFF"/>
                </a:solidFill>
                <a:highlight>
                  <a:srgbClr val="FFFFFF"/>
                </a:highlight>
                <a:latin typeface="Courier New"/>
                <a:ea typeface="Courier New"/>
                <a:cs typeface="Courier New"/>
                <a:sym typeface="Courier New"/>
              </a:rPr>
              <a:t> </a:t>
            </a:r>
            <a:r>
              <a:rPr b="1" lang="en" sz="900">
                <a:solidFill>
                  <a:srgbClr val="000000"/>
                </a:solidFill>
                <a:highlight>
                  <a:srgbClr val="FFFFFF"/>
                </a:highlight>
                <a:latin typeface="Courier New"/>
                <a:ea typeface="Courier New"/>
                <a:cs typeface="Courier New"/>
                <a:sym typeface="Courier New"/>
              </a:rPr>
              <a:t>index + 1</a:t>
            </a:r>
            <a:br>
              <a:rPr b="1" lang="en" sz="900">
                <a:solidFill>
                  <a:srgbClr val="000000"/>
                </a:solidFill>
                <a:highlight>
                  <a:srgbClr val="FFFFFF"/>
                </a:highlight>
                <a:latin typeface="Courier New"/>
                <a:ea typeface="Courier New"/>
                <a:cs typeface="Courier New"/>
                <a:sym typeface="Courier New"/>
              </a:rPr>
            </a:br>
            <a:r>
              <a:rPr b="1" lang="en" sz="900">
                <a:solidFill>
                  <a:srgbClr val="000000"/>
                </a:solidFill>
                <a:highlight>
                  <a:srgbClr val="FFFFFF"/>
                </a:highlight>
                <a:latin typeface="Courier New"/>
                <a:ea typeface="Courier New"/>
                <a:cs typeface="Courier New"/>
                <a:sym typeface="Courier New"/>
              </a:rPr>
              <a:t>	</a:t>
            </a:r>
            <a:endParaRPr b="1" sz="900">
              <a:solidFill>
                <a:srgbClr val="000000"/>
              </a:solidFill>
              <a:highlight>
                <a:srgbClr val="FFFFFF"/>
              </a:highlight>
              <a:latin typeface="Courier New"/>
              <a:ea typeface="Courier New"/>
              <a:cs typeface="Courier New"/>
              <a:sym typeface="Courier New"/>
            </a:endParaRPr>
          </a:p>
          <a:p>
            <a:pPr indent="0" lvl="0" marL="0" rtl="0" algn="l">
              <a:spcBef>
                <a:spcPts val="1200"/>
              </a:spcBef>
              <a:spcAft>
                <a:spcPts val="1200"/>
              </a:spcAft>
              <a:buNone/>
            </a:pPr>
            <a:r>
              <a:t/>
            </a:r>
            <a:endParaRPr sz="1100">
              <a:solidFill>
                <a:schemeClr val="dk2"/>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729450" y="649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Functions</a:t>
            </a:r>
            <a:endParaRPr/>
          </a:p>
        </p:txBody>
      </p:sp>
      <p:sp>
        <p:nvSpPr>
          <p:cNvPr id="159" name="Google Shape;159;p24"/>
          <p:cNvSpPr txBox="1"/>
          <p:nvPr>
            <p:ph idx="1" type="body"/>
          </p:nvPr>
        </p:nvSpPr>
        <p:spPr>
          <a:xfrm>
            <a:off x="729450" y="1353150"/>
            <a:ext cx="7688700" cy="325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Functions are defined by </a:t>
            </a:r>
            <a:r>
              <a:rPr b="1" lang="en"/>
              <a:t>COMPUTER </a:t>
            </a:r>
            <a:r>
              <a:rPr lang="en"/>
              <a:t>keyword followed by function name in uppercase followed by the parameters for the function.</a:t>
            </a:r>
            <a:br>
              <a:rPr lang="en"/>
            </a:br>
            <a:r>
              <a:rPr lang="en"/>
              <a:t>	</a:t>
            </a:r>
            <a:r>
              <a:rPr b="1" lang="en" sz="900">
                <a:solidFill>
                  <a:srgbClr val="267F99"/>
                </a:solidFill>
                <a:highlight>
                  <a:srgbClr val="FFFFFF"/>
                </a:highlight>
                <a:latin typeface="Courier New"/>
                <a:ea typeface="Courier New"/>
                <a:cs typeface="Courier New"/>
                <a:sym typeface="Courier New"/>
              </a:rPr>
              <a:t>COMPUTER</a:t>
            </a:r>
            <a:r>
              <a:rPr b="1" lang="en" sz="900">
                <a:solidFill>
                  <a:srgbClr val="000000"/>
                </a:solidFill>
                <a:highlight>
                  <a:srgbClr val="FFFFFF"/>
                </a:highlight>
                <a:latin typeface="Courier New"/>
                <a:ea typeface="Courier New"/>
                <a:cs typeface="Courier New"/>
                <a:sym typeface="Courier New"/>
              </a:rPr>
              <a:t> </a:t>
            </a:r>
            <a:r>
              <a:rPr b="1" lang="en" sz="900">
                <a:solidFill>
                  <a:srgbClr val="267F99"/>
                </a:solidFill>
                <a:highlight>
                  <a:srgbClr val="FFFFFF"/>
                </a:highlight>
                <a:latin typeface="Courier New"/>
                <a:ea typeface="Courier New"/>
                <a:cs typeface="Courier New"/>
                <a:sym typeface="Courier New"/>
              </a:rPr>
              <a:t>FUNCTION_NAME</a:t>
            </a:r>
            <a:r>
              <a:rPr b="1" lang="en" sz="900">
                <a:solidFill>
                  <a:srgbClr val="000000"/>
                </a:solidFill>
                <a:highlight>
                  <a:srgbClr val="FFFFFF"/>
                </a:highlight>
                <a:latin typeface="Courier New"/>
                <a:ea typeface="Courier New"/>
                <a:cs typeface="Courier New"/>
                <a:sym typeface="Courier New"/>
              </a:rPr>
              <a:t> </a:t>
            </a:r>
            <a:r>
              <a:rPr b="1" lang="en" sz="900">
                <a:solidFill>
                  <a:srgbClr val="001080"/>
                </a:solidFill>
                <a:highlight>
                  <a:srgbClr val="FFFFFF"/>
                </a:highlight>
                <a:latin typeface="Courier New"/>
                <a:ea typeface="Courier New"/>
                <a:cs typeface="Courier New"/>
                <a:sym typeface="Courier New"/>
              </a:rPr>
              <a:t>parameter1, parameter2</a:t>
            </a:r>
            <a:r>
              <a:rPr b="1" lang="en" sz="900">
                <a:solidFill>
                  <a:srgbClr val="AF00DB"/>
                </a:solidFill>
                <a:highlight>
                  <a:srgbClr val="FFFFFF"/>
                </a:highlight>
                <a:latin typeface="Courier New"/>
                <a:ea typeface="Courier New"/>
                <a:cs typeface="Courier New"/>
                <a:sym typeface="Courier New"/>
              </a:rPr>
              <a:t>:</a:t>
            </a:r>
            <a:br>
              <a:rPr b="1" lang="en" sz="900">
                <a:solidFill>
                  <a:srgbClr val="AF00DB"/>
                </a:solidFill>
                <a:highlight>
                  <a:srgbClr val="FFFFFF"/>
                </a:highlight>
                <a:latin typeface="Courier New"/>
                <a:ea typeface="Courier New"/>
                <a:cs typeface="Courier New"/>
                <a:sym typeface="Courier New"/>
              </a:rPr>
            </a:br>
            <a:r>
              <a:rPr b="1" lang="en" sz="900">
                <a:solidFill>
                  <a:srgbClr val="AF00DB"/>
                </a:solidFill>
                <a:highlight>
                  <a:srgbClr val="FFFFFF"/>
                </a:highlight>
                <a:latin typeface="Courier New"/>
                <a:ea typeface="Courier New"/>
                <a:cs typeface="Courier New"/>
                <a:sym typeface="Courier New"/>
              </a:rPr>
              <a:t>		</a:t>
            </a:r>
            <a:r>
              <a:rPr b="1" lang="en" sz="900">
                <a:solidFill>
                  <a:srgbClr val="267F99"/>
                </a:solidFill>
                <a:highlight>
                  <a:srgbClr val="FFFFFF"/>
                </a:highlight>
                <a:latin typeface="Courier New"/>
                <a:ea typeface="Courier New"/>
                <a:cs typeface="Courier New"/>
                <a:sym typeface="Courier New"/>
              </a:rPr>
              <a:t>RETURN</a:t>
            </a:r>
            <a:r>
              <a:rPr b="1" lang="en" sz="900">
                <a:solidFill>
                  <a:srgbClr val="000000"/>
                </a:solidFill>
                <a:highlight>
                  <a:srgbClr val="FFFFFF"/>
                </a:highlight>
                <a:latin typeface="Courier New"/>
                <a:ea typeface="Courier New"/>
                <a:cs typeface="Courier New"/>
                <a:sym typeface="Courier New"/>
              </a:rPr>
              <a:t> functionReturn</a:t>
            </a:r>
            <a:endParaRPr b="1" sz="900">
              <a:solidFill>
                <a:srgbClr val="000000"/>
              </a:solidFill>
              <a:highlight>
                <a:srgbClr val="FFFFFF"/>
              </a:highlight>
              <a:latin typeface="Courier New"/>
              <a:ea typeface="Courier New"/>
              <a:cs typeface="Courier New"/>
              <a:sym typeface="Courier New"/>
            </a:endParaRPr>
          </a:p>
          <a:p>
            <a:pPr indent="0" lvl="0" marL="0" rtl="0" algn="l">
              <a:spcBef>
                <a:spcPts val="1200"/>
              </a:spcBef>
              <a:spcAft>
                <a:spcPts val="1200"/>
              </a:spcAft>
              <a:buNone/>
            </a:pPr>
            <a:r>
              <a:rPr b="1" lang="en" sz="1100"/>
              <a:t>Example:</a:t>
            </a:r>
            <a:br>
              <a:rPr b="1" lang="en" sz="1100"/>
            </a:br>
            <a:r>
              <a:rPr b="1" lang="en" sz="1100"/>
              <a:t>	</a:t>
            </a:r>
            <a:r>
              <a:rPr b="1" lang="en" sz="900">
                <a:solidFill>
                  <a:srgbClr val="267F99"/>
                </a:solidFill>
                <a:highlight>
                  <a:srgbClr val="FFFFFF"/>
                </a:highlight>
                <a:latin typeface="Courier New"/>
                <a:ea typeface="Courier New"/>
                <a:cs typeface="Courier New"/>
                <a:sym typeface="Courier New"/>
              </a:rPr>
              <a:t>COMPUTER</a:t>
            </a:r>
            <a:r>
              <a:rPr b="1" lang="en" sz="900">
                <a:solidFill>
                  <a:srgbClr val="000000"/>
                </a:solidFill>
                <a:highlight>
                  <a:srgbClr val="FFFFFF"/>
                </a:highlight>
                <a:latin typeface="Courier New"/>
                <a:ea typeface="Courier New"/>
                <a:cs typeface="Courier New"/>
                <a:sym typeface="Courier New"/>
              </a:rPr>
              <a:t> </a:t>
            </a:r>
            <a:r>
              <a:rPr b="1" lang="en" sz="900">
                <a:solidFill>
                  <a:srgbClr val="267F99"/>
                </a:solidFill>
                <a:highlight>
                  <a:srgbClr val="FFFFFF"/>
                </a:highlight>
                <a:latin typeface="Courier New"/>
                <a:ea typeface="Courier New"/>
                <a:cs typeface="Courier New"/>
                <a:sym typeface="Courier New"/>
              </a:rPr>
              <a:t>ADD_NUMBERS</a:t>
            </a:r>
            <a:r>
              <a:rPr b="1" lang="en" sz="900">
                <a:solidFill>
                  <a:srgbClr val="000000"/>
                </a:solidFill>
                <a:highlight>
                  <a:srgbClr val="FFFFFF"/>
                </a:highlight>
                <a:latin typeface="Courier New"/>
                <a:ea typeface="Courier New"/>
                <a:cs typeface="Courier New"/>
                <a:sym typeface="Courier New"/>
              </a:rPr>
              <a:t> </a:t>
            </a:r>
            <a:r>
              <a:rPr b="1" lang="en" sz="900">
                <a:solidFill>
                  <a:srgbClr val="001080"/>
                </a:solidFill>
                <a:highlight>
                  <a:srgbClr val="FFFFFF"/>
                </a:highlight>
                <a:latin typeface="Courier New"/>
                <a:ea typeface="Courier New"/>
                <a:cs typeface="Courier New"/>
                <a:sym typeface="Courier New"/>
              </a:rPr>
              <a:t>number1</a:t>
            </a:r>
            <a:r>
              <a:rPr b="1" lang="en" sz="900">
                <a:solidFill>
                  <a:srgbClr val="000000"/>
                </a:solidFill>
                <a:highlight>
                  <a:srgbClr val="FFFFFF"/>
                </a:highlight>
                <a:latin typeface="Courier New"/>
                <a:ea typeface="Courier New"/>
                <a:cs typeface="Courier New"/>
                <a:sym typeface="Courier New"/>
              </a:rPr>
              <a:t>, </a:t>
            </a:r>
            <a:r>
              <a:rPr b="1" lang="en" sz="900">
                <a:solidFill>
                  <a:srgbClr val="001080"/>
                </a:solidFill>
                <a:highlight>
                  <a:srgbClr val="FFFFFF"/>
                </a:highlight>
                <a:latin typeface="Courier New"/>
                <a:ea typeface="Courier New"/>
                <a:cs typeface="Courier New"/>
                <a:sym typeface="Courier New"/>
              </a:rPr>
              <a:t>number2</a:t>
            </a:r>
            <a:r>
              <a:rPr b="1" lang="en" sz="900">
                <a:solidFill>
                  <a:srgbClr val="AF00DB"/>
                </a:solidFill>
                <a:highlight>
                  <a:srgbClr val="FFFFFF"/>
                </a:highlight>
                <a:latin typeface="Courier New"/>
                <a:ea typeface="Courier New"/>
                <a:cs typeface="Courier New"/>
                <a:sym typeface="Courier New"/>
              </a:rPr>
              <a:t>:</a:t>
            </a:r>
            <a:br>
              <a:rPr b="1" lang="en" sz="900">
                <a:solidFill>
                  <a:srgbClr val="AF00DB"/>
                </a:solidFill>
                <a:highlight>
                  <a:srgbClr val="FFFFFF"/>
                </a:highlight>
                <a:latin typeface="Courier New"/>
                <a:ea typeface="Courier New"/>
                <a:cs typeface="Courier New"/>
                <a:sym typeface="Courier New"/>
              </a:rPr>
            </a:br>
            <a:r>
              <a:rPr b="1" lang="en" sz="900">
                <a:solidFill>
                  <a:srgbClr val="AF00DB"/>
                </a:solidFill>
                <a:highlight>
                  <a:srgbClr val="FFFFFF"/>
                </a:highlight>
                <a:latin typeface="Courier New"/>
                <a:ea typeface="Courier New"/>
                <a:cs typeface="Courier New"/>
                <a:sym typeface="Courier New"/>
              </a:rPr>
              <a:t>		</a:t>
            </a:r>
            <a:r>
              <a:rPr b="1" lang="en" sz="900">
                <a:solidFill>
                  <a:srgbClr val="267F99"/>
                </a:solidFill>
                <a:highlight>
                  <a:srgbClr val="FFFFFF"/>
                </a:highlight>
                <a:latin typeface="Courier New"/>
                <a:ea typeface="Courier New"/>
                <a:cs typeface="Courier New"/>
                <a:sym typeface="Courier New"/>
              </a:rPr>
              <a:t>RETURN</a:t>
            </a:r>
            <a:r>
              <a:rPr b="1" lang="en" sz="900">
                <a:solidFill>
                  <a:srgbClr val="000000"/>
                </a:solidFill>
                <a:highlight>
                  <a:srgbClr val="FFFFFF"/>
                </a:highlight>
                <a:latin typeface="Courier New"/>
                <a:ea typeface="Courier New"/>
                <a:cs typeface="Courier New"/>
                <a:sym typeface="Courier New"/>
              </a:rPr>
              <a:t> number1 + number2</a:t>
            </a:r>
            <a:br>
              <a:rPr lang="en"/>
            </a:b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729450" y="609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Program</a:t>
            </a:r>
            <a:endParaRPr/>
          </a:p>
        </p:txBody>
      </p:sp>
      <p:sp>
        <p:nvSpPr>
          <p:cNvPr id="165" name="Google Shape;165;p25"/>
          <p:cNvSpPr txBox="1"/>
          <p:nvPr>
            <p:ph idx="1" type="body"/>
          </p:nvPr>
        </p:nvSpPr>
        <p:spPr>
          <a:xfrm>
            <a:off x="727650" y="1760550"/>
            <a:ext cx="7688700" cy="2866800"/>
          </a:xfrm>
          <a:prstGeom prst="rect">
            <a:avLst/>
          </a:prstGeom>
        </p:spPr>
        <p:txBody>
          <a:bodyPr anchorCtr="0" anchor="t" bIns="91425" lIns="91425" spcFirstLastPara="1" rIns="91425" wrap="square" tIns="91425">
            <a:normAutofit lnSpcReduction="10000"/>
          </a:bodyPr>
          <a:lstStyle/>
          <a:p>
            <a:pPr indent="0" lvl="0" marL="0" rtl="0" algn="l">
              <a:lnSpc>
                <a:spcPct val="133333"/>
              </a:lnSpc>
              <a:spcBef>
                <a:spcPts val="0"/>
              </a:spcBef>
              <a:spcAft>
                <a:spcPts val="0"/>
              </a:spcAft>
              <a:buNone/>
            </a:pPr>
            <a:r>
              <a:rPr b="1" lang="en" sz="900">
                <a:solidFill>
                  <a:srgbClr val="000000"/>
                </a:solidFill>
                <a:highlight>
                  <a:srgbClr val="FFFFFF"/>
                </a:highlight>
                <a:latin typeface="Courier New"/>
                <a:ea typeface="Courier New"/>
                <a:cs typeface="Courier New"/>
                <a:sym typeface="Courier New"/>
              </a:rPr>
              <a:t>COMPUTER </a:t>
            </a:r>
            <a:r>
              <a:rPr b="1" lang="en" sz="900">
                <a:solidFill>
                  <a:srgbClr val="0000FF"/>
                </a:solidFill>
                <a:highlight>
                  <a:srgbClr val="FFFFFF"/>
                </a:highlight>
                <a:latin typeface="Courier New"/>
                <a:ea typeface="Courier New"/>
                <a:cs typeface="Courier New"/>
                <a:sym typeface="Courier New"/>
              </a:rPr>
              <a:t>START</a:t>
            </a:r>
            <a:endParaRPr b="1" sz="900">
              <a:solidFill>
                <a:srgbClr val="0000FF"/>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rPr b="1" lang="en" sz="900">
                <a:solidFill>
                  <a:srgbClr val="000000"/>
                </a:solidFill>
                <a:highlight>
                  <a:srgbClr val="FFFFFF"/>
                </a:highlight>
                <a:latin typeface="Courier New"/>
                <a:ea typeface="Courier New"/>
                <a:cs typeface="Courier New"/>
                <a:sym typeface="Courier New"/>
              </a:rPr>
              <a:t>    </a:t>
            </a:r>
            <a:r>
              <a:rPr b="1" lang="en" sz="900">
                <a:solidFill>
                  <a:srgbClr val="0000FF"/>
                </a:solidFill>
                <a:highlight>
                  <a:srgbClr val="FFFFFF"/>
                </a:highlight>
                <a:latin typeface="Courier New"/>
                <a:ea typeface="Courier New"/>
                <a:cs typeface="Courier New"/>
                <a:sym typeface="Courier New"/>
              </a:rPr>
              <a:t>CREATE</a:t>
            </a:r>
            <a:r>
              <a:rPr b="1" lang="en" sz="900">
                <a:solidFill>
                  <a:srgbClr val="000000"/>
                </a:solidFill>
                <a:highlight>
                  <a:srgbClr val="FFFFFF"/>
                </a:highlight>
                <a:latin typeface="Courier New"/>
                <a:ea typeface="Courier New"/>
                <a:cs typeface="Courier New"/>
                <a:sym typeface="Courier New"/>
              </a:rPr>
              <a:t> </a:t>
            </a:r>
            <a:r>
              <a:rPr b="1" lang="en" sz="900">
                <a:solidFill>
                  <a:srgbClr val="0000FF"/>
                </a:solidFill>
                <a:highlight>
                  <a:srgbClr val="FFFFFF"/>
                </a:highlight>
                <a:latin typeface="Courier New"/>
                <a:ea typeface="Courier New"/>
                <a:cs typeface="Courier New"/>
                <a:sym typeface="Courier New"/>
              </a:rPr>
              <a:t>INT</a:t>
            </a:r>
            <a:r>
              <a:rPr b="1" lang="en" sz="900">
                <a:solidFill>
                  <a:srgbClr val="000000"/>
                </a:solidFill>
                <a:highlight>
                  <a:srgbClr val="FFFFFF"/>
                </a:highlight>
                <a:latin typeface="Courier New"/>
                <a:ea typeface="Courier New"/>
                <a:cs typeface="Courier New"/>
                <a:sym typeface="Courier New"/>
              </a:rPr>
              <a:t> </a:t>
            </a:r>
            <a:r>
              <a:rPr b="1" lang="en" sz="900">
                <a:solidFill>
                  <a:schemeClr val="dk2"/>
                </a:solidFill>
                <a:highlight>
                  <a:srgbClr val="FFFFFF"/>
                </a:highlight>
                <a:latin typeface="Courier New"/>
                <a:ea typeface="Courier New"/>
                <a:cs typeface="Courier New"/>
                <a:sym typeface="Courier New"/>
              </a:rPr>
              <a:t>index </a:t>
            </a:r>
            <a:r>
              <a:rPr b="1" lang="en" sz="900">
                <a:solidFill>
                  <a:srgbClr val="2F2FFF"/>
                </a:solidFill>
                <a:highlight>
                  <a:srgbClr val="FFFFFF"/>
                </a:highlight>
                <a:latin typeface="Courier New"/>
                <a:ea typeface="Courier New"/>
                <a:cs typeface="Courier New"/>
                <a:sym typeface="Courier New"/>
              </a:rPr>
              <a:t>IS</a:t>
            </a:r>
            <a:r>
              <a:rPr b="1" lang="en" sz="900">
                <a:solidFill>
                  <a:srgbClr val="000000"/>
                </a:solidFill>
                <a:highlight>
                  <a:srgbClr val="FFFFFF"/>
                </a:highlight>
                <a:latin typeface="Courier New"/>
                <a:ea typeface="Courier New"/>
                <a:cs typeface="Courier New"/>
                <a:sym typeface="Courier New"/>
              </a:rPr>
              <a:t> </a:t>
            </a:r>
            <a:r>
              <a:rPr b="1" lang="en" sz="900">
                <a:solidFill>
                  <a:srgbClr val="098658"/>
                </a:solidFill>
                <a:highlight>
                  <a:srgbClr val="FFFFFF"/>
                </a:highlight>
                <a:latin typeface="Courier New"/>
                <a:ea typeface="Courier New"/>
                <a:cs typeface="Courier New"/>
                <a:sym typeface="Courier New"/>
              </a:rPr>
              <a:t>0</a:t>
            </a:r>
            <a:endParaRPr b="1" sz="900">
              <a:solidFill>
                <a:srgbClr val="098658"/>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rPr b="1" lang="en" sz="900">
                <a:solidFill>
                  <a:srgbClr val="000000"/>
                </a:solidFill>
                <a:highlight>
                  <a:srgbClr val="FFFFFF"/>
                </a:highlight>
                <a:latin typeface="Courier New"/>
                <a:ea typeface="Courier New"/>
                <a:cs typeface="Courier New"/>
                <a:sym typeface="Courier New"/>
              </a:rPr>
              <a:t>    </a:t>
            </a:r>
            <a:r>
              <a:rPr b="1" lang="en" sz="900">
                <a:solidFill>
                  <a:srgbClr val="0000FF"/>
                </a:solidFill>
                <a:highlight>
                  <a:srgbClr val="FFFFFF"/>
                </a:highlight>
                <a:latin typeface="Courier New"/>
                <a:ea typeface="Courier New"/>
                <a:cs typeface="Courier New"/>
                <a:sym typeface="Courier New"/>
              </a:rPr>
              <a:t>CREATE</a:t>
            </a:r>
            <a:r>
              <a:rPr b="1" lang="en" sz="900">
                <a:solidFill>
                  <a:srgbClr val="000000"/>
                </a:solidFill>
                <a:highlight>
                  <a:srgbClr val="FFFFFF"/>
                </a:highlight>
                <a:latin typeface="Courier New"/>
                <a:ea typeface="Courier New"/>
                <a:cs typeface="Courier New"/>
                <a:sym typeface="Courier New"/>
              </a:rPr>
              <a:t> </a:t>
            </a:r>
            <a:r>
              <a:rPr b="1" lang="en" sz="900">
                <a:solidFill>
                  <a:srgbClr val="0000FF"/>
                </a:solidFill>
                <a:highlight>
                  <a:srgbClr val="FFFFFF"/>
                </a:highlight>
                <a:latin typeface="Courier New"/>
                <a:ea typeface="Courier New"/>
                <a:cs typeface="Courier New"/>
                <a:sym typeface="Courier New"/>
              </a:rPr>
              <a:t>INT</a:t>
            </a:r>
            <a:r>
              <a:rPr b="1" lang="en" sz="900">
                <a:solidFill>
                  <a:srgbClr val="000000"/>
                </a:solidFill>
                <a:highlight>
                  <a:srgbClr val="FFFFFF"/>
                </a:highlight>
                <a:latin typeface="Courier New"/>
                <a:ea typeface="Courier New"/>
                <a:cs typeface="Courier New"/>
                <a:sym typeface="Courier New"/>
              </a:rPr>
              <a:t> </a:t>
            </a:r>
            <a:r>
              <a:rPr b="1" lang="en" sz="900">
                <a:solidFill>
                  <a:schemeClr val="dk2"/>
                </a:solidFill>
                <a:highlight>
                  <a:srgbClr val="FFFFFF"/>
                </a:highlight>
                <a:latin typeface="Courier New"/>
                <a:ea typeface="Courier New"/>
                <a:cs typeface="Courier New"/>
                <a:sym typeface="Courier New"/>
              </a:rPr>
              <a:t>range </a:t>
            </a:r>
            <a:r>
              <a:rPr b="1" lang="en" sz="900">
                <a:solidFill>
                  <a:srgbClr val="2F2FFF"/>
                </a:solidFill>
                <a:highlight>
                  <a:srgbClr val="FFFFFF"/>
                </a:highlight>
                <a:latin typeface="Courier New"/>
                <a:ea typeface="Courier New"/>
                <a:cs typeface="Courier New"/>
                <a:sym typeface="Courier New"/>
              </a:rPr>
              <a:t>IS</a:t>
            </a:r>
            <a:r>
              <a:rPr b="1" lang="en" sz="900">
                <a:solidFill>
                  <a:srgbClr val="000000"/>
                </a:solidFill>
                <a:highlight>
                  <a:srgbClr val="FFFFFF"/>
                </a:highlight>
                <a:latin typeface="Courier New"/>
                <a:ea typeface="Courier New"/>
                <a:cs typeface="Courier New"/>
                <a:sym typeface="Courier New"/>
              </a:rPr>
              <a:t> </a:t>
            </a:r>
            <a:r>
              <a:rPr b="1" lang="en" sz="900">
                <a:solidFill>
                  <a:srgbClr val="098658"/>
                </a:solidFill>
                <a:highlight>
                  <a:srgbClr val="FFFFFF"/>
                </a:highlight>
                <a:latin typeface="Courier New"/>
                <a:ea typeface="Courier New"/>
                <a:cs typeface="Courier New"/>
                <a:sym typeface="Courier New"/>
              </a:rPr>
              <a:t>20</a:t>
            </a:r>
            <a:endParaRPr b="1" sz="900">
              <a:solidFill>
                <a:srgbClr val="098658"/>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t/>
            </a:r>
            <a:endParaRPr b="1" sz="900">
              <a:solidFill>
                <a:srgbClr val="000000"/>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rPr b="1" lang="en" sz="900">
                <a:solidFill>
                  <a:srgbClr val="000000"/>
                </a:solidFill>
                <a:highlight>
                  <a:srgbClr val="FFFFFF"/>
                </a:highlight>
                <a:latin typeface="Courier New"/>
                <a:ea typeface="Courier New"/>
                <a:cs typeface="Courier New"/>
                <a:sym typeface="Courier New"/>
              </a:rPr>
              <a:t>    FOR </a:t>
            </a:r>
            <a:r>
              <a:rPr b="1" lang="en" sz="900">
                <a:solidFill>
                  <a:srgbClr val="0000FF"/>
                </a:solidFill>
                <a:highlight>
                  <a:srgbClr val="FFFFFF"/>
                </a:highlight>
                <a:latin typeface="Courier New"/>
                <a:ea typeface="Courier New"/>
                <a:cs typeface="Courier New"/>
                <a:sym typeface="Courier New"/>
              </a:rPr>
              <a:t>index</a:t>
            </a:r>
            <a:r>
              <a:rPr b="1" lang="en" sz="900">
                <a:solidFill>
                  <a:srgbClr val="000000"/>
                </a:solidFill>
                <a:highlight>
                  <a:srgbClr val="FFFFFF"/>
                </a:highlight>
                <a:latin typeface="Courier New"/>
                <a:ea typeface="Courier New"/>
                <a:cs typeface="Courier New"/>
                <a:sym typeface="Courier New"/>
              </a:rPr>
              <a:t> </a:t>
            </a:r>
            <a:r>
              <a:rPr b="1" lang="en" sz="900">
                <a:solidFill>
                  <a:srgbClr val="0000FF"/>
                </a:solidFill>
                <a:highlight>
                  <a:srgbClr val="FFFFFF"/>
                </a:highlight>
                <a:latin typeface="Courier New"/>
                <a:ea typeface="Courier New"/>
                <a:cs typeface="Courier New"/>
                <a:sym typeface="Courier New"/>
              </a:rPr>
              <a:t>TO</a:t>
            </a:r>
            <a:r>
              <a:rPr b="1" lang="en" sz="900">
                <a:solidFill>
                  <a:srgbClr val="000000"/>
                </a:solidFill>
                <a:highlight>
                  <a:srgbClr val="FFFFFF"/>
                </a:highlight>
                <a:latin typeface="Courier New"/>
                <a:ea typeface="Courier New"/>
                <a:cs typeface="Courier New"/>
                <a:sym typeface="Courier New"/>
              </a:rPr>
              <a:t> </a:t>
            </a:r>
            <a:r>
              <a:rPr b="1" lang="en" sz="900">
                <a:solidFill>
                  <a:srgbClr val="0000FF"/>
                </a:solidFill>
                <a:highlight>
                  <a:srgbClr val="FFFFFF"/>
                </a:highlight>
                <a:latin typeface="Courier New"/>
                <a:ea typeface="Courier New"/>
                <a:cs typeface="Courier New"/>
                <a:sym typeface="Courier New"/>
              </a:rPr>
              <a:t>range</a:t>
            </a:r>
            <a:r>
              <a:rPr b="1" lang="en" sz="900">
                <a:solidFill>
                  <a:srgbClr val="000000"/>
                </a:solidFill>
                <a:highlight>
                  <a:srgbClr val="FFFFFF"/>
                </a:highlight>
                <a:latin typeface="Courier New"/>
                <a:ea typeface="Courier New"/>
                <a:cs typeface="Courier New"/>
                <a:sym typeface="Courier New"/>
              </a:rPr>
              <a:t>:</a:t>
            </a:r>
            <a:endParaRPr b="1" sz="900">
              <a:solidFill>
                <a:srgbClr val="000000"/>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rPr b="1" lang="en" sz="900">
                <a:solidFill>
                  <a:srgbClr val="000000"/>
                </a:solidFill>
                <a:highlight>
                  <a:srgbClr val="FFFFFF"/>
                </a:highlight>
                <a:latin typeface="Courier New"/>
                <a:ea typeface="Courier New"/>
                <a:cs typeface="Courier New"/>
                <a:sym typeface="Courier New"/>
              </a:rPr>
              <a:t>        ODD_OR_EVEN </a:t>
            </a:r>
            <a:r>
              <a:rPr b="1" lang="en" sz="900">
                <a:solidFill>
                  <a:srgbClr val="0000FF"/>
                </a:solidFill>
                <a:highlight>
                  <a:srgbClr val="FFFFFF"/>
                </a:highlight>
                <a:latin typeface="Courier New"/>
                <a:ea typeface="Courier New"/>
                <a:cs typeface="Courier New"/>
                <a:sym typeface="Courier New"/>
              </a:rPr>
              <a:t>index</a:t>
            </a:r>
            <a:endParaRPr b="1" sz="900">
              <a:solidFill>
                <a:srgbClr val="0000FF"/>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t/>
            </a:r>
            <a:endParaRPr b="1" sz="900">
              <a:solidFill>
                <a:srgbClr val="000000"/>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t/>
            </a:r>
            <a:endParaRPr b="1" sz="900">
              <a:solidFill>
                <a:srgbClr val="000000"/>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rPr b="1" lang="en" sz="900">
                <a:solidFill>
                  <a:srgbClr val="000000"/>
                </a:solidFill>
                <a:highlight>
                  <a:srgbClr val="FFFFFF"/>
                </a:highlight>
                <a:latin typeface="Courier New"/>
                <a:ea typeface="Courier New"/>
                <a:cs typeface="Courier New"/>
                <a:sym typeface="Courier New"/>
              </a:rPr>
              <a:t>COMPUTER ODD_OR_EVEN testNumber:</a:t>
            </a:r>
            <a:endParaRPr b="1" sz="900">
              <a:solidFill>
                <a:srgbClr val="000000"/>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rPr b="1" lang="en" sz="900">
                <a:solidFill>
                  <a:srgbClr val="000000"/>
                </a:solidFill>
                <a:highlight>
                  <a:srgbClr val="FFFFFF"/>
                </a:highlight>
                <a:latin typeface="Courier New"/>
                <a:ea typeface="Courier New"/>
                <a:cs typeface="Courier New"/>
                <a:sym typeface="Courier New"/>
              </a:rPr>
              <a:t>    </a:t>
            </a:r>
            <a:r>
              <a:rPr b="1" lang="en" sz="900">
                <a:solidFill>
                  <a:srgbClr val="0000FF"/>
                </a:solidFill>
                <a:highlight>
                  <a:srgbClr val="FFFFFF"/>
                </a:highlight>
                <a:latin typeface="Courier New"/>
                <a:ea typeface="Courier New"/>
                <a:cs typeface="Courier New"/>
                <a:sym typeface="Courier New"/>
              </a:rPr>
              <a:t>IF</a:t>
            </a:r>
            <a:r>
              <a:rPr b="1" lang="en" sz="900">
                <a:solidFill>
                  <a:srgbClr val="000000"/>
                </a:solidFill>
                <a:highlight>
                  <a:srgbClr val="FFFFFF"/>
                </a:highlight>
                <a:latin typeface="Courier New"/>
                <a:ea typeface="Courier New"/>
                <a:cs typeface="Courier New"/>
                <a:sym typeface="Courier New"/>
              </a:rPr>
              <a:t> testNumber % </a:t>
            </a:r>
            <a:r>
              <a:rPr b="1" lang="en" sz="900">
                <a:solidFill>
                  <a:srgbClr val="098658"/>
                </a:solidFill>
                <a:highlight>
                  <a:srgbClr val="FFFFFF"/>
                </a:highlight>
                <a:latin typeface="Courier New"/>
                <a:ea typeface="Courier New"/>
                <a:cs typeface="Courier New"/>
                <a:sym typeface="Courier New"/>
              </a:rPr>
              <a:t>2</a:t>
            </a:r>
            <a:r>
              <a:rPr b="1" lang="en" sz="900">
                <a:solidFill>
                  <a:srgbClr val="000000"/>
                </a:solidFill>
                <a:highlight>
                  <a:srgbClr val="FFFFFF"/>
                </a:highlight>
                <a:latin typeface="Courier New"/>
                <a:ea typeface="Courier New"/>
                <a:cs typeface="Courier New"/>
                <a:sym typeface="Courier New"/>
              </a:rPr>
              <a:t> EQUALS </a:t>
            </a:r>
            <a:r>
              <a:rPr b="1" lang="en" sz="900">
                <a:solidFill>
                  <a:srgbClr val="098658"/>
                </a:solidFill>
                <a:highlight>
                  <a:srgbClr val="FFFFFF"/>
                </a:highlight>
                <a:latin typeface="Courier New"/>
                <a:ea typeface="Courier New"/>
                <a:cs typeface="Courier New"/>
                <a:sym typeface="Courier New"/>
              </a:rPr>
              <a:t>0</a:t>
            </a:r>
            <a:r>
              <a:rPr b="1" lang="en" sz="900">
                <a:solidFill>
                  <a:srgbClr val="000000"/>
                </a:solidFill>
                <a:highlight>
                  <a:srgbClr val="FFFFFF"/>
                </a:highlight>
                <a:latin typeface="Courier New"/>
                <a:ea typeface="Courier New"/>
                <a:cs typeface="Courier New"/>
                <a:sym typeface="Courier New"/>
              </a:rPr>
              <a:t>:</a:t>
            </a:r>
            <a:endParaRPr b="1" sz="900">
              <a:solidFill>
                <a:srgbClr val="000000"/>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rPr b="1" lang="en" sz="900">
                <a:solidFill>
                  <a:srgbClr val="000000"/>
                </a:solidFill>
                <a:highlight>
                  <a:srgbClr val="FFFFFF"/>
                </a:highlight>
                <a:latin typeface="Courier New"/>
                <a:ea typeface="Courier New"/>
                <a:cs typeface="Courier New"/>
                <a:sym typeface="Courier New"/>
              </a:rPr>
              <a:t>        </a:t>
            </a:r>
            <a:r>
              <a:rPr b="1" lang="en" sz="900">
                <a:solidFill>
                  <a:srgbClr val="0000FF"/>
                </a:solidFill>
                <a:highlight>
                  <a:srgbClr val="FFFFFF"/>
                </a:highlight>
                <a:latin typeface="Courier New"/>
                <a:ea typeface="Courier New"/>
                <a:cs typeface="Courier New"/>
                <a:sym typeface="Courier New"/>
              </a:rPr>
              <a:t>PRINT</a:t>
            </a:r>
            <a:r>
              <a:rPr b="1" lang="en" sz="900">
                <a:solidFill>
                  <a:srgbClr val="000000"/>
                </a:solidFill>
                <a:highlight>
                  <a:srgbClr val="FFFFFF"/>
                </a:highlight>
                <a:latin typeface="Courier New"/>
                <a:ea typeface="Courier New"/>
                <a:cs typeface="Courier New"/>
                <a:sym typeface="Courier New"/>
              </a:rPr>
              <a:t> testNumber + </a:t>
            </a:r>
            <a:r>
              <a:rPr b="1" lang="en" sz="900">
                <a:solidFill>
                  <a:srgbClr val="A31515"/>
                </a:solidFill>
                <a:highlight>
                  <a:srgbClr val="FFFFFF"/>
                </a:highlight>
                <a:latin typeface="Courier New"/>
                <a:ea typeface="Courier New"/>
                <a:cs typeface="Courier New"/>
                <a:sym typeface="Courier New"/>
              </a:rPr>
              <a:t>" is an EVEN Number"</a:t>
            </a:r>
            <a:endParaRPr b="1" sz="900">
              <a:solidFill>
                <a:srgbClr val="A31515"/>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rPr b="1" lang="en" sz="900">
                <a:solidFill>
                  <a:srgbClr val="000000"/>
                </a:solidFill>
                <a:highlight>
                  <a:srgbClr val="FFFFFF"/>
                </a:highlight>
                <a:latin typeface="Courier New"/>
                <a:ea typeface="Courier New"/>
                <a:cs typeface="Courier New"/>
                <a:sym typeface="Courier New"/>
              </a:rPr>
              <a:t>    </a:t>
            </a:r>
            <a:r>
              <a:rPr b="1" lang="en" sz="900">
                <a:solidFill>
                  <a:srgbClr val="0000FF"/>
                </a:solidFill>
                <a:highlight>
                  <a:srgbClr val="FFFFFF"/>
                </a:highlight>
                <a:latin typeface="Courier New"/>
                <a:ea typeface="Courier New"/>
                <a:cs typeface="Courier New"/>
                <a:sym typeface="Courier New"/>
              </a:rPr>
              <a:t>ELSE</a:t>
            </a:r>
            <a:r>
              <a:rPr b="1" lang="en" sz="900">
                <a:solidFill>
                  <a:srgbClr val="000000"/>
                </a:solidFill>
                <a:highlight>
                  <a:srgbClr val="FFFFFF"/>
                </a:highlight>
                <a:latin typeface="Courier New"/>
                <a:ea typeface="Courier New"/>
                <a:cs typeface="Courier New"/>
                <a:sym typeface="Courier New"/>
              </a:rPr>
              <a:t>:</a:t>
            </a:r>
            <a:endParaRPr b="1" sz="900">
              <a:solidFill>
                <a:srgbClr val="000000"/>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rPr b="1" lang="en" sz="900">
                <a:solidFill>
                  <a:srgbClr val="000000"/>
                </a:solidFill>
                <a:highlight>
                  <a:srgbClr val="FFFFFF"/>
                </a:highlight>
                <a:latin typeface="Courier New"/>
                <a:ea typeface="Courier New"/>
                <a:cs typeface="Courier New"/>
                <a:sym typeface="Courier New"/>
              </a:rPr>
              <a:t>        </a:t>
            </a:r>
            <a:r>
              <a:rPr b="1" lang="en" sz="900">
                <a:solidFill>
                  <a:srgbClr val="0000FF"/>
                </a:solidFill>
                <a:highlight>
                  <a:srgbClr val="FFFFFF"/>
                </a:highlight>
                <a:latin typeface="Courier New"/>
                <a:ea typeface="Courier New"/>
                <a:cs typeface="Courier New"/>
                <a:sym typeface="Courier New"/>
              </a:rPr>
              <a:t>PRINT</a:t>
            </a:r>
            <a:r>
              <a:rPr b="1" lang="en" sz="900">
                <a:solidFill>
                  <a:srgbClr val="000000"/>
                </a:solidFill>
                <a:highlight>
                  <a:srgbClr val="FFFFFF"/>
                </a:highlight>
                <a:latin typeface="Courier New"/>
                <a:ea typeface="Courier New"/>
                <a:cs typeface="Courier New"/>
                <a:sym typeface="Courier New"/>
              </a:rPr>
              <a:t> testNumber + </a:t>
            </a:r>
            <a:r>
              <a:rPr b="1" lang="en" sz="900">
                <a:solidFill>
                  <a:srgbClr val="A31515"/>
                </a:solidFill>
                <a:highlight>
                  <a:srgbClr val="FFFFFF"/>
                </a:highlight>
                <a:latin typeface="Courier New"/>
                <a:ea typeface="Courier New"/>
                <a:cs typeface="Courier New"/>
                <a:sym typeface="Courier New"/>
              </a:rPr>
              <a:t>" is a Odd Number"</a:t>
            </a:r>
            <a:endParaRPr b="1" sz="900">
              <a:solidFill>
                <a:srgbClr val="A31515"/>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t/>
            </a:r>
            <a:endParaRPr b="1" sz="9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1200"/>
              </a:spcAft>
              <a:buNone/>
            </a:pPr>
            <a:r>
              <a:t/>
            </a:r>
            <a:endParaRPr b="1"/>
          </a:p>
        </p:txBody>
      </p:sp>
      <p:sp>
        <p:nvSpPr>
          <p:cNvPr id="166" name="Google Shape;166;p25"/>
          <p:cNvSpPr txBox="1"/>
          <p:nvPr>
            <p:ph idx="1" type="body"/>
          </p:nvPr>
        </p:nvSpPr>
        <p:spPr>
          <a:xfrm>
            <a:off x="727650" y="1354275"/>
            <a:ext cx="7688700" cy="461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200"/>
              <a:t>Program to check and print if a number is even or odd numbers between 1 to 20:</a:t>
            </a:r>
            <a:endParaRPr sz="52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729450" y="1318650"/>
            <a:ext cx="7688700" cy="25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r>
              <a:rPr lang="en" sz="3600"/>
              <a:t>Thank You!</a:t>
            </a:r>
            <a:endParaRPr sz="3600"/>
          </a:p>
        </p:txBody>
      </p:sp>
      <p:sp>
        <p:nvSpPr>
          <p:cNvPr id="172" name="Google Shape;172;p26"/>
          <p:cNvSpPr txBox="1"/>
          <p:nvPr>
            <p:ph idx="1" type="body"/>
          </p:nvPr>
        </p:nvSpPr>
        <p:spPr>
          <a:xfrm flipH="1" rot="10800000">
            <a:off x="729450" y="4339875"/>
            <a:ext cx="7688700" cy="117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642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Computer?</a:t>
            </a:r>
            <a:endParaRPr/>
          </a:p>
        </p:txBody>
      </p:sp>
      <p:sp>
        <p:nvSpPr>
          <p:cNvPr id="93" name="Google Shape;93;p14"/>
          <p:cNvSpPr txBox="1"/>
          <p:nvPr>
            <p:ph idx="1" type="body"/>
          </p:nvPr>
        </p:nvSpPr>
        <p:spPr>
          <a:xfrm>
            <a:off x="729450" y="1387925"/>
            <a:ext cx="7688700" cy="332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Computer is a simple, English-like programming language designed for beginners.  As such, it is meant for smaller projects and isn’t expected to be utilized in real-world applications </a:t>
            </a:r>
            <a:r>
              <a:rPr lang="en"/>
              <a:t>outside of education. </a:t>
            </a:r>
            <a:endParaRPr/>
          </a:p>
          <a:p>
            <a:pPr indent="0" lvl="0" marL="0" rtl="0" algn="l">
              <a:spcBef>
                <a:spcPts val="1200"/>
              </a:spcBef>
              <a:spcAft>
                <a:spcPts val="0"/>
              </a:spcAft>
              <a:buNone/>
            </a:pPr>
            <a:r>
              <a:rPr lang="en"/>
              <a:t>Computer is Procedure Oriented</a:t>
            </a:r>
            <a:endParaRPr/>
          </a:p>
          <a:p>
            <a:pPr indent="0" lvl="0" marL="0" rtl="0" algn="l">
              <a:spcBef>
                <a:spcPts val="1200"/>
              </a:spcBef>
              <a:spcAft>
                <a:spcPts val="0"/>
              </a:spcAft>
              <a:buNone/>
            </a:pPr>
            <a:r>
              <a:rPr lang="en"/>
              <a:t>It uses a syntax that is easy to understand and read, making it ideal for those who are just starting to learn programming.</a:t>
            </a:r>
            <a:endParaRPr/>
          </a:p>
          <a:p>
            <a:pPr indent="0" lvl="0" marL="0" rtl="0" algn="l">
              <a:spcBef>
                <a:spcPts val="1200"/>
              </a:spcBef>
              <a:spcAft>
                <a:spcPts val="0"/>
              </a:spcAft>
              <a:buNone/>
            </a:pPr>
            <a:r>
              <a:rPr lang="en"/>
              <a:t>Source Code for the language will be saved as</a:t>
            </a:r>
            <a:r>
              <a:rPr b="1" i="1" lang="en"/>
              <a:t> .compute</a:t>
            </a:r>
            <a:r>
              <a:rPr lang="en"/>
              <a:t> files.</a:t>
            </a:r>
            <a:endParaRPr/>
          </a:p>
          <a:p>
            <a:pPr indent="0" lvl="0" marL="0" rtl="0" algn="l">
              <a:spcBef>
                <a:spcPts val="1200"/>
              </a:spcBef>
              <a:spcAft>
                <a:spcPts val="1200"/>
              </a:spcAft>
              <a:buNone/>
            </a:pPr>
            <a:r>
              <a:rPr lang="en"/>
              <a:t>While more advanced topics may be implemented later on (like GUI creation), not many changes will be made as the language evolves.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641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Computer’s Translator?</a:t>
            </a:r>
            <a:endParaRPr/>
          </a:p>
        </p:txBody>
      </p:sp>
      <p:sp>
        <p:nvSpPr>
          <p:cNvPr id="99" name="Google Shape;99;p15"/>
          <p:cNvSpPr txBox="1"/>
          <p:nvPr>
            <p:ph idx="1" type="body"/>
          </p:nvPr>
        </p:nvSpPr>
        <p:spPr>
          <a:xfrm>
            <a:off x="729450" y="1338525"/>
            <a:ext cx="7688700" cy="299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Computer will be an interpreted language.</a:t>
            </a:r>
            <a:endParaRPr/>
          </a:p>
          <a:p>
            <a:pPr indent="0" lvl="0" marL="0" rtl="0" algn="l">
              <a:spcBef>
                <a:spcPts val="1200"/>
              </a:spcBef>
              <a:spcAft>
                <a:spcPts val="0"/>
              </a:spcAft>
              <a:buNone/>
            </a:pPr>
            <a:r>
              <a:rPr lang="en"/>
              <a:t>Since this language is primarily meant for beginners, using an interpreter makes it very easy to run code without needing to compile.  Just write the code and start the program!</a:t>
            </a:r>
            <a:endParaRPr/>
          </a:p>
          <a:p>
            <a:pPr indent="0" lvl="0" marL="0" rtl="0" algn="l">
              <a:spcBef>
                <a:spcPts val="1200"/>
              </a:spcBef>
              <a:spcAft>
                <a:spcPts val="0"/>
              </a:spcAft>
              <a:buNone/>
            </a:pPr>
            <a:r>
              <a:rPr lang="en"/>
              <a:t>This also makes it easier to debug mistakes, as the interpreter can tell you exactly where something went wrong in the code.</a:t>
            </a:r>
            <a:endParaRPr/>
          </a:p>
          <a:p>
            <a:pPr indent="0" lvl="0" marL="0" rtl="0" algn="l">
              <a:spcBef>
                <a:spcPts val="1200"/>
              </a:spcBef>
              <a:spcAft>
                <a:spcPts val="0"/>
              </a:spcAft>
              <a:buNone/>
            </a:pPr>
            <a:r>
              <a:rPr lang="en"/>
              <a:t>	Example Error: “USER: A segmentation fault </a:t>
            </a:r>
            <a:r>
              <a:rPr lang="en"/>
              <a:t>occurred</a:t>
            </a:r>
            <a:r>
              <a:rPr lang="en"/>
              <a:t> at line 87.”</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7650" y="6570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Syntax</a:t>
            </a:r>
            <a:endParaRPr/>
          </a:p>
        </p:txBody>
      </p:sp>
      <p:sp>
        <p:nvSpPr>
          <p:cNvPr id="105" name="Google Shape;105;p16"/>
          <p:cNvSpPr txBox="1"/>
          <p:nvPr>
            <p:ph idx="1" type="body"/>
          </p:nvPr>
        </p:nvSpPr>
        <p:spPr>
          <a:xfrm>
            <a:off x="727650" y="1409425"/>
            <a:ext cx="7688700" cy="3064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Computer’s syntax is very close to English language structure.</a:t>
            </a:r>
            <a:endParaRPr/>
          </a:p>
          <a:p>
            <a:pPr indent="0" lvl="0" marL="0" rtl="0" algn="l">
              <a:spcBef>
                <a:spcPts val="1200"/>
              </a:spcBef>
              <a:spcAft>
                <a:spcPts val="0"/>
              </a:spcAft>
              <a:buNone/>
            </a:pPr>
            <a:r>
              <a:rPr lang="en"/>
              <a:t>	Example:</a:t>
            </a:r>
            <a:br>
              <a:rPr lang="en"/>
            </a:br>
            <a:r>
              <a:rPr lang="en"/>
              <a:t>	</a:t>
            </a:r>
            <a:r>
              <a:rPr b="1" lang="en" sz="900">
                <a:solidFill>
                  <a:srgbClr val="0000FF"/>
                </a:solidFill>
                <a:highlight>
                  <a:srgbClr val="FFFFFF"/>
                </a:highlight>
                <a:latin typeface="Courier New"/>
                <a:ea typeface="Courier New"/>
                <a:cs typeface="Courier New"/>
                <a:sym typeface="Courier New"/>
              </a:rPr>
              <a:t>CREATE</a:t>
            </a:r>
            <a:r>
              <a:rPr b="1" lang="en" sz="900">
                <a:solidFill>
                  <a:srgbClr val="000000"/>
                </a:solidFill>
                <a:highlight>
                  <a:srgbClr val="FFFFFF"/>
                </a:highlight>
                <a:latin typeface="Courier New"/>
                <a:ea typeface="Courier New"/>
                <a:cs typeface="Courier New"/>
                <a:sym typeface="Courier New"/>
              </a:rPr>
              <a:t> INT myInteger </a:t>
            </a:r>
            <a:r>
              <a:rPr b="1" lang="en" sz="900">
                <a:solidFill>
                  <a:srgbClr val="2F2FFF"/>
                </a:solidFill>
                <a:highlight>
                  <a:srgbClr val="FFFFFF"/>
                </a:highlight>
                <a:latin typeface="Courier New"/>
                <a:ea typeface="Courier New"/>
                <a:cs typeface="Courier New"/>
                <a:sym typeface="Courier New"/>
              </a:rPr>
              <a:t>IS</a:t>
            </a:r>
            <a:r>
              <a:rPr b="1" lang="en" sz="900">
                <a:solidFill>
                  <a:srgbClr val="000000"/>
                </a:solidFill>
                <a:highlight>
                  <a:srgbClr val="FFFFFF"/>
                </a:highlight>
                <a:latin typeface="Courier New"/>
                <a:ea typeface="Courier New"/>
                <a:cs typeface="Courier New"/>
                <a:sym typeface="Courier New"/>
              </a:rPr>
              <a:t> </a:t>
            </a:r>
            <a:r>
              <a:rPr b="1" lang="en" sz="900">
                <a:solidFill>
                  <a:srgbClr val="098658"/>
                </a:solidFill>
                <a:highlight>
                  <a:srgbClr val="FFFFFF"/>
                </a:highlight>
                <a:latin typeface="Courier New"/>
                <a:ea typeface="Courier New"/>
                <a:cs typeface="Courier New"/>
                <a:sym typeface="Courier New"/>
              </a:rPr>
              <a:t>489</a:t>
            </a:r>
            <a:endParaRPr/>
          </a:p>
          <a:p>
            <a:pPr indent="0" lvl="0" marL="0" rtl="0" algn="l">
              <a:spcBef>
                <a:spcPts val="1200"/>
              </a:spcBef>
              <a:spcAft>
                <a:spcPts val="0"/>
              </a:spcAft>
              <a:buNone/>
            </a:pPr>
            <a:r>
              <a:rPr lang="en"/>
              <a:t>This makes it easy to read and write code.</a:t>
            </a:r>
            <a:endParaRPr/>
          </a:p>
          <a:p>
            <a:pPr indent="0" lvl="0" marL="0" rtl="0" algn="l">
              <a:spcBef>
                <a:spcPts val="1200"/>
              </a:spcBef>
              <a:spcAft>
                <a:spcPts val="0"/>
              </a:spcAft>
              <a:buNone/>
            </a:pPr>
            <a:r>
              <a:rPr lang="en"/>
              <a:t>Similar to Python, indents are used to distinguish code blocks instead of brackets like C or Java.</a:t>
            </a:r>
            <a:endParaRPr/>
          </a:p>
          <a:p>
            <a:pPr indent="0" lvl="0" marL="0" rtl="0" algn="l">
              <a:spcBef>
                <a:spcPts val="1200"/>
              </a:spcBef>
              <a:spcAft>
                <a:spcPts val="0"/>
              </a:spcAft>
              <a:buNone/>
            </a:pPr>
            <a:r>
              <a:rPr lang="en"/>
              <a:t>Comments are ignored by the interpreter and are followed by </a:t>
            </a:r>
            <a:r>
              <a:rPr b="1" lang="en">
                <a:latin typeface="Source Code Pro"/>
                <a:ea typeface="Source Code Pro"/>
                <a:cs typeface="Source Code Pro"/>
                <a:sym typeface="Source Code Pro"/>
              </a:rPr>
              <a:t>//</a:t>
            </a:r>
            <a:endParaRPr b="1">
              <a:latin typeface="Source Code Pro"/>
              <a:ea typeface="Source Code Pro"/>
              <a:cs typeface="Source Code Pro"/>
              <a:sym typeface="Source Code Pro"/>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7650" y="578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Types</a:t>
            </a:r>
            <a:endParaRPr/>
          </a:p>
        </p:txBody>
      </p:sp>
      <p:sp>
        <p:nvSpPr>
          <p:cNvPr id="111" name="Google Shape;111;p17"/>
          <p:cNvSpPr txBox="1"/>
          <p:nvPr>
            <p:ph idx="1" type="body"/>
          </p:nvPr>
        </p:nvSpPr>
        <p:spPr>
          <a:xfrm>
            <a:off x="727650" y="1354275"/>
            <a:ext cx="7688700" cy="3220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latin typeface="Source Code Pro"/>
                <a:ea typeface="Source Code Pro"/>
                <a:cs typeface="Source Code Pro"/>
                <a:sym typeface="Source Code Pro"/>
              </a:rPr>
              <a:t>INT</a:t>
            </a:r>
            <a:r>
              <a:rPr lang="en"/>
              <a:t>: Integer data type, Stores integer values (numerical value without decimal point)</a:t>
            </a:r>
            <a:br>
              <a:rPr lang="en"/>
            </a:br>
            <a:r>
              <a:rPr lang="en"/>
              <a:t>Example: 1, 2, -10, 1000</a:t>
            </a:r>
            <a:br>
              <a:rPr lang="en"/>
            </a:br>
            <a:endParaRPr/>
          </a:p>
          <a:p>
            <a:pPr indent="-311150" lvl="0" marL="457200" rtl="0" algn="l">
              <a:spcBef>
                <a:spcPts val="0"/>
              </a:spcBef>
              <a:spcAft>
                <a:spcPts val="0"/>
              </a:spcAft>
              <a:buSzPts val="1300"/>
              <a:buChar char="●"/>
            </a:pPr>
            <a:r>
              <a:rPr b="1" lang="en">
                <a:latin typeface="Source Code Pro"/>
                <a:ea typeface="Source Code Pro"/>
                <a:cs typeface="Source Code Pro"/>
                <a:sym typeface="Source Code Pro"/>
              </a:rPr>
              <a:t>CHAR</a:t>
            </a:r>
            <a:r>
              <a:rPr lang="en"/>
              <a:t>: Character data type, stores a single character</a:t>
            </a:r>
            <a:br>
              <a:rPr lang="en"/>
            </a:br>
            <a:r>
              <a:rPr lang="en"/>
              <a:t>Example: ‘a’, ‘z’</a:t>
            </a:r>
            <a:br>
              <a:rPr lang="en"/>
            </a:br>
            <a:endParaRPr/>
          </a:p>
          <a:p>
            <a:pPr indent="-311150" lvl="0" marL="457200" rtl="0" algn="l">
              <a:spcBef>
                <a:spcPts val="0"/>
              </a:spcBef>
              <a:spcAft>
                <a:spcPts val="0"/>
              </a:spcAft>
              <a:buSzPts val="1300"/>
              <a:buChar char="●"/>
            </a:pPr>
            <a:r>
              <a:rPr b="1" lang="en">
                <a:latin typeface="Source Code Pro"/>
                <a:ea typeface="Source Code Pro"/>
                <a:cs typeface="Source Code Pro"/>
                <a:sym typeface="Source Code Pro"/>
              </a:rPr>
              <a:t>STR</a:t>
            </a:r>
            <a:r>
              <a:rPr lang="en"/>
              <a:t>: String data type, stores sequence of characters</a:t>
            </a:r>
            <a:br>
              <a:rPr lang="en"/>
            </a:br>
            <a:r>
              <a:rPr lang="en"/>
              <a:t>Example: “Ron”, “Hello World”</a:t>
            </a:r>
            <a:br>
              <a:rPr lang="en"/>
            </a:br>
            <a:endParaRPr/>
          </a:p>
          <a:p>
            <a:pPr indent="-311150" lvl="0" marL="457200" rtl="0" algn="l">
              <a:spcBef>
                <a:spcPts val="0"/>
              </a:spcBef>
              <a:spcAft>
                <a:spcPts val="0"/>
              </a:spcAft>
              <a:buSzPts val="1300"/>
              <a:buChar char="●"/>
            </a:pPr>
            <a:r>
              <a:rPr b="1" lang="en">
                <a:latin typeface="Source Code Pro"/>
                <a:ea typeface="Source Code Pro"/>
                <a:cs typeface="Source Code Pro"/>
                <a:sym typeface="Source Code Pro"/>
              </a:rPr>
              <a:t>BOOL</a:t>
            </a:r>
            <a:r>
              <a:rPr lang="en"/>
              <a:t>: Boolean data type, stores </a:t>
            </a:r>
            <a:r>
              <a:rPr b="1" lang="en"/>
              <a:t>True</a:t>
            </a:r>
            <a:r>
              <a:rPr lang="en"/>
              <a:t> or </a:t>
            </a:r>
            <a:r>
              <a:rPr b="1" lang="en"/>
              <a:t>False</a:t>
            </a:r>
            <a:r>
              <a:rPr lang="en"/>
              <a:t> Values</a:t>
            </a:r>
            <a:br>
              <a:rPr lang="en"/>
            </a:br>
            <a:endParaRPr/>
          </a:p>
          <a:p>
            <a:pPr indent="-311150" lvl="0" marL="457200" rtl="0" algn="l">
              <a:spcBef>
                <a:spcPts val="0"/>
              </a:spcBef>
              <a:spcAft>
                <a:spcPts val="0"/>
              </a:spcAft>
              <a:buSzPts val="1300"/>
              <a:buChar char="●"/>
            </a:pPr>
            <a:r>
              <a:rPr b="1" lang="en">
                <a:latin typeface="Source Code Pro"/>
                <a:ea typeface="Source Code Pro"/>
                <a:cs typeface="Source Code Pro"/>
                <a:sym typeface="Source Code Pro"/>
              </a:rPr>
              <a:t>DOUBLE</a:t>
            </a:r>
            <a:r>
              <a:rPr lang="en"/>
              <a:t>: Double data Type, stores numerical values with decimal points</a:t>
            </a:r>
            <a:br>
              <a:rPr lang="en"/>
            </a:br>
            <a:r>
              <a:rPr lang="en"/>
              <a:t>Example: 10001.2, 22.1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688275" y="5940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Creating and Declaring Variables</a:t>
            </a:r>
            <a:endParaRPr/>
          </a:p>
        </p:txBody>
      </p:sp>
      <p:sp>
        <p:nvSpPr>
          <p:cNvPr id="117" name="Google Shape;117;p18"/>
          <p:cNvSpPr txBox="1"/>
          <p:nvPr>
            <p:ph idx="1" type="body"/>
          </p:nvPr>
        </p:nvSpPr>
        <p:spPr>
          <a:xfrm>
            <a:off x="729450" y="1258650"/>
            <a:ext cx="7688700" cy="3884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Variables are created with the keyword</a:t>
            </a:r>
            <a:r>
              <a:rPr lang="en">
                <a:latin typeface="Source Code Pro"/>
                <a:ea typeface="Source Code Pro"/>
                <a:cs typeface="Source Code Pro"/>
                <a:sym typeface="Source Code Pro"/>
              </a:rPr>
              <a:t> </a:t>
            </a:r>
            <a:r>
              <a:rPr b="1" lang="en">
                <a:latin typeface="Source Code Pro"/>
                <a:ea typeface="Source Code Pro"/>
                <a:cs typeface="Source Code Pro"/>
                <a:sym typeface="Source Code Pro"/>
              </a:rPr>
              <a:t>CREATE</a:t>
            </a:r>
            <a:r>
              <a:rPr lang="en">
                <a:latin typeface="Source Code Pro"/>
                <a:ea typeface="Source Code Pro"/>
                <a:cs typeface="Source Code Pro"/>
                <a:sym typeface="Source Code Pro"/>
              </a:rPr>
              <a:t> </a:t>
            </a:r>
            <a:r>
              <a:rPr lang="en"/>
              <a:t>followed by the data type </a:t>
            </a:r>
            <a:r>
              <a:rPr b="1" lang="en">
                <a:latin typeface="Source Code Pro"/>
                <a:ea typeface="Source Code Pro"/>
                <a:cs typeface="Source Code Pro"/>
                <a:sym typeface="Source Code Pro"/>
              </a:rPr>
              <a:t>(INT, STR, BOOL, DOUBLE)</a:t>
            </a:r>
            <a:r>
              <a:rPr lang="en"/>
              <a:t>.</a:t>
            </a:r>
            <a:endParaRPr/>
          </a:p>
          <a:p>
            <a:pPr indent="0" lvl="0" marL="0" rtl="0" algn="l">
              <a:spcBef>
                <a:spcPts val="1200"/>
              </a:spcBef>
              <a:spcAft>
                <a:spcPts val="0"/>
              </a:spcAft>
              <a:buNone/>
            </a:pPr>
            <a:r>
              <a:rPr b="1" lang="en" sz="1100"/>
              <a:t>Examples:</a:t>
            </a:r>
            <a:br>
              <a:rPr lang="en"/>
            </a:br>
            <a:r>
              <a:rPr b="1" lang="en" sz="900">
                <a:solidFill>
                  <a:srgbClr val="0000FF"/>
                </a:solidFill>
                <a:highlight>
                  <a:srgbClr val="FFFFFF"/>
                </a:highlight>
                <a:latin typeface="Courier New"/>
                <a:ea typeface="Courier New"/>
                <a:cs typeface="Courier New"/>
                <a:sym typeface="Courier New"/>
              </a:rPr>
              <a:t>CREATE </a:t>
            </a:r>
            <a:r>
              <a:rPr b="1" lang="en" sz="900">
                <a:solidFill>
                  <a:srgbClr val="000000"/>
                </a:solidFill>
                <a:highlight>
                  <a:srgbClr val="FFFFFF"/>
                </a:highlight>
                <a:latin typeface="Courier New"/>
                <a:ea typeface="Courier New"/>
                <a:cs typeface="Courier New"/>
                <a:sym typeface="Courier New"/>
              </a:rPr>
              <a:t>INT integerVariable </a:t>
            </a:r>
            <a:r>
              <a:rPr b="1" lang="en" sz="900">
                <a:solidFill>
                  <a:srgbClr val="2F2FFF"/>
                </a:solidFill>
                <a:highlight>
                  <a:srgbClr val="FFFFFF"/>
                </a:highlight>
                <a:latin typeface="Courier New"/>
                <a:ea typeface="Courier New"/>
                <a:cs typeface="Courier New"/>
                <a:sym typeface="Courier New"/>
              </a:rPr>
              <a:t>IS</a:t>
            </a:r>
            <a:r>
              <a:rPr b="1" lang="en" sz="900">
                <a:solidFill>
                  <a:srgbClr val="000000"/>
                </a:solidFill>
                <a:highlight>
                  <a:srgbClr val="FFFFFF"/>
                </a:highlight>
                <a:latin typeface="Courier New"/>
                <a:ea typeface="Courier New"/>
                <a:cs typeface="Courier New"/>
                <a:sym typeface="Courier New"/>
              </a:rPr>
              <a:t> </a:t>
            </a:r>
            <a:r>
              <a:rPr b="1" lang="en" sz="900">
                <a:solidFill>
                  <a:srgbClr val="098658"/>
                </a:solidFill>
                <a:highlight>
                  <a:srgbClr val="FFFFFF"/>
                </a:highlight>
                <a:latin typeface="Courier New"/>
                <a:ea typeface="Courier New"/>
                <a:cs typeface="Courier New"/>
                <a:sym typeface="Courier New"/>
              </a:rPr>
              <a:t>100</a:t>
            </a:r>
            <a:br>
              <a:rPr b="1" lang="en" sz="900">
                <a:solidFill>
                  <a:srgbClr val="098658"/>
                </a:solidFill>
                <a:highlight>
                  <a:srgbClr val="FFFFFF"/>
                </a:highlight>
                <a:latin typeface="Courier New"/>
                <a:ea typeface="Courier New"/>
                <a:cs typeface="Courier New"/>
                <a:sym typeface="Courier New"/>
              </a:rPr>
            </a:br>
            <a:r>
              <a:rPr b="1" lang="en" sz="900">
                <a:solidFill>
                  <a:srgbClr val="0000FF"/>
                </a:solidFill>
                <a:highlight>
                  <a:srgbClr val="FFFFFF"/>
                </a:highlight>
                <a:latin typeface="Courier New"/>
                <a:ea typeface="Courier New"/>
                <a:cs typeface="Courier New"/>
                <a:sym typeface="Courier New"/>
              </a:rPr>
              <a:t>CREATE</a:t>
            </a:r>
            <a:r>
              <a:rPr b="1" lang="en" sz="900">
                <a:solidFill>
                  <a:srgbClr val="000000"/>
                </a:solidFill>
                <a:highlight>
                  <a:srgbClr val="FFFFFF"/>
                </a:highlight>
                <a:latin typeface="Courier New"/>
                <a:ea typeface="Courier New"/>
                <a:cs typeface="Courier New"/>
                <a:sym typeface="Courier New"/>
              </a:rPr>
              <a:t> STR stringVariable </a:t>
            </a:r>
            <a:r>
              <a:rPr b="1" lang="en" sz="900">
                <a:solidFill>
                  <a:srgbClr val="2F2FFF"/>
                </a:solidFill>
                <a:highlight>
                  <a:srgbClr val="FFFFFF"/>
                </a:highlight>
                <a:latin typeface="Courier New"/>
                <a:ea typeface="Courier New"/>
                <a:cs typeface="Courier New"/>
                <a:sym typeface="Courier New"/>
              </a:rPr>
              <a:t>IS</a:t>
            </a:r>
            <a:r>
              <a:rPr b="1" lang="en" sz="900">
                <a:solidFill>
                  <a:srgbClr val="000000"/>
                </a:solidFill>
                <a:highlight>
                  <a:srgbClr val="FFFFFF"/>
                </a:highlight>
                <a:latin typeface="Courier New"/>
                <a:ea typeface="Courier New"/>
                <a:cs typeface="Courier New"/>
                <a:sym typeface="Courier New"/>
              </a:rPr>
              <a:t> </a:t>
            </a:r>
            <a:r>
              <a:rPr b="1" lang="en" sz="900">
                <a:solidFill>
                  <a:srgbClr val="098658"/>
                </a:solidFill>
                <a:highlight>
                  <a:srgbClr val="FFFFFF"/>
                </a:highlight>
                <a:latin typeface="Courier New"/>
                <a:ea typeface="Courier New"/>
                <a:cs typeface="Courier New"/>
                <a:sym typeface="Courier New"/>
              </a:rPr>
              <a:t>“Hello World!”</a:t>
            </a:r>
            <a:br>
              <a:rPr b="1" lang="en" sz="900">
                <a:solidFill>
                  <a:srgbClr val="098658"/>
                </a:solidFill>
                <a:highlight>
                  <a:srgbClr val="FFFFFF"/>
                </a:highlight>
                <a:latin typeface="Courier New"/>
                <a:ea typeface="Courier New"/>
                <a:cs typeface="Courier New"/>
                <a:sym typeface="Courier New"/>
              </a:rPr>
            </a:br>
            <a:r>
              <a:rPr b="1" lang="en" sz="900">
                <a:solidFill>
                  <a:srgbClr val="0000FF"/>
                </a:solidFill>
                <a:highlight>
                  <a:srgbClr val="FFFFFF"/>
                </a:highlight>
                <a:latin typeface="Courier New"/>
                <a:ea typeface="Courier New"/>
                <a:cs typeface="Courier New"/>
                <a:sym typeface="Courier New"/>
              </a:rPr>
              <a:t>CREATE</a:t>
            </a:r>
            <a:r>
              <a:rPr b="1" lang="en" sz="900">
                <a:solidFill>
                  <a:srgbClr val="000000"/>
                </a:solidFill>
                <a:highlight>
                  <a:srgbClr val="FFFFFF"/>
                </a:highlight>
                <a:latin typeface="Courier New"/>
                <a:ea typeface="Courier New"/>
                <a:cs typeface="Courier New"/>
                <a:sym typeface="Courier New"/>
              </a:rPr>
              <a:t> DOUBLE doubleVariable </a:t>
            </a:r>
            <a:r>
              <a:rPr b="1" lang="en" sz="900">
                <a:solidFill>
                  <a:srgbClr val="2F2FFF"/>
                </a:solidFill>
                <a:highlight>
                  <a:srgbClr val="FFFFFF"/>
                </a:highlight>
                <a:latin typeface="Courier New"/>
                <a:ea typeface="Courier New"/>
                <a:cs typeface="Courier New"/>
                <a:sym typeface="Courier New"/>
              </a:rPr>
              <a:t>IS</a:t>
            </a:r>
            <a:r>
              <a:rPr b="1" lang="en" sz="900">
                <a:solidFill>
                  <a:srgbClr val="000000"/>
                </a:solidFill>
                <a:highlight>
                  <a:srgbClr val="FFFFFF"/>
                </a:highlight>
                <a:latin typeface="Courier New"/>
                <a:ea typeface="Courier New"/>
                <a:cs typeface="Courier New"/>
                <a:sym typeface="Courier New"/>
              </a:rPr>
              <a:t> </a:t>
            </a:r>
            <a:r>
              <a:rPr b="1" lang="en" sz="900">
                <a:solidFill>
                  <a:srgbClr val="098658"/>
                </a:solidFill>
                <a:highlight>
                  <a:srgbClr val="FFFFFF"/>
                </a:highlight>
                <a:latin typeface="Courier New"/>
                <a:ea typeface="Courier New"/>
                <a:cs typeface="Courier New"/>
                <a:sym typeface="Courier New"/>
              </a:rPr>
              <a:t>1992.26</a:t>
            </a:r>
            <a:br>
              <a:rPr b="1" lang="en" sz="900">
                <a:solidFill>
                  <a:srgbClr val="098658"/>
                </a:solidFill>
                <a:highlight>
                  <a:srgbClr val="FFFFFF"/>
                </a:highlight>
                <a:latin typeface="Courier New"/>
                <a:ea typeface="Courier New"/>
                <a:cs typeface="Courier New"/>
                <a:sym typeface="Courier New"/>
              </a:rPr>
            </a:br>
            <a:r>
              <a:rPr b="1" lang="en" sz="900">
                <a:solidFill>
                  <a:srgbClr val="0000FF"/>
                </a:solidFill>
                <a:highlight>
                  <a:srgbClr val="FFFFFF"/>
                </a:highlight>
                <a:latin typeface="Courier New"/>
                <a:ea typeface="Courier New"/>
                <a:cs typeface="Courier New"/>
                <a:sym typeface="Courier New"/>
              </a:rPr>
              <a:t>CREATE</a:t>
            </a:r>
            <a:r>
              <a:rPr b="1" lang="en" sz="900">
                <a:solidFill>
                  <a:srgbClr val="000000"/>
                </a:solidFill>
                <a:highlight>
                  <a:srgbClr val="FFFFFF"/>
                </a:highlight>
                <a:latin typeface="Courier New"/>
                <a:ea typeface="Courier New"/>
                <a:cs typeface="Courier New"/>
                <a:sym typeface="Courier New"/>
              </a:rPr>
              <a:t> BOOL booleanVariable </a:t>
            </a:r>
            <a:r>
              <a:rPr b="1" lang="en" sz="900">
                <a:solidFill>
                  <a:srgbClr val="2F2FFF"/>
                </a:solidFill>
                <a:highlight>
                  <a:srgbClr val="FFFFFF"/>
                </a:highlight>
                <a:latin typeface="Courier New"/>
                <a:ea typeface="Courier New"/>
                <a:cs typeface="Courier New"/>
                <a:sym typeface="Courier New"/>
              </a:rPr>
              <a:t>IS</a:t>
            </a:r>
            <a:r>
              <a:rPr b="1" lang="en" sz="900">
                <a:solidFill>
                  <a:srgbClr val="000000"/>
                </a:solidFill>
                <a:highlight>
                  <a:srgbClr val="FFFFFF"/>
                </a:highlight>
                <a:latin typeface="Courier New"/>
                <a:ea typeface="Courier New"/>
                <a:cs typeface="Courier New"/>
                <a:sym typeface="Courier New"/>
              </a:rPr>
              <a:t> </a:t>
            </a:r>
            <a:r>
              <a:rPr b="1" lang="en" sz="900">
                <a:solidFill>
                  <a:srgbClr val="098658"/>
                </a:solidFill>
                <a:highlight>
                  <a:srgbClr val="FFFFFF"/>
                </a:highlight>
                <a:latin typeface="Courier New"/>
                <a:ea typeface="Courier New"/>
                <a:cs typeface="Courier New"/>
                <a:sym typeface="Courier New"/>
              </a:rPr>
              <a:t>True</a:t>
            </a:r>
            <a:endParaRPr b="1" sz="900">
              <a:solidFill>
                <a:srgbClr val="098658"/>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a:t>Variables that are not assigned any values will have </a:t>
            </a:r>
            <a:r>
              <a:rPr b="1" lang="en">
                <a:latin typeface="Source Code Pro"/>
                <a:ea typeface="Source Code Pro"/>
                <a:cs typeface="Source Code Pro"/>
                <a:sym typeface="Source Code Pro"/>
              </a:rPr>
              <a:t>NULL</a:t>
            </a:r>
            <a:r>
              <a:rPr b="1" lang="en"/>
              <a:t> </a:t>
            </a:r>
            <a:r>
              <a:rPr lang="en"/>
              <a:t>value by default:</a:t>
            </a:r>
            <a:br>
              <a:rPr lang="en"/>
            </a:br>
            <a:r>
              <a:rPr b="1" lang="en" sz="900">
                <a:solidFill>
                  <a:srgbClr val="0000FF"/>
                </a:solidFill>
                <a:highlight>
                  <a:srgbClr val="FFFFFF"/>
                </a:highlight>
                <a:latin typeface="Courier New"/>
                <a:ea typeface="Courier New"/>
                <a:cs typeface="Courier New"/>
                <a:sym typeface="Courier New"/>
              </a:rPr>
              <a:t>CREATE</a:t>
            </a:r>
            <a:r>
              <a:rPr b="1" lang="en" sz="900">
                <a:solidFill>
                  <a:srgbClr val="000000"/>
                </a:solidFill>
                <a:highlight>
                  <a:srgbClr val="FFFFFF"/>
                </a:highlight>
                <a:latin typeface="Courier New"/>
                <a:ea typeface="Courier New"/>
                <a:cs typeface="Courier New"/>
                <a:sym typeface="Courier New"/>
              </a:rPr>
              <a:t> INT integerVariable</a:t>
            </a:r>
            <a:br>
              <a:rPr b="1" lang="en" sz="900">
                <a:solidFill>
                  <a:srgbClr val="098658"/>
                </a:solidFill>
                <a:highlight>
                  <a:srgbClr val="FFFFFF"/>
                </a:highlight>
                <a:latin typeface="Courier New"/>
                <a:ea typeface="Courier New"/>
                <a:cs typeface="Courier New"/>
                <a:sym typeface="Courier New"/>
              </a:rPr>
            </a:br>
            <a:r>
              <a:rPr b="1" lang="en" sz="900">
                <a:solidFill>
                  <a:srgbClr val="0000FF"/>
                </a:solidFill>
                <a:highlight>
                  <a:srgbClr val="FFFFFF"/>
                </a:highlight>
                <a:latin typeface="Courier New"/>
                <a:ea typeface="Courier New"/>
                <a:cs typeface="Courier New"/>
                <a:sym typeface="Courier New"/>
              </a:rPr>
              <a:t>CREATE</a:t>
            </a:r>
            <a:r>
              <a:rPr b="1" lang="en" sz="900">
                <a:solidFill>
                  <a:srgbClr val="000000"/>
                </a:solidFill>
                <a:highlight>
                  <a:srgbClr val="FFFFFF"/>
                </a:highlight>
                <a:latin typeface="Courier New"/>
                <a:ea typeface="Courier New"/>
                <a:cs typeface="Courier New"/>
                <a:sym typeface="Courier New"/>
              </a:rPr>
              <a:t> STR stringVariable</a:t>
            </a:r>
            <a:br>
              <a:rPr b="1" lang="en" sz="900">
                <a:solidFill>
                  <a:srgbClr val="098658"/>
                </a:solidFill>
                <a:highlight>
                  <a:srgbClr val="FFFFFF"/>
                </a:highlight>
                <a:latin typeface="Courier New"/>
                <a:ea typeface="Courier New"/>
                <a:cs typeface="Courier New"/>
                <a:sym typeface="Courier New"/>
              </a:rPr>
            </a:br>
            <a:r>
              <a:rPr b="1" lang="en" sz="900">
                <a:solidFill>
                  <a:srgbClr val="0000FF"/>
                </a:solidFill>
                <a:highlight>
                  <a:srgbClr val="FFFFFF"/>
                </a:highlight>
                <a:latin typeface="Courier New"/>
                <a:ea typeface="Courier New"/>
                <a:cs typeface="Courier New"/>
                <a:sym typeface="Courier New"/>
              </a:rPr>
              <a:t>CREATE</a:t>
            </a:r>
            <a:r>
              <a:rPr b="1" lang="en" sz="900">
                <a:solidFill>
                  <a:srgbClr val="000000"/>
                </a:solidFill>
                <a:highlight>
                  <a:srgbClr val="FFFFFF"/>
                </a:highlight>
                <a:latin typeface="Courier New"/>
                <a:ea typeface="Courier New"/>
                <a:cs typeface="Courier New"/>
                <a:sym typeface="Courier New"/>
              </a:rPr>
              <a:t> DOUBLE doubleVariable</a:t>
            </a:r>
            <a:br>
              <a:rPr b="1" lang="en" sz="900">
                <a:solidFill>
                  <a:srgbClr val="098658"/>
                </a:solidFill>
                <a:highlight>
                  <a:srgbClr val="FFFFFF"/>
                </a:highlight>
                <a:latin typeface="Courier New"/>
                <a:ea typeface="Courier New"/>
                <a:cs typeface="Courier New"/>
                <a:sym typeface="Courier New"/>
              </a:rPr>
            </a:br>
            <a:r>
              <a:rPr b="1" lang="en" sz="900">
                <a:solidFill>
                  <a:srgbClr val="0000FF"/>
                </a:solidFill>
                <a:highlight>
                  <a:srgbClr val="FFFFFF"/>
                </a:highlight>
                <a:latin typeface="Courier New"/>
                <a:ea typeface="Courier New"/>
                <a:cs typeface="Courier New"/>
                <a:sym typeface="Courier New"/>
              </a:rPr>
              <a:t>CREATE</a:t>
            </a:r>
            <a:r>
              <a:rPr b="1" lang="en" sz="900">
                <a:solidFill>
                  <a:srgbClr val="000000"/>
                </a:solidFill>
                <a:highlight>
                  <a:srgbClr val="FFFFFF"/>
                </a:highlight>
                <a:latin typeface="Courier New"/>
                <a:ea typeface="Courier New"/>
                <a:cs typeface="Courier New"/>
                <a:sym typeface="Courier New"/>
              </a:rPr>
              <a:t> BOOL booleanVariable</a:t>
            </a:r>
            <a:endParaRPr b="1" sz="900">
              <a:solidFill>
                <a:srgbClr val="000000"/>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a:t>A </a:t>
            </a:r>
            <a:r>
              <a:rPr b="1" lang="en">
                <a:latin typeface="Source Code Pro"/>
                <a:ea typeface="Source Code Pro"/>
                <a:cs typeface="Source Code Pro"/>
                <a:sym typeface="Source Code Pro"/>
              </a:rPr>
              <a:t>DYNAMIC</a:t>
            </a:r>
            <a:r>
              <a:rPr lang="en"/>
              <a:t> variable can be declared which can store any kind of supported data type, however once one data type is stored in the variable it can not store other kind of data type:</a:t>
            </a:r>
            <a:br>
              <a:rPr lang="en"/>
            </a:br>
            <a:r>
              <a:rPr b="1" lang="en" sz="900">
                <a:solidFill>
                  <a:srgbClr val="0000FF"/>
                </a:solidFill>
                <a:highlight>
                  <a:srgbClr val="FFFFFF"/>
                </a:highlight>
                <a:latin typeface="Courier New"/>
                <a:ea typeface="Courier New"/>
                <a:cs typeface="Courier New"/>
                <a:sym typeface="Courier New"/>
              </a:rPr>
              <a:t>CREATE</a:t>
            </a:r>
            <a:r>
              <a:rPr b="1" lang="en" sz="900">
                <a:solidFill>
                  <a:srgbClr val="000000"/>
                </a:solidFill>
                <a:highlight>
                  <a:srgbClr val="FFFFFF"/>
                </a:highlight>
                <a:latin typeface="Courier New"/>
                <a:ea typeface="Courier New"/>
                <a:cs typeface="Courier New"/>
                <a:sym typeface="Courier New"/>
              </a:rPr>
              <a:t> DYNAMIC mys</a:t>
            </a:r>
            <a:endParaRPr b="1" sz="900">
              <a:solidFill>
                <a:srgbClr val="000000"/>
              </a:solidFill>
              <a:highlight>
                <a:srgbClr val="FFFFFF"/>
              </a:highlight>
              <a:latin typeface="Courier New"/>
              <a:ea typeface="Courier New"/>
              <a:cs typeface="Courier New"/>
              <a:sym typeface="Courier New"/>
            </a:endParaRPr>
          </a:p>
          <a:p>
            <a:pPr indent="0" lvl="0" marL="0" rtl="0" algn="l">
              <a:spcBef>
                <a:spcPts val="1200"/>
              </a:spcBef>
              <a:spcAft>
                <a:spcPts val="1200"/>
              </a:spcAft>
              <a:buNone/>
            </a:pPr>
            <a:r>
              <a:rPr lang="en"/>
              <a:t>An </a:t>
            </a:r>
            <a:r>
              <a:rPr b="1" lang="en">
                <a:latin typeface="Source Code Pro"/>
                <a:ea typeface="Source Code Pro"/>
                <a:cs typeface="Source Code Pro"/>
                <a:sym typeface="Source Code Pro"/>
              </a:rPr>
              <a:t>ARRAY</a:t>
            </a:r>
            <a:r>
              <a:rPr lang="en"/>
              <a:t> of any </a:t>
            </a:r>
            <a:r>
              <a:rPr b="1" lang="en">
                <a:latin typeface="Source Code Pro"/>
                <a:ea typeface="Source Code Pro"/>
                <a:cs typeface="Source Code Pro"/>
                <a:sym typeface="Source Code Pro"/>
              </a:rPr>
              <a:t>INT, STR or DOUBLE</a:t>
            </a:r>
            <a:r>
              <a:rPr lang="en"/>
              <a:t> can be created.</a:t>
            </a:r>
            <a:br>
              <a:rPr lang="en"/>
            </a:br>
            <a:r>
              <a:rPr b="1" lang="en" sz="900">
                <a:solidFill>
                  <a:srgbClr val="0000FF"/>
                </a:solidFill>
                <a:highlight>
                  <a:srgbClr val="FFFFFF"/>
                </a:highlight>
                <a:latin typeface="Courier New"/>
                <a:ea typeface="Courier New"/>
                <a:cs typeface="Courier New"/>
                <a:sym typeface="Courier New"/>
              </a:rPr>
              <a:t>CREATE</a:t>
            </a:r>
            <a:r>
              <a:rPr b="1" lang="en" sz="900">
                <a:solidFill>
                  <a:srgbClr val="000000"/>
                </a:solidFill>
                <a:highlight>
                  <a:srgbClr val="FFFFFF"/>
                </a:highlight>
                <a:latin typeface="Courier New"/>
                <a:ea typeface="Courier New"/>
                <a:cs typeface="Courier New"/>
                <a:sym typeface="Courier New"/>
              </a:rPr>
              <a:t> STR stringArray </a:t>
            </a:r>
            <a:r>
              <a:rPr b="1" lang="en" sz="900">
                <a:solidFill>
                  <a:srgbClr val="2F2FFF"/>
                </a:solidFill>
                <a:highlight>
                  <a:srgbClr val="FFFFFF"/>
                </a:highlight>
                <a:latin typeface="Courier New"/>
                <a:ea typeface="Courier New"/>
                <a:cs typeface="Courier New"/>
                <a:sym typeface="Courier New"/>
              </a:rPr>
              <a:t>IS</a:t>
            </a:r>
            <a:r>
              <a:rPr b="1" lang="en" sz="900">
                <a:solidFill>
                  <a:srgbClr val="000000"/>
                </a:solidFill>
                <a:highlight>
                  <a:srgbClr val="FFFFFF"/>
                </a:highlight>
                <a:latin typeface="Courier New"/>
                <a:ea typeface="Courier New"/>
                <a:cs typeface="Courier New"/>
                <a:sym typeface="Courier New"/>
              </a:rPr>
              <a:t> [</a:t>
            </a:r>
            <a:r>
              <a:rPr b="1" lang="en" sz="900">
                <a:solidFill>
                  <a:srgbClr val="098658"/>
                </a:solidFill>
                <a:highlight>
                  <a:srgbClr val="FFFFFF"/>
                </a:highlight>
                <a:latin typeface="Courier New"/>
                <a:ea typeface="Courier New"/>
                <a:cs typeface="Courier New"/>
                <a:sym typeface="Courier New"/>
              </a:rPr>
              <a:t>“This”, “is”, “the”, “best”, “language”]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7650" y="5940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Operators:</a:t>
            </a:r>
            <a:endParaRPr/>
          </a:p>
        </p:txBody>
      </p:sp>
      <p:sp>
        <p:nvSpPr>
          <p:cNvPr id="123" name="Google Shape;123;p19"/>
          <p:cNvSpPr txBox="1"/>
          <p:nvPr>
            <p:ph idx="1" type="body"/>
          </p:nvPr>
        </p:nvSpPr>
        <p:spPr>
          <a:xfrm>
            <a:off x="729450" y="1400425"/>
            <a:ext cx="3567000" cy="293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Arithmetic</a:t>
            </a:r>
            <a:r>
              <a:rPr lang="en"/>
              <a:t> Op</a:t>
            </a:r>
            <a:r>
              <a:rPr lang="en"/>
              <a:t>erators:</a:t>
            </a:r>
            <a:endParaRPr/>
          </a:p>
          <a:p>
            <a:pPr indent="0" lvl="0" marL="0" rtl="0" algn="l">
              <a:spcBef>
                <a:spcPts val="1200"/>
              </a:spcBef>
              <a:spcAft>
                <a:spcPts val="1200"/>
              </a:spcAft>
              <a:buNone/>
            </a:pPr>
            <a:r>
              <a:t/>
            </a:r>
            <a:endParaRPr/>
          </a:p>
        </p:txBody>
      </p:sp>
      <p:graphicFrame>
        <p:nvGraphicFramePr>
          <p:cNvPr id="124" name="Google Shape;124;p19"/>
          <p:cNvGraphicFramePr/>
          <p:nvPr/>
        </p:nvGraphicFramePr>
        <p:xfrm>
          <a:off x="729450" y="1944150"/>
          <a:ext cx="3000000" cy="3000000"/>
        </p:xfrm>
        <a:graphic>
          <a:graphicData uri="http://schemas.openxmlformats.org/drawingml/2006/table">
            <a:tbl>
              <a:tblPr>
                <a:noFill/>
                <a:tableStyleId>{261E2A4A-37FB-43C0-A1A2-9106AA9BE2C6}</a:tableStyleId>
              </a:tblPr>
              <a:tblGrid>
                <a:gridCol w="806825"/>
                <a:gridCol w="1135425"/>
                <a:gridCol w="1726175"/>
              </a:tblGrid>
              <a:tr h="262025">
                <a:tc>
                  <a:txBody>
                    <a:bodyPr/>
                    <a:lstStyle/>
                    <a:p>
                      <a:pPr indent="0" lvl="0" marL="0" rtl="0" algn="ctr">
                        <a:spcBef>
                          <a:spcPts val="0"/>
                        </a:spcBef>
                        <a:spcAft>
                          <a:spcPts val="0"/>
                        </a:spcAft>
                        <a:buNone/>
                      </a:pPr>
                      <a:r>
                        <a:rPr b="1" lang="en" sz="1100">
                          <a:latin typeface="Lato"/>
                          <a:ea typeface="Lato"/>
                          <a:cs typeface="Lato"/>
                          <a:sym typeface="Lato"/>
                        </a:rPr>
                        <a:t>Operator</a:t>
                      </a:r>
                      <a:endParaRPr b="1" sz="11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1100"/>
                        <a:t>Operation</a:t>
                      </a:r>
                      <a:endParaRPr b="1" sz="1100"/>
                    </a:p>
                  </a:txBody>
                  <a:tcPr marT="91425" marB="91425" marR="91425" marL="91425"/>
                </a:tc>
                <a:tc>
                  <a:txBody>
                    <a:bodyPr/>
                    <a:lstStyle/>
                    <a:p>
                      <a:pPr indent="0" lvl="0" marL="0" rtl="0" algn="l">
                        <a:spcBef>
                          <a:spcPts val="0"/>
                        </a:spcBef>
                        <a:spcAft>
                          <a:spcPts val="0"/>
                        </a:spcAft>
                        <a:buNone/>
                      </a:pPr>
                      <a:r>
                        <a:rPr b="1" lang="en" sz="1100"/>
                        <a:t>Example</a:t>
                      </a:r>
                      <a:endParaRPr b="1" sz="1100"/>
                    </a:p>
                  </a:txBody>
                  <a:tcPr marT="91425" marB="91425" marR="91425" marL="91425"/>
                </a:tc>
              </a:tr>
              <a:tr h="262025">
                <a:tc>
                  <a:txBody>
                    <a:bodyPr/>
                    <a:lstStyle/>
                    <a:p>
                      <a:pPr indent="0" lvl="0" marL="0" rtl="0" algn="ctr">
                        <a:spcBef>
                          <a:spcPts val="0"/>
                        </a:spcBef>
                        <a:spcAft>
                          <a:spcPts val="0"/>
                        </a:spcAft>
                        <a:buNone/>
                      </a:pPr>
                      <a:r>
                        <a:rPr b="1" lang="en" sz="1100">
                          <a:latin typeface="Source Code Pro"/>
                          <a:ea typeface="Source Code Pro"/>
                          <a:cs typeface="Source Code Pro"/>
                          <a:sym typeface="Source Code Pro"/>
                        </a:rPr>
                        <a:t>+</a:t>
                      </a:r>
                      <a:endParaRPr b="1" sz="11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100">
                          <a:latin typeface="Lato"/>
                          <a:ea typeface="Lato"/>
                          <a:cs typeface="Lato"/>
                          <a:sym typeface="Lato"/>
                        </a:rPr>
                        <a:t>Addition</a:t>
                      </a:r>
                      <a:endParaRPr sz="1100">
                        <a:latin typeface="Lato"/>
                        <a:ea typeface="Lato"/>
                        <a:cs typeface="Lato"/>
                        <a:sym typeface="Lato"/>
                      </a:endParaRPr>
                    </a:p>
                  </a:txBody>
                  <a:tcPr marT="91425" marB="91425" marR="91425" marL="91425"/>
                </a:tc>
                <a:tc>
                  <a:txBody>
                    <a:bodyPr/>
                    <a:lstStyle/>
                    <a:p>
                      <a:pPr indent="0" lvl="0" marL="0" rtl="0" algn="l">
                        <a:lnSpc>
                          <a:spcPct val="133333"/>
                        </a:lnSpc>
                        <a:spcBef>
                          <a:spcPts val="0"/>
                        </a:spcBef>
                        <a:spcAft>
                          <a:spcPts val="0"/>
                        </a:spcAft>
                        <a:buNone/>
                      </a:pPr>
                      <a:r>
                        <a:rPr b="1" lang="en" sz="900">
                          <a:solidFill>
                            <a:schemeClr val="dk2"/>
                          </a:solidFill>
                          <a:highlight>
                            <a:srgbClr val="FFFFFF"/>
                          </a:highlight>
                          <a:latin typeface="Courier New"/>
                          <a:ea typeface="Courier New"/>
                          <a:cs typeface="Courier New"/>
                          <a:sym typeface="Courier New"/>
                        </a:rPr>
                        <a:t>sum </a:t>
                      </a:r>
                      <a:r>
                        <a:rPr b="1" lang="en" sz="900">
                          <a:solidFill>
                            <a:srgbClr val="2F2FFF"/>
                          </a:solidFill>
                          <a:highlight>
                            <a:srgbClr val="FFFFFF"/>
                          </a:highlight>
                          <a:latin typeface="Courier New"/>
                          <a:ea typeface="Courier New"/>
                          <a:cs typeface="Courier New"/>
                          <a:sym typeface="Courier New"/>
                        </a:rPr>
                        <a:t>IS</a:t>
                      </a:r>
                      <a:r>
                        <a:rPr b="1" lang="en" sz="900">
                          <a:solidFill>
                            <a:schemeClr val="dk2"/>
                          </a:solidFill>
                          <a:highlight>
                            <a:srgbClr val="FFFFFF"/>
                          </a:highlight>
                          <a:latin typeface="Courier New"/>
                          <a:ea typeface="Courier New"/>
                          <a:cs typeface="Courier New"/>
                          <a:sym typeface="Courier New"/>
                        </a:rPr>
                        <a:t> var1</a:t>
                      </a:r>
                      <a:r>
                        <a:rPr b="1" lang="en" sz="900">
                          <a:solidFill>
                            <a:srgbClr val="2F2FFF"/>
                          </a:solidFill>
                          <a:highlight>
                            <a:srgbClr val="FFFFFF"/>
                          </a:highlight>
                          <a:latin typeface="Courier New"/>
                          <a:ea typeface="Courier New"/>
                          <a:cs typeface="Courier New"/>
                          <a:sym typeface="Courier New"/>
                        </a:rPr>
                        <a:t> + </a:t>
                      </a:r>
                      <a:r>
                        <a:rPr b="1" lang="en" sz="900">
                          <a:solidFill>
                            <a:schemeClr val="dk2"/>
                          </a:solidFill>
                          <a:highlight>
                            <a:srgbClr val="FFFFFF"/>
                          </a:highlight>
                          <a:latin typeface="Courier New"/>
                          <a:ea typeface="Courier New"/>
                          <a:cs typeface="Courier New"/>
                          <a:sym typeface="Courier New"/>
                        </a:rPr>
                        <a:t>var2</a:t>
                      </a:r>
                      <a:endParaRPr b="1" sz="1100">
                        <a:solidFill>
                          <a:schemeClr val="dk2"/>
                        </a:solidFill>
                      </a:endParaRPr>
                    </a:p>
                  </a:txBody>
                  <a:tcPr marT="91425" marB="91425" marR="91425" marL="91425"/>
                </a:tc>
              </a:tr>
              <a:tr h="262025">
                <a:tc>
                  <a:txBody>
                    <a:bodyPr/>
                    <a:lstStyle/>
                    <a:p>
                      <a:pPr indent="0" lvl="0" marL="0" rtl="0" algn="ctr">
                        <a:spcBef>
                          <a:spcPts val="0"/>
                        </a:spcBef>
                        <a:spcAft>
                          <a:spcPts val="0"/>
                        </a:spcAft>
                        <a:buNone/>
                      </a:pPr>
                      <a:r>
                        <a:rPr b="1" lang="en" sz="1100">
                          <a:latin typeface="Source Code Pro"/>
                          <a:ea typeface="Source Code Pro"/>
                          <a:cs typeface="Source Code Pro"/>
                          <a:sym typeface="Source Code Pro"/>
                        </a:rPr>
                        <a:t>-</a:t>
                      </a:r>
                      <a:endParaRPr b="1" sz="11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100">
                          <a:latin typeface="Lato"/>
                          <a:ea typeface="Lato"/>
                          <a:cs typeface="Lato"/>
                          <a:sym typeface="Lato"/>
                        </a:rPr>
                        <a:t>Subtraction</a:t>
                      </a:r>
                      <a:endParaRPr sz="1100">
                        <a:latin typeface="Lato"/>
                        <a:ea typeface="Lato"/>
                        <a:cs typeface="Lato"/>
                        <a:sym typeface="Lato"/>
                      </a:endParaRPr>
                    </a:p>
                  </a:txBody>
                  <a:tcPr marT="91425" marB="91425" marR="91425" marL="91425"/>
                </a:tc>
                <a:tc>
                  <a:txBody>
                    <a:bodyPr/>
                    <a:lstStyle/>
                    <a:p>
                      <a:pPr indent="0" lvl="0" marL="0" rtl="0" algn="l">
                        <a:lnSpc>
                          <a:spcPct val="133333"/>
                        </a:lnSpc>
                        <a:spcBef>
                          <a:spcPts val="0"/>
                        </a:spcBef>
                        <a:spcAft>
                          <a:spcPts val="0"/>
                        </a:spcAft>
                        <a:buNone/>
                      </a:pPr>
                      <a:r>
                        <a:rPr b="1" lang="en" sz="900">
                          <a:highlight>
                            <a:srgbClr val="FFFFFF"/>
                          </a:highlight>
                          <a:latin typeface="Courier New"/>
                          <a:ea typeface="Courier New"/>
                          <a:cs typeface="Courier New"/>
                          <a:sym typeface="Courier New"/>
                        </a:rPr>
                        <a:t>diff </a:t>
                      </a:r>
                      <a:r>
                        <a:rPr b="1" lang="en" sz="900">
                          <a:solidFill>
                            <a:srgbClr val="2F2FFF"/>
                          </a:solidFill>
                          <a:highlight>
                            <a:srgbClr val="FFFFFF"/>
                          </a:highlight>
                          <a:latin typeface="Courier New"/>
                          <a:ea typeface="Courier New"/>
                          <a:cs typeface="Courier New"/>
                          <a:sym typeface="Courier New"/>
                        </a:rPr>
                        <a:t>IS</a:t>
                      </a:r>
                      <a:r>
                        <a:rPr b="1" lang="en" sz="900">
                          <a:highlight>
                            <a:srgbClr val="FFFFFF"/>
                          </a:highlight>
                          <a:latin typeface="Courier New"/>
                          <a:ea typeface="Courier New"/>
                          <a:cs typeface="Courier New"/>
                          <a:sym typeface="Courier New"/>
                        </a:rPr>
                        <a:t> var2 </a:t>
                      </a:r>
                      <a:r>
                        <a:rPr b="1" lang="en" sz="900">
                          <a:solidFill>
                            <a:srgbClr val="2F2FFF"/>
                          </a:solidFill>
                          <a:highlight>
                            <a:srgbClr val="FFFFFF"/>
                          </a:highlight>
                          <a:latin typeface="Courier New"/>
                          <a:ea typeface="Courier New"/>
                          <a:cs typeface="Courier New"/>
                          <a:sym typeface="Courier New"/>
                        </a:rPr>
                        <a:t>-</a:t>
                      </a:r>
                      <a:r>
                        <a:rPr b="1" lang="en" sz="900">
                          <a:highlight>
                            <a:srgbClr val="FFFFFF"/>
                          </a:highlight>
                          <a:latin typeface="Courier New"/>
                          <a:ea typeface="Courier New"/>
                          <a:cs typeface="Courier New"/>
                          <a:sym typeface="Courier New"/>
                        </a:rPr>
                        <a:t> var1</a:t>
                      </a:r>
                      <a:endParaRPr b="1" sz="1100"/>
                    </a:p>
                  </a:txBody>
                  <a:tcPr marT="91425" marB="91425" marR="91425" marL="91425"/>
                </a:tc>
              </a:tr>
              <a:tr h="262025">
                <a:tc>
                  <a:txBody>
                    <a:bodyPr/>
                    <a:lstStyle/>
                    <a:p>
                      <a:pPr indent="0" lvl="0" marL="0" rtl="0" algn="ctr">
                        <a:spcBef>
                          <a:spcPts val="0"/>
                        </a:spcBef>
                        <a:spcAft>
                          <a:spcPts val="0"/>
                        </a:spcAft>
                        <a:buNone/>
                      </a:pPr>
                      <a:r>
                        <a:rPr b="1" lang="en" sz="1100">
                          <a:latin typeface="Source Code Pro"/>
                          <a:ea typeface="Source Code Pro"/>
                          <a:cs typeface="Source Code Pro"/>
                          <a:sym typeface="Source Code Pro"/>
                        </a:rPr>
                        <a:t>*</a:t>
                      </a:r>
                      <a:endParaRPr b="1" sz="11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100">
                          <a:latin typeface="Lato"/>
                          <a:ea typeface="Lato"/>
                          <a:cs typeface="Lato"/>
                          <a:sym typeface="Lato"/>
                        </a:rPr>
                        <a:t>Multiplication</a:t>
                      </a:r>
                      <a:endParaRPr sz="1100">
                        <a:latin typeface="Lato"/>
                        <a:ea typeface="Lato"/>
                        <a:cs typeface="Lato"/>
                        <a:sym typeface="Lato"/>
                      </a:endParaRPr>
                    </a:p>
                  </a:txBody>
                  <a:tcPr marT="91425" marB="91425" marR="91425" marL="91425"/>
                </a:tc>
                <a:tc>
                  <a:txBody>
                    <a:bodyPr/>
                    <a:lstStyle/>
                    <a:p>
                      <a:pPr indent="0" lvl="0" marL="0" rtl="0" algn="l">
                        <a:lnSpc>
                          <a:spcPct val="133333"/>
                        </a:lnSpc>
                        <a:spcBef>
                          <a:spcPts val="0"/>
                        </a:spcBef>
                        <a:spcAft>
                          <a:spcPts val="0"/>
                        </a:spcAft>
                        <a:buNone/>
                      </a:pPr>
                      <a:r>
                        <a:rPr b="1" lang="en" sz="900">
                          <a:highlight>
                            <a:srgbClr val="FFFFFF"/>
                          </a:highlight>
                          <a:latin typeface="Courier New"/>
                          <a:ea typeface="Courier New"/>
                          <a:cs typeface="Courier New"/>
                          <a:sym typeface="Courier New"/>
                        </a:rPr>
                        <a:t>prod </a:t>
                      </a:r>
                      <a:r>
                        <a:rPr b="1" lang="en" sz="900">
                          <a:solidFill>
                            <a:srgbClr val="2F2FFF"/>
                          </a:solidFill>
                          <a:highlight>
                            <a:srgbClr val="FFFFFF"/>
                          </a:highlight>
                          <a:latin typeface="Courier New"/>
                          <a:ea typeface="Courier New"/>
                          <a:cs typeface="Courier New"/>
                          <a:sym typeface="Courier New"/>
                        </a:rPr>
                        <a:t>IS</a:t>
                      </a:r>
                      <a:r>
                        <a:rPr b="1" lang="en" sz="900">
                          <a:solidFill>
                            <a:srgbClr val="2F2FFF"/>
                          </a:solidFill>
                          <a:highlight>
                            <a:srgbClr val="FFFFFF"/>
                          </a:highlight>
                          <a:latin typeface="Courier New"/>
                          <a:ea typeface="Courier New"/>
                          <a:cs typeface="Courier New"/>
                          <a:sym typeface="Courier New"/>
                        </a:rPr>
                        <a:t> </a:t>
                      </a:r>
                      <a:r>
                        <a:rPr b="1" lang="en" sz="900">
                          <a:highlight>
                            <a:srgbClr val="FFFFFF"/>
                          </a:highlight>
                          <a:latin typeface="Courier New"/>
                          <a:ea typeface="Courier New"/>
                          <a:cs typeface="Courier New"/>
                          <a:sym typeface="Courier New"/>
                        </a:rPr>
                        <a:t>var1 </a:t>
                      </a:r>
                      <a:r>
                        <a:rPr b="1" lang="en" sz="900">
                          <a:solidFill>
                            <a:srgbClr val="2F2FFF"/>
                          </a:solidFill>
                          <a:highlight>
                            <a:srgbClr val="FFFFFF"/>
                          </a:highlight>
                          <a:latin typeface="Courier New"/>
                          <a:ea typeface="Courier New"/>
                          <a:cs typeface="Courier New"/>
                          <a:sym typeface="Courier New"/>
                        </a:rPr>
                        <a:t>*</a:t>
                      </a:r>
                      <a:r>
                        <a:rPr b="1" lang="en" sz="900">
                          <a:highlight>
                            <a:srgbClr val="FFFFFF"/>
                          </a:highlight>
                          <a:latin typeface="Courier New"/>
                          <a:ea typeface="Courier New"/>
                          <a:cs typeface="Courier New"/>
                          <a:sym typeface="Courier New"/>
                        </a:rPr>
                        <a:t> var2</a:t>
                      </a:r>
                      <a:endParaRPr b="1" sz="1100"/>
                    </a:p>
                  </a:txBody>
                  <a:tcPr marT="91425" marB="91425" marR="91425" marL="91425"/>
                </a:tc>
              </a:tr>
              <a:tr h="262025">
                <a:tc>
                  <a:txBody>
                    <a:bodyPr/>
                    <a:lstStyle/>
                    <a:p>
                      <a:pPr indent="0" lvl="0" marL="0" rtl="0" algn="ctr">
                        <a:spcBef>
                          <a:spcPts val="0"/>
                        </a:spcBef>
                        <a:spcAft>
                          <a:spcPts val="0"/>
                        </a:spcAft>
                        <a:buNone/>
                      </a:pPr>
                      <a:r>
                        <a:rPr b="1" lang="en" sz="1100">
                          <a:latin typeface="Source Code Pro"/>
                          <a:ea typeface="Source Code Pro"/>
                          <a:cs typeface="Source Code Pro"/>
                          <a:sym typeface="Source Code Pro"/>
                        </a:rPr>
                        <a:t>/</a:t>
                      </a:r>
                      <a:endParaRPr b="1" sz="11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100">
                          <a:latin typeface="Lato"/>
                          <a:ea typeface="Lato"/>
                          <a:cs typeface="Lato"/>
                          <a:sym typeface="Lato"/>
                        </a:rPr>
                        <a:t>Division</a:t>
                      </a:r>
                      <a:endParaRPr sz="1100">
                        <a:latin typeface="Lato"/>
                        <a:ea typeface="Lato"/>
                        <a:cs typeface="Lato"/>
                        <a:sym typeface="Lato"/>
                      </a:endParaRPr>
                    </a:p>
                  </a:txBody>
                  <a:tcPr marT="91425" marB="91425" marR="91425" marL="91425"/>
                </a:tc>
                <a:tc>
                  <a:txBody>
                    <a:bodyPr/>
                    <a:lstStyle/>
                    <a:p>
                      <a:pPr indent="0" lvl="0" marL="0" rtl="0" algn="l">
                        <a:lnSpc>
                          <a:spcPct val="133333"/>
                        </a:lnSpc>
                        <a:spcBef>
                          <a:spcPts val="0"/>
                        </a:spcBef>
                        <a:spcAft>
                          <a:spcPts val="0"/>
                        </a:spcAft>
                        <a:buNone/>
                      </a:pPr>
                      <a:r>
                        <a:rPr b="1" lang="en" sz="900">
                          <a:highlight>
                            <a:srgbClr val="FFFFFF"/>
                          </a:highlight>
                          <a:latin typeface="Courier New"/>
                          <a:ea typeface="Courier New"/>
                          <a:cs typeface="Courier New"/>
                          <a:sym typeface="Courier New"/>
                        </a:rPr>
                        <a:t>div </a:t>
                      </a:r>
                      <a:r>
                        <a:rPr b="1" lang="en" sz="900">
                          <a:solidFill>
                            <a:srgbClr val="0000FF"/>
                          </a:solidFill>
                          <a:highlight>
                            <a:srgbClr val="FFFFFF"/>
                          </a:highlight>
                          <a:latin typeface="Courier New"/>
                          <a:ea typeface="Courier New"/>
                          <a:cs typeface="Courier New"/>
                          <a:sym typeface="Courier New"/>
                        </a:rPr>
                        <a:t>IS</a:t>
                      </a:r>
                      <a:r>
                        <a:rPr b="1" lang="en" sz="900">
                          <a:solidFill>
                            <a:srgbClr val="0000FF"/>
                          </a:solidFill>
                          <a:highlight>
                            <a:srgbClr val="FFFFFF"/>
                          </a:highlight>
                          <a:latin typeface="Courier New"/>
                          <a:ea typeface="Courier New"/>
                          <a:cs typeface="Courier New"/>
                          <a:sym typeface="Courier New"/>
                        </a:rPr>
                        <a:t> </a:t>
                      </a:r>
                      <a:r>
                        <a:rPr b="1" lang="en" sz="900">
                          <a:highlight>
                            <a:srgbClr val="FFFFFF"/>
                          </a:highlight>
                          <a:latin typeface="Courier New"/>
                          <a:ea typeface="Courier New"/>
                          <a:cs typeface="Courier New"/>
                          <a:sym typeface="Courier New"/>
                        </a:rPr>
                        <a:t>var2 </a:t>
                      </a:r>
                      <a:r>
                        <a:rPr b="1" lang="en" sz="900">
                          <a:solidFill>
                            <a:srgbClr val="2F2FFF"/>
                          </a:solidFill>
                          <a:highlight>
                            <a:srgbClr val="FFFFFF"/>
                          </a:highlight>
                          <a:latin typeface="Courier New"/>
                          <a:ea typeface="Courier New"/>
                          <a:cs typeface="Courier New"/>
                          <a:sym typeface="Courier New"/>
                        </a:rPr>
                        <a:t>/</a:t>
                      </a:r>
                      <a:r>
                        <a:rPr b="1" lang="en" sz="900">
                          <a:highlight>
                            <a:srgbClr val="FFFFFF"/>
                          </a:highlight>
                          <a:latin typeface="Courier New"/>
                          <a:ea typeface="Courier New"/>
                          <a:cs typeface="Courier New"/>
                          <a:sym typeface="Courier New"/>
                        </a:rPr>
                        <a:t> var1</a:t>
                      </a:r>
                      <a:endParaRPr b="1" sz="1100"/>
                    </a:p>
                  </a:txBody>
                  <a:tcPr marT="91425" marB="91425" marR="91425" marL="91425"/>
                </a:tc>
              </a:tr>
              <a:tr h="262025">
                <a:tc>
                  <a:txBody>
                    <a:bodyPr/>
                    <a:lstStyle/>
                    <a:p>
                      <a:pPr indent="0" lvl="0" marL="0" rtl="0" algn="ctr">
                        <a:spcBef>
                          <a:spcPts val="0"/>
                        </a:spcBef>
                        <a:spcAft>
                          <a:spcPts val="0"/>
                        </a:spcAft>
                        <a:buNone/>
                      </a:pPr>
                      <a:r>
                        <a:rPr b="1" lang="en" sz="1100">
                          <a:latin typeface="Source Code Pro"/>
                          <a:ea typeface="Source Code Pro"/>
                          <a:cs typeface="Source Code Pro"/>
                          <a:sym typeface="Source Code Pro"/>
                        </a:rPr>
                        <a:t>%</a:t>
                      </a:r>
                      <a:endParaRPr b="1" sz="11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100">
                          <a:latin typeface="Lato"/>
                          <a:ea typeface="Lato"/>
                          <a:cs typeface="Lato"/>
                          <a:sym typeface="Lato"/>
                        </a:rPr>
                        <a:t>Modulus</a:t>
                      </a:r>
                      <a:endParaRPr sz="1100">
                        <a:latin typeface="Lato"/>
                        <a:ea typeface="Lato"/>
                        <a:cs typeface="Lato"/>
                        <a:sym typeface="Lato"/>
                      </a:endParaRPr>
                    </a:p>
                  </a:txBody>
                  <a:tcPr marT="91425" marB="91425" marR="91425" marL="91425"/>
                </a:tc>
                <a:tc>
                  <a:txBody>
                    <a:bodyPr/>
                    <a:lstStyle/>
                    <a:p>
                      <a:pPr indent="0" lvl="0" marL="0" rtl="0" algn="l">
                        <a:lnSpc>
                          <a:spcPct val="133333"/>
                        </a:lnSpc>
                        <a:spcBef>
                          <a:spcPts val="0"/>
                        </a:spcBef>
                        <a:spcAft>
                          <a:spcPts val="0"/>
                        </a:spcAft>
                        <a:buNone/>
                      </a:pPr>
                      <a:r>
                        <a:rPr b="1" lang="en" sz="900">
                          <a:highlight>
                            <a:srgbClr val="FFFFFF"/>
                          </a:highlight>
                          <a:latin typeface="Courier New"/>
                          <a:ea typeface="Courier New"/>
                          <a:cs typeface="Courier New"/>
                          <a:sym typeface="Courier New"/>
                        </a:rPr>
                        <a:t>mod </a:t>
                      </a:r>
                      <a:r>
                        <a:rPr b="1" lang="en" sz="900">
                          <a:solidFill>
                            <a:srgbClr val="2F2FFF"/>
                          </a:solidFill>
                          <a:highlight>
                            <a:srgbClr val="FFFFFF"/>
                          </a:highlight>
                          <a:latin typeface="Courier New"/>
                          <a:ea typeface="Courier New"/>
                          <a:cs typeface="Courier New"/>
                          <a:sym typeface="Courier New"/>
                        </a:rPr>
                        <a:t>IS</a:t>
                      </a:r>
                      <a:r>
                        <a:rPr b="1" lang="en" sz="900">
                          <a:solidFill>
                            <a:srgbClr val="2F2FFF"/>
                          </a:solidFill>
                          <a:highlight>
                            <a:srgbClr val="FFFFFF"/>
                          </a:highlight>
                          <a:latin typeface="Courier New"/>
                          <a:ea typeface="Courier New"/>
                          <a:cs typeface="Courier New"/>
                          <a:sym typeface="Courier New"/>
                        </a:rPr>
                        <a:t> </a:t>
                      </a:r>
                      <a:r>
                        <a:rPr b="1" lang="en" sz="900">
                          <a:highlight>
                            <a:srgbClr val="FFFFFF"/>
                          </a:highlight>
                          <a:latin typeface="Courier New"/>
                          <a:ea typeface="Courier New"/>
                          <a:cs typeface="Courier New"/>
                          <a:sym typeface="Courier New"/>
                        </a:rPr>
                        <a:t>mod1 </a:t>
                      </a:r>
                      <a:r>
                        <a:rPr b="1" lang="en" sz="900">
                          <a:solidFill>
                            <a:srgbClr val="2F2FFF"/>
                          </a:solidFill>
                          <a:highlight>
                            <a:srgbClr val="FFFFFF"/>
                          </a:highlight>
                          <a:latin typeface="Courier New"/>
                          <a:ea typeface="Courier New"/>
                          <a:cs typeface="Courier New"/>
                          <a:sym typeface="Courier New"/>
                        </a:rPr>
                        <a:t>%</a:t>
                      </a:r>
                      <a:r>
                        <a:rPr b="1" lang="en" sz="900">
                          <a:highlight>
                            <a:srgbClr val="FFFFFF"/>
                          </a:highlight>
                          <a:latin typeface="Courier New"/>
                          <a:ea typeface="Courier New"/>
                          <a:cs typeface="Courier New"/>
                          <a:sym typeface="Courier New"/>
                        </a:rPr>
                        <a:t> mod2</a:t>
                      </a:r>
                      <a:endParaRPr b="1" sz="1100"/>
                    </a:p>
                  </a:txBody>
                  <a:tcPr marT="91425" marB="91425" marR="91425" marL="91425"/>
                </a:tc>
              </a:tr>
              <a:tr h="349075">
                <a:tc>
                  <a:txBody>
                    <a:bodyPr/>
                    <a:lstStyle/>
                    <a:p>
                      <a:pPr indent="0" lvl="0" marL="0" rtl="0" algn="ctr">
                        <a:spcBef>
                          <a:spcPts val="0"/>
                        </a:spcBef>
                        <a:spcAft>
                          <a:spcPts val="0"/>
                        </a:spcAft>
                        <a:buNone/>
                      </a:pPr>
                      <a:r>
                        <a:rPr b="1" lang="en" sz="1100">
                          <a:latin typeface="Source Code Pro"/>
                          <a:ea typeface="Source Code Pro"/>
                          <a:cs typeface="Source Code Pro"/>
                          <a:sym typeface="Source Code Pro"/>
                        </a:rPr>
                        <a:t>^</a:t>
                      </a:r>
                      <a:endParaRPr b="1" sz="11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100">
                          <a:latin typeface="Lato"/>
                          <a:ea typeface="Lato"/>
                          <a:cs typeface="Lato"/>
                          <a:sym typeface="Lato"/>
                        </a:rPr>
                        <a:t>Power</a:t>
                      </a:r>
                      <a:endParaRPr sz="1100">
                        <a:latin typeface="Lato"/>
                        <a:ea typeface="Lato"/>
                        <a:cs typeface="Lato"/>
                        <a:sym typeface="Lato"/>
                      </a:endParaRPr>
                    </a:p>
                  </a:txBody>
                  <a:tcPr marT="91425" marB="91425" marR="91425" marL="91425"/>
                </a:tc>
                <a:tc>
                  <a:txBody>
                    <a:bodyPr/>
                    <a:lstStyle/>
                    <a:p>
                      <a:pPr indent="0" lvl="0" marL="0" rtl="0" algn="l">
                        <a:lnSpc>
                          <a:spcPct val="133333"/>
                        </a:lnSpc>
                        <a:spcBef>
                          <a:spcPts val="0"/>
                        </a:spcBef>
                        <a:spcAft>
                          <a:spcPts val="0"/>
                        </a:spcAft>
                        <a:buNone/>
                      </a:pPr>
                      <a:r>
                        <a:rPr b="1" lang="en" sz="900">
                          <a:highlight>
                            <a:srgbClr val="FFFFFF"/>
                          </a:highlight>
                          <a:latin typeface="Courier New"/>
                          <a:ea typeface="Courier New"/>
                          <a:cs typeface="Courier New"/>
                          <a:sym typeface="Courier New"/>
                        </a:rPr>
                        <a:t>result </a:t>
                      </a:r>
                      <a:r>
                        <a:rPr b="1" lang="en" sz="900">
                          <a:solidFill>
                            <a:srgbClr val="2F2FFF"/>
                          </a:solidFill>
                          <a:highlight>
                            <a:srgbClr val="FFFFFF"/>
                          </a:highlight>
                          <a:latin typeface="Courier New"/>
                          <a:ea typeface="Courier New"/>
                          <a:cs typeface="Courier New"/>
                          <a:sym typeface="Courier New"/>
                        </a:rPr>
                        <a:t>IS</a:t>
                      </a:r>
                      <a:r>
                        <a:rPr b="1" lang="en" sz="900">
                          <a:solidFill>
                            <a:srgbClr val="2F2FFF"/>
                          </a:solidFill>
                          <a:highlight>
                            <a:srgbClr val="FFFFFF"/>
                          </a:highlight>
                          <a:latin typeface="Courier New"/>
                          <a:ea typeface="Courier New"/>
                          <a:cs typeface="Courier New"/>
                          <a:sym typeface="Courier New"/>
                        </a:rPr>
                        <a:t> </a:t>
                      </a:r>
                      <a:r>
                        <a:rPr b="1" lang="en" sz="900">
                          <a:highlight>
                            <a:srgbClr val="FFFFFF"/>
                          </a:highlight>
                          <a:latin typeface="Courier New"/>
                          <a:ea typeface="Courier New"/>
                          <a:cs typeface="Courier New"/>
                          <a:sym typeface="Courier New"/>
                        </a:rPr>
                        <a:t>base </a:t>
                      </a:r>
                      <a:r>
                        <a:rPr b="1" lang="en" sz="900">
                          <a:solidFill>
                            <a:srgbClr val="2F2FFF"/>
                          </a:solidFill>
                          <a:highlight>
                            <a:srgbClr val="FFFFFF"/>
                          </a:highlight>
                          <a:latin typeface="Courier New"/>
                          <a:ea typeface="Courier New"/>
                          <a:cs typeface="Courier New"/>
                          <a:sym typeface="Courier New"/>
                        </a:rPr>
                        <a:t>^</a:t>
                      </a:r>
                      <a:r>
                        <a:rPr b="1" lang="en" sz="900">
                          <a:highlight>
                            <a:srgbClr val="FFFFFF"/>
                          </a:highlight>
                          <a:latin typeface="Courier New"/>
                          <a:ea typeface="Courier New"/>
                          <a:cs typeface="Courier New"/>
                          <a:sym typeface="Courier New"/>
                        </a:rPr>
                        <a:t> power</a:t>
                      </a:r>
                      <a:endParaRPr b="1" sz="1100"/>
                    </a:p>
                  </a:txBody>
                  <a:tcPr marT="91425" marB="91425" marR="91425" marL="91425"/>
                </a:tc>
              </a:tr>
            </a:tbl>
          </a:graphicData>
        </a:graphic>
      </p:graphicFrame>
      <p:graphicFrame>
        <p:nvGraphicFramePr>
          <p:cNvPr id="125" name="Google Shape;125;p19"/>
          <p:cNvGraphicFramePr/>
          <p:nvPr/>
        </p:nvGraphicFramePr>
        <p:xfrm>
          <a:off x="4572000" y="1944150"/>
          <a:ext cx="3000000" cy="3000000"/>
        </p:xfrm>
        <a:graphic>
          <a:graphicData uri="http://schemas.openxmlformats.org/drawingml/2006/table">
            <a:tbl>
              <a:tblPr>
                <a:noFill/>
                <a:tableStyleId>{261E2A4A-37FB-43C0-A1A2-9106AA9BE2C6}</a:tableStyleId>
              </a:tblPr>
              <a:tblGrid>
                <a:gridCol w="784500"/>
                <a:gridCol w="1104000"/>
                <a:gridCol w="1678400"/>
              </a:tblGrid>
              <a:tr h="257750">
                <a:tc>
                  <a:txBody>
                    <a:bodyPr/>
                    <a:lstStyle/>
                    <a:p>
                      <a:pPr indent="0" lvl="0" marL="0" rtl="0" algn="ctr">
                        <a:spcBef>
                          <a:spcPts val="0"/>
                        </a:spcBef>
                        <a:spcAft>
                          <a:spcPts val="0"/>
                        </a:spcAft>
                        <a:buNone/>
                      </a:pPr>
                      <a:r>
                        <a:rPr b="1" lang="en" sz="1100">
                          <a:latin typeface="Lato"/>
                          <a:ea typeface="Lato"/>
                          <a:cs typeface="Lato"/>
                          <a:sym typeface="Lato"/>
                        </a:rPr>
                        <a:t>Operator</a:t>
                      </a:r>
                      <a:endParaRPr b="1" sz="11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1100"/>
                        <a:t>Operation</a:t>
                      </a:r>
                      <a:endParaRPr b="1" sz="1100"/>
                    </a:p>
                  </a:txBody>
                  <a:tcPr marT="91425" marB="91425" marR="91425" marL="91425"/>
                </a:tc>
                <a:tc>
                  <a:txBody>
                    <a:bodyPr/>
                    <a:lstStyle/>
                    <a:p>
                      <a:pPr indent="0" lvl="0" marL="0" rtl="0" algn="l">
                        <a:spcBef>
                          <a:spcPts val="0"/>
                        </a:spcBef>
                        <a:spcAft>
                          <a:spcPts val="0"/>
                        </a:spcAft>
                        <a:buNone/>
                      </a:pPr>
                      <a:r>
                        <a:rPr b="1" lang="en" sz="1100"/>
                        <a:t>Example</a:t>
                      </a:r>
                      <a:endParaRPr b="1" sz="1100"/>
                    </a:p>
                  </a:txBody>
                  <a:tcPr marT="91425" marB="91425" marR="91425" marL="91425"/>
                </a:tc>
              </a:tr>
              <a:tr h="257750">
                <a:tc>
                  <a:txBody>
                    <a:bodyPr/>
                    <a:lstStyle/>
                    <a:p>
                      <a:pPr indent="0" lvl="0" marL="0" rtl="0" algn="ctr">
                        <a:spcBef>
                          <a:spcPts val="0"/>
                        </a:spcBef>
                        <a:spcAft>
                          <a:spcPts val="0"/>
                        </a:spcAft>
                        <a:buNone/>
                      </a:pPr>
                      <a:r>
                        <a:rPr b="1" lang="en" sz="1100">
                          <a:latin typeface="Source Code Pro"/>
                          <a:ea typeface="Source Code Pro"/>
                          <a:cs typeface="Source Code Pro"/>
                          <a:sym typeface="Source Code Pro"/>
                        </a:rPr>
                        <a:t>AND</a:t>
                      </a:r>
                      <a:endParaRPr b="1" sz="11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100">
                          <a:latin typeface="Lato"/>
                          <a:ea typeface="Lato"/>
                          <a:cs typeface="Lato"/>
                          <a:sym typeface="Lato"/>
                        </a:rPr>
                        <a:t>Logical And</a:t>
                      </a:r>
                      <a:endParaRPr sz="1100">
                        <a:latin typeface="Lato"/>
                        <a:ea typeface="Lato"/>
                        <a:cs typeface="Lato"/>
                        <a:sym typeface="Lato"/>
                      </a:endParaRPr>
                    </a:p>
                  </a:txBody>
                  <a:tcPr marT="91425" marB="91425" marR="91425" marL="91425"/>
                </a:tc>
                <a:tc>
                  <a:txBody>
                    <a:bodyPr/>
                    <a:lstStyle/>
                    <a:p>
                      <a:pPr indent="0" lvl="0" marL="0" rtl="0" algn="l">
                        <a:lnSpc>
                          <a:spcPct val="133333"/>
                        </a:lnSpc>
                        <a:spcBef>
                          <a:spcPts val="0"/>
                        </a:spcBef>
                        <a:spcAft>
                          <a:spcPts val="0"/>
                        </a:spcAft>
                        <a:buNone/>
                      </a:pPr>
                      <a:r>
                        <a:rPr b="1" lang="en" sz="900">
                          <a:highlight>
                            <a:srgbClr val="FFFFFF"/>
                          </a:highlight>
                          <a:latin typeface="Courier New"/>
                          <a:ea typeface="Courier New"/>
                          <a:cs typeface="Courier New"/>
                          <a:sym typeface="Courier New"/>
                        </a:rPr>
                        <a:t>var1 </a:t>
                      </a:r>
                      <a:r>
                        <a:rPr b="1" lang="en" sz="900">
                          <a:solidFill>
                            <a:srgbClr val="2F2FFF"/>
                          </a:solidFill>
                          <a:highlight>
                            <a:srgbClr val="FFFFFF"/>
                          </a:highlight>
                          <a:latin typeface="Courier New"/>
                          <a:ea typeface="Courier New"/>
                          <a:cs typeface="Courier New"/>
                          <a:sym typeface="Courier New"/>
                        </a:rPr>
                        <a:t>AND </a:t>
                      </a:r>
                      <a:r>
                        <a:rPr b="1" lang="en" sz="900">
                          <a:highlight>
                            <a:srgbClr val="FFFFFF"/>
                          </a:highlight>
                          <a:latin typeface="Courier New"/>
                          <a:ea typeface="Courier New"/>
                          <a:cs typeface="Courier New"/>
                          <a:sym typeface="Courier New"/>
                        </a:rPr>
                        <a:t>var2</a:t>
                      </a:r>
                      <a:endParaRPr b="1" sz="1100"/>
                    </a:p>
                  </a:txBody>
                  <a:tcPr marT="91425" marB="91425" marR="91425" marL="91425"/>
                </a:tc>
              </a:tr>
              <a:tr h="257750">
                <a:tc>
                  <a:txBody>
                    <a:bodyPr/>
                    <a:lstStyle/>
                    <a:p>
                      <a:pPr indent="0" lvl="0" marL="0" rtl="0" algn="ctr">
                        <a:spcBef>
                          <a:spcPts val="0"/>
                        </a:spcBef>
                        <a:spcAft>
                          <a:spcPts val="0"/>
                        </a:spcAft>
                        <a:buNone/>
                      </a:pPr>
                      <a:r>
                        <a:rPr b="1" lang="en" sz="1100">
                          <a:latin typeface="Source Code Pro"/>
                          <a:ea typeface="Source Code Pro"/>
                          <a:cs typeface="Source Code Pro"/>
                          <a:sym typeface="Source Code Pro"/>
                        </a:rPr>
                        <a:t>OR</a:t>
                      </a:r>
                      <a:endParaRPr b="1" sz="11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100">
                          <a:latin typeface="Lato"/>
                          <a:ea typeface="Lato"/>
                          <a:cs typeface="Lato"/>
                          <a:sym typeface="Lato"/>
                        </a:rPr>
                        <a:t>Logical Or</a:t>
                      </a:r>
                      <a:endParaRPr sz="1100">
                        <a:latin typeface="Lato"/>
                        <a:ea typeface="Lato"/>
                        <a:cs typeface="Lato"/>
                        <a:sym typeface="Lato"/>
                      </a:endParaRPr>
                    </a:p>
                  </a:txBody>
                  <a:tcPr marT="91425" marB="91425" marR="91425" marL="91425"/>
                </a:tc>
                <a:tc>
                  <a:txBody>
                    <a:bodyPr/>
                    <a:lstStyle/>
                    <a:p>
                      <a:pPr indent="0" lvl="0" marL="0" rtl="0" algn="l">
                        <a:lnSpc>
                          <a:spcPct val="133333"/>
                        </a:lnSpc>
                        <a:spcBef>
                          <a:spcPts val="0"/>
                        </a:spcBef>
                        <a:spcAft>
                          <a:spcPts val="0"/>
                        </a:spcAft>
                        <a:buNone/>
                      </a:pPr>
                      <a:r>
                        <a:rPr b="1" lang="en" sz="900">
                          <a:highlight>
                            <a:srgbClr val="FFFFFF"/>
                          </a:highlight>
                          <a:latin typeface="Courier New"/>
                          <a:ea typeface="Courier New"/>
                          <a:cs typeface="Courier New"/>
                          <a:sym typeface="Courier New"/>
                        </a:rPr>
                        <a:t>var2 </a:t>
                      </a:r>
                      <a:r>
                        <a:rPr b="1" lang="en" sz="900">
                          <a:solidFill>
                            <a:srgbClr val="2F2FFF"/>
                          </a:solidFill>
                          <a:highlight>
                            <a:srgbClr val="FFFFFF"/>
                          </a:highlight>
                          <a:latin typeface="Courier New"/>
                          <a:ea typeface="Courier New"/>
                          <a:cs typeface="Courier New"/>
                          <a:sym typeface="Courier New"/>
                        </a:rPr>
                        <a:t>OR </a:t>
                      </a:r>
                      <a:r>
                        <a:rPr b="1" lang="en" sz="900">
                          <a:highlight>
                            <a:srgbClr val="FFFFFF"/>
                          </a:highlight>
                          <a:latin typeface="Courier New"/>
                          <a:ea typeface="Courier New"/>
                          <a:cs typeface="Courier New"/>
                          <a:sym typeface="Courier New"/>
                        </a:rPr>
                        <a:t>var1</a:t>
                      </a:r>
                      <a:endParaRPr b="1" sz="1100"/>
                    </a:p>
                  </a:txBody>
                  <a:tcPr marT="91425" marB="91425" marR="91425" marL="91425"/>
                </a:tc>
              </a:tr>
              <a:tr h="263600">
                <a:tc>
                  <a:txBody>
                    <a:bodyPr/>
                    <a:lstStyle/>
                    <a:p>
                      <a:pPr indent="0" lvl="0" marL="0" rtl="0" algn="ctr">
                        <a:spcBef>
                          <a:spcPts val="0"/>
                        </a:spcBef>
                        <a:spcAft>
                          <a:spcPts val="0"/>
                        </a:spcAft>
                        <a:buNone/>
                      </a:pPr>
                      <a:r>
                        <a:rPr b="1" lang="en" sz="1100">
                          <a:latin typeface="Source Code Pro"/>
                          <a:ea typeface="Source Code Pro"/>
                          <a:cs typeface="Source Code Pro"/>
                          <a:sym typeface="Source Code Pro"/>
                        </a:rPr>
                        <a:t>NOT</a:t>
                      </a:r>
                      <a:endParaRPr b="1" sz="11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100">
                          <a:latin typeface="Lato"/>
                          <a:ea typeface="Lato"/>
                          <a:cs typeface="Lato"/>
                          <a:sym typeface="Lato"/>
                        </a:rPr>
                        <a:t>Logical Not</a:t>
                      </a:r>
                      <a:endParaRPr sz="1100">
                        <a:latin typeface="Lato"/>
                        <a:ea typeface="Lato"/>
                        <a:cs typeface="Lato"/>
                        <a:sym typeface="Lato"/>
                      </a:endParaRPr>
                    </a:p>
                  </a:txBody>
                  <a:tcPr marT="91425" marB="91425" marR="91425" marL="91425"/>
                </a:tc>
                <a:tc>
                  <a:txBody>
                    <a:bodyPr/>
                    <a:lstStyle/>
                    <a:p>
                      <a:pPr indent="0" lvl="0" marL="0" rtl="0" algn="l">
                        <a:lnSpc>
                          <a:spcPct val="133333"/>
                        </a:lnSpc>
                        <a:spcBef>
                          <a:spcPts val="0"/>
                        </a:spcBef>
                        <a:spcAft>
                          <a:spcPts val="0"/>
                        </a:spcAft>
                        <a:buNone/>
                      </a:pPr>
                      <a:r>
                        <a:rPr b="1" lang="en" sz="900">
                          <a:solidFill>
                            <a:srgbClr val="2F2FFF"/>
                          </a:solidFill>
                          <a:highlight>
                            <a:srgbClr val="FFFFFF"/>
                          </a:highlight>
                          <a:latin typeface="Courier New"/>
                          <a:ea typeface="Courier New"/>
                          <a:cs typeface="Courier New"/>
                          <a:sym typeface="Courier New"/>
                        </a:rPr>
                        <a:t>NOT</a:t>
                      </a:r>
                      <a:r>
                        <a:rPr b="1" lang="en" sz="900">
                          <a:highlight>
                            <a:srgbClr val="FFFFFF"/>
                          </a:highlight>
                          <a:latin typeface="Courier New"/>
                          <a:ea typeface="Courier New"/>
                          <a:cs typeface="Courier New"/>
                          <a:sym typeface="Courier New"/>
                        </a:rPr>
                        <a:t>(</a:t>
                      </a:r>
                      <a:r>
                        <a:rPr b="1" lang="en" sz="900">
                          <a:highlight>
                            <a:srgbClr val="FFFFFF"/>
                          </a:highlight>
                          <a:latin typeface="Courier New"/>
                          <a:ea typeface="Courier New"/>
                          <a:cs typeface="Courier New"/>
                          <a:sym typeface="Courier New"/>
                        </a:rPr>
                        <a:t>var1)</a:t>
                      </a:r>
                      <a:endParaRPr b="1" sz="1100"/>
                    </a:p>
                  </a:txBody>
                  <a:tcPr marT="91425" marB="91425" marR="91425" marL="91425"/>
                </a:tc>
              </a:tr>
            </a:tbl>
          </a:graphicData>
        </a:graphic>
      </p:graphicFrame>
      <p:sp>
        <p:nvSpPr>
          <p:cNvPr id="126" name="Google Shape;126;p19"/>
          <p:cNvSpPr txBox="1"/>
          <p:nvPr>
            <p:ph idx="1" type="body"/>
          </p:nvPr>
        </p:nvSpPr>
        <p:spPr>
          <a:xfrm>
            <a:off x="4571950" y="1400425"/>
            <a:ext cx="3567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Logical </a:t>
            </a:r>
            <a:r>
              <a:rPr lang="en"/>
              <a:t>Operators:</a:t>
            </a:r>
            <a:endParaRPr/>
          </a:p>
          <a:p>
            <a:pPr indent="0" lvl="0" marL="0" rtl="0" algn="l">
              <a:spcBef>
                <a:spcPts val="1200"/>
              </a:spcBef>
              <a:spcAft>
                <a:spcPts val="1200"/>
              </a:spcAft>
              <a:buNone/>
            </a:pPr>
            <a:r>
              <a:t/>
            </a:r>
            <a:endParaRPr/>
          </a:p>
        </p:txBody>
      </p:sp>
      <p:graphicFrame>
        <p:nvGraphicFramePr>
          <p:cNvPr id="127" name="Google Shape;127;p19"/>
          <p:cNvGraphicFramePr/>
          <p:nvPr/>
        </p:nvGraphicFramePr>
        <p:xfrm>
          <a:off x="4572000" y="4047100"/>
          <a:ext cx="3000000" cy="3000000"/>
        </p:xfrm>
        <a:graphic>
          <a:graphicData uri="http://schemas.openxmlformats.org/drawingml/2006/table">
            <a:tbl>
              <a:tblPr>
                <a:noFill/>
                <a:tableStyleId>{261E2A4A-37FB-43C0-A1A2-9106AA9BE2C6}</a:tableStyleId>
              </a:tblPr>
              <a:tblGrid>
                <a:gridCol w="784500"/>
                <a:gridCol w="1749800"/>
                <a:gridCol w="1032600"/>
              </a:tblGrid>
              <a:tr h="257750">
                <a:tc>
                  <a:txBody>
                    <a:bodyPr/>
                    <a:lstStyle/>
                    <a:p>
                      <a:pPr indent="0" lvl="0" marL="0" rtl="0" algn="ctr">
                        <a:spcBef>
                          <a:spcPts val="0"/>
                        </a:spcBef>
                        <a:spcAft>
                          <a:spcPts val="0"/>
                        </a:spcAft>
                        <a:buNone/>
                      </a:pPr>
                      <a:r>
                        <a:rPr b="1" lang="en" sz="1100">
                          <a:latin typeface="Lato"/>
                          <a:ea typeface="Lato"/>
                          <a:cs typeface="Lato"/>
                          <a:sym typeface="Lato"/>
                        </a:rPr>
                        <a:t>Operator</a:t>
                      </a:r>
                      <a:endParaRPr b="1" sz="11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1100"/>
                        <a:t>Operation</a:t>
                      </a:r>
                      <a:endParaRPr b="1" sz="1100"/>
                    </a:p>
                  </a:txBody>
                  <a:tcPr marT="91425" marB="91425" marR="91425" marL="91425"/>
                </a:tc>
                <a:tc>
                  <a:txBody>
                    <a:bodyPr/>
                    <a:lstStyle/>
                    <a:p>
                      <a:pPr indent="0" lvl="0" marL="0" rtl="0" algn="l">
                        <a:spcBef>
                          <a:spcPts val="0"/>
                        </a:spcBef>
                        <a:spcAft>
                          <a:spcPts val="0"/>
                        </a:spcAft>
                        <a:buNone/>
                      </a:pPr>
                      <a:r>
                        <a:rPr b="1" lang="en" sz="1100"/>
                        <a:t>Example</a:t>
                      </a:r>
                      <a:endParaRPr b="1" sz="1100"/>
                    </a:p>
                  </a:txBody>
                  <a:tcPr marT="91425" marB="91425" marR="91425" marL="91425"/>
                </a:tc>
              </a:tr>
              <a:tr h="257750">
                <a:tc>
                  <a:txBody>
                    <a:bodyPr/>
                    <a:lstStyle/>
                    <a:p>
                      <a:pPr indent="0" lvl="0" marL="0" rtl="0" algn="ctr">
                        <a:spcBef>
                          <a:spcPts val="0"/>
                        </a:spcBef>
                        <a:spcAft>
                          <a:spcPts val="0"/>
                        </a:spcAft>
                        <a:buNone/>
                      </a:pPr>
                      <a:r>
                        <a:rPr b="1" lang="en" sz="1100">
                          <a:latin typeface="Source Code Pro"/>
                          <a:ea typeface="Source Code Pro"/>
                          <a:cs typeface="Source Code Pro"/>
                          <a:sym typeface="Source Code Pro"/>
                        </a:rPr>
                        <a:t>IS</a:t>
                      </a:r>
                      <a:endParaRPr b="1" sz="11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100">
                          <a:latin typeface="Lato"/>
                          <a:ea typeface="Lato"/>
                          <a:cs typeface="Lato"/>
                          <a:sym typeface="Lato"/>
                        </a:rPr>
                        <a:t>Assignment (var1 = var2)</a:t>
                      </a:r>
                      <a:endParaRPr sz="1100">
                        <a:latin typeface="Lato"/>
                        <a:ea typeface="Lato"/>
                        <a:cs typeface="Lato"/>
                        <a:sym typeface="Lato"/>
                      </a:endParaRPr>
                    </a:p>
                  </a:txBody>
                  <a:tcPr marT="91425" marB="91425" marR="91425" marL="91425"/>
                </a:tc>
                <a:tc>
                  <a:txBody>
                    <a:bodyPr/>
                    <a:lstStyle/>
                    <a:p>
                      <a:pPr indent="0" lvl="0" marL="0" rtl="0" algn="l">
                        <a:lnSpc>
                          <a:spcPct val="133333"/>
                        </a:lnSpc>
                        <a:spcBef>
                          <a:spcPts val="0"/>
                        </a:spcBef>
                        <a:spcAft>
                          <a:spcPts val="0"/>
                        </a:spcAft>
                        <a:buNone/>
                      </a:pPr>
                      <a:r>
                        <a:rPr b="1" lang="en" sz="900">
                          <a:highlight>
                            <a:srgbClr val="FFFFFF"/>
                          </a:highlight>
                          <a:latin typeface="Courier New"/>
                          <a:ea typeface="Courier New"/>
                          <a:cs typeface="Courier New"/>
                          <a:sym typeface="Courier New"/>
                        </a:rPr>
                        <a:t>var1 </a:t>
                      </a:r>
                      <a:r>
                        <a:rPr b="1" lang="en" sz="900">
                          <a:solidFill>
                            <a:srgbClr val="2F2FFF"/>
                          </a:solidFill>
                          <a:highlight>
                            <a:srgbClr val="FFFFFF"/>
                          </a:highlight>
                          <a:latin typeface="Courier New"/>
                          <a:ea typeface="Courier New"/>
                          <a:cs typeface="Courier New"/>
                          <a:sym typeface="Courier New"/>
                        </a:rPr>
                        <a:t>IS </a:t>
                      </a:r>
                      <a:r>
                        <a:rPr b="1" lang="en" sz="900">
                          <a:highlight>
                            <a:srgbClr val="FFFFFF"/>
                          </a:highlight>
                          <a:latin typeface="Courier New"/>
                          <a:ea typeface="Courier New"/>
                          <a:cs typeface="Courier New"/>
                          <a:sym typeface="Courier New"/>
                        </a:rPr>
                        <a:t>var2</a:t>
                      </a:r>
                      <a:endParaRPr b="1" sz="1100"/>
                    </a:p>
                  </a:txBody>
                  <a:tcPr marT="91425" marB="91425" marR="91425" marL="91425"/>
                </a:tc>
              </a:tr>
            </a:tbl>
          </a:graphicData>
        </a:graphic>
      </p:graphicFrame>
      <p:sp>
        <p:nvSpPr>
          <p:cNvPr id="128" name="Google Shape;128;p19"/>
          <p:cNvSpPr txBox="1"/>
          <p:nvPr>
            <p:ph idx="1" type="body"/>
          </p:nvPr>
        </p:nvSpPr>
        <p:spPr>
          <a:xfrm>
            <a:off x="4571950" y="3613300"/>
            <a:ext cx="3567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Assignment </a:t>
            </a:r>
            <a:r>
              <a:rPr lang="en"/>
              <a:t>Operators:</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idx="1" type="body"/>
          </p:nvPr>
        </p:nvSpPr>
        <p:spPr>
          <a:xfrm>
            <a:off x="727650" y="131405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Relational Operators</a:t>
            </a:r>
            <a:endParaRPr/>
          </a:p>
        </p:txBody>
      </p:sp>
      <p:graphicFrame>
        <p:nvGraphicFramePr>
          <p:cNvPr id="134" name="Google Shape;134;p20"/>
          <p:cNvGraphicFramePr/>
          <p:nvPr/>
        </p:nvGraphicFramePr>
        <p:xfrm>
          <a:off x="800325" y="1804730"/>
          <a:ext cx="3000000" cy="3000000"/>
        </p:xfrm>
        <a:graphic>
          <a:graphicData uri="http://schemas.openxmlformats.org/drawingml/2006/table">
            <a:tbl>
              <a:tblPr>
                <a:noFill/>
                <a:tableStyleId>{261E2A4A-37FB-43C0-A1A2-9106AA9BE2C6}</a:tableStyleId>
              </a:tblPr>
              <a:tblGrid>
                <a:gridCol w="1861850"/>
                <a:gridCol w="1826775"/>
                <a:gridCol w="3692125"/>
              </a:tblGrid>
              <a:tr h="332150">
                <a:tc>
                  <a:txBody>
                    <a:bodyPr/>
                    <a:lstStyle/>
                    <a:p>
                      <a:pPr indent="0" lvl="0" marL="0" rtl="0" algn="ctr">
                        <a:spcBef>
                          <a:spcPts val="0"/>
                        </a:spcBef>
                        <a:spcAft>
                          <a:spcPts val="0"/>
                        </a:spcAft>
                        <a:buNone/>
                      </a:pPr>
                      <a:r>
                        <a:rPr b="1" lang="en" sz="1100">
                          <a:latin typeface="Lato"/>
                          <a:ea typeface="Lato"/>
                          <a:cs typeface="Lato"/>
                          <a:sym typeface="Lato"/>
                        </a:rPr>
                        <a:t>Operator</a:t>
                      </a:r>
                      <a:endParaRPr b="1" sz="11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1100">
                          <a:latin typeface="Lato"/>
                          <a:ea typeface="Lato"/>
                          <a:cs typeface="Lato"/>
                          <a:sym typeface="Lato"/>
                        </a:rPr>
                        <a:t>Operation</a:t>
                      </a:r>
                      <a:endParaRPr b="1" sz="11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1100">
                          <a:latin typeface="Lato"/>
                          <a:ea typeface="Lato"/>
                          <a:cs typeface="Lato"/>
                          <a:sym typeface="Lato"/>
                        </a:rPr>
                        <a:t>Example</a:t>
                      </a:r>
                      <a:endParaRPr b="1" sz="1100">
                        <a:latin typeface="Lato"/>
                        <a:ea typeface="Lato"/>
                        <a:cs typeface="Lato"/>
                        <a:sym typeface="Lato"/>
                      </a:endParaRPr>
                    </a:p>
                  </a:txBody>
                  <a:tcPr marT="91425" marB="91425" marR="91425" marL="91425"/>
                </a:tc>
              </a:tr>
              <a:tr h="332150">
                <a:tc>
                  <a:txBody>
                    <a:bodyPr/>
                    <a:lstStyle/>
                    <a:p>
                      <a:pPr indent="0" lvl="0" marL="0" rtl="0" algn="ctr">
                        <a:spcBef>
                          <a:spcPts val="0"/>
                        </a:spcBef>
                        <a:spcAft>
                          <a:spcPts val="0"/>
                        </a:spcAft>
                        <a:buNone/>
                      </a:pPr>
                      <a:r>
                        <a:rPr b="1" lang="en" sz="1100">
                          <a:latin typeface="Source Code Pro"/>
                          <a:ea typeface="Source Code Pro"/>
                          <a:cs typeface="Source Code Pro"/>
                          <a:sym typeface="Source Code Pro"/>
                        </a:rPr>
                        <a:t>EQUALS</a:t>
                      </a:r>
                      <a:endParaRPr b="1" sz="11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100">
                          <a:latin typeface="Lato"/>
                          <a:ea typeface="Lato"/>
                          <a:cs typeface="Lato"/>
                          <a:sym typeface="Lato"/>
                        </a:rPr>
                        <a:t>Equals to</a:t>
                      </a:r>
                      <a:endParaRPr sz="1100">
                        <a:latin typeface="Lato"/>
                        <a:ea typeface="Lato"/>
                        <a:cs typeface="Lato"/>
                        <a:sym typeface="Lato"/>
                      </a:endParaRPr>
                    </a:p>
                  </a:txBody>
                  <a:tcPr marT="91425" marB="91425" marR="91425" marL="91425"/>
                </a:tc>
                <a:tc>
                  <a:txBody>
                    <a:bodyPr/>
                    <a:lstStyle/>
                    <a:p>
                      <a:pPr indent="0" lvl="0" marL="0" rtl="0" algn="l">
                        <a:lnSpc>
                          <a:spcPct val="133333"/>
                        </a:lnSpc>
                        <a:spcBef>
                          <a:spcPts val="0"/>
                        </a:spcBef>
                        <a:spcAft>
                          <a:spcPts val="0"/>
                        </a:spcAft>
                        <a:buNone/>
                      </a:pPr>
                      <a:r>
                        <a:rPr b="1" lang="en" sz="900">
                          <a:highlight>
                            <a:srgbClr val="FFFFFF"/>
                          </a:highlight>
                          <a:latin typeface="Courier New"/>
                          <a:ea typeface="Courier New"/>
                          <a:cs typeface="Courier New"/>
                          <a:sym typeface="Courier New"/>
                        </a:rPr>
                        <a:t>var1 </a:t>
                      </a:r>
                      <a:r>
                        <a:rPr b="1" lang="en" sz="900">
                          <a:solidFill>
                            <a:srgbClr val="2F2FFF"/>
                          </a:solidFill>
                          <a:highlight>
                            <a:srgbClr val="FFFFFF"/>
                          </a:highlight>
                          <a:latin typeface="Courier New"/>
                          <a:ea typeface="Courier New"/>
                          <a:cs typeface="Courier New"/>
                          <a:sym typeface="Courier New"/>
                        </a:rPr>
                        <a:t>EQUALS </a:t>
                      </a:r>
                      <a:r>
                        <a:rPr b="1" lang="en" sz="900">
                          <a:highlight>
                            <a:srgbClr val="FFFFFF"/>
                          </a:highlight>
                          <a:latin typeface="Courier New"/>
                          <a:ea typeface="Courier New"/>
                          <a:cs typeface="Courier New"/>
                          <a:sym typeface="Courier New"/>
                        </a:rPr>
                        <a:t>var2</a:t>
                      </a:r>
                      <a:endParaRPr b="1" sz="900">
                        <a:highlight>
                          <a:srgbClr val="FFFFFF"/>
                        </a:highlight>
                        <a:latin typeface="Courier New"/>
                        <a:ea typeface="Courier New"/>
                        <a:cs typeface="Courier New"/>
                        <a:sym typeface="Courier New"/>
                      </a:endParaRPr>
                    </a:p>
                  </a:txBody>
                  <a:tcPr marT="91425" marB="91425" marR="91425" marL="91425"/>
                </a:tc>
              </a:tr>
              <a:tr h="332150">
                <a:tc>
                  <a:txBody>
                    <a:bodyPr/>
                    <a:lstStyle/>
                    <a:p>
                      <a:pPr indent="0" lvl="0" marL="0" rtl="0" algn="ctr">
                        <a:spcBef>
                          <a:spcPts val="0"/>
                        </a:spcBef>
                        <a:spcAft>
                          <a:spcPts val="0"/>
                        </a:spcAft>
                        <a:buNone/>
                      </a:pPr>
                      <a:r>
                        <a:rPr b="1" lang="en" sz="1100">
                          <a:latin typeface="Source Code Pro"/>
                          <a:ea typeface="Source Code Pro"/>
                          <a:cs typeface="Source Code Pro"/>
                          <a:sym typeface="Source Code Pro"/>
                        </a:rPr>
                        <a:t>NOTEQUALTO</a:t>
                      </a:r>
                      <a:endParaRPr b="1" sz="11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100">
                          <a:latin typeface="Lato"/>
                          <a:ea typeface="Lato"/>
                          <a:cs typeface="Lato"/>
                          <a:sym typeface="Lato"/>
                        </a:rPr>
                        <a:t>Not Equals to</a:t>
                      </a:r>
                      <a:endParaRPr sz="1100">
                        <a:latin typeface="Lato"/>
                        <a:ea typeface="Lato"/>
                        <a:cs typeface="Lato"/>
                        <a:sym typeface="Lato"/>
                      </a:endParaRPr>
                    </a:p>
                  </a:txBody>
                  <a:tcPr marT="91425" marB="91425" marR="91425" marL="91425"/>
                </a:tc>
                <a:tc>
                  <a:txBody>
                    <a:bodyPr/>
                    <a:lstStyle/>
                    <a:p>
                      <a:pPr indent="0" lvl="0" marL="0" rtl="0" algn="l">
                        <a:lnSpc>
                          <a:spcPct val="133333"/>
                        </a:lnSpc>
                        <a:spcBef>
                          <a:spcPts val="0"/>
                        </a:spcBef>
                        <a:spcAft>
                          <a:spcPts val="0"/>
                        </a:spcAft>
                        <a:buNone/>
                      </a:pPr>
                      <a:r>
                        <a:rPr b="1" lang="en" sz="900">
                          <a:highlight>
                            <a:srgbClr val="FFFFFF"/>
                          </a:highlight>
                          <a:latin typeface="Courier New"/>
                          <a:ea typeface="Courier New"/>
                          <a:cs typeface="Courier New"/>
                          <a:sym typeface="Courier New"/>
                        </a:rPr>
                        <a:t>var1 </a:t>
                      </a:r>
                      <a:r>
                        <a:rPr b="1" lang="en" sz="900">
                          <a:solidFill>
                            <a:srgbClr val="2F2FFF"/>
                          </a:solidFill>
                          <a:highlight>
                            <a:srgbClr val="FFFFFF"/>
                          </a:highlight>
                          <a:latin typeface="Courier New"/>
                          <a:ea typeface="Courier New"/>
                          <a:cs typeface="Courier New"/>
                          <a:sym typeface="Courier New"/>
                        </a:rPr>
                        <a:t>NOTEQUALTO </a:t>
                      </a:r>
                      <a:r>
                        <a:rPr b="1" lang="en" sz="900">
                          <a:highlight>
                            <a:srgbClr val="FFFFFF"/>
                          </a:highlight>
                          <a:latin typeface="Courier New"/>
                          <a:ea typeface="Courier New"/>
                          <a:cs typeface="Courier New"/>
                          <a:sym typeface="Courier New"/>
                        </a:rPr>
                        <a:t>var2</a:t>
                      </a:r>
                      <a:endParaRPr b="1" sz="900">
                        <a:highlight>
                          <a:srgbClr val="FFFFFF"/>
                        </a:highlight>
                        <a:latin typeface="Courier New"/>
                        <a:ea typeface="Courier New"/>
                        <a:cs typeface="Courier New"/>
                        <a:sym typeface="Courier New"/>
                      </a:endParaRPr>
                    </a:p>
                  </a:txBody>
                  <a:tcPr marT="91425" marB="91425" marR="91425" marL="91425"/>
                </a:tc>
              </a:tr>
              <a:tr h="332150">
                <a:tc>
                  <a:txBody>
                    <a:bodyPr/>
                    <a:lstStyle/>
                    <a:p>
                      <a:pPr indent="0" lvl="0" marL="0" rtl="0" algn="ctr">
                        <a:spcBef>
                          <a:spcPts val="0"/>
                        </a:spcBef>
                        <a:spcAft>
                          <a:spcPts val="0"/>
                        </a:spcAft>
                        <a:buNone/>
                      </a:pPr>
                      <a:r>
                        <a:rPr b="1" lang="en" sz="1100">
                          <a:latin typeface="Source Code Pro"/>
                          <a:ea typeface="Source Code Pro"/>
                          <a:cs typeface="Source Code Pro"/>
                          <a:sym typeface="Source Code Pro"/>
                        </a:rPr>
                        <a:t>LESSTHAN</a:t>
                      </a:r>
                      <a:endParaRPr b="1" sz="11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100">
                          <a:latin typeface="Lato"/>
                          <a:ea typeface="Lato"/>
                          <a:cs typeface="Lato"/>
                          <a:sym typeface="Lato"/>
                        </a:rPr>
                        <a:t>Less Than</a:t>
                      </a:r>
                      <a:endParaRPr sz="1100">
                        <a:latin typeface="Lato"/>
                        <a:ea typeface="Lato"/>
                        <a:cs typeface="Lato"/>
                        <a:sym typeface="Lato"/>
                      </a:endParaRPr>
                    </a:p>
                  </a:txBody>
                  <a:tcPr marT="91425" marB="91425" marR="91425" marL="91425"/>
                </a:tc>
                <a:tc>
                  <a:txBody>
                    <a:bodyPr/>
                    <a:lstStyle/>
                    <a:p>
                      <a:pPr indent="0" lvl="0" marL="0" rtl="0" algn="l">
                        <a:lnSpc>
                          <a:spcPct val="133333"/>
                        </a:lnSpc>
                        <a:spcBef>
                          <a:spcPts val="0"/>
                        </a:spcBef>
                        <a:spcAft>
                          <a:spcPts val="0"/>
                        </a:spcAft>
                        <a:buNone/>
                      </a:pPr>
                      <a:r>
                        <a:rPr b="1" lang="en" sz="900">
                          <a:highlight>
                            <a:srgbClr val="FFFFFF"/>
                          </a:highlight>
                          <a:latin typeface="Courier New"/>
                          <a:ea typeface="Courier New"/>
                          <a:cs typeface="Courier New"/>
                          <a:sym typeface="Courier New"/>
                        </a:rPr>
                        <a:t>var1 </a:t>
                      </a:r>
                      <a:r>
                        <a:rPr b="1" lang="en" sz="900">
                          <a:solidFill>
                            <a:srgbClr val="2F2FFF"/>
                          </a:solidFill>
                          <a:highlight>
                            <a:srgbClr val="FFFFFF"/>
                          </a:highlight>
                          <a:latin typeface="Courier New"/>
                          <a:ea typeface="Courier New"/>
                          <a:cs typeface="Courier New"/>
                          <a:sym typeface="Courier New"/>
                        </a:rPr>
                        <a:t>LESSTHAN </a:t>
                      </a:r>
                      <a:r>
                        <a:rPr b="1" lang="en" sz="900">
                          <a:highlight>
                            <a:srgbClr val="FFFFFF"/>
                          </a:highlight>
                          <a:latin typeface="Courier New"/>
                          <a:ea typeface="Courier New"/>
                          <a:cs typeface="Courier New"/>
                          <a:sym typeface="Courier New"/>
                        </a:rPr>
                        <a:t>var2</a:t>
                      </a:r>
                      <a:endParaRPr b="1" sz="900">
                        <a:highlight>
                          <a:srgbClr val="FFFFFF"/>
                        </a:highlight>
                        <a:latin typeface="Courier New"/>
                        <a:ea typeface="Courier New"/>
                        <a:cs typeface="Courier New"/>
                        <a:sym typeface="Courier New"/>
                      </a:endParaRPr>
                    </a:p>
                  </a:txBody>
                  <a:tcPr marT="91425" marB="91425" marR="91425" marL="91425"/>
                </a:tc>
              </a:tr>
              <a:tr h="332150">
                <a:tc>
                  <a:txBody>
                    <a:bodyPr/>
                    <a:lstStyle/>
                    <a:p>
                      <a:pPr indent="0" lvl="0" marL="0" rtl="0" algn="ctr">
                        <a:spcBef>
                          <a:spcPts val="0"/>
                        </a:spcBef>
                        <a:spcAft>
                          <a:spcPts val="0"/>
                        </a:spcAft>
                        <a:buNone/>
                      </a:pPr>
                      <a:r>
                        <a:rPr b="1" lang="en" sz="1100">
                          <a:latin typeface="Source Code Pro"/>
                          <a:ea typeface="Source Code Pro"/>
                          <a:cs typeface="Source Code Pro"/>
                          <a:sym typeface="Source Code Pro"/>
                        </a:rPr>
                        <a:t>GREATERTHAN</a:t>
                      </a:r>
                      <a:endParaRPr b="1" sz="11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100">
                          <a:latin typeface="Lato"/>
                          <a:ea typeface="Lato"/>
                          <a:cs typeface="Lato"/>
                          <a:sym typeface="Lato"/>
                        </a:rPr>
                        <a:t>Greater Than</a:t>
                      </a:r>
                      <a:endParaRPr sz="1100">
                        <a:latin typeface="Lato"/>
                        <a:ea typeface="Lato"/>
                        <a:cs typeface="Lato"/>
                        <a:sym typeface="Lato"/>
                      </a:endParaRPr>
                    </a:p>
                  </a:txBody>
                  <a:tcPr marT="91425" marB="91425" marR="91425" marL="91425"/>
                </a:tc>
                <a:tc>
                  <a:txBody>
                    <a:bodyPr/>
                    <a:lstStyle/>
                    <a:p>
                      <a:pPr indent="0" lvl="0" marL="0" rtl="0" algn="l">
                        <a:lnSpc>
                          <a:spcPct val="133333"/>
                        </a:lnSpc>
                        <a:spcBef>
                          <a:spcPts val="0"/>
                        </a:spcBef>
                        <a:spcAft>
                          <a:spcPts val="0"/>
                        </a:spcAft>
                        <a:buNone/>
                      </a:pPr>
                      <a:r>
                        <a:rPr b="1" lang="en" sz="900">
                          <a:highlight>
                            <a:srgbClr val="FFFFFF"/>
                          </a:highlight>
                          <a:latin typeface="Courier New"/>
                          <a:ea typeface="Courier New"/>
                          <a:cs typeface="Courier New"/>
                          <a:sym typeface="Courier New"/>
                        </a:rPr>
                        <a:t>var1 </a:t>
                      </a:r>
                      <a:r>
                        <a:rPr b="1" lang="en" sz="900">
                          <a:solidFill>
                            <a:srgbClr val="0000FF"/>
                          </a:solidFill>
                          <a:highlight>
                            <a:srgbClr val="FFFFFF"/>
                          </a:highlight>
                          <a:latin typeface="Courier New"/>
                          <a:ea typeface="Courier New"/>
                          <a:cs typeface="Courier New"/>
                          <a:sym typeface="Courier New"/>
                        </a:rPr>
                        <a:t>GREATERTHAN </a:t>
                      </a:r>
                      <a:r>
                        <a:rPr b="1" lang="en" sz="900">
                          <a:highlight>
                            <a:srgbClr val="FFFFFF"/>
                          </a:highlight>
                          <a:latin typeface="Courier New"/>
                          <a:ea typeface="Courier New"/>
                          <a:cs typeface="Courier New"/>
                          <a:sym typeface="Courier New"/>
                        </a:rPr>
                        <a:t>var2</a:t>
                      </a:r>
                      <a:endParaRPr b="1" sz="900">
                        <a:highlight>
                          <a:srgbClr val="FFFFFF"/>
                        </a:highlight>
                        <a:latin typeface="Courier New"/>
                        <a:ea typeface="Courier New"/>
                        <a:cs typeface="Courier New"/>
                        <a:sym typeface="Courier New"/>
                      </a:endParaRPr>
                    </a:p>
                  </a:txBody>
                  <a:tcPr marT="91425" marB="91425" marR="91425" marL="91425"/>
                </a:tc>
              </a:tr>
              <a:tr h="332150">
                <a:tc>
                  <a:txBody>
                    <a:bodyPr/>
                    <a:lstStyle/>
                    <a:p>
                      <a:pPr indent="0" lvl="0" marL="0" rtl="0" algn="ctr">
                        <a:spcBef>
                          <a:spcPts val="0"/>
                        </a:spcBef>
                        <a:spcAft>
                          <a:spcPts val="0"/>
                        </a:spcAft>
                        <a:buNone/>
                      </a:pPr>
                      <a:r>
                        <a:rPr b="1" lang="en" sz="1100">
                          <a:latin typeface="Source Code Pro"/>
                          <a:ea typeface="Source Code Pro"/>
                          <a:cs typeface="Source Code Pro"/>
                          <a:sym typeface="Source Code Pro"/>
                        </a:rPr>
                        <a:t>LESSTHANOREQUAL</a:t>
                      </a:r>
                      <a:endParaRPr b="1" sz="11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100">
                          <a:latin typeface="Lato"/>
                          <a:ea typeface="Lato"/>
                          <a:cs typeface="Lato"/>
                          <a:sym typeface="Lato"/>
                        </a:rPr>
                        <a:t>Less than or equals to</a:t>
                      </a:r>
                      <a:endParaRPr sz="1100">
                        <a:latin typeface="Lato"/>
                        <a:ea typeface="Lato"/>
                        <a:cs typeface="Lato"/>
                        <a:sym typeface="Lato"/>
                      </a:endParaRPr>
                    </a:p>
                  </a:txBody>
                  <a:tcPr marT="91425" marB="91425" marR="91425" marL="91425"/>
                </a:tc>
                <a:tc>
                  <a:txBody>
                    <a:bodyPr/>
                    <a:lstStyle/>
                    <a:p>
                      <a:pPr indent="0" lvl="0" marL="0" rtl="0" algn="l">
                        <a:lnSpc>
                          <a:spcPct val="133333"/>
                        </a:lnSpc>
                        <a:spcBef>
                          <a:spcPts val="0"/>
                        </a:spcBef>
                        <a:spcAft>
                          <a:spcPts val="0"/>
                        </a:spcAft>
                        <a:buNone/>
                      </a:pPr>
                      <a:r>
                        <a:rPr b="1" lang="en" sz="900">
                          <a:highlight>
                            <a:srgbClr val="FFFFFF"/>
                          </a:highlight>
                          <a:latin typeface="Courier New"/>
                          <a:ea typeface="Courier New"/>
                          <a:cs typeface="Courier New"/>
                          <a:sym typeface="Courier New"/>
                        </a:rPr>
                        <a:t>var1 </a:t>
                      </a:r>
                      <a:r>
                        <a:rPr b="1" lang="en" sz="900">
                          <a:solidFill>
                            <a:srgbClr val="2F2FFF"/>
                          </a:solidFill>
                          <a:highlight>
                            <a:srgbClr val="FFFFFF"/>
                          </a:highlight>
                          <a:latin typeface="Courier New"/>
                          <a:ea typeface="Courier New"/>
                          <a:cs typeface="Courier New"/>
                          <a:sym typeface="Courier New"/>
                        </a:rPr>
                        <a:t>LESSTHANOREQUAL </a:t>
                      </a:r>
                      <a:r>
                        <a:rPr b="1" lang="en" sz="900">
                          <a:highlight>
                            <a:srgbClr val="FFFFFF"/>
                          </a:highlight>
                          <a:latin typeface="Courier New"/>
                          <a:ea typeface="Courier New"/>
                          <a:cs typeface="Courier New"/>
                          <a:sym typeface="Courier New"/>
                        </a:rPr>
                        <a:t>var2</a:t>
                      </a:r>
                      <a:endParaRPr b="1" sz="900">
                        <a:highlight>
                          <a:srgbClr val="FFFFFF"/>
                        </a:highlight>
                        <a:latin typeface="Courier New"/>
                        <a:ea typeface="Courier New"/>
                        <a:cs typeface="Courier New"/>
                        <a:sym typeface="Courier New"/>
                      </a:endParaRPr>
                    </a:p>
                  </a:txBody>
                  <a:tcPr marT="91425" marB="91425" marR="91425" marL="91425"/>
                </a:tc>
              </a:tr>
              <a:tr h="332150">
                <a:tc>
                  <a:txBody>
                    <a:bodyPr/>
                    <a:lstStyle/>
                    <a:p>
                      <a:pPr indent="0" lvl="0" marL="0" rtl="0" algn="ctr">
                        <a:spcBef>
                          <a:spcPts val="0"/>
                        </a:spcBef>
                        <a:spcAft>
                          <a:spcPts val="0"/>
                        </a:spcAft>
                        <a:buNone/>
                      </a:pPr>
                      <a:r>
                        <a:rPr b="1" lang="en" sz="1100">
                          <a:latin typeface="Source Code Pro"/>
                          <a:ea typeface="Source Code Pro"/>
                          <a:cs typeface="Source Code Pro"/>
                          <a:sym typeface="Source Code Pro"/>
                        </a:rPr>
                        <a:t>GREATERTHANOREQUAL</a:t>
                      </a:r>
                      <a:endParaRPr b="1" sz="11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100">
                          <a:latin typeface="Lato"/>
                          <a:ea typeface="Lato"/>
                          <a:cs typeface="Lato"/>
                          <a:sym typeface="Lato"/>
                        </a:rPr>
                        <a:t>Greater than or equals to</a:t>
                      </a:r>
                      <a:endParaRPr sz="1100">
                        <a:latin typeface="Lato"/>
                        <a:ea typeface="Lato"/>
                        <a:cs typeface="Lato"/>
                        <a:sym typeface="Lato"/>
                      </a:endParaRPr>
                    </a:p>
                  </a:txBody>
                  <a:tcPr marT="91425" marB="91425" marR="91425" marL="91425"/>
                </a:tc>
                <a:tc>
                  <a:txBody>
                    <a:bodyPr/>
                    <a:lstStyle/>
                    <a:p>
                      <a:pPr indent="0" lvl="0" marL="0" rtl="0" algn="l">
                        <a:lnSpc>
                          <a:spcPct val="133333"/>
                        </a:lnSpc>
                        <a:spcBef>
                          <a:spcPts val="0"/>
                        </a:spcBef>
                        <a:spcAft>
                          <a:spcPts val="0"/>
                        </a:spcAft>
                        <a:buNone/>
                      </a:pPr>
                      <a:r>
                        <a:rPr b="1" lang="en" sz="900">
                          <a:highlight>
                            <a:srgbClr val="FFFFFF"/>
                          </a:highlight>
                          <a:latin typeface="Courier New"/>
                          <a:ea typeface="Courier New"/>
                          <a:cs typeface="Courier New"/>
                          <a:sym typeface="Courier New"/>
                        </a:rPr>
                        <a:t>var1 </a:t>
                      </a:r>
                      <a:r>
                        <a:rPr b="1" lang="en" sz="900">
                          <a:solidFill>
                            <a:srgbClr val="2F2FFF"/>
                          </a:solidFill>
                          <a:highlight>
                            <a:srgbClr val="FFFFFF"/>
                          </a:highlight>
                          <a:latin typeface="Courier New"/>
                          <a:ea typeface="Courier New"/>
                          <a:cs typeface="Courier New"/>
                          <a:sym typeface="Courier New"/>
                        </a:rPr>
                        <a:t>GREATERTHANOREQUAL </a:t>
                      </a:r>
                      <a:r>
                        <a:rPr b="1" lang="en" sz="900">
                          <a:highlight>
                            <a:srgbClr val="FFFFFF"/>
                          </a:highlight>
                          <a:latin typeface="Courier New"/>
                          <a:ea typeface="Courier New"/>
                          <a:cs typeface="Courier New"/>
                          <a:sym typeface="Courier New"/>
                        </a:rPr>
                        <a:t>var2</a:t>
                      </a:r>
                      <a:endParaRPr b="1" sz="900">
                        <a:highlight>
                          <a:srgbClr val="FFFFFF"/>
                        </a:highlight>
                        <a:latin typeface="Courier New"/>
                        <a:ea typeface="Courier New"/>
                        <a:cs typeface="Courier New"/>
                        <a:sym typeface="Courier New"/>
                      </a:endParaRPr>
                    </a:p>
                  </a:txBody>
                  <a:tcPr marT="91425" marB="91425" marR="91425" marL="91425"/>
                </a:tc>
              </a:tr>
            </a:tbl>
          </a:graphicData>
        </a:graphic>
      </p:graphicFrame>
      <p:sp>
        <p:nvSpPr>
          <p:cNvPr id="135" name="Google Shape;135;p20"/>
          <p:cNvSpPr txBox="1"/>
          <p:nvPr>
            <p:ph type="title"/>
          </p:nvPr>
        </p:nvSpPr>
        <p:spPr>
          <a:xfrm>
            <a:off x="727650" y="5940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Operators: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729450" y="649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Control Structures</a:t>
            </a:r>
            <a:endParaRPr/>
          </a:p>
        </p:txBody>
      </p:sp>
      <p:sp>
        <p:nvSpPr>
          <p:cNvPr id="141" name="Google Shape;141;p21"/>
          <p:cNvSpPr txBox="1"/>
          <p:nvPr>
            <p:ph idx="1" type="body"/>
          </p:nvPr>
        </p:nvSpPr>
        <p:spPr>
          <a:xfrm>
            <a:off x="729450" y="1385800"/>
            <a:ext cx="7688700" cy="370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Source Code Pro"/>
                <a:ea typeface="Source Code Pro"/>
                <a:cs typeface="Source Code Pro"/>
                <a:sym typeface="Source Code Pro"/>
              </a:rPr>
              <a:t>IF ELSE</a:t>
            </a:r>
            <a:r>
              <a:rPr lang="en"/>
              <a:t>: If statement runs the code if a condition is met. </a:t>
            </a:r>
            <a:r>
              <a:rPr b="1" lang="en">
                <a:latin typeface="Source Code Pro"/>
                <a:ea typeface="Source Code Pro"/>
                <a:cs typeface="Source Code Pro"/>
                <a:sym typeface="Source Code Pro"/>
              </a:rPr>
              <a:t>IF</a:t>
            </a:r>
            <a:r>
              <a:rPr lang="en"/>
              <a:t> is followed by a condition which is followed by a colon, the code chunk to be run if the condition is met is indented in the next line.</a:t>
            </a:r>
            <a:br>
              <a:rPr lang="en"/>
            </a:br>
            <a:r>
              <a:rPr lang="en"/>
              <a:t>	</a:t>
            </a:r>
            <a:r>
              <a:rPr b="1" lang="en" sz="900">
                <a:solidFill>
                  <a:srgbClr val="000000"/>
                </a:solidFill>
                <a:highlight>
                  <a:srgbClr val="FFFFFF"/>
                </a:highlight>
                <a:latin typeface="Courier New"/>
                <a:ea typeface="Courier New"/>
                <a:cs typeface="Courier New"/>
                <a:sym typeface="Courier New"/>
              </a:rPr>
              <a:t>IF </a:t>
            </a:r>
            <a:r>
              <a:rPr b="1" lang="en" sz="900">
                <a:solidFill>
                  <a:schemeClr val="dk1"/>
                </a:solidFill>
                <a:highlight>
                  <a:srgbClr val="FFFFFF"/>
                </a:highlight>
                <a:latin typeface="Courier New"/>
                <a:ea typeface="Courier New"/>
                <a:cs typeface="Courier New"/>
                <a:sym typeface="Courier New"/>
              </a:rPr>
              <a:t>Condition</a:t>
            </a:r>
            <a:r>
              <a:rPr b="1" lang="en" sz="900">
                <a:solidFill>
                  <a:srgbClr val="000000"/>
                </a:solidFill>
                <a:highlight>
                  <a:srgbClr val="FFFFFF"/>
                </a:highlight>
                <a:latin typeface="Courier New"/>
                <a:ea typeface="Courier New"/>
                <a:cs typeface="Courier New"/>
                <a:sym typeface="Courier New"/>
              </a:rPr>
              <a:t>:</a:t>
            </a:r>
            <a:br>
              <a:rPr b="1" lang="en" sz="900">
                <a:solidFill>
                  <a:srgbClr val="000000"/>
                </a:solidFill>
                <a:highlight>
                  <a:srgbClr val="FFFFFF"/>
                </a:highlight>
                <a:latin typeface="Courier New"/>
                <a:ea typeface="Courier New"/>
                <a:cs typeface="Courier New"/>
                <a:sym typeface="Courier New"/>
              </a:rPr>
            </a:br>
            <a:r>
              <a:rPr b="1" lang="en" sz="900">
                <a:solidFill>
                  <a:srgbClr val="000000"/>
                </a:solidFill>
                <a:highlight>
                  <a:srgbClr val="FFFFFF"/>
                </a:highlight>
                <a:latin typeface="Courier New"/>
                <a:ea typeface="Courier New"/>
                <a:cs typeface="Courier New"/>
                <a:sym typeface="Courier New"/>
              </a:rPr>
              <a:t>		// Code to execute if the condition is met</a:t>
            </a:r>
            <a:br>
              <a:rPr b="1" lang="en" sz="900">
                <a:solidFill>
                  <a:srgbClr val="000000"/>
                </a:solidFill>
                <a:highlight>
                  <a:srgbClr val="FFFFFF"/>
                </a:highlight>
                <a:latin typeface="Courier New"/>
                <a:ea typeface="Courier New"/>
                <a:cs typeface="Courier New"/>
                <a:sym typeface="Courier New"/>
              </a:rPr>
            </a:br>
            <a:r>
              <a:rPr b="1" lang="en" sz="900">
                <a:solidFill>
                  <a:srgbClr val="000000"/>
                </a:solidFill>
                <a:highlight>
                  <a:srgbClr val="FFFFFF"/>
                </a:highlight>
                <a:latin typeface="Courier New"/>
                <a:ea typeface="Courier New"/>
                <a:cs typeface="Courier New"/>
                <a:sym typeface="Courier New"/>
              </a:rPr>
              <a:t>	ELSE:</a:t>
            </a:r>
            <a:br>
              <a:rPr b="1" lang="en" sz="900">
                <a:solidFill>
                  <a:srgbClr val="000000"/>
                </a:solidFill>
                <a:highlight>
                  <a:srgbClr val="FFFFFF"/>
                </a:highlight>
                <a:latin typeface="Courier New"/>
                <a:ea typeface="Courier New"/>
                <a:cs typeface="Courier New"/>
                <a:sym typeface="Courier New"/>
              </a:rPr>
            </a:br>
            <a:r>
              <a:rPr b="1" lang="en" sz="900">
                <a:solidFill>
                  <a:srgbClr val="000000"/>
                </a:solidFill>
                <a:highlight>
                  <a:srgbClr val="FFFFFF"/>
                </a:highlight>
                <a:latin typeface="Courier New"/>
                <a:ea typeface="Courier New"/>
                <a:cs typeface="Courier New"/>
                <a:sym typeface="Courier New"/>
              </a:rPr>
              <a:t>		// Code to execute if the condition is not met</a:t>
            </a:r>
            <a:br>
              <a:rPr lang="en"/>
            </a:br>
            <a:endParaRPr/>
          </a:p>
          <a:p>
            <a:pPr indent="0" lvl="0" marL="0" rtl="0" algn="l">
              <a:spcBef>
                <a:spcPts val="1200"/>
              </a:spcBef>
              <a:spcAft>
                <a:spcPts val="0"/>
              </a:spcAft>
              <a:buNone/>
            </a:pPr>
            <a:r>
              <a:rPr b="1" lang="en" sz="1100"/>
              <a:t>Example:</a:t>
            </a:r>
            <a:br>
              <a:rPr lang="en"/>
            </a:br>
            <a:r>
              <a:rPr lang="en"/>
              <a:t>	</a:t>
            </a:r>
            <a:r>
              <a:rPr b="1" lang="en" sz="900">
                <a:solidFill>
                  <a:srgbClr val="000000"/>
                </a:solidFill>
                <a:highlight>
                  <a:srgbClr val="FFFFFF"/>
                </a:highlight>
                <a:latin typeface="Courier New"/>
                <a:ea typeface="Courier New"/>
                <a:cs typeface="Courier New"/>
                <a:sym typeface="Courier New"/>
              </a:rPr>
              <a:t>IF var1 </a:t>
            </a:r>
            <a:r>
              <a:rPr b="1" lang="en" sz="900">
                <a:solidFill>
                  <a:srgbClr val="2F2FFF"/>
                </a:solidFill>
                <a:highlight>
                  <a:srgbClr val="FFFFFF"/>
                </a:highlight>
                <a:latin typeface="Courier New"/>
                <a:ea typeface="Courier New"/>
                <a:cs typeface="Courier New"/>
                <a:sym typeface="Courier New"/>
              </a:rPr>
              <a:t>NOTEQUALTO </a:t>
            </a:r>
            <a:r>
              <a:rPr b="1" lang="en" sz="900">
                <a:solidFill>
                  <a:srgbClr val="000000"/>
                </a:solidFill>
                <a:highlight>
                  <a:srgbClr val="FFFFFF"/>
                </a:highlight>
                <a:latin typeface="Courier New"/>
                <a:ea typeface="Courier New"/>
                <a:cs typeface="Courier New"/>
                <a:sym typeface="Courier New"/>
              </a:rPr>
              <a:t>var2:</a:t>
            </a:r>
            <a:br>
              <a:rPr b="1" lang="en" sz="900">
                <a:solidFill>
                  <a:srgbClr val="000000"/>
                </a:solidFill>
                <a:highlight>
                  <a:srgbClr val="FFFFFF"/>
                </a:highlight>
                <a:latin typeface="Courier New"/>
                <a:ea typeface="Courier New"/>
                <a:cs typeface="Courier New"/>
                <a:sym typeface="Courier New"/>
              </a:rPr>
            </a:br>
            <a:r>
              <a:rPr b="1" lang="en" sz="900">
                <a:solidFill>
                  <a:srgbClr val="000000"/>
                </a:solidFill>
                <a:highlight>
                  <a:srgbClr val="FFFFFF"/>
                </a:highlight>
                <a:latin typeface="Courier New"/>
                <a:ea typeface="Courier New"/>
                <a:cs typeface="Courier New"/>
                <a:sym typeface="Courier New"/>
              </a:rPr>
              <a:t>		</a:t>
            </a:r>
            <a:r>
              <a:rPr b="1" lang="en" sz="900">
                <a:solidFill>
                  <a:srgbClr val="795E26"/>
                </a:solidFill>
                <a:highlight>
                  <a:srgbClr val="FFFFFF"/>
                </a:highlight>
                <a:latin typeface="Courier New"/>
                <a:ea typeface="Courier New"/>
                <a:cs typeface="Courier New"/>
                <a:sym typeface="Courier New"/>
              </a:rPr>
              <a:t>PRINT</a:t>
            </a:r>
            <a:r>
              <a:rPr b="1" lang="en" sz="900">
                <a:solidFill>
                  <a:srgbClr val="000000"/>
                </a:solidFill>
                <a:highlight>
                  <a:srgbClr val="FFFFFF"/>
                </a:highlight>
                <a:latin typeface="Courier New"/>
                <a:ea typeface="Courier New"/>
                <a:cs typeface="Courier New"/>
                <a:sym typeface="Courier New"/>
              </a:rPr>
              <a:t> </a:t>
            </a:r>
            <a:r>
              <a:rPr b="1" lang="en" sz="900">
                <a:solidFill>
                  <a:srgbClr val="A31515"/>
                </a:solidFill>
                <a:highlight>
                  <a:srgbClr val="FFFFFF"/>
                </a:highlight>
                <a:latin typeface="Courier New"/>
                <a:ea typeface="Courier New"/>
                <a:cs typeface="Courier New"/>
                <a:sym typeface="Courier New"/>
              </a:rPr>
              <a:t>"Var1 is not equal to var2"</a:t>
            </a:r>
            <a:br>
              <a:rPr b="1" lang="en" sz="900">
                <a:solidFill>
                  <a:srgbClr val="000000"/>
                </a:solidFill>
                <a:highlight>
                  <a:srgbClr val="FFFFFF"/>
                </a:highlight>
                <a:latin typeface="Courier New"/>
                <a:ea typeface="Courier New"/>
                <a:cs typeface="Courier New"/>
                <a:sym typeface="Courier New"/>
              </a:rPr>
            </a:br>
            <a:r>
              <a:rPr b="1" lang="en" sz="900">
                <a:solidFill>
                  <a:srgbClr val="000000"/>
                </a:solidFill>
                <a:highlight>
                  <a:srgbClr val="FFFFFF"/>
                </a:highlight>
                <a:latin typeface="Courier New"/>
                <a:ea typeface="Courier New"/>
                <a:cs typeface="Courier New"/>
                <a:sym typeface="Courier New"/>
              </a:rPr>
              <a:t>	ELSE:</a:t>
            </a:r>
            <a:br>
              <a:rPr b="1" lang="en" sz="900">
                <a:solidFill>
                  <a:srgbClr val="000000"/>
                </a:solidFill>
                <a:highlight>
                  <a:srgbClr val="FFFFFF"/>
                </a:highlight>
                <a:latin typeface="Courier New"/>
                <a:ea typeface="Courier New"/>
                <a:cs typeface="Courier New"/>
                <a:sym typeface="Courier New"/>
              </a:rPr>
            </a:br>
            <a:r>
              <a:rPr b="1" lang="en" sz="900">
                <a:solidFill>
                  <a:srgbClr val="000000"/>
                </a:solidFill>
                <a:highlight>
                  <a:srgbClr val="FFFFFF"/>
                </a:highlight>
                <a:latin typeface="Courier New"/>
                <a:ea typeface="Courier New"/>
                <a:cs typeface="Courier New"/>
                <a:sym typeface="Courier New"/>
              </a:rPr>
              <a:t>		</a:t>
            </a:r>
            <a:r>
              <a:rPr b="1" lang="en" sz="900">
                <a:solidFill>
                  <a:srgbClr val="795E26"/>
                </a:solidFill>
                <a:highlight>
                  <a:srgbClr val="FFFFFF"/>
                </a:highlight>
                <a:latin typeface="Courier New"/>
                <a:ea typeface="Courier New"/>
                <a:cs typeface="Courier New"/>
                <a:sym typeface="Courier New"/>
              </a:rPr>
              <a:t>PRINT</a:t>
            </a:r>
            <a:r>
              <a:rPr b="1" lang="en" sz="900">
                <a:solidFill>
                  <a:srgbClr val="000000"/>
                </a:solidFill>
                <a:highlight>
                  <a:srgbClr val="FFFFFF"/>
                </a:highlight>
                <a:latin typeface="Courier New"/>
                <a:ea typeface="Courier New"/>
                <a:cs typeface="Courier New"/>
                <a:sym typeface="Courier New"/>
              </a:rPr>
              <a:t> </a:t>
            </a:r>
            <a:r>
              <a:rPr b="1" lang="en" sz="900">
                <a:solidFill>
                  <a:srgbClr val="A31515"/>
                </a:solidFill>
                <a:highlight>
                  <a:srgbClr val="FFFFFF"/>
                </a:highlight>
                <a:latin typeface="Courier New"/>
                <a:ea typeface="Courier New"/>
                <a:cs typeface="Courier New"/>
                <a:sym typeface="Courier New"/>
              </a:rPr>
              <a:t>"Var1 is equal to var2"</a:t>
            </a:r>
            <a:br>
              <a:rPr b="1" lang="en" sz="900">
                <a:solidFill>
                  <a:srgbClr val="000000"/>
                </a:solidFill>
                <a:highlight>
                  <a:srgbClr val="FFFFFF"/>
                </a:highlight>
                <a:latin typeface="Courier New"/>
                <a:ea typeface="Courier New"/>
                <a:cs typeface="Courier New"/>
                <a:sym typeface="Courier New"/>
              </a:rPr>
            </a:br>
            <a:endParaRPr b="1" sz="900">
              <a:solidFill>
                <a:srgbClr val="000000"/>
              </a:solidFill>
              <a:highlight>
                <a:srgbClr val="FFFFFF"/>
              </a:highlight>
              <a:latin typeface="Courier New"/>
              <a:ea typeface="Courier New"/>
              <a:cs typeface="Courier New"/>
              <a:sym typeface="Courier New"/>
            </a:endParaRPr>
          </a:p>
          <a:p>
            <a:pPr indent="0" lvl="0" marL="0" rtl="0" algn="l">
              <a:spcBef>
                <a:spcPts val="1200"/>
              </a:spcBef>
              <a:spcAft>
                <a:spcPts val="1200"/>
              </a:spcAft>
              <a:buNone/>
            </a:pPr>
            <a:br>
              <a:rPr lang="en"/>
            </a:b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