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79C9FA"/>
    <a:srgbClr val="3465AF"/>
    <a:srgbClr val="FFC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63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82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25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38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31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32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2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04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19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75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46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1D53E-941B-4041-8415-3CD53A9B881F}" type="datetimeFigureOut">
              <a:rPr lang="pt-BR" smtClean="0"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82BC6-B527-448C-B228-628E46C8F7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72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87813" y="704074"/>
            <a:ext cx="9144000" cy="2387600"/>
          </a:xfrm>
        </p:spPr>
        <p:txBody>
          <a:bodyPr/>
          <a:lstStyle/>
          <a:p>
            <a:r>
              <a:rPr lang="pt-BR" dirty="0" err="1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Image</a:t>
            </a:r>
            <a:r>
              <a:rPr lang="pt-BR" dirty="0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 </a:t>
            </a:r>
            <a:r>
              <a:rPr lang="pt-BR" dirty="0" err="1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Recognition</a:t>
            </a:r>
            <a:endParaRPr lang="pt-BR" dirty="0">
              <a:ln w="38100">
                <a:solidFill>
                  <a:srgbClr val="3465AF"/>
                </a:solidFill>
              </a:ln>
              <a:solidFill>
                <a:srgbClr val="FFCB05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984259" y="5000368"/>
            <a:ext cx="1696994" cy="1573771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Adson</a:t>
            </a:r>
          </a:p>
          <a:p>
            <a:r>
              <a:rPr lang="pt-BR" dirty="0">
                <a:solidFill>
                  <a:schemeClr val="bg1"/>
                </a:solidFill>
              </a:rPr>
              <a:t>Alisson</a:t>
            </a:r>
          </a:p>
          <a:p>
            <a:r>
              <a:rPr lang="pt-BR" dirty="0">
                <a:solidFill>
                  <a:schemeClr val="bg1"/>
                </a:solidFill>
              </a:rPr>
              <a:t>Augusto</a:t>
            </a:r>
          </a:p>
        </p:txBody>
      </p:sp>
      <p:pic>
        <p:nvPicPr>
          <p:cNvPr id="7" name="Imagem 6" descr="Uma imagem contendo sinal, texto&#10;&#10;Descrição gerada com alta confianç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219" y="492477"/>
            <a:ext cx="4238068" cy="156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2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Fundamentação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Blip>
                <a:blip r:embed="rId2"/>
              </a:buBlip>
            </a:pPr>
            <a:r>
              <a:rPr lang="pt-BR" dirty="0">
                <a:solidFill>
                  <a:srgbClr val="3465AF"/>
                </a:solidFill>
              </a:rPr>
              <a:t>Redes Neurais</a:t>
            </a:r>
          </a:p>
          <a:p>
            <a:pPr marL="685800" lvl="2">
              <a:spcBef>
                <a:spcPts val="1000"/>
              </a:spcBef>
              <a:buSzPct val="100000"/>
              <a:buBlip>
                <a:blip r:embed="rId2"/>
              </a:buBlip>
            </a:pPr>
            <a:r>
              <a:rPr lang="pt-BR" sz="2400" dirty="0">
                <a:solidFill>
                  <a:srgbClr val="3465AF"/>
                </a:solidFill>
              </a:rPr>
              <a:t>MCCULLOCH e PITTS, 1943 - RNA</a:t>
            </a:r>
          </a:p>
          <a:p>
            <a:pPr marL="685800" lvl="2">
              <a:spcBef>
                <a:spcPts val="1000"/>
              </a:spcBef>
              <a:buSzPct val="100000"/>
              <a:buBlip>
                <a:blip r:embed="rId2"/>
              </a:buBlip>
            </a:pPr>
            <a:r>
              <a:rPr lang="pt-BR" sz="2400" dirty="0">
                <a:solidFill>
                  <a:srgbClr val="3465AF"/>
                </a:solidFill>
              </a:rPr>
              <a:t>ROSENBLATT, 1985 - </a:t>
            </a:r>
            <a:r>
              <a:rPr lang="pt-BR" sz="2400" dirty="0" err="1">
                <a:solidFill>
                  <a:srgbClr val="3465AF"/>
                </a:solidFill>
              </a:rPr>
              <a:t>Perceptron</a:t>
            </a:r>
            <a:endParaRPr lang="pt-BR" sz="2400" dirty="0">
              <a:solidFill>
                <a:srgbClr val="3465AF"/>
              </a:solidFill>
            </a:endParaRPr>
          </a:p>
          <a:p>
            <a:pPr marL="685800" lvl="2">
              <a:spcBef>
                <a:spcPts val="1000"/>
              </a:spcBef>
              <a:buSzPct val="100000"/>
              <a:buBlip>
                <a:blip r:embed="rId2"/>
              </a:buBlip>
            </a:pPr>
            <a:r>
              <a:rPr lang="pt-BR" sz="2400" dirty="0">
                <a:solidFill>
                  <a:srgbClr val="3465AF"/>
                </a:solidFill>
              </a:rPr>
              <a:t>WERBOS, 1975 - </a:t>
            </a:r>
            <a:r>
              <a:rPr lang="pt-BR" sz="2400" dirty="0" err="1">
                <a:solidFill>
                  <a:srgbClr val="3465AF"/>
                </a:solidFill>
              </a:rPr>
              <a:t>Backpropagation</a:t>
            </a:r>
            <a:endParaRPr lang="pt-BR" sz="2400" dirty="0">
              <a:solidFill>
                <a:srgbClr val="3465AF"/>
              </a:solidFill>
            </a:endParaRPr>
          </a:p>
        </p:txBody>
      </p:sp>
      <p:pic>
        <p:nvPicPr>
          <p:cNvPr id="6" name="Imagem 5" descr="C:\Users\shina\Desktop\pOR6t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2698" r="1914" b="13009"/>
          <a:stretch/>
        </p:blipFill>
        <p:spPr bwMode="auto">
          <a:xfrm>
            <a:off x="7301230" y="1521886"/>
            <a:ext cx="4052570" cy="26745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8" name="Picture 4" descr="Resultado de imagem para pokémon bulbasaur charmander squirt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30" y="4331368"/>
            <a:ext cx="4357369" cy="226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73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Reconhecimento de Imagem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pt-BR" dirty="0">
                <a:solidFill>
                  <a:srgbClr val="3465AF"/>
                </a:solidFill>
              </a:rPr>
              <a:t>Reconhecimento de Imagens</a:t>
            </a:r>
          </a:p>
        </p:txBody>
      </p:sp>
      <p:pic>
        <p:nvPicPr>
          <p:cNvPr id="7" name="Imagem 6"/>
          <p:cNvPicPr/>
          <p:nvPr/>
        </p:nvPicPr>
        <p:blipFill rotWithShape="1">
          <a:blip r:embed="rId3"/>
          <a:srcRect b="11291"/>
          <a:stretch/>
        </p:blipFill>
        <p:spPr bwMode="auto">
          <a:xfrm>
            <a:off x="2123641" y="2925721"/>
            <a:ext cx="4261995" cy="2811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8" name="Picture 4" descr="Resultado de imagem para pokémon bulbasaur charmander squirt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30" y="4331368"/>
            <a:ext cx="4357369" cy="226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39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Blip>
                <a:blip r:embed="rId2"/>
              </a:buBlip>
            </a:pPr>
            <a:r>
              <a:rPr lang="pt-BR" dirty="0" err="1">
                <a:solidFill>
                  <a:srgbClr val="3465AF"/>
                </a:solidFill>
              </a:rPr>
              <a:t>Perceptron</a:t>
            </a:r>
            <a:endParaRPr lang="pt-BR" dirty="0">
              <a:solidFill>
                <a:srgbClr val="3465AF"/>
              </a:solidFill>
            </a:endParaRPr>
          </a:p>
          <a:p>
            <a:pPr>
              <a:buBlip>
                <a:blip r:embed="rId3"/>
              </a:buBlip>
            </a:pPr>
            <a:r>
              <a:rPr lang="pt-BR" dirty="0" err="1">
                <a:solidFill>
                  <a:srgbClr val="3465AF"/>
                </a:solidFill>
              </a:rPr>
              <a:t>BackPropagation</a:t>
            </a:r>
            <a:endParaRPr lang="pt-BR" dirty="0">
              <a:solidFill>
                <a:srgbClr val="3465AF"/>
              </a:solidFill>
            </a:endParaRPr>
          </a:p>
          <a:p>
            <a:pPr>
              <a:buBlip>
                <a:blip r:embed="rId4"/>
              </a:buBlip>
            </a:pPr>
            <a:r>
              <a:rPr lang="pt-BR" dirty="0">
                <a:solidFill>
                  <a:srgbClr val="3465AF"/>
                </a:solidFill>
              </a:rPr>
              <a:t>Iniciais</a:t>
            </a:r>
          </a:p>
        </p:txBody>
      </p:sp>
      <p:pic>
        <p:nvPicPr>
          <p:cNvPr id="1028" name="Picture 4" descr="Resultado de imagem para pokémon bulbasaur charmander squirt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30" y="4331368"/>
            <a:ext cx="4357369" cy="226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C:\Users\shina\AppData\Local\Microsoft\Windows\INetCacheContent.Word\personagem_artigo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543" y="3486809"/>
            <a:ext cx="3086910" cy="1028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62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Blip>
                <a:blip r:embed="rId2"/>
              </a:buBlip>
            </a:pPr>
            <a:endParaRPr lang="pt-BR" dirty="0">
              <a:solidFill>
                <a:srgbClr val="3465AF"/>
              </a:solidFill>
            </a:endParaRPr>
          </a:p>
          <a:p>
            <a:pPr>
              <a:buSzPct val="100000"/>
              <a:buBlip>
                <a:blip r:embed="rId2"/>
              </a:buBlip>
            </a:pPr>
            <a:r>
              <a:rPr lang="pt-BR" dirty="0">
                <a:solidFill>
                  <a:srgbClr val="3465AF"/>
                </a:solidFill>
              </a:rPr>
              <a:t>Arquitetura</a:t>
            </a:r>
          </a:p>
          <a:p>
            <a:pPr marL="0" indent="0">
              <a:buSzPct val="100000"/>
              <a:buNone/>
            </a:pPr>
            <a:endParaRPr lang="pt-BR" dirty="0">
              <a:solidFill>
                <a:srgbClr val="3465AF"/>
              </a:solidFill>
            </a:endParaRPr>
          </a:p>
          <a:p>
            <a:pPr>
              <a:buBlip>
                <a:blip r:embed="rId3"/>
              </a:buBlip>
            </a:pPr>
            <a:r>
              <a:rPr lang="pt-BR" dirty="0">
                <a:solidFill>
                  <a:srgbClr val="3465AF"/>
                </a:solidFill>
              </a:rPr>
              <a:t>Regras de Treinamento</a:t>
            </a:r>
          </a:p>
          <a:p>
            <a:pPr lvl="1">
              <a:buBlip>
                <a:blip r:embed="rId3"/>
              </a:buBlip>
            </a:pPr>
            <a:r>
              <a:rPr lang="pt-BR" dirty="0">
                <a:solidFill>
                  <a:srgbClr val="3465AF"/>
                </a:solidFill>
              </a:rPr>
              <a:t>Iterações: 50000</a:t>
            </a:r>
          </a:p>
          <a:p>
            <a:pPr lvl="1">
              <a:buBlip>
                <a:blip r:embed="rId3"/>
              </a:buBlip>
            </a:pPr>
            <a:r>
              <a:rPr lang="pt-BR" dirty="0">
                <a:solidFill>
                  <a:srgbClr val="3465AF"/>
                </a:solidFill>
              </a:rPr>
              <a:t>Taxa de Erro: 0.0000001</a:t>
            </a:r>
          </a:p>
          <a:p>
            <a:pPr lvl="1">
              <a:buBlip>
                <a:blip r:embed="rId3"/>
              </a:buBlip>
            </a:pPr>
            <a:r>
              <a:rPr lang="pt-BR" dirty="0">
                <a:solidFill>
                  <a:srgbClr val="3465AF"/>
                </a:solidFill>
              </a:rPr>
              <a:t>Taxa de Aprendizagem: 0.001</a:t>
            </a:r>
          </a:p>
        </p:txBody>
      </p:sp>
      <p:pic>
        <p:nvPicPr>
          <p:cNvPr id="1028" name="Picture 4" descr="Resultado de imagem para pokémon bulbasaur charmander squirtle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30" y="4331368"/>
            <a:ext cx="4357369" cy="226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sonagem_tratado_artig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37" t="48423" r="46264" b="33695"/>
          <a:stretch/>
        </p:blipFill>
        <p:spPr bwMode="auto">
          <a:xfrm>
            <a:off x="8534401" y="1378189"/>
            <a:ext cx="2553729" cy="25372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38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Experimentos e Resultados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87382"/>
              </p:ext>
            </p:extLst>
          </p:nvPr>
        </p:nvGraphicFramePr>
        <p:xfrm>
          <a:off x="768829" y="1832127"/>
          <a:ext cx="7922092" cy="3283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0523">
                  <a:extLst>
                    <a:ext uri="{9D8B030D-6E8A-4147-A177-3AD203B41FA5}">
                      <a16:colId xmlns:a16="http://schemas.microsoft.com/office/drawing/2014/main" val="3925056430"/>
                    </a:ext>
                  </a:extLst>
                </a:gridCol>
                <a:gridCol w="1980523">
                  <a:extLst>
                    <a:ext uri="{9D8B030D-6E8A-4147-A177-3AD203B41FA5}">
                      <a16:colId xmlns:a16="http://schemas.microsoft.com/office/drawing/2014/main" val="2107503146"/>
                    </a:ext>
                  </a:extLst>
                </a:gridCol>
                <a:gridCol w="1980523">
                  <a:extLst>
                    <a:ext uri="{9D8B030D-6E8A-4147-A177-3AD203B41FA5}">
                      <a16:colId xmlns:a16="http://schemas.microsoft.com/office/drawing/2014/main" val="2457128161"/>
                    </a:ext>
                  </a:extLst>
                </a:gridCol>
                <a:gridCol w="1980523">
                  <a:extLst>
                    <a:ext uri="{9D8B030D-6E8A-4147-A177-3AD203B41FA5}">
                      <a16:colId xmlns:a16="http://schemas.microsoft.com/office/drawing/2014/main" val="3497775463"/>
                    </a:ext>
                  </a:extLst>
                </a:gridCol>
              </a:tblGrid>
              <a:tr h="649940">
                <a:tc row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 dirty="0">
                          <a:effectLst/>
                        </a:rPr>
                        <a:t> </a:t>
                      </a:r>
                      <a:endParaRPr lang="pt-BR" sz="18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 dirty="0">
                          <a:effectLst/>
                        </a:rPr>
                        <a:t>Reconhecimento</a:t>
                      </a:r>
                      <a:endParaRPr lang="pt-BR" sz="18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 dirty="0">
                          <a:effectLst/>
                        </a:rPr>
                        <a:t>Falso Positivos</a:t>
                      </a:r>
                      <a:endParaRPr lang="pt-BR" sz="18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9326185"/>
                  </a:ext>
                </a:extLst>
              </a:tr>
              <a:tr h="6499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Conjunto 1</a:t>
                      </a:r>
                      <a:endParaRPr lang="pt-BR" sz="1800" dirty="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Conjunto 2</a:t>
                      </a:r>
                      <a:endParaRPr lang="pt-BR" sz="1800" dirty="0">
                        <a:solidFill>
                          <a:schemeClr val="bg1"/>
                        </a:solidFill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381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1523"/>
                  </a:ext>
                </a:extLst>
              </a:tr>
              <a:tr h="66123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>
                          <a:effectLst/>
                        </a:rPr>
                        <a:t>Bulbasaur</a:t>
                      </a:r>
                      <a:endParaRPr lang="pt-BR" sz="180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effectLst/>
                        </a:rPr>
                        <a:t>87.8%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effectLst/>
                        </a:rPr>
                        <a:t>51.2%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effectLst/>
                        </a:rPr>
                        <a:t>6.7%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1782448"/>
                  </a:ext>
                </a:extLst>
              </a:tr>
              <a:tr h="66123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>
                          <a:effectLst/>
                        </a:rPr>
                        <a:t>Charmander</a:t>
                      </a:r>
                      <a:endParaRPr lang="pt-BR" sz="180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effectLst/>
                        </a:rPr>
                        <a:t>98.7%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effectLst/>
                        </a:rPr>
                        <a:t>62.5%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1211580" algn="r"/>
                        </a:tabLst>
                      </a:pPr>
                      <a:r>
                        <a:rPr lang="pt-BR" sz="2000" dirty="0">
                          <a:effectLst/>
                        </a:rPr>
                        <a:t>10%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6875888"/>
                  </a:ext>
                </a:extLst>
              </a:tr>
              <a:tr h="66123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800">
                          <a:effectLst/>
                        </a:rPr>
                        <a:t>Squirtle</a:t>
                      </a:r>
                      <a:endParaRPr lang="pt-BR" sz="180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</a:rPr>
                        <a:t>99.3%</a:t>
                      </a:r>
                      <a:endParaRPr lang="pt-BR" sz="200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effectLst/>
                        </a:rPr>
                        <a:t>18.3%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effectLst/>
                        </a:rPr>
                        <a:t>2%</a:t>
                      </a:r>
                      <a:endParaRPr lang="pt-BR" sz="2000" dirty="0">
                        <a:effectLst/>
                        <a:latin typeface="Times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2323491"/>
                  </a:ext>
                </a:extLst>
              </a:tr>
            </a:tbl>
          </a:graphicData>
        </a:graphic>
      </p:graphicFrame>
      <p:pic>
        <p:nvPicPr>
          <p:cNvPr id="8" name="Picture 4" descr="Resultado de imagem para pokémon bulbasaur charmander squir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30" y="4331368"/>
            <a:ext cx="4357369" cy="226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36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Blip>
                <a:blip r:embed="rId2"/>
              </a:buBlip>
            </a:pPr>
            <a:r>
              <a:rPr lang="pt-BR" dirty="0">
                <a:solidFill>
                  <a:srgbClr val="3465AF"/>
                </a:solidFill>
              </a:rPr>
              <a:t>Amostra</a:t>
            </a:r>
          </a:p>
          <a:p>
            <a:pPr>
              <a:buBlip>
                <a:blip r:embed="rId3"/>
              </a:buBlip>
            </a:pPr>
            <a:r>
              <a:rPr lang="pt-BR" dirty="0">
                <a:solidFill>
                  <a:srgbClr val="3465AF"/>
                </a:solidFill>
              </a:rPr>
              <a:t>Modelo de Rede</a:t>
            </a:r>
          </a:p>
          <a:p>
            <a:pPr>
              <a:buBlip>
                <a:blip r:embed="rId4"/>
              </a:buBlip>
            </a:pPr>
            <a:r>
              <a:rPr lang="pt-BR" dirty="0">
                <a:solidFill>
                  <a:srgbClr val="3465AF"/>
                </a:solidFill>
              </a:rPr>
              <a:t>Pré-processamento</a:t>
            </a:r>
          </a:p>
          <a:p>
            <a:pPr>
              <a:buBlip>
                <a:blip r:embed="rId5"/>
              </a:buBlip>
            </a:pPr>
            <a:r>
              <a:rPr lang="pt-BR" dirty="0">
                <a:solidFill>
                  <a:srgbClr val="3465AF"/>
                </a:solidFill>
              </a:rPr>
              <a:t>Linguagem</a:t>
            </a:r>
          </a:p>
        </p:txBody>
      </p:sp>
      <p:pic>
        <p:nvPicPr>
          <p:cNvPr id="1028" name="Picture 4" descr="Resultado de imagem para pokémon bulbasaur charmander squirt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30" y="4331368"/>
            <a:ext cx="4357369" cy="226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96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87813" y="704074"/>
            <a:ext cx="9144000" cy="2387600"/>
          </a:xfrm>
        </p:spPr>
        <p:txBody>
          <a:bodyPr/>
          <a:lstStyle/>
          <a:p>
            <a:r>
              <a:rPr lang="pt-BR" dirty="0" err="1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Image</a:t>
            </a:r>
            <a:r>
              <a:rPr lang="pt-BR" dirty="0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 </a:t>
            </a:r>
            <a:r>
              <a:rPr lang="pt-BR" dirty="0" err="1">
                <a:ln w="38100">
                  <a:solidFill>
                    <a:srgbClr val="3465AF"/>
                  </a:solidFill>
                </a:ln>
                <a:solidFill>
                  <a:srgbClr val="FFCB05"/>
                </a:solidFill>
                <a:latin typeface="Berlin Sans FB Demi" panose="020E0802020502020306" pitchFamily="34" charset="0"/>
              </a:rPr>
              <a:t>Recognition</a:t>
            </a:r>
            <a:endParaRPr lang="pt-BR" dirty="0">
              <a:ln w="38100">
                <a:solidFill>
                  <a:srgbClr val="3465AF"/>
                </a:solidFill>
              </a:ln>
              <a:solidFill>
                <a:srgbClr val="FFCB05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984259" y="5000368"/>
            <a:ext cx="1696994" cy="1573771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Adson</a:t>
            </a:r>
          </a:p>
          <a:p>
            <a:r>
              <a:rPr lang="pt-BR" dirty="0">
                <a:solidFill>
                  <a:schemeClr val="bg1"/>
                </a:solidFill>
              </a:rPr>
              <a:t>Alisson</a:t>
            </a:r>
          </a:p>
          <a:p>
            <a:r>
              <a:rPr lang="pt-BR" dirty="0">
                <a:solidFill>
                  <a:schemeClr val="bg1"/>
                </a:solidFill>
              </a:rPr>
              <a:t>Augusto</a:t>
            </a:r>
          </a:p>
        </p:txBody>
      </p:sp>
      <p:pic>
        <p:nvPicPr>
          <p:cNvPr id="7" name="Imagem 6" descr="Uma imagem contendo sinal, texto&#10;&#10;Descrição gerada com alta confianç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219" y="492477"/>
            <a:ext cx="4238068" cy="156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2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96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MS Mincho</vt:lpstr>
      <vt:lpstr>Arial</vt:lpstr>
      <vt:lpstr>Berlin Sans FB Demi</vt:lpstr>
      <vt:lpstr>Calibri</vt:lpstr>
      <vt:lpstr>Calibri Light</vt:lpstr>
      <vt:lpstr>Times</vt:lpstr>
      <vt:lpstr>Times New Roman</vt:lpstr>
      <vt:lpstr>Tema do Office</vt:lpstr>
      <vt:lpstr>Image Recognition</vt:lpstr>
      <vt:lpstr>Fundamentação</vt:lpstr>
      <vt:lpstr>Reconhecimento de Imagem</vt:lpstr>
      <vt:lpstr>Metodologia</vt:lpstr>
      <vt:lpstr>Desenvolvimento</vt:lpstr>
      <vt:lpstr>Experimentos e Resultados</vt:lpstr>
      <vt:lpstr>Conclusões</vt:lpstr>
      <vt:lpstr>Image Recognition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</dc:title>
  <dc:creator>Alisson Steffens Henrique</dc:creator>
  <cp:lastModifiedBy>Alisson Steffens Henrique</cp:lastModifiedBy>
  <cp:revision>9</cp:revision>
  <dcterms:created xsi:type="dcterms:W3CDTF">2017-05-31T16:44:54Z</dcterms:created>
  <dcterms:modified xsi:type="dcterms:W3CDTF">2017-05-31T21:50:25Z</dcterms:modified>
</cp:coreProperties>
</file>