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8" r:id="rId5"/>
    <p:sldId id="259" r:id="rId6"/>
    <p:sldId id="260" r:id="rId7"/>
    <p:sldId id="261" r:id="rId8"/>
    <p:sldId id="262" r:id="rId9"/>
    <p:sldId id="263" r:id="rId10"/>
    <p:sldId id="264" r:id="rId11"/>
    <p:sldId id="256" r:id="rId12"/>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68" d="100"/>
          <a:sy n="68" d="100"/>
        </p:scale>
        <p:origin x="59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www.flashscore.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flashscore.com/"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4474CC-6122-4D9C-9FD0-03BEFE1C367D}" type="doc">
      <dgm:prSet loTypeId="urn:microsoft.com/office/officeart/2008/layout/LinedList" loCatId="list" qsTypeId="urn:microsoft.com/office/officeart/2005/8/quickstyle/simple5" qsCatId="simple" csTypeId="urn:microsoft.com/office/officeart/2005/8/colors/accent4_2" csCatId="accent4" phldr="1"/>
      <dgm:spPr/>
      <dgm:t>
        <a:bodyPr/>
        <a:lstStyle/>
        <a:p>
          <a:endParaRPr lang="en-US"/>
        </a:p>
      </dgm:t>
    </dgm:pt>
    <dgm:pt modelId="{46E9D000-292D-4713-B1BB-DDD5E9BA6C3F}">
      <dgm:prSet/>
      <dgm:spPr/>
      <dgm:t>
        <a:bodyPr/>
        <a:lstStyle/>
        <a:p>
          <a:r>
            <a:rPr lang="en-US"/>
            <a:t>The automation script used for this task was written with the Python programming language. The script makes use of </a:t>
          </a:r>
          <a:r>
            <a:rPr lang="en-US" b="1"/>
            <a:t>‘selenium web driver and beautiful soup’</a:t>
          </a:r>
          <a:r>
            <a:rPr lang="en-US"/>
            <a:t> to communicate with the website used (</a:t>
          </a:r>
          <a:r>
            <a:rPr lang="en-US">
              <a:hlinkClick xmlns:r="http://schemas.openxmlformats.org/officeDocument/2006/relationships" r:id="rId1"/>
            </a:rPr>
            <a:t>FlashScore</a:t>
          </a:r>
          <a:r>
            <a:rPr lang="en-US"/>
            <a:t>). Some of the challenges encountered in the scraping task includes:</a:t>
          </a:r>
        </a:p>
      </dgm:t>
    </dgm:pt>
    <dgm:pt modelId="{F088E4E1-42C0-4609-B85B-B658AA08D210}" type="parTrans" cxnId="{F5E103CC-F818-486C-A24F-E7DD34A95A4A}">
      <dgm:prSet/>
      <dgm:spPr/>
      <dgm:t>
        <a:bodyPr/>
        <a:lstStyle/>
        <a:p>
          <a:endParaRPr lang="en-US"/>
        </a:p>
      </dgm:t>
    </dgm:pt>
    <dgm:pt modelId="{16A04D18-D982-4036-A16D-15744D85A58D}" type="sibTrans" cxnId="{F5E103CC-F818-486C-A24F-E7DD34A95A4A}">
      <dgm:prSet/>
      <dgm:spPr/>
      <dgm:t>
        <a:bodyPr/>
        <a:lstStyle/>
        <a:p>
          <a:endParaRPr lang="en-US"/>
        </a:p>
      </dgm:t>
    </dgm:pt>
    <dgm:pt modelId="{56917FB8-964D-4E44-A5F3-91B70F28BB31}">
      <dgm:prSet/>
      <dgm:spPr/>
      <dgm:t>
        <a:bodyPr/>
        <a:lstStyle/>
        <a:p>
          <a:r>
            <a:rPr lang="en-US" dirty="0"/>
            <a:t>Inability to fetch data </a:t>
          </a:r>
          <a:r>
            <a:rPr lang="en-US" b="1" dirty="0"/>
            <a:t>league by league</a:t>
          </a:r>
          <a:r>
            <a:rPr lang="en-US" dirty="0"/>
            <a:t> due to the structure of the website used. The </a:t>
          </a:r>
          <a:r>
            <a:rPr lang="en-US" b="1" dirty="0"/>
            <a:t>div</a:t>
          </a:r>
          <a:r>
            <a:rPr lang="en-US" dirty="0"/>
            <a:t> and </a:t>
          </a:r>
          <a:r>
            <a:rPr lang="en-US" b="1" dirty="0"/>
            <a:t>class</a:t>
          </a:r>
          <a:r>
            <a:rPr lang="en-US" dirty="0"/>
            <a:t> tags of </a:t>
          </a:r>
          <a:r>
            <a:rPr lang="en-US" b="1" dirty="0"/>
            <a:t>leagues </a:t>
          </a:r>
          <a:r>
            <a:rPr lang="en-US" dirty="0"/>
            <a:t>is unconnected to the match details,  hence, making it difficult to fetch a comprehensive data which will capture leagues and full match details. Hence, I had to make do with premier league data alone (for data quality and consistency's sake).</a:t>
          </a:r>
        </a:p>
      </dgm:t>
    </dgm:pt>
    <dgm:pt modelId="{8BE54F06-E5DC-4F21-A1E5-4B81DD8F417E}" type="parTrans" cxnId="{EEDC640A-EC79-416F-B133-B29F0083472F}">
      <dgm:prSet/>
      <dgm:spPr/>
      <dgm:t>
        <a:bodyPr/>
        <a:lstStyle/>
        <a:p>
          <a:endParaRPr lang="en-US"/>
        </a:p>
      </dgm:t>
    </dgm:pt>
    <dgm:pt modelId="{BD6402F7-AF57-4C90-B3AC-82B0B7260C31}" type="sibTrans" cxnId="{EEDC640A-EC79-416F-B133-B29F0083472F}">
      <dgm:prSet/>
      <dgm:spPr/>
      <dgm:t>
        <a:bodyPr/>
        <a:lstStyle/>
        <a:p>
          <a:endParaRPr lang="en-US"/>
        </a:p>
      </dgm:t>
    </dgm:pt>
    <dgm:pt modelId="{A258CAFE-C2A0-4BEE-B605-8371BC8050C5}" type="pres">
      <dgm:prSet presAssocID="{0D4474CC-6122-4D9C-9FD0-03BEFE1C367D}" presName="vert0" presStyleCnt="0">
        <dgm:presLayoutVars>
          <dgm:dir/>
          <dgm:animOne val="branch"/>
          <dgm:animLvl val="lvl"/>
        </dgm:presLayoutVars>
      </dgm:prSet>
      <dgm:spPr/>
    </dgm:pt>
    <dgm:pt modelId="{E75C6968-8D50-4275-8F2E-D005AC9135A5}" type="pres">
      <dgm:prSet presAssocID="{46E9D000-292D-4713-B1BB-DDD5E9BA6C3F}" presName="thickLine" presStyleLbl="alignNode1" presStyleIdx="0" presStyleCnt="1"/>
      <dgm:spPr/>
    </dgm:pt>
    <dgm:pt modelId="{C6025429-6F4D-4D9D-83C3-5783A9574907}" type="pres">
      <dgm:prSet presAssocID="{46E9D000-292D-4713-B1BB-DDD5E9BA6C3F}" presName="horz1" presStyleCnt="0"/>
      <dgm:spPr/>
    </dgm:pt>
    <dgm:pt modelId="{A52D3307-4355-46E2-9141-3831E0AD5A15}" type="pres">
      <dgm:prSet presAssocID="{46E9D000-292D-4713-B1BB-DDD5E9BA6C3F}" presName="tx1" presStyleLbl="revTx" presStyleIdx="0" presStyleCnt="2"/>
      <dgm:spPr/>
    </dgm:pt>
    <dgm:pt modelId="{2A6218BA-2F0D-41AF-A9A3-C687A970CB61}" type="pres">
      <dgm:prSet presAssocID="{46E9D000-292D-4713-B1BB-DDD5E9BA6C3F}" presName="vert1" presStyleCnt="0"/>
      <dgm:spPr/>
    </dgm:pt>
    <dgm:pt modelId="{F24018A7-913C-485E-B6A3-6970DE94C6F8}" type="pres">
      <dgm:prSet presAssocID="{56917FB8-964D-4E44-A5F3-91B70F28BB31}" presName="vertSpace2a" presStyleCnt="0"/>
      <dgm:spPr/>
    </dgm:pt>
    <dgm:pt modelId="{6BBA6801-575C-4D30-8ECE-7E4CB6131994}" type="pres">
      <dgm:prSet presAssocID="{56917FB8-964D-4E44-A5F3-91B70F28BB31}" presName="horz2" presStyleCnt="0"/>
      <dgm:spPr/>
    </dgm:pt>
    <dgm:pt modelId="{31875EB4-7C72-45CF-B167-FE81D6216EB4}" type="pres">
      <dgm:prSet presAssocID="{56917FB8-964D-4E44-A5F3-91B70F28BB31}" presName="horzSpace2" presStyleCnt="0"/>
      <dgm:spPr/>
    </dgm:pt>
    <dgm:pt modelId="{D063E79F-C6DA-47F5-8B33-9A540430248E}" type="pres">
      <dgm:prSet presAssocID="{56917FB8-964D-4E44-A5F3-91B70F28BB31}" presName="tx2" presStyleLbl="revTx" presStyleIdx="1" presStyleCnt="2"/>
      <dgm:spPr/>
    </dgm:pt>
    <dgm:pt modelId="{83B9F189-73DF-41EF-8DBE-6807CFFE4F4A}" type="pres">
      <dgm:prSet presAssocID="{56917FB8-964D-4E44-A5F3-91B70F28BB31}" presName="vert2" presStyleCnt="0"/>
      <dgm:spPr/>
    </dgm:pt>
    <dgm:pt modelId="{7CFBBE6C-4B19-4424-9142-428F604D8959}" type="pres">
      <dgm:prSet presAssocID="{56917FB8-964D-4E44-A5F3-91B70F28BB31}" presName="thinLine2b" presStyleLbl="callout" presStyleIdx="0" presStyleCnt="1"/>
      <dgm:spPr/>
    </dgm:pt>
    <dgm:pt modelId="{D9A085C7-AE52-4F81-8093-42A3004B9E81}" type="pres">
      <dgm:prSet presAssocID="{56917FB8-964D-4E44-A5F3-91B70F28BB31}" presName="vertSpace2b" presStyleCnt="0"/>
      <dgm:spPr/>
    </dgm:pt>
  </dgm:ptLst>
  <dgm:cxnLst>
    <dgm:cxn modelId="{EEDC640A-EC79-416F-B133-B29F0083472F}" srcId="{46E9D000-292D-4713-B1BB-DDD5E9BA6C3F}" destId="{56917FB8-964D-4E44-A5F3-91B70F28BB31}" srcOrd="0" destOrd="0" parTransId="{8BE54F06-E5DC-4F21-A1E5-4B81DD8F417E}" sibTransId="{BD6402F7-AF57-4C90-B3AC-82B0B7260C31}"/>
    <dgm:cxn modelId="{822E6B64-2805-4587-82A8-340A9E095038}" type="presOf" srcId="{46E9D000-292D-4713-B1BB-DDD5E9BA6C3F}" destId="{A52D3307-4355-46E2-9141-3831E0AD5A15}" srcOrd="0" destOrd="0" presId="urn:microsoft.com/office/officeart/2008/layout/LinedList"/>
    <dgm:cxn modelId="{7522627D-012E-4AA7-8FDE-3956BBAD112C}" type="presOf" srcId="{0D4474CC-6122-4D9C-9FD0-03BEFE1C367D}" destId="{A258CAFE-C2A0-4BEE-B605-8371BC8050C5}" srcOrd="0" destOrd="0" presId="urn:microsoft.com/office/officeart/2008/layout/LinedList"/>
    <dgm:cxn modelId="{2B26FAAA-CCFE-4FDE-BD07-F14C30B13CF8}" type="presOf" srcId="{56917FB8-964D-4E44-A5F3-91B70F28BB31}" destId="{D063E79F-C6DA-47F5-8B33-9A540430248E}" srcOrd="0" destOrd="0" presId="urn:microsoft.com/office/officeart/2008/layout/LinedList"/>
    <dgm:cxn modelId="{F5E103CC-F818-486C-A24F-E7DD34A95A4A}" srcId="{0D4474CC-6122-4D9C-9FD0-03BEFE1C367D}" destId="{46E9D000-292D-4713-B1BB-DDD5E9BA6C3F}" srcOrd="0" destOrd="0" parTransId="{F088E4E1-42C0-4609-B85B-B658AA08D210}" sibTransId="{16A04D18-D982-4036-A16D-15744D85A58D}"/>
    <dgm:cxn modelId="{E08684D3-BB6A-4600-A03C-F060E1BE0C40}" type="presParOf" srcId="{A258CAFE-C2A0-4BEE-B605-8371BC8050C5}" destId="{E75C6968-8D50-4275-8F2E-D005AC9135A5}" srcOrd="0" destOrd="0" presId="urn:microsoft.com/office/officeart/2008/layout/LinedList"/>
    <dgm:cxn modelId="{9DB02F53-1183-48E5-93B7-3C5715D8F1F8}" type="presParOf" srcId="{A258CAFE-C2A0-4BEE-B605-8371BC8050C5}" destId="{C6025429-6F4D-4D9D-83C3-5783A9574907}" srcOrd="1" destOrd="0" presId="urn:microsoft.com/office/officeart/2008/layout/LinedList"/>
    <dgm:cxn modelId="{49D0C62D-6E43-4A6F-829E-A83366CB7C5F}" type="presParOf" srcId="{C6025429-6F4D-4D9D-83C3-5783A9574907}" destId="{A52D3307-4355-46E2-9141-3831E0AD5A15}" srcOrd="0" destOrd="0" presId="urn:microsoft.com/office/officeart/2008/layout/LinedList"/>
    <dgm:cxn modelId="{2AE353C0-0555-4009-86B0-13052F8E6082}" type="presParOf" srcId="{C6025429-6F4D-4D9D-83C3-5783A9574907}" destId="{2A6218BA-2F0D-41AF-A9A3-C687A970CB61}" srcOrd="1" destOrd="0" presId="urn:microsoft.com/office/officeart/2008/layout/LinedList"/>
    <dgm:cxn modelId="{3E001D2D-8392-4C4C-ABEA-27A4023E7C17}" type="presParOf" srcId="{2A6218BA-2F0D-41AF-A9A3-C687A970CB61}" destId="{F24018A7-913C-485E-B6A3-6970DE94C6F8}" srcOrd="0" destOrd="0" presId="urn:microsoft.com/office/officeart/2008/layout/LinedList"/>
    <dgm:cxn modelId="{191A442E-2C8C-4648-99A1-CBACCE8C5EEA}" type="presParOf" srcId="{2A6218BA-2F0D-41AF-A9A3-C687A970CB61}" destId="{6BBA6801-575C-4D30-8ECE-7E4CB6131994}" srcOrd="1" destOrd="0" presId="urn:microsoft.com/office/officeart/2008/layout/LinedList"/>
    <dgm:cxn modelId="{499712E7-9FBC-457A-8FDB-8196C9A6F4C7}" type="presParOf" srcId="{6BBA6801-575C-4D30-8ECE-7E4CB6131994}" destId="{31875EB4-7C72-45CF-B167-FE81D6216EB4}" srcOrd="0" destOrd="0" presId="urn:microsoft.com/office/officeart/2008/layout/LinedList"/>
    <dgm:cxn modelId="{6FD6FA05-B186-48BE-A313-74ED22E4F86A}" type="presParOf" srcId="{6BBA6801-575C-4D30-8ECE-7E4CB6131994}" destId="{D063E79F-C6DA-47F5-8B33-9A540430248E}" srcOrd="1" destOrd="0" presId="urn:microsoft.com/office/officeart/2008/layout/LinedList"/>
    <dgm:cxn modelId="{F02485BD-1410-4DA4-92B2-EDFA07C0B432}" type="presParOf" srcId="{6BBA6801-575C-4D30-8ECE-7E4CB6131994}" destId="{83B9F189-73DF-41EF-8DBE-6807CFFE4F4A}" srcOrd="2" destOrd="0" presId="urn:microsoft.com/office/officeart/2008/layout/LinedList"/>
    <dgm:cxn modelId="{FBBE9B9A-2C60-4863-BEA0-ECE3DC7FE10C}" type="presParOf" srcId="{2A6218BA-2F0D-41AF-A9A3-C687A970CB61}" destId="{7CFBBE6C-4B19-4424-9142-428F604D8959}" srcOrd="2" destOrd="0" presId="urn:microsoft.com/office/officeart/2008/layout/LinedList"/>
    <dgm:cxn modelId="{FC94EE76-4B8C-4567-BBA2-9C28EA29E01B}" type="presParOf" srcId="{2A6218BA-2F0D-41AF-A9A3-C687A970CB61}" destId="{D9A085C7-AE52-4F81-8093-42A3004B9E81}"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B8416E-DA5A-490D-90D0-B79E4B1D4698}" type="doc">
      <dgm:prSet loTypeId="urn:microsoft.com/office/officeart/2008/layout/LinedList" loCatId="list" qsTypeId="urn:microsoft.com/office/officeart/2005/8/quickstyle/simple5" qsCatId="simple" csTypeId="urn:microsoft.com/office/officeart/2005/8/colors/colorful1" csCatId="colorful"/>
      <dgm:spPr/>
      <dgm:t>
        <a:bodyPr/>
        <a:lstStyle/>
        <a:p>
          <a:endParaRPr lang="en-US"/>
        </a:p>
      </dgm:t>
    </dgm:pt>
    <dgm:pt modelId="{2B5F929D-D6A4-4499-B4DE-CEDFDBAEF0AB}">
      <dgm:prSet/>
      <dgm:spPr/>
      <dgm:t>
        <a:bodyPr/>
        <a:lstStyle/>
        <a:p>
          <a:r>
            <a:rPr lang="en-US"/>
            <a:t>The final dataframe was thereafter converted in a CSV file which was used for the Power BI report embedded in this document. Before the final importation into the Power BI Desktop app, the converted data was exported into Microsoft Excel, for review and cleaning before finally working on the Power BI report.</a:t>
          </a:r>
        </a:p>
      </dgm:t>
    </dgm:pt>
    <dgm:pt modelId="{83B238B1-C574-4813-86B6-32B6E0BEE4EE}" type="parTrans" cxnId="{81214A82-23C7-496D-9EE1-2FDB51599F37}">
      <dgm:prSet/>
      <dgm:spPr/>
      <dgm:t>
        <a:bodyPr/>
        <a:lstStyle/>
        <a:p>
          <a:endParaRPr lang="en-US"/>
        </a:p>
      </dgm:t>
    </dgm:pt>
    <dgm:pt modelId="{3459370E-C10C-4461-9EA8-0665A06AD5DD}" type="sibTrans" cxnId="{81214A82-23C7-496D-9EE1-2FDB51599F37}">
      <dgm:prSet/>
      <dgm:spPr/>
      <dgm:t>
        <a:bodyPr/>
        <a:lstStyle/>
        <a:p>
          <a:endParaRPr lang="en-US"/>
        </a:p>
      </dgm:t>
    </dgm:pt>
    <dgm:pt modelId="{78D93EBF-BBAA-4BED-AE7D-3D6C3907048F}">
      <dgm:prSet/>
      <dgm:spPr/>
      <dgm:t>
        <a:bodyPr/>
        <a:lstStyle/>
        <a:p>
          <a:r>
            <a:rPr lang="en-US"/>
            <a:t>Upon the exportation into Microsoft Excel, it was discovered that some values in both the First Half Score and Second Half Score columns appeared as dates, hence, these values were taken care of, and were converted to the required format (also as a way of ensuring data quality and integrity). The data was finally imported in the Microsoft Power BI Desktop app, some data transformation were done, and the data was ready to be used for the report.</a:t>
          </a:r>
        </a:p>
      </dgm:t>
    </dgm:pt>
    <dgm:pt modelId="{D54AB419-E66A-44EF-AB59-78EDDEB0ADED}" type="parTrans" cxnId="{41802216-7D0C-4C61-A69D-F6FEDAC3F83E}">
      <dgm:prSet/>
      <dgm:spPr/>
      <dgm:t>
        <a:bodyPr/>
        <a:lstStyle/>
        <a:p>
          <a:endParaRPr lang="en-US"/>
        </a:p>
      </dgm:t>
    </dgm:pt>
    <dgm:pt modelId="{A6EABE84-3F67-47C1-8933-0575B89D61C3}" type="sibTrans" cxnId="{41802216-7D0C-4C61-A69D-F6FEDAC3F83E}">
      <dgm:prSet/>
      <dgm:spPr/>
      <dgm:t>
        <a:bodyPr/>
        <a:lstStyle/>
        <a:p>
          <a:endParaRPr lang="en-US"/>
        </a:p>
      </dgm:t>
    </dgm:pt>
    <dgm:pt modelId="{8BA6D26B-8DBE-413E-904B-966593297984}" type="pres">
      <dgm:prSet presAssocID="{B7B8416E-DA5A-490D-90D0-B79E4B1D4698}" presName="vert0" presStyleCnt="0">
        <dgm:presLayoutVars>
          <dgm:dir/>
          <dgm:animOne val="branch"/>
          <dgm:animLvl val="lvl"/>
        </dgm:presLayoutVars>
      </dgm:prSet>
      <dgm:spPr/>
    </dgm:pt>
    <dgm:pt modelId="{CDEA804F-D6BA-4232-B73C-CAE28E9B7D7B}" type="pres">
      <dgm:prSet presAssocID="{2B5F929D-D6A4-4499-B4DE-CEDFDBAEF0AB}" presName="thickLine" presStyleLbl="alignNode1" presStyleIdx="0" presStyleCnt="2"/>
      <dgm:spPr/>
    </dgm:pt>
    <dgm:pt modelId="{59033ABE-9CED-456C-AB4D-09D17DA80455}" type="pres">
      <dgm:prSet presAssocID="{2B5F929D-D6A4-4499-B4DE-CEDFDBAEF0AB}" presName="horz1" presStyleCnt="0"/>
      <dgm:spPr/>
    </dgm:pt>
    <dgm:pt modelId="{F6CBB1EA-186E-4D4C-B8FF-E7C7DAE46711}" type="pres">
      <dgm:prSet presAssocID="{2B5F929D-D6A4-4499-B4DE-CEDFDBAEF0AB}" presName="tx1" presStyleLbl="revTx" presStyleIdx="0" presStyleCnt="2"/>
      <dgm:spPr/>
    </dgm:pt>
    <dgm:pt modelId="{C660C634-695E-43AE-82C2-12E2AB691E9A}" type="pres">
      <dgm:prSet presAssocID="{2B5F929D-D6A4-4499-B4DE-CEDFDBAEF0AB}" presName="vert1" presStyleCnt="0"/>
      <dgm:spPr/>
    </dgm:pt>
    <dgm:pt modelId="{9F873C87-057E-40AB-998C-64E39883C6B2}" type="pres">
      <dgm:prSet presAssocID="{78D93EBF-BBAA-4BED-AE7D-3D6C3907048F}" presName="thickLine" presStyleLbl="alignNode1" presStyleIdx="1" presStyleCnt="2"/>
      <dgm:spPr/>
    </dgm:pt>
    <dgm:pt modelId="{F8C39FB9-054E-4912-9A8A-E2E3D3E65C7E}" type="pres">
      <dgm:prSet presAssocID="{78D93EBF-BBAA-4BED-AE7D-3D6C3907048F}" presName="horz1" presStyleCnt="0"/>
      <dgm:spPr/>
    </dgm:pt>
    <dgm:pt modelId="{87BEA127-44A6-42E2-A291-D78224AEBB61}" type="pres">
      <dgm:prSet presAssocID="{78D93EBF-BBAA-4BED-AE7D-3D6C3907048F}" presName="tx1" presStyleLbl="revTx" presStyleIdx="1" presStyleCnt="2"/>
      <dgm:spPr/>
    </dgm:pt>
    <dgm:pt modelId="{B77B864B-8983-434B-B667-A0D5C778A584}" type="pres">
      <dgm:prSet presAssocID="{78D93EBF-BBAA-4BED-AE7D-3D6C3907048F}" presName="vert1" presStyleCnt="0"/>
      <dgm:spPr/>
    </dgm:pt>
  </dgm:ptLst>
  <dgm:cxnLst>
    <dgm:cxn modelId="{41802216-7D0C-4C61-A69D-F6FEDAC3F83E}" srcId="{B7B8416E-DA5A-490D-90D0-B79E4B1D4698}" destId="{78D93EBF-BBAA-4BED-AE7D-3D6C3907048F}" srcOrd="1" destOrd="0" parTransId="{D54AB419-E66A-44EF-AB59-78EDDEB0ADED}" sibTransId="{A6EABE84-3F67-47C1-8933-0575B89D61C3}"/>
    <dgm:cxn modelId="{B349B968-1B43-4D8C-8355-81CFE0139D2C}" type="presOf" srcId="{B7B8416E-DA5A-490D-90D0-B79E4B1D4698}" destId="{8BA6D26B-8DBE-413E-904B-966593297984}" srcOrd="0" destOrd="0" presId="urn:microsoft.com/office/officeart/2008/layout/LinedList"/>
    <dgm:cxn modelId="{5659E070-28C1-4C9C-BF9C-F2470341CE67}" type="presOf" srcId="{78D93EBF-BBAA-4BED-AE7D-3D6C3907048F}" destId="{87BEA127-44A6-42E2-A291-D78224AEBB61}" srcOrd="0" destOrd="0" presId="urn:microsoft.com/office/officeart/2008/layout/LinedList"/>
    <dgm:cxn modelId="{81214A82-23C7-496D-9EE1-2FDB51599F37}" srcId="{B7B8416E-DA5A-490D-90D0-B79E4B1D4698}" destId="{2B5F929D-D6A4-4499-B4DE-CEDFDBAEF0AB}" srcOrd="0" destOrd="0" parTransId="{83B238B1-C574-4813-86B6-32B6E0BEE4EE}" sibTransId="{3459370E-C10C-4461-9EA8-0665A06AD5DD}"/>
    <dgm:cxn modelId="{FA1FEEEA-5C84-49D9-BA2D-7BE14721DF68}" type="presOf" srcId="{2B5F929D-D6A4-4499-B4DE-CEDFDBAEF0AB}" destId="{F6CBB1EA-186E-4D4C-B8FF-E7C7DAE46711}" srcOrd="0" destOrd="0" presId="urn:microsoft.com/office/officeart/2008/layout/LinedList"/>
    <dgm:cxn modelId="{9EBEABA9-87B4-4DE7-B877-57E289E3857D}" type="presParOf" srcId="{8BA6D26B-8DBE-413E-904B-966593297984}" destId="{CDEA804F-D6BA-4232-B73C-CAE28E9B7D7B}" srcOrd="0" destOrd="0" presId="urn:microsoft.com/office/officeart/2008/layout/LinedList"/>
    <dgm:cxn modelId="{5991D1E0-C401-41A8-99BF-080D919108A4}" type="presParOf" srcId="{8BA6D26B-8DBE-413E-904B-966593297984}" destId="{59033ABE-9CED-456C-AB4D-09D17DA80455}" srcOrd="1" destOrd="0" presId="urn:microsoft.com/office/officeart/2008/layout/LinedList"/>
    <dgm:cxn modelId="{9F3A7E2C-AA70-4636-84C4-10D8C9A9EE17}" type="presParOf" srcId="{59033ABE-9CED-456C-AB4D-09D17DA80455}" destId="{F6CBB1EA-186E-4D4C-B8FF-E7C7DAE46711}" srcOrd="0" destOrd="0" presId="urn:microsoft.com/office/officeart/2008/layout/LinedList"/>
    <dgm:cxn modelId="{3C40C95F-7BA3-4B71-AD02-6B9CA425D08C}" type="presParOf" srcId="{59033ABE-9CED-456C-AB4D-09D17DA80455}" destId="{C660C634-695E-43AE-82C2-12E2AB691E9A}" srcOrd="1" destOrd="0" presId="urn:microsoft.com/office/officeart/2008/layout/LinedList"/>
    <dgm:cxn modelId="{F7870157-741E-4CE4-9160-1D9A5B710B12}" type="presParOf" srcId="{8BA6D26B-8DBE-413E-904B-966593297984}" destId="{9F873C87-057E-40AB-998C-64E39883C6B2}" srcOrd="2" destOrd="0" presId="urn:microsoft.com/office/officeart/2008/layout/LinedList"/>
    <dgm:cxn modelId="{96699D9A-84ED-4017-8FF8-E1C4D11DB969}" type="presParOf" srcId="{8BA6D26B-8DBE-413E-904B-966593297984}" destId="{F8C39FB9-054E-4912-9A8A-E2E3D3E65C7E}" srcOrd="3" destOrd="0" presId="urn:microsoft.com/office/officeart/2008/layout/LinedList"/>
    <dgm:cxn modelId="{4447EDFF-2B68-4641-9C60-0D474D51CA59}" type="presParOf" srcId="{F8C39FB9-054E-4912-9A8A-E2E3D3E65C7E}" destId="{87BEA127-44A6-42E2-A291-D78224AEBB61}" srcOrd="0" destOrd="0" presId="urn:microsoft.com/office/officeart/2008/layout/LinedList"/>
    <dgm:cxn modelId="{EDEB1D8F-67E6-4812-9DDA-295324A90430}" type="presParOf" srcId="{F8C39FB9-054E-4912-9A8A-E2E3D3E65C7E}" destId="{B77B864B-8983-434B-B667-A0D5C778A58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B0F19B-D96D-49B5-8AE1-EE8813C1E44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6693057-61C9-4C96-885E-39BCCA921F2F}">
      <dgm:prSet/>
      <dgm:spPr/>
      <dgm:t>
        <a:bodyPr/>
        <a:lstStyle/>
        <a:p>
          <a:r>
            <a:rPr lang="en-US"/>
            <a:t>From the report, the following insights were derived:</a:t>
          </a:r>
        </a:p>
      </dgm:t>
    </dgm:pt>
    <dgm:pt modelId="{185A37A5-FB49-4892-A0F1-E7F2FF74ECCA}" type="parTrans" cxnId="{9353C710-636C-4FBA-B8B4-F9E084F23873}">
      <dgm:prSet/>
      <dgm:spPr/>
      <dgm:t>
        <a:bodyPr/>
        <a:lstStyle/>
        <a:p>
          <a:endParaRPr lang="en-US"/>
        </a:p>
      </dgm:t>
    </dgm:pt>
    <dgm:pt modelId="{6E0A3D72-9C1C-4ED7-B273-C2E473CBCD2D}" type="sibTrans" cxnId="{9353C710-636C-4FBA-B8B4-F9E084F23873}">
      <dgm:prSet/>
      <dgm:spPr/>
      <dgm:t>
        <a:bodyPr/>
        <a:lstStyle/>
        <a:p>
          <a:endParaRPr lang="en-US"/>
        </a:p>
      </dgm:t>
    </dgm:pt>
    <dgm:pt modelId="{2BC1A2D4-524F-425F-B45D-BD1D6ED08B71}">
      <dgm:prSet/>
      <dgm:spPr/>
      <dgm:t>
        <a:bodyPr/>
        <a:lstStyle/>
        <a:p>
          <a:r>
            <a:rPr lang="en-US"/>
            <a:t>A total of 20 home teams, and 19 away teams have played against each other so far.</a:t>
          </a:r>
        </a:p>
      </dgm:t>
    </dgm:pt>
    <dgm:pt modelId="{395D3A42-3800-468E-90C3-FF06D3025DBB}" type="parTrans" cxnId="{94405636-954A-4305-A9CB-B8B90E111E1E}">
      <dgm:prSet/>
      <dgm:spPr/>
      <dgm:t>
        <a:bodyPr/>
        <a:lstStyle/>
        <a:p>
          <a:endParaRPr lang="en-US"/>
        </a:p>
      </dgm:t>
    </dgm:pt>
    <dgm:pt modelId="{E228C7FE-2D53-48A0-A039-5297A35154CA}" type="sibTrans" cxnId="{94405636-954A-4305-A9CB-B8B90E111E1E}">
      <dgm:prSet/>
      <dgm:spPr/>
      <dgm:t>
        <a:bodyPr/>
        <a:lstStyle/>
        <a:p>
          <a:endParaRPr lang="en-US"/>
        </a:p>
      </dgm:t>
    </dgm:pt>
    <dgm:pt modelId="{F585B498-B54B-40D9-B297-A1588C38905D}">
      <dgm:prSet/>
      <dgm:spPr/>
      <dgm:t>
        <a:bodyPr/>
        <a:lstStyle/>
        <a:p>
          <a:r>
            <a:rPr lang="en-US"/>
            <a:t>A total of 156 goals has been scored.</a:t>
          </a:r>
        </a:p>
      </dgm:t>
    </dgm:pt>
    <dgm:pt modelId="{3C7E4E6A-B932-45B0-B869-7B48979C0F95}" type="parTrans" cxnId="{4D0571FA-5E26-4A5E-9593-70ACDD0BC455}">
      <dgm:prSet/>
      <dgm:spPr/>
      <dgm:t>
        <a:bodyPr/>
        <a:lstStyle/>
        <a:p>
          <a:endParaRPr lang="en-US"/>
        </a:p>
      </dgm:t>
    </dgm:pt>
    <dgm:pt modelId="{5376AE66-EC49-45A6-864D-D3C7619AA9E6}" type="sibTrans" cxnId="{4D0571FA-5E26-4A5E-9593-70ACDD0BC455}">
      <dgm:prSet/>
      <dgm:spPr/>
      <dgm:t>
        <a:bodyPr/>
        <a:lstStyle/>
        <a:p>
          <a:endParaRPr lang="en-US"/>
        </a:p>
      </dgm:t>
    </dgm:pt>
    <dgm:pt modelId="{C42FFDB3-AC91-4332-B721-4916933E11CC}">
      <dgm:prSet/>
      <dgm:spPr/>
      <dgm:t>
        <a:bodyPr/>
        <a:lstStyle/>
        <a:p>
          <a:r>
            <a:rPr lang="en-US"/>
            <a:t>On the average, ‘Away Team’ tend to have more ball possession than the ‘Home Team’.</a:t>
          </a:r>
        </a:p>
      </dgm:t>
    </dgm:pt>
    <dgm:pt modelId="{8994B179-AB60-40FC-9086-4A17A0DB365E}" type="parTrans" cxnId="{F2503C17-9003-4883-93F1-ED90A05378CE}">
      <dgm:prSet/>
      <dgm:spPr/>
      <dgm:t>
        <a:bodyPr/>
        <a:lstStyle/>
        <a:p>
          <a:endParaRPr lang="en-US"/>
        </a:p>
      </dgm:t>
    </dgm:pt>
    <dgm:pt modelId="{952606AB-CFA7-40B3-83AB-3035FCFF3E04}" type="sibTrans" cxnId="{F2503C17-9003-4883-93F1-ED90A05378CE}">
      <dgm:prSet/>
      <dgm:spPr/>
      <dgm:t>
        <a:bodyPr/>
        <a:lstStyle/>
        <a:p>
          <a:endParaRPr lang="en-US"/>
        </a:p>
      </dgm:t>
    </dgm:pt>
    <dgm:pt modelId="{4735D806-070D-4957-81C7-AABC7E0C8FF5}">
      <dgm:prSet/>
      <dgm:spPr/>
      <dgm:t>
        <a:bodyPr/>
        <a:lstStyle/>
        <a:p>
          <a:r>
            <a:rPr lang="en-US"/>
            <a:t>On the average, ‘Home Teams’ have had more records of fouls, yellow cards, blocked shoots, offsides, goal attempts, and total passes as compared to the ‘Away Teams’, while the ‘Away Teams’ have had more tackles and throw-ins.</a:t>
          </a:r>
        </a:p>
      </dgm:t>
    </dgm:pt>
    <dgm:pt modelId="{7BD903BA-2EC5-4803-A320-DCCF228C0169}" type="parTrans" cxnId="{A871E0D0-C274-411C-BF8C-C3518E44F1EA}">
      <dgm:prSet/>
      <dgm:spPr/>
      <dgm:t>
        <a:bodyPr/>
        <a:lstStyle/>
        <a:p>
          <a:endParaRPr lang="en-US"/>
        </a:p>
      </dgm:t>
    </dgm:pt>
    <dgm:pt modelId="{EA022237-F14E-4B8B-A690-9788D435B6EE}" type="sibTrans" cxnId="{A871E0D0-C274-411C-BF8C-C3518E44F1EA}">
      <dgm:prSet/>
      <dgm:spPr/>
      <dgm:t>
        <a:bodyPr/>
        <a:lstStyle/>
        <a:p>
          <a:endParaRPr lang="en-US"/>
        </a:p>
      </dgm:t>
    </dgm:pt>
    <dgm:pt modelId="{0B064E3A-7747-44D5-8344-AB7A4B0247DE}">
      <dgm:prSet/>
      <dgm:spPr/>
      <dgm:t>
        <a:bodyPr/>
        <a:lstStyle/>
        <a:p>
          <a:r>
            <a:rPr lang="en-US"/>
            <a:t>On the average, both the ‘Home Teams’ and ‘Away Teams’ have had equal chances of free kicks, shots on targets, and shot off goals respectively.</a:t>
          </a:r>
        </a:p>
      </dgm:t>
    </dgm:pt>
    <dgm:pt modelId="{8B9D01AC-050B-47B6-85DA-0C9434C0EC03}" type="parTrans" cxnId="{D789B051-2E00-480B-8077-9082613D1DCA}">
      <dgm:prSet/>
      <dgm:spPr/>
      <dgm:t>
        <a:bodyPr/>
        <a:lstStyle/>
        <a:p>
          <a:endParaRPr lang="en-US"/>
        </a:p>
      </dgm:t>
    </dgm:pt>
    <dgm:pt modelId="{7479AC23-AC37-4DF6-B69E-2F8E713E16C0}" type="sibTrans" cxnId="{D789B051-2E00-480B-8077-9082613D1DCA}">
      <dgm:prSet/>
      <dgm:spPr/>
      <dgm:t>
        <a:bodyPr/>
        <a:lstStyle/>
        <a:p>
          <a:endParaRPr lang="en-US"/>
        </a:p>
      </dgm:t>
    </dgm:pt>
    <dgm:pt modelId="{7F039E24-A9DC-469F-8180-A08594003A51}" type="pres">
      <dgm:prSet presAssocID="{02B0F19B-D96D-49B5-8AE1-EE8813C1E445}" presName="linear" presStyleCnt="0">
        <dgm:presLayoutVars>
          <dgm:animLvl val="lvl"/>
          <dgm:resizeHandles val="exact"/>
        </dgm:presLayoutVars>
      </dgm:prSet>
      <dgm:spPr/>
    </dgm:pt>
    <dgm:pt modelId="{B8EFDE45-B522-48A4-A4A1-746A7AC0E77F}" type="pres">
      <dgm:prSet presAssocID="{26693057-61C9-4C96-885E-39BCCA921F2F}" presName="parentText" presStyleLbl="node1" presStyleIdx="0" presStyleCnt="1">
        <dgm:presLayoutVars>
          <dgm:chMax val="0"/>
          <dgm:bulletEnabled val="1"/>
        </dgm:presLayoutVars>
      </dgm:prSet>
      <dgm:spPr/>
    </dgm:pt>
    <dgm:pt modelId="{C631D7A5-57D4-4BDE-8661-3D040AA3BF40}" type="pres">
      <dgm:prSet presAssocID="{26693057-61C9-4C96-885E-39BCCA921F2F}" presName="childText" presStyleLbl="revTx" presStyleIdx="0" presStyleCnt="1">
        <dgm:presLayoutVars>
          <dgm:bulletEnabled val="1"/>
        </dgm:presLayoutVars>
      </dgm:prSet>
      <dgm:spPr/>
    </dgm:pt>
  </dgm:ptLst>
  <dgm:cxnLst>
    <dgm:cxn modelId="{9353C710-636C-4FBA-B8B4-F9E084F23873}" srcId="{02B0F19B-D96D-49B5-8AE1-EE8813C1E445}" destId="{26693057-61C9-4C96-885E-39BCCA921F2F}" srcOrd="0" destOrd="0" parTransId="{185A37A5-FB49-4892-A0F1-E7F2FF74ECCA}" sibTransId="{6E0A3D72-9C1C-4ED7-B273-C2E473CBCD2D}"/>
    <dgm:cxn modelId="{F2503C17-9003-4883-93F1-ED90A05378CE}" srcId="{26693057-61C9-4C96-885E-39BCCA921F2F}" destId="{C42FFDB3-AC91-4332-B721-4916933E11CC}" srcOrd="2" destOrd="0" parTransId="{8994B179-AB60-40FC-9086-4A17A0DB365E}" sibTransId="{952606AB-CFA7-40B3-83AB-3035FCFF3E04}"/>
    <dgm:cxn modelId="{94405636-954A-4305-A9CB-B8B90E111E1E}" srcId="{26693057-61C9-4C96-885E-39BCCA921F2F}" destId="{2BC1A2D4-524F-425F-B45D-BD1D6ED08B71}" srcOrd="0" destOrd="0" parTransId="{395D3A42-3800-468E-90C3-FF06D3025DBB}" sibTransId="{E228C7FE-2D53-48A0-A039-5297A35154CA}"/>
    <dgm:cxn modelId="{4786EF68-2996-4FBB-BF4C-BD3159B6F2F4}" type="presOf" srcId="{0B064E3A-7747-44D5-8344-AB7A4B0247DE}" destId="{C631D7A5-57D4-4BDE-8661-3D040AA3BF40}" srcOrd="0" destOrd="4" presId="urn:microsoft.com/office/officeart/2005/8/layout/vList2"/>
    <dgm:cxn modelId="{9DE9294D-4062-4AC7-82BA-F87269C5AB29}" type="presOf" srcId="{F585B498-B54B-40D9-B297-A1588C38905D}" destId="{C631D7A5-57D4-4BDE-8661-3D040AA3BF40}" srcOrd="0" destOrd="1" presId="urn:microsoft.com/office/officeart/2005/8/layout/vList2"/>
    <dgm:cxn modelId="{D789B051-2E00-480B-8077-9082613D1DCA}" srcId="{26693057-61C9-4C96-885E-39BCCA921F2F}" destId="{0B064E3A-7747-44D5-8344-AB7A4B0247DE}" srcOrd="4" destOrd="0" parTransId="{8B9D01AC-050B-47B6-85DA-0C9434C0EC03}" sibTransId="{7479AC23-AC37-4DF6-B69E-2F8E713E16C0}"/>
    <dgm:cxn modelId="{87C18C53-3C56-4DF3-B16C-A21C9E80B54A}" type="presOf" srcId="{2BC1A2D4-524F-425F-B45D-BD1D6ED08B71}" destId="{C631D7A5-57D4-4BDE-8661-3D040AA3BF40}" srcOrd="0" destOrd="0" presId="urn:microsoft.com/office/officeart/2005/8/layout/vList2"/>
    <dgm:cxn modelId="{A596A684-F26E-4BE3-92BD-0249111830FA}" type="presOf" srcId="{C42FFDB3-AC91-4332-B721-4916933E11CC}" destId="{C631D7A5-57D4-4BDE-8661-3D040AA3BF40}" srcOrd="0" destOrd="2" presId="urn:microsoft.com/office/officeart/2005/8/layout/vList2"/>
    <dgm:cxn modelId="{E0F7CE9C-E991-4A9D-8E85-7566F95200E2}" type="presOf" srcId="{02B0F19B-D96D-49B5-8AE1-EE8813C1E445}" destId="{7F039E24-A9DC-469F-8180-A08594003A51}" srcOrd="0" destOrd="0" presId="urn:microsoft.com/office/officeart/2005/8/layout/vList2"/>
    <dgm:cxn modelId="{F88E8DB3-CBD5-460A-8A74-A48F4306E38D}" type="presOf" srcId="{4735D806-070D-4957-81C7-AABC7E0C8FF5}" destId="{C631D7A5-57D4-4BDE-8661-3D040AA3BF40}" srcOrd="0" destOrd="3" presId="urn:microsoft.com/office/officeart/2005/8/layout/vList2"/>
    <dgm:cxn modelId="{A871E0D0-C274-411C-BF8C-C3518E44F1EA}" srcId="{26693057-61C9-4C96-885E-39BCCA921F2F}" destId="{4735D806-070D-4957-81C7-AABC7E0C8FF5}" srcOrd="3" destOrd="0" parTransId="{7BD903BA-2EC5-4803-A320-DCCF228C0169}" sibTransId="{EA022237-F14E-4B8B-A690-9788D435B6EE}"/>
    <dgm:cxn modelId="{BA9B13DB-A14F-41EC-9261-46FD171A0240}" type="presOf" srcId="{26693057-61C9-4C96-885E-39BCCA921F2F}" destId="{B8EFDE45-B522-48A4-A4A1-746A7AC0E77F}" srcOrd="0" destOrd="0" presId="urn:microsoft.com/office/officeart/2005/8/layout/vList2"/>
    <dgm:cxn modelId="{4D0571FA-5E26-4A5E-9593-70ACDD0BC455}" srcId="{26693057-61C9-4C96-885E-39BCCA921F2F}" destId="{F585B498-B54B-40D9-B297-A1588C38905D}" srcOrd="1" destOrd="0" parTransId="{3C7E4E6A-B932-45B0-B869-7B48979C0F95}" sibTransId="{5376AE66-EC49-45A6-864D-D3C7619AA9E6}"/>
    <dgm:cxn modelId="{A2CFBEF5-8EC0-4DAC-868F-87A570ED8F3E}" type="presParOf" srcId="{7F039E24-A9DC-469F-8180-A08594003A51}" destId="{B8EFDE45-B522-48A4-A4A1-746A7AC0E77F}" srcOrd="0" destOrd="0" presId="urn:microsoft.com/office/officeart/2005/8/layout/vList2"/>
    <dgm:cxn modelId="{71F5822D-BE91-4EBC-9B3B-BD914AE8C9A4}" type="presParOf" srcId="{7F039E24-A9DC-469F-8180-A08594003A51}" destId="{C631D7A5-57D4-4BDE-8661-3D040AA3BF4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C6968-8D50-4275-8F2E-D005AC9135A5}">
      <dsp:nvSpPr>
        <dsp:cNvPr id="0" name=""/>
        <dsp:cNvSpPr/>
      </dsp:nvSpPr>
      <dsp:spPr>
        <a:xfrm>
          <a:off x="0" y="0"/>
          <a:ext cx="658648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52D3307-4355-46E2-9141-3831E0AD5A15}">
      <dsp:nvSpPr>
        <dsp:cNvPr id="0" name=""/>
        <dsp:cNvSpPr/>
      </dsp:nvSpPr>
      <dsp:spPr>
        <a:xfrm>
          <a:off x="0" y="0"/>
          <a:ext cx="1317297" cy="3785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The automation script used for this task was written with the Python programming language. The script makes use of </a:t>
          </a:r>
          <a:r>
            <a:rPr lang="en-US" sz="1300" b="1" kern="1200"/>
            <a:t>‘selenium web driver and beautiful soup’</a:t>
          </a:r>
          <a:r>
            <a:rPr lang="en-US" sz="1300" kern="1200"/>
            <a:t> to communicate with the website used (</a:t>
          </a:r>
          <a:r>
            <a:rPr lang="en-US" sz="1300" kern="1200">
              <a:hlinkClick xmlns:r="http://schemas.openxmlformats.org/officeDocument/2006/relationships" r:id="rId1"/>
            </a:rPr>
            <a:t>FlashScore</a:t>
          </a:r>
          <a:r>
            <a:rPr lang="en-US" sz="1300" kern="1200"/>
            <a:t>). Some of the challenges encountered in the scraping task includes:</a:t>
          </a:r>
        </a:p>
      </dsp:txBody>
      <dsp:txXfrm>
        <a:off x="0" y="0"/>
        <a:ext cx="1317297" cy="3785419"/>
      </dsp:txXfrm>
    </dsp:sp>
    <dsp:sp modelId="{D063E79F-C6DA-47F5-8B33-9A540430248E}">
      <dsp:nvSpPr>
        <dsp:cNvPr id="0" name=""/>
        <dsp:cNvSpPr/>
      </dsp:nvSpPr>
      <dsp:spPr>
        <a:xfrm>
          <a:off x="1416095" y="171896"/>
          <a:ext cx="5170393" cy="3437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Inability to fetch data </a:t>
          </a:r>
          <a:r>
            <a:rPr lang="en-US" sz="2300" b="1" kern="1200" dirty="0"/>
            <a:t>league by league</a:t>
          </a:r>
          <a:r>
            <a:rPr lang="en-US" sz="2300" kern="1200" dirty="0"/>
            <a:t> due to the structure of the website used. The </a:t>
          </a:r>
          <a:r>
            <a:rPr lang="en-US" sz="2300" b="1" kern="1200" dirty="0"/>
            <a:t>div</a:t>
          </a:r>
          <a:r>
            <a:rPr lang="en-US" sz="2300" kern="1200" dirty="0"/>
            <a:t> and </a:t>
          </a:r>
          <a:r>
            <a:rPr lang="en-US" sz="2300" b="1" kern="1200" dirty="0"/>
            <a:t>class</a:t>
          </a:r>
          <a:r>
            <a:rPr lang="en-US" sz="2300" kern="1200" dirty="0"/>
            <a:t> tags of </a:t>
          </a:r>
          <a:r>
            <a:rPr lang="en-US" sz="2300" b="1" kern="1200" dirty="0"/>
            <a:t>leagues </a:t>
          </a:r>
          <a:r>
            <a:rPr lang="en-US" sz="2300" kern="1200" dirty="0"/>
            <a:t>is unconnected to the match details,  hence, making it difficult to fetch a comprehensive data which will capture leagues and full match details. Hence, I had to make do with premier league data alone (for data quality and consistency's sake).</a:t>
          </a:r>
        </a:p>
      </dsp:txBody>
      <dsp:txXfrm>
        <a:off x="1416095" y="171896"/>
        <a:ext cx="5170393" cy="3437929"/>
      </dsp:txXfrm>
    </dsp:sp>
    <dsp:sp modelId="{7CFBBE6C-4B19-4424-9142-428F604D8959}">
      <dsp:nvSpPr>
        <dsp:cNvPr id="0" name=""/>
        <dsp:cNvSpPr/>
      </dsp:nvSpPr>
      <dsp:spPr>
        <a:xfrm>
          <a:off x="1317297" y="3609825"/>
          <a:ext cx="5269191" cy="0"/>
        </a:xfrm>
        <a:prstGeom prst="line">
          <a:avLst/>
        </a:prstGeom>
        <a:noFill/>
        <a:ln w="6350" cap="flat" cmpd="sng" algn="ctr">
          <a:solidFill>
            <a:schemeClr val="accent4">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A804F-D6BA-4232-B73C-CAE28E9B7D7B}">
      <dsp:nvSpPr>
        <dsp:cNvPr id="0" name=""/>
        <dsp:cNvSpPr/>
      </dsp:nvSpPr>
      <dsp:spPr>
        <a:xfrm>
          <a:off x="0" y="0"/>
          <a:ext cx="658648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6CBB1EA-186E-4D4C-B8FF-E7C7DAE46711}">
      <dsp:nvSpPr>
        <dsp:cNvPr id="0" name=""/>
        <dsp:cNvSpPr/>
      </dsp:nvSpPr>
      <dsp:spPr>
        <a:xfrm>
          <a:off x="0" y="0"/>
          <a:ext cx="6586489" cy="1892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final dataframe was thereafter converted in a CSV file which was used for the Power BI report embedded in this document. Before the final importation into the Power BI Desktop app, the converted data was exported into Microsoft Excel, for review and cleaning before finally working on the Power BI report.</a:t>
          </a:r>
        </a:p>
      </dsp:txBody>
      <dsp:txXfrm>
        <a:off x="0" y="0"/>
        <a:ext cx="6586489" cy="1892709"/>
      </dsp:txXfrm>
    </dsp:sp>
    <dsp:sp modelId="{9F873C87-057E-40AB-998C-64E39883C6B2}">
      <dsp:nvSpPr>
        <dsp:cNvPr id="0" name=""/>
        <dsp:cNvSpPr/>
      </dsp:nvSpPr>
      <dsp:spPr>
        <a:xfrm>
          <a:off x="0" y="1892709"/>
          <a:ext cx="6586489"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7BEA127-44A6-42E2-A291-D78224AEBB61}">
      <dsp:nvSpPr>
        <dsp:cNvPr id="0" name=""/>
        <dsp:cNvSpPr/>
      </dsp:nvSpPr>
      <dsp:spPr>
        <a:xfrm>
          <a:off x="0" y="1892709"/>
          <a:ext cx="6586489" cy="1892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Upon the exportation into Microsoft Excel, it was discovered that some values in both the First Half Score and Second Half Score columns appeared as dates, hence, these values were taken care of, and were converted to the required format (also as a way of ensuring data quality and integrity). The data was finally imported in the Microsoft Power BI Desktop app, some data transformation were done, and the data was ready to be used for the report.</a:t>
          </a:r>
        </a:p>
      </dsp:txBody>
      <dsp:txXfrm>
        <a:off x="0" y="1892709"/>
        <a:ext cx="6586489" cy="18927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FDE45-B522-48A4-A4A1-746A7AC0E77F}">
      <dsp:nvSpPr>
        <dsp:cNvPr id="0" name=""/>
        <dsp:cNvSpPr/>
      </dsp:nvSpPr>
      <dsp:spPr>
        <a:xfrm>
          <a:off x="0" y="34974"/>
          <a:ext cx="6586489" cy="527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From the report, the following insights were derived:</a:t>
          </a:r>
        </a:p>
      </dsp:txBody>
      <dsp:txXfrm>
        <a:off x="25759" y="60733"/>
        <a:ext cx="6534971" cy="476152"/>
      </dsp:txXfrm>
    </dsp:sp>
    <dsp:sp modelId="{C631D7A5-57D4-4BDE-8661-3D040AA3BF40}">
      <dsp:nvSpPr>
        <dsp:cNvPr id="0" name=""/>
        <dsp:cNvSpPr/>
      </dsp:nvSpPr>
      <dsp:spPr>
        <a:xfrm>
          <a:off x="0" y="562644"/>
          <a:ext cx="6586489" cy="318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12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A total of 20 home teams, and 19 away teams have played against each other so far.</a:t>
          </a:r>
        </a:p>
        <a:p>
          <a:pPr marL="171450" lvl="1" indent="-171450" algn="l" defTabSz="755650">
            <a:lnSpc>
              <a:spcPct val="90000"/>
            </a:lnSpc>
            <a:spcBef>
              <a:spcPct val="0"/>
            </a:spcBef>
            <a:spcAft>
              <a:spcPct val="20000"/>
            </a:spcAft>
            <a:buChar char="•"/>
          </a:pPr>
          <a:r>
            <a:rPr lang="en-US" sz="1700" kern="1200"/>
            <a:t>A total of 156 goals has been scored.</a:t>
          </a:r>
        </a:p>
        <a:p>
          <a:pPr marL="171450" lvl="1" indent="-171450" algn="l" defTabSz="755650">
            <a:lnSpc>
              <a:spcPct val="90000"/>
            </a:lnSpc>
            <a:spcBef>
              <a:spcPct val="0"/>
            </a:spcBef>
            <a:spcAft>
              <a:spcPct val="20000"/>
            </a:spcAft>
            <a:buChar char="•"/>
          </a:pPr>
          <a:r>
            <a:rPr lang="en-US" sz="1700" kern="1200"/>
            <a:t>On the average, ‘Away Team’ tend to have more ball possession than the ‘Home Team’.</a:t>
          </a:r>
        </a:p>
        <a:p>
          <a:pPr marL="171450" lvl="1" indent="-171450" algn="l" defTabSz="755650">
            <a:lnSpc>
              <a:spcPct val="90000"/>
            </a:lnSpc>
            <a:spcBef>
              <a:spcPct val="0"/>
            </a:spcBef>
            <a:spcAft>
              <a:spcPct val="20000"/>
            </a:spcAft>
            <a:buChar char="•"/>
          </a:pPr>
          <a:r>
            <a:rPr lang="en-US" sz="1700" kern="1200"/>
            <a:t>On the average, ‘Home Teams’ have had more records of fouls, yellow cards, blocked shoots, offsides, goal attempts, and total passes as compared to the ‘Away Teams’, while the ‘Away Teams’ have had more tackles and throw-ins.</a:t>
          </a:r>
        </a:p>
        <a:p>
          <a:pPr marL="171450" lvl="1" indent="-171450" algn="l" defTabSz="755650">
            <a:lnSpc>
              <a:spcPct val="90000"/>
            </a:lnSpc>
            <a:spcBef>
              <a:spcPct val="0"/>
            </a:spcBef>
            <a:spcAft>
              <a:spcPct val="20000"/>
            </a:spcAft>
            <a:buChar char="•"/>
          </a:pPr>
          <a:r>
            <a:rPr lang="en-US" sz="1700" kern="1200"/>
            <a:t>On the average, both the ‘Home Teams’ and ‘Away Teams’ have had equal chances of free kicks, shots on targets, and shot off goals respectively.</a:t>
          </a:r>
        </a:p>
      </dsp:txBody>
      <dsp:txXfrm>
        <a:off x="0" y="562644"/>
        <a:ext cx="6586489" cy="31878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11/22/2022</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11/22/2022</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11/22/2022</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11/22/2022</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11/22/2022</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11/22/2022</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11/22/2022</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11/22/2022</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11/22/2022</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11/22/2022</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11/22/2022</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11/22/2022</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app.powerbi.com/view?r=eyJrIjoiMWVmYjNiNmMtZjJiYy00MDQ5LWJlMmQtOWNhODk5Y2U5MDc5IiwidCI6ImUwZjMzNzkwLTM1ZTItNGUwYy04NDU0LWM1OWQzNTU5NDY0YyJ9&amp;embedImagePlaceholder=true&amp;pageName=ReportSection"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Title 5">
            <a:extLst>
              <a:ext uri="{FF2B5EF4-FFF2-40B4-BE49-F238E27FC236}">
                <a16:creationId xmlns:a16="http://schemas.microsoft.com/office/drawing/2014/main" id="{5606F7F0-E563-31C5-06C7-C7AA9BDFB7C6}"/>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6800" b="1" kern="1200">
                <a:solidFill>
                  <a:srgbClr val="FFFFFF"/>
                </a:solidFill>
                <a:latin typeface="+mj-lt"/>
                <a:ea typeface="+mj-ea"/>
                <a:cs typeface="+mj-cs"/>
              </a:rPr>
              <a:t>Muhammad Abiodun SULAIMAN</a:t>
            </a:r>
          </a:p>
        </p:txBody>
      </p:sp>
      <p:sp>
        <p:nvSpPr>
          <p:cNvPr id="7" name="Text Placeholder 6">
            <a:extLst>
              <a:ext uri="{FF2B5EF4-FFF2-40B4-BE49-F238E27FC236}">
                <a16:creationId xmlns:a16="http://schemas.microsoft.com/office/drawing/2014/main" id="{1474D6C8-44D7-ED1E-A3BE-D790FFF54895}"/>
              </a:ext>
            </a:extLst>
          </p:cNvPr>
          <p:cNvSpPr>
            <a:spLocks noGrp="1"/>
          </p:cNvSpPr>
          <p:nvPr>
            <p:ph type="body" sz="half" idx="2"/>
          </p:nvPr>
        </p:nvSpPr>
        <p:spPr>
          <a:xfrm>
            <a:off x="457200" y="5350213"/>
            <a:ext cx="4412417" cy="1031537"/>
          </a:xfrm>
        </p:spPr>
        <p:txBody>
          <a:bodyPr vert="horz" lIns="91440" tIns="45720" rIns="91440" bIns="45720" rtlCol="0">
            <a:normAutofit/>
          </a:bodyPr>
          <a:lstStyle/>
          <a:p>
            <a:pPr algn="r"/>
            <a:r>
              <a:rPr lang="en-US" sz="2700" b="1" i="0" kern="1200">
                <a:solidFill>
                  <a:srgbClr val="FFFFFF"/>
                </a:solidFill>
                <a:effectLst/>
                <a:latin typeface="+mn-lt"/>
                <a:ea typeface="+mn-ea"/>
                <a:cs typeface="+mn-cs"/>
              </a:rPr>
              <a:t>2022/2023 England Premier League Data Visualization</a:t>
            </a:r>
            <a:endParaRPr lang="en-US" sz="2700" kern="1200">
              <a:solidFill>
                <a:srgbClr val="FFFFFF"/>
              </a:solidFill>
              <a:latin typeface="+mn-lt"/>
              <a:ea typeface="+mn-ea"/>
              <a:cs typeface="+mn-cs"/>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D719A1C2-DA1F-1269-FEBC-7FB863FB393B}"/>
              </a:ext>
            </a:extLst>
          </p:cNvPr>
          <p:cNvPicPr>
            <a:picLocks noGrp="1" noChangeAspect="1"/>
          </p:cNvPicPr>
          <p:nvPr>
            <p:ph idx="1"/>
          </p:nvPr>
        </p:nvPicPr>
        <p:blipFill>
          <a:blip r:embed="rId2"/>
          <a:stretch>
            <a:fillRect/>
          </a:stretch>
        </p:blipFill>
        <p:spPr>
          <a:xfrm>
            <a:off x="5986925" y="2372166"/>
            <a:ext cx="5664133" cy="3171914"/>
          </a:xfrm>
          <a:prstGeom prst="rect">
            <a:avLst/>
          </a:prstGeom>
        </p:spPr>
      </p:pic>
      <p:grpSp>
        <p:nvGrpSpPr>
          <p:cNvPr id="24" name="Group 17">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2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spTree>
    <p:extLst>
      <p:ext uri="{BB962C8B-B14F-4D97-AF65-F5344CB8AC3E}">
        <p14:creationId xmlns:p14="http://schemas.microsoft.com/office/powerpoint/2010/main" val="23546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F8C3-C524-BC23-B860-9995D2B35B32}"/>
              </a:ext>
            </a:extLst>
          </p:cNvPr>
          <p:cNvSpPr>
            <a:spLocks noGrp="1"/>
          </p:cNvSpPr>
          <p:nvPr>
            <p:ph type="title"/>
          </p:nvPr>
        </p:nvSpPr>
        <p:spPr>
          <a:xfrm>
            <a:off x="4965430" y="629268"/>
            <a:ext cx="6586491" cy="1286160"/>
          </a:xfrm>
        </p:spPr>
        <p:txBody>
          <a:bodyPr anchor="b">
            <a:normAutofit/>
          </a:bodyPr>
          <a:lstStyle/>
          <a:p>
            <a:r>
              <a:rPr lang="en-US" b="1" dirty="0">
                <a:latin typeface="Times New Roman" panose="02020603050405020304" pitchFamily="18" charset="0"/>
                <a:cs typeface="Times New Roman" panose="02020603050405020304" pitchFamily="18" charset="0"/>
              </a:rPr>
              <a:t>PROJECT OVERVIEW</a:t>
            </a:r>
            <a:endParaRPr lang="en-NG"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EBD01E-5684-39DA-497B-F1F01CA5F8B9}"/>
              </a:ext>
            </a:extLst>
          </p:cNvPr>
          <p:cNvSpPr>
            <a:spLocks noGrp="1"/>
          </p:cNvSpPr>
          <p:nvPr>
            <p:ph idx="1"/>
          </p:nvPr>
        </p:nvSpPr>
        <p:spPr>
          <a:xfrm>
            <a:off x="4965431" y="2438400"/>
            <a:ext cx="6586489" cy="3785419"/>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The task involves writing an automation script which fetches at least 7 days historical records of matches played.</a:t>
            </a:r>
          </a:p>
          <a:p>
            <a:pPr marL="0" indent="0">
              <a:buNone/>
            </a:pPr>
            <a:r>
              <a:rPr lang="en-US" sz="2000">
                <a:latin typeface="Times New Roman" panose="02020603050405020304" pitchFamily="18" charset="0"/>
                <a:cs typeface="Times New Roman" panose="02020603050405020304" pitchFamily="18" charset="0"/>
              </a:rPr>
              <a:t>Some of the data points expected from the fetched data include:</a:t>
            </a:r>
          </a:p>
          <a:p>
            <a:pPr marL="514350" indent="-514350">
              <a:buFont typeface="+mj-lt"/>
              <a:buAutoNum type="arabicPeriod"/>
            </a:pPr>
            <a:r>
              <a:rPr lang="en-US" sz="2000">
                <a:latin typeface="Times New Roman" panose="02020603050405020304" pitchFamily="18" charset="0"/>
                <a:cs typeface="Times New Roman" panose="02020603050405020304" pitchFamily="18" charset="0"/>
              </a:rPr>
              <a:t>Match Played.</a:t>
            </a:r>
          </a:p>
          <a:p>
            <a:pPr marL="514350" indent="-514350">
              <a:buFont typeface="+mj-lt"/>
              <a:buAutoNum type="arabicPeriod"/>
            </a:pPr>
            <a:r>
              <a:rPr lang="en-US" sz="2000">
                <a:latin typeface="Times New Roman" panose="02020603050405020304" pitchFamily="18" charset="0"/>
                <a:cs typeface="Times New Roman" panose="02020603050405020304" pitchFamily="18" charset="0"/>
              </a:rPr>
              <a:t>Full Time/Half Time score.</a:t>
            </a:r>
          </a:p>
          <a:p>
            <a:pPr marL="514350" indent="-514350">
              <a:buFont typeface="+mj-lt"/>
              <a:buAutoNum type="arabicPeriod"/>
            </a:pPr>
            <a:r>
              <a:rPr lang="en-US" sz="2000">
                <a:latin typeface="Times New Roman" panose="02020603050405020304" pitchFamily="18" charset="0"/>
                <a:cs typeface="Times New Roman" panose="02020603050405020304" pitchFamily="18" charset="0"/>
              </a:rPr>
              <a:t>Goals Scored and Time.</a:t>
            </a:r>
          </a:p>
          <a:p>
            <a:pPr marL="514350" indent="-514350">
              <a:buFont typeface="+mj-lt"/>
              <a:buAutoNum type="arabicPeriod"/>
            </a:pPr>
            <a:r>
              <a:rPr lang="en-US" sz="2000">
                <a:latin typeface="Times New Roman" panose="02020603050405020304" pitchFamily="18" charset="0"/>
                <a:cs typeface="Times New Roman" panose="02020603050405020304" pitchFamily="18" charset="0"/>
              </a:rPr>
              <a:t>Scorer/Assister.</a:t>
            </a:r>
          </a:p>
          <a:p>
            <a:pPr marL="514350" indent="-514350">
              <a:buFont typeface="+mj-lt"/>
              <a:buAutoNum type="arabicPeriod"/>
            </a:pPr>
            <a:r>
              <a:rPr lang="en-US" sz="2000">
                <a:latin typeface="Times New Roman" panose="02020603050405020304" pitchFamily="18" charset="0"/>
                <a:cs typeface="Times New Roman" panose="02020603050405020304" pitchFamily="18" charset="0"/>
              </a:rPr>
              <a:t>Match Statistics</a:t>
            </a:r>
            <a:endParaRPr lang="en-NG" sz="2000">
              <a:latin typeface="Times New Roman" panose="02020603050405020304" pitchFamily="18" charset="0"/>
              <a:cs typeface="Times New Roman" panose="02020603050405020304" pitchFamily="18" charset="0"/>
            </a:endParaRPr>
          </a:p>
        </p:txBody>
      </p:sp>
      <p:pic>
        <p:nvPicPr>
          <p:cNvPr id="5" name="Picture 4" descr="Hand holding a pen shading number on a sheet">
            <a:extLst>
              <a:ext uri="{FF2B5EF4-FFF2-40B4-BE49-F238E27FC236}">
                <a16:creationId xmlns:a16="http://schemas.microsoft.com/office/drawing/2014/main" id="{360FE073-8C32-8F7A-5743-5017300A021D}"/>
              </a:ext>
            </a:extLst>
          </p:cNvPr>
          <p:cNvPicPr>
            <a:picLocks noChangeAspect="1"/>
          </p:cNvPicPr>
          <p:nvPr/>
        </p:nvPicPr>
        <p:blipFill rotWithShape="1">
          <a:blip r:embed="rId2"/>
          <a:srcRect l="50755" r="412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C19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99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9157-0959-764B-5AB8-80106ADD8C2F}"/>
              </a:ext>
            </a:extLst>
          </p:cNvPr>
          <p:cNvSpPr>
            <a:spLocks noGrp="1"/>
          </p:cNvSpPr>
          <p:nvPr>
            <p:ph type="title"/>
          </p:nvPr>
        </p:nvSpPr>
        <p:spPr>
          <a:xfrm>
            <a:off x="4965430" y="629268"/>
            <a:ext cx="6586491" cy="1286160"/>
          </a:xfrm>
        </p:spPr>
        <p:txBody>
          <a:bodyPr anchor="b">
            <a:normAutofit/>
          </a:bodyPr>
          <a:lstStyle/>
          <a:p>
            <a:r>
              <a:rPr lang="en-US" sz="3400" b="1">
                <a:latin typeface="Times New Roman" panose="02020603050405020304" pitchFamily="18" charset="0"/>
                <a:cs typeface="Times New Roman" panose="02020603050405020304" pitchFamily="18" charset="0"/>
              </a:rPr>
              <a:t>BREAKDOWN OF PROCESSES INVOLVED IN THE PROJECT.</a:t>
            </a:r>
            <a:endParaRPr lang="en-NG" sz="3400" b="1">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2B793FD-B602-4D80-9EE9-138561E568AF}"/>
              </a:ext>
            </a:extLst>
          </p:cNvPr>
          <p:cNvPicPr>
            <a:picLocks noChangeAspect="1"/>
          </p:cNvPicPr>
          <p:nvPr/>
        </p:nvPicPr>
        <p:blipFill rotWithShape="1">
          <a:blip r:embed="rId2"/>
          <a:srcRect l="42807" r="12073" b="-1"/>
          <a:stretch/>
        </p:blipFill>
        <p:spPr>
          <a:xfrm>
            <a:off x="0" y="-2235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2E8AF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415D864-1662-7360-32E0-7E50DE790A09}"/>
              </a:ext>
            </a:extLst>
          </p:cNvPr>
          <p:cNvGraphicFramePr>
            <a:graphicFrameLocks noGrp="1"/>
          </p:cNvGraphicFramePr>
          <p:nvPr>
            <p:ph idx="1"/>
            <p:extLst>
              <p:ext uri="{D42A27DB-BD31-4B8C-83A1-F6EECF244321}">
                <p14:modId xmlns:p14="http://schemas.microsoft.com/office/powerpoint/2010/main" val="2468457400"/>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032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221B-BCDE-15D7-3797-329741620AC6}"/>
              </a:ext>
            </a:extLst>
          </p:cNvPr>
          <p:cNvSpPr>
            <a:spLocks noGrp="1"/>
          </p:cNvSpPr>
          <p:nvPr>
            <p:ph type="title"/>
          </p:nvPr>
        </p:nvSpPr>
        <p:spPr>
          <a:xfrm>
            <a:off x="1653363" y="365760"/>
            <a:ext cx="9367203" cy="1188720"/>
          </a:xfrm>
        </p:spPr>
        <p:txBody>
          <a:bodyPr>
            <a:normAutofit/>
          </a:bodyPr>
          <a:lstStyle/>
          <a:p>
            <a:r>
              <a:rPr lang="en-US" b="1" dirty="0">
                <a:latin typeface="Times New Roman" panose="02020603050405020304" pitchFamily="18" charset="0"/>
                <a:cs typeface="Times New Roman" panose="02020603050405020304" pitchFamily="18" charset="0"/>
              </a:rPr>
              <a:t>CONT’D</a:t>
            </a:r>
            <a:endParaRPr lang="en-NG" b="1" dirty="0">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562D096-06B9-0BD9-859F-C74A81E74FA7}"/>
              </a:ext>
            </a:extLst>
          </p:cNvPr>
          <p:cNvSpPr>
            <a:spLocks noGrp="1"/>
          </p:cNvSpPr>
          <p:nvPr>
            <p:ph idx="1"/>
          </p:nvPr>
        </p:nvSpPr>
        <p:spPr>
          <a:xfrm>
            <a:off x="1653363" y="2176272"/>
            <a:ext cx="9367204" cy="4041648"/>
          </a:xfrm>
        </p:spPr>
        <p:txBody>
          <a:bodyPr anchor="t">
            <a:normAutofit/>
          </a:bodyPr>
          <a:lstStyle/>
          <a:p>
            <a:pPr marL="514350" indent="-514350">
              <a:buFont typeface="+mj-lt"/>
              <a:buAutoNum type="arabicPeriod" startAt="2"/>
            </a:pPr>
            <a:r>
              <a:rPr lang="en-US" sz="2400">
                <a:latin typeface="Times New Roman" panose="02020603050405020304" pitchFamily="18" charset="0"/>
                <a:cs typeface="Times New Roman" panose="02020603050405020304" pitchFamily="18" charset="0"/>
              </a:rPr>
              <a:t>Extracting the events details from both the home teams and away teams was not so easy as well, as the data structure came as a nested list. Hence, I had to do some data wrangling which involves first creating separate dataframes off the original dataframe, transforming the extracted dataframes, creating additional features (columns) to hold specific events from each match, unpivoting the events columns such that the columns are converted into two columns; one containing the event header, and the other containing the details of the event. Thereafter, the extracted dataframes were merged on the original dataframe to make the data more easier to work with, and as well enforce data integrity.</a:t>
            </a:r>
            <a:endParaRPr lang="en-NG"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56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87E0-FBEA-9D8A-CCFC-2382A7988555}"/>
              </a:ext>
            </a:extLst>
          </p:cNvPr>
          <p:cNvSpPr>
            <a:spLocks noGrp="1"/>
          </p:cNvSpPr>
          <p:nvPr>
            <p:ph type="title"/>
          </p:nvPr>
        </p:nvSpPr>
        <p:spPr>
          <a:xfrm>
            <a:off x="4965430" y="629268"/>
            <a:ext cx="6586491" cy="1286160"/>
          </a:xfrm>
        </p:spPr>
        <p:txBody>
          <a:bodyPr anchor="b">
            <a:normAutofit/>
          </a:bodyPr>
          <a:lstStyle/>
          <a:p>
            <a:r>
              <a:rPr lang="en-US" b="1" dirty="0">
                <a:latin typeface="Times New Roman" panose="02020603050405020304" pitchFamily="18" charset="0"/>
                <a:cs typeface="Times New Roman" panose="02020603050405020304" pitchFamily="18" charset="0"/>
              </a:rPr>
              <a:t>CONT’D</a:t>
            </a:r>
            <a:endParaRPr lang="en-NG"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D0F85D2-8624-1792-CDB1-C1EE773F1F52}"/>
              </a:ext>
            </a:extLst>
          </p:cNvPr>
          <p:cNvPicPr>
            <a:picLocks noChangeAspect="1"/>
          </p:cNvPicPr>
          <p:nvPr/>
        </p:nvPicPr>
        <p:blipFill rotWithShape="1">
          <a:blip r:embed="rId2"/>
          <a:srcRect l="34342" r="27637"/>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1D37CE"/>
            </a:solidFil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64795F9E-581B-7656-E023-943C6125BB56}"/>
              </a:ext>
            </a:extLst>
          </p:cNvPr>
          <p:cNvGraphicFramePr>
            <a:graphicFrameLocks noGrp="1"/>
          </p:cNvGraphicFramePr>
          <p:nvPr>
            <p:ph idx="1"/>
            <p:extLst>
              <p:ext uri="{D42A27DB-BD31-4B8C-83A1-F6EECF244321}">
                <p14:modId xmlns:p14="http://schemas.microsoft.com/office/powerpoint/2010/main" val="732578996"/>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58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8DA2-5487-C4BD-1AAF-938C66944596}"/>
              </a:ext>
            </a:extLst>
          </p:cNvPr>
          <p:cNvSpPr>
            <a:spLocks noGrp="1"/>
          </p:cNvSpPr>
          <p:nvPr>
            <p:ph type="title"/>
          </p:nvPr>
        </p:nvSpPr>
        <p:spPr>
          <a:xfrm>
            <a:off x="4965430" y="629266"/>
            <a:ext cx="6586491" cy="1676603"/>
          </a:xfrm>
        </p:spPr>
        <p:txBody>
          <a:bodyPr>
            <a:normAutofit/>
          </a:bodyPr>
          <a:lstStyle/>
          <a:p>
            <a:r>
              <a:rPr lang="en-US" sz="4600" b="1">
                <a:latin typeface="Times New Roman" panose="02020603050405020304" pitchFamily="18" charset="0"/>
                <a:cs typeface="Times New Roman" panose="02020603050405020304" pitchFamily="18" charset="0"/>
              </a:rPr>
              <a:t>INSIGHTS FROM THE POWER BI REPORT.</a:t>
            </a:r>
            <a:endParaRPr lang="en-NG" sz="4600" b="1">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3263DB5-0380-44A7-2B34-7BCDD402BB3C}"/>
              </a:ext>
            </a:extLst>
          </p:cNvPr>
          <p:cNvPicPr>
            <a:picLocks noChangeAspect="1"/>
          </p:cNvPicPr>
          <p:nvPr/>
        </p:nvPicPr>
        <p:blipFill rotWithShape="1">
          <a:blip r:embed="rId2"/>
          <a:srcRect l="24961" r="16739" b="-1"/>
          <a:stretch/>
        </p:blipFill>
        <p:spPr>
          <a:xfrm>
            <a:off x="20" y="10"/>
            <a:ext cx="4635571" cy="6857990"/>
          </a:xfrm>
          <a:prstGeom prst="rect">
            <a:avLst/>
          </a:prstGeom>
          <a:effectLst/>
        </p:spPr>
      </p:pic>
      <p:graphicFrame>
        <p:nvGraphicFramePr>
          <p:cNvPr id="5" name="Content Placeholder 2">
            <a:extLst>
              <a:ext uri="{FF2B5EF4-FFF2-40B4-BE49-F238E27FC236}">
                <a16:creationId xmlns:a16="http://schemas.microsoft.com/office/drawing/2014/main" id="{F7E0F924-0B1C-6BAE-1D65-79A36B2D4ACF}"/>
              </a:ext>
            </a:extLst>
          </p:cNvPr>
          <p:cNvGraphicFramePr>
            <a:graphicFrameLocks noGrp="1"/>
          </p:cNvGraphicFramePr>
          <p:nvPr>
            <p:ph idx="1"/>
            <p:extLst>
              <p:ext uri="{D42A27DB-BD31-4B8C-83A1-F6EECF244321}">
                <p14:modId xmlns:p14="http://schemas.microsoft.com/office/powerpoint/2010/main" val="1526699496"/>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630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FAAD-33F0-D213-DB96-B0D515432B7F}"/>
              </a:ext>
            </a:extLst>
          </p:cNvPr>
          <p:cNvSpPr>
            <a:spLocks noGrp="1"/>
          </p:cNvSpPr>
          <p:nvPr>
            <p:ph type="title"/>
          </p:nvPr>
        </p:nvSpPr>
        <p:spPr>
          <a:xfrm>
            <a:off x="5277329" y="640080"/>
            <a:ext cx="6274590" cy="4018341"/>
          </a:xfrm>
          <a:noFill/>
        </p:spPr>
        <p:txBody>
          <a:bodyPr vert="horz" lIns="91440" tIns="45720" rIns="91440" bIns="45720" rtlCol="0" anchor="b">
            <a:normAutofit/>
          </a:bodyPr>
          <a:lstStyle/>
          <a:p>
            <a:r>
              <a:rPr lang="en-US" sz="6600"/>
              <a:t>Power BI Report</a:t>
            </a:r>
          </a:p>
        </p:txBody>
      </p:sp>
      <p:sp>
        <p:nvSpPr>
          <p:cNvPr id="3" name="Text Placeholder 2">
            <a:extLst>
              <a:ext uri="{FF2B5EF4-FFF2-40B4-BE49-F238E27FC236}">
                <a16:creationId xmlns:a16="http://schemas.microsoft.com/office/drawing/2014/main" id="{A77CC52A-C877-6670-F6D9-B1C5DDD876BA}"/>
              </a:ext>
            </a:extLst>
          </p:cNvPr>
          <p:cNvSpPr>
            <a:spLocks noGrp="1"/>
          </p:cNvSpPr>
          <p:nvPr>
            <p:ph type="body" idx="1"/>
          </p:nvPr>
        </p:nvSpPr>
        <p:spPr>
          <a:xfrm>
            <a:off x="5277329" y="4796852"/>
            <a:ext cx="6274590" cy="1421068"/>
          </a:xfrm>
          <a:noFill/>
        </p:spPr>
        <p:txBody>
          <a:bodyPr vert="horz" lIns="91440" tIns="45720" rIns="91440" bIns="45720" rtlCol="0">
            <a:normAutofit/>
          </a:bodyPr>
          <a:lstStyle/>
          <a:p>
            <a:r>
              <a:rPr lang="en-US" sz="1100">
                <a:solidFill>
                  <a:schemeClr val="tx1"/>
                </a:solidFill>
              </a:rPr>
              <a:t>The published Power BI report has been embedded in this presentation for easy access. A filter has been added to the left side of the report, to allow for easy filtering and drill-down on events and statistics for each match. To see what has happened in a specific match, simply select the match from the filter, and you are able to see the match statistics. Similarly, a goal table which contains the minute, scorer, and number of goals scored was attached to the right side of the table to as well make it easy to identify the scorers, and the time the goals were scores. </a:t>
            </a:r>
          </a:p>
          <a:p>
            <a:r>
              <a:rPr lang="en-US" sz="1100">
                <a:solidFill>
                  <a:schemeClr val="tx1"/>
                </a:solidFill>
              </a:rPr>
              <a:t>The published version of the embedded report can be found </a:t>
            </a:r>
            <a:r>
              <a:rPr lang="en-US" sz="1100">
                <a:solidFill>
                  <a:schemeClr val="tx1"/>
                </a:solidFill>
                <a:hlinkClick r:id="rId2"/>
              </a:rPr>
              <a:t>here</a:t>
            </a:r>
            <a:endParaRPr lang="en-US" sz="1100">
              <a:solidFill>
                <a:schemeClr val="tx1"/>
              </a:solidFill>
            </a:endParaRPr>
          </a:p>
        </p:txBody>
      </p:sp>
      <p:pic>
        <p:nvPicPr>
          <p:cNvPr id="5" name="Picture 4" descr="Chairs in a circle">
            <a:extLst>
              <a:ext uri="{FF2B5EF4-FFF2-40B4-BE49-F238E27FC236}">
                <a16:creationId xmlns:a16="http://schemas.microsoft.com/office/drawing/2014/main" id="{1BA769D7-9194-07C2-8BF8-4F83784648EB}"/>
              </a:ext>
            </a:extLst>
          </p:cNvPr>
          <p:cNvPicPr>
            <a:picLocks noChangeAspect="1"/>
          </p:cNvPicPr>
          <p:nvPr/>
        </p:nvPicPr>
        <p:blipFill rotWithShape="1">
          <a:blip r:embed="rId3"/>
          <a:srcRect l="25553" r="16251" b="-1"/>
          <a:stretch/>
        </p:blipFill>
        <p:spPr>
          <a:xfrm>
            <a:off x="1" y="10"/>
            <a:ext cx="4654296" cy="6857990"/>
          </a:xfrm>
          <a:prstGeom prst="rect">
            <a:avLst/>
          </a:prstGeom>
        </p:spPr>
      </p:pic>
    </p:spTree>
    <p:extLst>
      <p:ext uri="{BB962C8B-B14F-4D97-AF65-F5344CB8AC3E}">
        <p14:creationId xmlns:p14="http://schemas.microsoft.com/office/powerpoint/2010/main" val="37554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8.png"/></Relationships>
</file>

<file path=ppt/webextensions/webextension1.xml><?xml version="1.0" encoding="utf-8"?>
<we:webextension xmlns:we="http://schemas.microsoft.com/office/webextensions/webextension/2010/11" id="{4d46f31d-934d-4d5a-9c82-490749dbae21}">
  <we:reference id="WA200003233" version="2.0.0.3" store="en-US" storeType="OMEX"/>
  <we:alternateReferences/>
  <we:properties>
    <we:property name="Microsoft.Office.CampaignId" value="&quot;none&quot;"/>
    <we:property name="backgroundColor" value="&quot;rgb(255,255,255)&quot;"/>
    <we:property name="bookmark" value="&quot;H4sIAAAAAAAAA+1bbVMcuRH+K9R+uS9bOb1r5G+GQC51cUIdjlOpK2qrJbVgjmFnMzNrw7n479fzgn1gzsBs2My6wqdZSbT66Ufdaml6Ps5iXq8KuP47XOLs1Wy/LC8uobrY47P5bHm3TRmndGApeuFQx6gyFDSqXDV5uaxnrz7OGqjOsHmX12soWoHU+PMsoFIqA2QojRNOsajd7HQ+g6I4hrN2TIKixvlshVVdLqHIf8VeBHU11Rpv5jO8WhVlBe1EJw002E72nobTb1KQ/0mSHhCa/D2eYGj61p9wVVbN7e/5rO6fOkXv9rXCugkPymUD+ZIEt20PKk7tKS+aYYi/PrxaVYSSsF+vWmMdkHZnZZUHKGad3hXW9TDJQVmsL7unwzvtJ+W6CvgTpq5r2eTNNUn65zL/zxr33kATzslKN2SG46okI3W9XXPXeF5+OKiQpo2zV+zmlFrqfHlWDDb8DO5tr2Bd5AGrljf/C+HvYFwi8dY+RGigQ7PqZ8qx7y9j140d2I+zv+VkgF72OyjWrdjv9qHOw3ekEf2dtnr1fJDKv/zO8N3wupviJaxBE1OHTCKTPvjEmDRMaxNFepS41/E9LAMZ8T5rr8/OKjyD25VyuAGlRwXU5yehrHDxB0B+gCLtvc0vca8b1nUfrZfDOpUj+A5QxTtsdyZK3CIqliCBVFyHmDxr//Wrohq8anx59aW0LIYgIEkrM5ZZLS0DuyMGpxhQLuNeZ/eXNbmXxoeUSc4E02QsAcKPN3mUSgvuRNRcZ8FF0F6NN/kbhHpd4VPN+kNJC/QtwuXe8I9frmMasdinEL84Lut6kPdfMSX9qCJW+9cdsD/n1W0QF/N7um8LVB/uLOMqeqMCWEjGJZ8Qt0bI6w9w3et++B6XzReat/07RsdISD0ZKIW1EYxNyiojBI8pbBDegLPkUrDRoLMCUHMzLWr/jUVRflgcED31t8DrPTxDQsFkAB6JTG2s9BCE81MLeTtExDhEPRVMM6UwIhc8SWn1ZukDgEJHUkzgEDHzIUM9Lf/aL8pwgXFxcl6WzdSJHYdo8LEsBEknHanAeIsJeNogk3uhHXiXyBiLqacji4gOKJs2LovMkc9xvsE+pkwmDSSM1mdgNYnk0/Kzowpx8WMeLqZO6/PRDIGTJ0MRTnFmDZcq8MxtL9Q9cS3uDAlj8PQ0kOGDRKtDsMG7iB5Rjvcr7YxHo8EbiMwzjcZuL2g+aSX+pYRi8bpp8HI1+Yg5ClBPa1Bgk7WYoaBQiZlSsL0A98TVuEtUjITUkyGjZc7Z2N5TJOm4tc5usHeh4Io5jlaB8AEY9hnndHzsHynVecSpc/pcLD2ZHoPklIPIwMmxohdBhal51o4Q8Hw0w52Gt8IyDM7TfiMjo31mgzsN2vNAMjpIK04PztPJa2JnLkqFm3pRptTFl4mTOg7RcObyynknubQomTHKCYSp+dZOkTEW05CiOyGlpHCnKX+I4DRYMd7PUswcZZpZYiAiR44+296l1XNW5XIXmB0FaNjBgrIAnktvklYyWcDJ3WzsEhUjIQ33Gjol7Zil3NBHFSzE6DbYyyQPIggWglHaZk4FM7m0/y2Ei+JbyU0+gxl8i8zODFLUjAYzKWyGG7xwf4mYsBvmfyaU3vhaJUdnXYAEXHkWddooL9TOQ6ZRMaT9ylse3ONFL9ul8rwqPyzyb+L95e+wDGTGkAUvKWMAScdmdNn0csEdIeD5aIb8TzEjuAImhfZaWS97weP8SVmlgDLAjPMI1nkBsD1Cn7YGywaKxTG0L9EnTukYPD2pwolkU4bGZ0FwYUKQ0/Or3SFiHKIhxKGR6DklgMkJRtuMzsx4//IWQgrkYSkkbZjTLG3vYur/tRmfLnu5F5p7blLUAmJbIxOn5l87RMQmtRnWaIwsS4oBcwyIEPUVKoYa76Ou08vkmc6QoUtBUTrvvCPED5Y29+Jaae9uC7EJ9VFVXnZyh3ryRCO/Vo05n/XGJfPPZ/86x9ZEXW3wMua3BaB/vVfu+Yzy4f5Hp8c9+7XH0b22lnzdWo4m/1SZ/PPD9c1tJXpb3nx62hl6s9rux+tS7+p3d63ym/kL1Js/rtObfLlu8AHX+d+o08Wo748LuKZ1+DWlplFp/IW6n4uM9Yho1IAv8PDqiQGJ3w9IE4I+vLvNGAcFSjNtMCKdaDc5xkqtNYIJlgsZQ2LaweMvH/NLOMP7sjpxD30rUa6begUBj2GJD3wzQSsNlhHj8PxH3020YeXTRxM3N78BIWSXdpAzAAA=&quot;"/>
    <we:property name="creatorSessionId" value="&quot;73b6055a-ba54-4eef-a17e-09cc2322edce&quot;"/>
    <we:property name="creatorTenantId" value="&quot;e0f33790-35e2-4e0c-8454-c59d3559464c&quot;"/>
    <we:property name="creatorUserId" value="&quot;10032001C8CEA69D&quot;"/>
    <we:property name="datasetId" value="&quot;36d77c68-f73a-4772-bdc9-712d807e5a03&quot;"/>
    <we:property name="embedUrl" value="&quot;/reportEmbed?reportId=840f723a-1783-437f-95e6-cf621b82ce53&amp;config=eyJjbHVzdGVyVXJsIjoiaHR0cHM6Ly9XQUJJLVVTLUNFTlRSQUwtQi1QUklNQVJZLXJlZGlyZWN0LmFuYWx5c2lzLndpbmRvd3MubmV0IiwiZW1iZWRGZWF0dXJlcyI6eyJtb2Rlcm5FbWJlZCI6dHJ1ZSwidXNhZ2VNZXRyaWNzVk5leHQiOnRydWUsInNraXBRdWVyeURhdGFTYWFTRW1iZWQiOnRydWUsInNraXBRdWVyeURhdGFQYWFTRW1iZWQiOnRydWUsInNraXBRdWVyeURhdGFFeHBvcnRUbyI6dHJ1ZX19&amp;disableSensitivityBanner=true&quot;"/>
    <we:property name="initialStateBookmark" value="&quot;H4sIAAAAAAAAA+1bbVPcOBL+K9R82S/Und5l5RtwcHuVY0OFXLa2tqipltQCL2Y8Z3sS2BT//dovJAthA3gOzpO6+WRLnlY//ahbLbn9aRbzelnA1U9wgbNXs92yPL+A6nyLz7Zni6HtzZvXhztvX89/2jncp+Zy2eTlop69+jRroDrF5n1er6BoJVDjryfbMyiKIzht7xIUNW7PlljV5QKK/HfsH6auplrh9fYML5dFWUEr8riBBluxH+hxuqex+V8kjQihyT/gMYamb32Ly7Jqbu63Z3V/1al0u68V1g24Vy4ayBckuG0LqJTKABlK44RTLGrXtqe8aIZH/NX+5bIiPITyatnaYY+0Oy2rPEAx6/SusK6HQfbKYnXRXe3faj8uV1XAt5i6rkWTN1ck6V+L/N8r3DqEJpyRla7JDEdVSUbqervmrvGs/LhXIQ0bZ6/Y9Qm11PnitBhs+AXcu17BusgDVi1D/jfC38G4QGKovYjQQIdm2Y+UY99fxq4bO7CfZv/MyQC97PdQrFqxP+xCnYcfSCP6nbR69XyQyr/9wfDd43U3xHNYgwamDplEJn3wiTFpmNYmivQgcTvxAywCGfEuazunpxWews1M2V+D0oMC6rPjUFY4/xMgP0KRtt7lF7jVPdZ1H6wWwzyVI/gOUMVbbHcmStwiKpYggVRch5g8a//6TVENXja+vPxaWhZDEJCklRnLrJaWgd0Qg1MMKBdxq7P785rcS+NDyiRngmkylgDhx5s8SqUFdyJqrrPgImivxpv8EKFeVfhYs/5Y0gR9h3CxNfzx63lMT8x3KcTPj8q6HuT9V0xJN1XEaveqA/a3vLoJ4mL7ju4vBaoPd5ZxFb1RASwk45JPiC9GyM5HuOp13/+Ai+Yrzdv+DaNjJKSeDJTC2gjGJmWVEYLHFNYIb8BZcinYaNBZAai5mRa1v2BRlB/ne0RP/T3wegfPkFAwGYBHIlMbKz0E4fzUQt4GETEOUU8F00wpjMgFT1JavV76AKDQkRQTOETMfMhQT8u/dosynGOcH5+VZTN1YschGnwsC0HSTkcqMN5iAp7WyOSeaQXeJDLGYurpyCKiA8qmjcsic+RznK+xjimTSQMJo/UZWE0i+bT87KBCnL/Ow/nUaX06miFw8mQowinOrOFSBZ65lwt1j5yLG0PCGDw9DWT4INHqEGzwLqJHlOP9Sjvj0WjwBiLzTKOxLxc0HzUT/15CMd9pGrxYTj5ijgLU0xoU2GQtZigoVGKmFLxcgHvkbNwkKkZC6smQ0TLnbGzPKZJ03Fpn11i7UHDFHEerQPgADPuMczo+9ialOo84dU6fiqUn02OQnHIQGTg5VvQiqDA1z9oQAp6OZjjT8FZYhsF5Wm9kZLTOrHGmQWseSEYbacXpwnnaeU1sz0WpcFPPy5S6+DJxUschGvZcXjnvJJcWJTNGOYEwNd/aKDLGYhpSdCeklBTuNOUPEZwGK8b7WYqZo0wzSwxE5MjRZy93aPWUWbnYBGZHARpWsKAsgOfSm6SVTBZwcicbm0TFSEjDuYZOSTtmKTf0UQULMbo11jLJgwiChWCUtplTwUwu7X8H4bz4XnKTL2AG3yKzM4MUNaPBTAqb4Rov3J8jJmyG+Z8IpTe+VsnRXhcgAVeeRZ3Wygu185BpVAxpvfKWB/dw0cvLUnlWlR/n+Xfx/vIPWAYyY8iCl5QxgKRtM7psernghhDwdDRD/qeYEVwBk0J7rayXveBx/qSsUkAZYMZ5BOu8AHg5Qh83B8sGivkRtC/RJ07pGDw9qcKJZFOGxmdBcGFCkNPzq80hYhyiIcShkeg5JYDJCUbLjM7MeP/yFkIK5GEpJG2Y0yy93MHU/2szPh/2ci8099ykqAXEtkYmTs2/NoiIdWozrNEYWZYUA+YYECHqG1QM5dsHXaeXyTOdIUOXgqJ03nlHiO8tbe7FtdLe3xRiE+qDqrzo5A6l4ome/FY15vasNy6Zf3v28xm2JupqgxcxvykA/cedcs8nlA/3N50ed+zXbke32lryVWs5GvxzZfKv99c3t5XobXnzyUln6PVqux+uS72t3+25yq+3n6He/GGdDvPFqsF7XOd/o04Xo/56VMAVzcNvKTWNSuOv1P1SZKxHRKMGfIH7l48MSPxuQJoQ9OHdbcY4KFCaaYMRaUe7zjZWaq0RTLBcyBgS0w4efvmYX8Ap3pXVibvvW4ly1dRLCHgEC7znmwmaabCIGIfrP/tuovv2ZdYNQrrkxOkDf2jj0OevLK6v/wMS7SbQnDMAAA==&quot;"/>
    <we:property name="isFiltersActionButtonVisible" value="true"/>
    <we:property name="pageDisplayName" value="&quot;Page 1&quot;"/>
    <we:property name="pageName" value="&quot;ReportSection&quot;"/>
    <we:property name="reportEmbeddedTime" value="&quot;2022-10-22T21:54:30.672Z&quot;"/>
    <we:property name="reportName" value="&quot;England Premier League 2022_2023 Season&quot;"/>
    <we:property name="reportState" value="&quot;CONNECTED&quot;"/>
    <we:property name="reportUrl" value="&quot;/groups/me/reports/840f723a-1783-437f-95e6-cf621b82ce53/ReportSection?bookmarkGuid=f441df22-0d72-4b51-b979-e99ed79bccba&amp;bookmarkUsage=1&amp;ctid=e0f33790-35e2-4e0c-8454-c59d3559464c&amp;fromEntryPoint=export&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617AB1FA-2F28-4684-9230-02ACEB6C0B0A}">
  <ds:schemaRefs>
    <ds:schemaRef ds:uri="b1e4d6ee-9f6f-43f8-a618-24f3d84da28f"/>
    <ds:schemaRef ds:uri="http://purl.org/dc/dcmitype/"/>
    <ds:schemaRef ds:uri="http://schemas.microsoft.com/office/2006/metadata/properties"/>
    <ds:schemaRef ds:uri="f577acbf-5b0b-4b4f-9948-268e97f8d3a4"/>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1630</TotalTime>
  <Words>740</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Segoe UI Light</vt:lpstr>
      <vt:lpstr>Times New Roman</vt:lpstr>
      <vt:lpstr>Office Theme</vt:lpstr>
      <vt:lpstr>Muhammad Abiodun SULAIMAN</vt:lpstr>
      <vt:lpstr>PROJECT OVERVIEW</vt:lpstr>
      <vt:lpstr>BREAKDOWN OF PROCESSES INVOLVED IN THE PROJECT.</vt:lpstr>
      <vt:lpstr>CONT’D</vt:lpstr>
      <vt:lpstr>CONT’D</vt:lpstr>
      <vt:lpstr>INSIGHTS FROM THE POWER BI REPORT.</vt:lpstr>
      <vt:lpstr>Power BI Report</vt:lpstr>
      <vt:lpstr>Microsoft Power 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Muhammad Abiodun Sulaiman</cp:lastModifiedBy>
  <cp:revision>12</cp:revision>
  <dcterms:created xsi:type="dcterms:W3CDTF">2018-06-07T21:39:02Z</dcterms:created>
  <dcterms:modified xsi:type="dcterms:W3CDTF">2022-11-22T06:48:04Z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