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1" r:id="rId3"/>
    <p:sldId id="352" r:id="rId4"/>
    <p:sldId id="353" r:id="rId5"/>
    <p:sldId id="354" r:id="rId6"/>
    <p:sldId id="264" r:id="rId7"/>
    <p:sldId id="263" r:id="rId8"/>
    <p:sldId id="262" r:id="rId9"/>
    <p:sldId id="261" r:id="rId10"/>
    <p:sldId id="319" r:id="rId11"/>
    <p:sldId id="320" r:id="rId12"/>
    <p:sldId id="321" r:id="rId13"/>
    <p:sldId id="322" r:id="rId14"/>
    <p:sldId id="323" r:id="rId15"/>
    <p:sldId id="265" r:id="rId16"/>
    <p:sldId id="267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42" r:id="rId33"/>
    <p:sldId id="340" r:id="rId34"/>
    <p:sldId id="339" r:id="rId35"/>
    <p:sldId id="341" r:id="rId36"/>
    <p:sldId id="343" r:id="rId37"/>
    <p:sldId id="346" r:id="rId38"/>
    <p:sldId id="348" r:id="rId39"/>
    <p:sldId id="347" r:id="rId40"/>
    <p:sldId id="344" r:id="rId41"/>
    <p:sldId id="349" r:id="rId42"/>
    <p:sldId id="350" r:id="rId43"/>
    <p:sldId id="3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75" d="100"/>
          <a:sy n="75" d="100"/>
        </p:scale>
        <p:origin x="11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Programming </a:t>
            </a:r>
            <a:br>
              <a:rPr lang="en-US" sz="4000" dirty="0"/>
            </a:br>
            <a:r>
              <a:rPr lang="en-US" sz="4000" dirty="0"/>
              <a:t>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-&gt; I want to write some information to read later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will I do this on a computer?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2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Manually making a text file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CMD to make a text file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type </a:t>
            </a:r>
            <a:r>
              <a:rPr lang="en-US" sz="2400" b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textfilename.txt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file with initial text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echo Hello World! &gt; myfile.txt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1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is the process of creating programs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177D-97FA-DCB4-D211-7199935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275" y="2506662"/>
            <a:ext cx="7686660" cy="428186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365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we need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tasks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Easypaisa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Solving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very boring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 a game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easypaisa - Payments Made Easy - Apps ...">
            <a:extLst>
              <a:ext uri="{FF2B5EF4-FFF2-40B4-BE49-F238E27FC236}">
                <a16:creationId xmlns:a16="http://schemas.microsoft.com/office/drawing/2014/main" id="{D1BF57DC-0E92-99C2-7EF0-D17DA151E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6366">
            <a:off x="3588055" y="1389444"/>
            <a:ext cx="1283525" cy="12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ONG's game elements | Download Scientific Diagram">
            <a:extLst>
              <a:ext uri="{FF2B5EF4-FFF2-40B4-BE49-F238E27FC236}">
                <a16:creationId xmlns:a16="http://schemas.microsoft.com/office/drawing/2014/main" id="{C3BB06A5-78AD-8D72-C72E-1FFD1A541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66" y="763457"/>
            <a:ext cx="3073707" cy="253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lden Ring but with the actual hud of a ubisoft game : r/Eldenring">
            <a:extLst>
              <a:ext uri="{FF2B5EF4-FFF2-40B4-BE49-F238E27FC236}">
                <a16:creationId xmlns:a16="http://schemas.microsoft.com/office/drawing/2014/main" id="{CABA7681-9FDA-5328-79FF-435705D63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00" y="3480775"/>
            <a:ext cx="4652000" cy="2613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83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we need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5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Robots in industries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Birthday reminders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robot with a screen and a person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8770CE0-397C-BE2F-B8D0-3400FAEBE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r="2350" b="7998"/>
          <a:stretch/>
        </p:blipFill>
        <p:spPr>
          <a:xfrm>
            <a:off x="7249465" y="3278287"/>
            <a:ext cx="3700298" cy="2668269"/>
          </a:xfrm>
          <a:prstGeom prst="rect">
            <a:avLst/>
          </a:prstGeom>
        </p:spPr>
      </p:pic>
      <p:pic>
        <p:nvPicPr>
          <p:cNvPr id="1026" name="Picture 2" descr="How to Disable Birthday Notifications in Facebook | TechGainer">
            <a:extLst>
              <a:ext uri="{FF2B5EF4-FFF2-40B4-BE49-F238E27FC236}">
                <a16:creationId xmlns:a16="http://schemas.microsoft.com/office/drawing/2014/main" id="{ABE7B325-D42E-70D8-15EB-179E92F4A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37975" r="12972" b="4892"/>
          <a:stretch/>
        </p:blipFill>
        <p:spPr bwMode="auto">
          <a:xfrm>
            <a:off x="6613450" y="1754596"/>
            <a:ext cx="4740349" cy="1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artoon of a planet&#10;&#10;Description automatically generated">
            <a:extLst>
              <a:ext uri="{FF2B5EF4-FFF2-40B4-BE49-F238E27FC236}">
                <a16:creationId xmlns:a16="http://schemas.microsoft.com/office/drawing/2014/main" id="{333BE30B-C42B-58B0-0F9B-095E8251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36" y="2243836"/>
            <a:ext cx="3699764" cy="3699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Job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Programmers are in high demand in nearly every industry</a:t>
            </a:r>
          </a:p>
          <a:p>
            <a:pPr marL="0" indent="0" algn="ctr">
              <a:buNone/>
            </a:pPr>
            <a:r>
              <a:rPr lang="en-US" dirty="0"/>
              <a:t>across the globe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The average salary for a software engineer in the United States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is around </a:t>
            </a:r>
            <a:r>
              <a:rPr lang="en-US" sz="2000" dirty="0"/>
              <a:t>$12,293 per month =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3,413,151.45 Pakistani Rupee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679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Is just a dumb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piece of silicon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we refined into a processor and programming gives it life.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Behram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23797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/>
              <a:t>How to make a program?</a:t>
            </a:r>
          </a:p>
        </p:txBody>
      </p:sp>
    </p:spTree>
    <p:extLst>
      <p:ext uri="{BB962C8B-B14F-4D97-AF65-F5344CB8AC3E}">
        <p14:creationId xmlns:p14="http://schemas.microsoft.com/office/powerpoint/2010/main" val="152615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make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name for problem solving.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process of finding a solution to an issue and making a programming 	(app/software) solution for it.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Steps in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Problem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 the problem carefully, make sure you know what’s being asked.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the Solution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Break the problem down into smaller steps. Use a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 code (plain English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or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outline the steps.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Code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Turn your plan into a program using a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C++/python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and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Run the program to check if it works correctly. If not, fix the issues in it.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0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5E0-A69A-C2A5-D949-6D91C1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Learning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D0B7-219C-7261-3379-FAA20C198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Programming Concepts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be able to explain what programming is and describe the role of programs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instructions in computer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 Skills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demonstrate the ability to analyze problems, break them down into manageable parts, and devise effective solutions using systematic problem-solving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Algorithm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be able to create simple algorithms and represent them using pseudocode and flowcharts, illustrating their understanding of logical sequencing and decision-making in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Familiarity with Computer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gain a foundational understanding of basic computer architecture concepts, including the roles of the CPU, memory, and input/output devices in executing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of Data Storage and 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be able to explain the concepts of primary and secondary storage, including the differences between RAM, registers, and long-term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00345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Problem: Creating a Simple Cricket Game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You want to create a simple cricket game where a bowler bowls the ball, a batter tries to hit it, and fielders are positioned to catch or stop the ball.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4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Problem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 a basic cricket game without anything complex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50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Breaking Down the Problem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Subproblems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Bowler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the player who bowls the ball.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the player who tries to hit the ball.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 can hit it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 can miss it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Fielders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players positioned on the field to catch the ball.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stop the ball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catch it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Winning Condition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 hits 3 balls without missing or getting out.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69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an (Plan)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Bowler bowls the ball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 decides to hit or miss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the ball is hit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hit, determine if it’s caught or stopped by fielder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missed, update the game status.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from total balls remaining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the results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actions taken on screen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0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code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PC Games: International Cricket 4K PC Game (Digital Game)- No DVD/No CD :  Amazon.in: Video Games">
            <a:extLst>
              <a:ext uri="{FF2B5EF4-FFF2-40B4-BE49-F238E27FC236}">
                <a16:creationId xmlns:a16="http://schemas.microsoft.com/office/drawing/2014/main" id="{8A1A3BF8-83BC-A136-C9EC-7CC64A13F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81" y="1574426"/>
            <a:ext cx="7668833" cy="43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6AEDDA-AD48-A7F9-6AAD-04593C94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489"/>
            <a:ext cx="2572093" cy="92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Convert Plan into code</a:t>
            </a:r>
          </a:p>
        </p:txBody>
      </p:sp>
    </p:spTree>
    <p:extLst>
      <p:ext uri="{BB962C8B-B14F-4D97-AF65-F5344CB8AC3E}">
        <p14:creationId xmlns:p14="http://schemas.microsoft.com/office/powerpoint/2010/main" val="156225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and Debug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throw ball, and its going wrong direction -&gt; Backward?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press hit and it doesn’t hit.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press catch and it doesn’t catch.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these issue and test again until problems solved</a:t>
            </a:r>
          </a:p>
        </p:txBody>
      </p:sp>
    </p:spTree>
    <p:extLst>
      <p:ext uri="{BB962C8B-B14F-4D97-AF65-F5344CB8AC3E}">
        <p14:creationId xmlns:p14="http://schemas.microsoft.com/office/powerpoint/2010/main" val="258741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that we have a solution to our problem, we need a platform to execute that solution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COMPUTER!</a:t>
            </a:r>
          </a:p>
        </p:txBody>
      </p:sp>
    </p:spTree>
    <p:extLst>
      <p:ext uri="{BB962C8B-B14F-4D97-AF65-F5344CB8AC3E}">
        <p14:creationId xmlns:p14="http://schemas.microsoft.com/office/powerpoint/2010/main" val="255452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8877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Architecture?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 high-level description or blueprint of how a computer system is designed without focusing on the specific details of how things are physically implemented.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Tells us How a computer is made without going into details.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 : 2x2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computer parts do we need to get the output?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5CEF-1F00-97E2-1D68-98E972D0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24" y="3057316"/>
            <a:ext cx="1887955" cy="18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en-US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Newmann</a:t>
            </a: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von Neumann was a mathematician and physicist by profession.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Oppenheimer Movie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worked on Manhattan Project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architecture in 1945 after World War II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way how a general-purpose computer should be made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Oppenheimer (film) - Wikipedia">
            <a:extLst>
              <a:ext uri="{FF2B5EF4-FFF2-40B4-BE49-F238E27FC236}">
                <a16:creationId xmlns:a16="http://schemas.microsoft.com/office/drawing/2014/main" id="{3C21E12B-517E-6EC8-38D6-BE2983D0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37" y="2300103"/>
            <a:ext cx="2614863" cy="38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5E0-A69A-C2A5-D949-6D91C1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Learning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D0B7-219C-7261-3379-FAA20C198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5875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a Programming Language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be able to write, test, and debug simple programs in a high-level programming language to solve basic problems and perform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Programming Principles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apply programming principles to automate simple tasks and create practical solutions, demonstrating an understanding of how programming can enhance efficiency in various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and Communication Skills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develop skills for working collaboratively in teams, communicating ideas effectively, and sharing solutions to programming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Thinking and Analytical Skills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will enhance their critical thinking and analytical skills by evaluating different approaches to problem-solving and recognizing the trade-offs involved in various programming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5599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D6A9-28D5-5775-6A98-49154209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en-US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Newmann</a:t>
            </a: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  <a:endParaRPr lang="en-US" dirty="0"/>
          </a:p>
        </p:txBody>
      </p:sp>
      <p:pic>
        <p:nvPicPr>
          <p:cNvPr id="4" name="Picture 3" descr="Von Neumann Architecture - Edexcel iGCSE Computer Science">
            <a:extLst>
              <a:ext uri="{FF2B5EF4-FFF2-40B4-BE49-F238E27FC236}">
                <a16:creationId xmlns:a16="http://schemas.microsoft.com/office/drawing/2014/main" id="{E084D074-012B-EE1D-934A-7A45A355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24243"/>
            <a:ext cx="7543800" cy="516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3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en-US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Newmann</a:t>
            </a: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also known as ISA (Instruction set architecture) computer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architecture has 3 main components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Central Processing Unit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317048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Main Memory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 memory stores instructions and data</a:t>
            </a:r>
          </a:p>
          <a:p>
            <a:pPr marL="0" indent="0" fontAlgn="base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Data? Instructions?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short-term memory of a computer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(Volatile)</a:t>
            </a:r>
          </a:p>
          <a:p>
            <a:pPr fontAlgn="base"/>
            <a:r>
              <a:rPr lang="en-US" sz="2400" dirty="0"/>
              <a:t>It helps the computer quickly access and work with data and programs </a:t>
            </a:r>
            <a:r>
              <a:rPr lang="en-US" sz="2400" dirty="0">
                <a:solidFill>
                  <a:srgbClr val="FF0000"/>
                </a:solidFill>
              </a:rPr>
              <a:t>while it's running.</a:t>
            </a:r>
            <a:r>
              <a:rPr lang="en-US" sz="2400" dirty="0"/>
              <a:t> (Very Fast)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we open an app or browser, its loaded in main memory. This way computer can quickly access instructions and data.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Similar to work desk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3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central processing unit is defined as the it is an electric circuit used for the executing the instruction of computer program.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Brain of the Computer</a:t>
            </a:r>
          </a:p>
          <a:p>
            <a:pPr fontAlgn="base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has following major components: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Unit(CU)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Arithmetic and Logic Unit(ALU)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Variety of Registers</a:t>
            </a:r>
          </a:p>
        </p:txBody>
      </p:sp>
    </p:spTree>
    <p:extLst>
      <p:ext uri="{BB962C8B-B14F-4D97-AF65-F5344CB8AC3E}">
        <p14:creationId xmlns:p14="http://schemas.microsoft.com/office/powerpoint/2010/main" val="253316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Control Unit 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units controls and coordinates the overall working of the computer system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directs all input and output flow</a:t>
            </a:r>
          </a:p>
          <a:p>
            <a:pPr fontAlgn="base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 from memory for instructions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controls how data moves around the system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handles all processor control signals.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Read about them yourself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Timing Signal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Control Signals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6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Arithmetic and Logic Unit (ALU) 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arithmetic logic unit is that part of the CPU that handles all the calculations the CPU may need.</a:t>
            </a:r>
          </a:p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performs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Operations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Arithmetic operations. </a:t>
            </a:r>
          </a:p>
          <a:p>
            <a:pPr marL="0" indent="0" fontAlgn="base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Logical Operations</a:t>
            </a:r>
          </a:p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Ball caught or not? Did batter hit the ball or not? Yes/No answers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Arithmetic operations. </a:t>
            </a:r>
          </a:p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Addition, Subtraction, Comparisons.</a:t>
            </a:r>
          </a:p>
          <a:p>
            <a:pPr marL="0" indent="0" fontAlgn="base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8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Temporary storage place to store instruction, data or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Very small in size usually of few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 What is a bit ) 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Why use it? Why on top of CPU?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CPU is faster in speed than Memory (RAM)</a:t>
            </a:r>
          </a:p>
          <a:p>
            <a:pPr fontAlgn="base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 faster than RAM , Closer to CPU</a:t>
            </a:r>
          </a:p>
          <a:p>
            <a:pPr fontAlgn="base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results, ongoing calculations faster.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keep their speed matched.</a:t>
            </a:r>
          </a:p>
        </p:txBody>
      </p:sp>
    </p:spTree>
    <p:extLst>
      <p:ext uri="{BB962C8B-B14F-4D97-AF65-F5344CB8AC3E}">
        <p14:creationId xmlns:p14="http://schemas.microsoft.com/office/powerpoint/2010/main" val="1052446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Accumulator: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Stores the results of calculations made by ALU. It holds the intermediate of arithmetic and logical operations. it acts as a temporary storage location or device.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 Counter (PC):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Keeps track of the memory location of the next instructions to be dealt with. The PC then passes this next address to the Memory Address Register (MAR). 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Memory Address Register (MAR):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stores the memory locations of instructions that need to be fetched from memory or stored in memory. </a:t>
            </a:r>
          </a:p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Memory Data Register (MDR):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stores instructions fetched from memory or any data that is to be transferred to, and stored in, memory. 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7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CA34E-CA8D-B800-2554-CBB7FE52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716" y="1411706"/>
            <a:ext cx="9227796" cy="4652210"/>
          </a:xfrm>
        </p:spPr>
      </p:pic>
    </p:spTree>
    <p:extLst>
      <p:ext uri="{BB962C8B-B14F-4D97-AF65-F5344CB8AC3E}">
        <p14:creationId xmlns:p14="http://schemas.microsoft.com/office/powerpoint/2010/main" val="1781570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Learn about</a:t>
            </a:r>
          </a:p>
          <a:p>
            <a:pPr fontAlgn="base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CIR</a:t>
            </a:r>
          </a:p>
          <a:p>
            <a:pPr fontAlgn="base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IBR</a:t>
            </a:r>
          </a:p>
        </p:txBody>
      </p:sp>
    </p:spTree>
    <p:extLst>
      <p:ext uri="{BB962C8B-B14F-4D97-AF65-F5344CB8AC3E}">
        <p14:creationId xmlns:p14="http://schemas.microsoft.com/office/powerpoint/2010/main" val="140507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5E0-A69A-C2A5-D949-6D91C14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Grading Policy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D0B7-219C-7261-3379-FAA20C198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151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/>
              <a:t>Sessional:  30%</a:t>
            </a:r>
            <a:endParaRPr lang="en-US" dirty="0"/>
          </a:p>
          <a:p>
            <a:pPr lvl="0"/>
            <a:r>
              <a:rPr lang="en-GB" dirty="0"/>
              <a:t>Mid Term:   20%</a:t>
            </a:r>
            <a:endParaRPr lang="en-US" dirty="0"/>
          </a:p>
          <a:p>
            <a:r>
              <a:rPr lang="en-GB" dirty="0"/>
              <a:t>Final Term: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6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give commands/instructions from input device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marL="0" indent="0" fontAlgn="base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Display the output on an output device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2504049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Buses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one part of a computer to another, connecting all major internal components to the CPU and memory, by the means of Buses. Types: </a:t>
            </a:r>
          </a:p>
          <a:p>
            <a:pPr lvl="1"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Bus: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It carries data among the memory unit, the I/O devices, and the processor. </a:t>
            </a:r>
          </a:p>
          <a:p>
            <a:pPr lvl="1"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Address Bus: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It carries the address of data (not the actual data) between memory and processor. </a:t>
            </a:r>
          </a:p>
          <a:p>
            <a:pPr lvl="1"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Control Bus: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It carries control commands from the CPU (and status signals from other devices) in order to control and coordinate all the activities within the computer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9DF-E3A9-1650-5443-1BF5F23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/A?</a:t>
            </a:r>
            <a:endParaRPr lang="en-US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86D-A6A6-6954-D67A-E34852F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Recap: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Programming is about giving instructions to computers to solve problems.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Problem-solving in programming involves breaking tasks into steps.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Von Neumann architecture is the fundamental model of how computers work.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66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EE4F50DA-0C11-22F8-6BE8-7D66DB8A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35219"/>
          <a:stretch/>
        </p:blipFill>
        <p:spPr>
          <a:xfrm>
            <a:off x="2368480" y="2096653"/>
            <a:ext cx="7163447" cy="2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8D51-C3EB-C4DB-BD7B-9A10E619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50D-751E-8145-C7C1-CB61E20C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Class Attendance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762EB6-7929-D0DD-B642-0245D2CF3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2827"/>
            <a:ext cx="10515600" cy="87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Students must ensure a minimum of 75% attendance. They will be marked absent if they arrive more than 15 minutes late to class.</a:t>
            </a:r>
          </a:p>
        </p:txBody>
      </p:sp>
    </p:spTree>
    <p:extLst>
      <p:ext uri="{BB962C8B-B14F-4D97-AF65-F5344CB8AC3E}">
        <p14:creationId xmlns:p14="http://schemas.microsoft.com/office/powerpoint/2010/main" val="18739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first lecture we will cover the fundamental theoretical concepts that form the backbone of modern computer systems. </a:t>
            </a:r>
          </a:p>
          <a:p>
            <a:r>
              <a:rPr lang="en-US" sz="2400" dirty="0"/>
              <a:t>This session focuses solely on theory, providing a solid foundation for understanding computers and programming</a:t>
            </a:r>
          </a:p>
          <a:p>
            <a:r>
              <a:rPr lang="en-US" sz="2400" dirty="0"/>
              <a:t>Involving examples and interactive session to develop problem solving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3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this lecture, students will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 and explain what is programming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 thought process of solving a problem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the architecture of computer</a:t>
            </a:r>
          </a:p>
        </p:txBody>
      </p:sp>
    </p:spTree>
    <p:extLst>
      <p:ext uri="{BB962C8B-B14F-4D97-AF65-F5344CB8AC3E}">
        <p14:creationId xmlns:p14="http://schemas.microsoft.com/office/powerpoint/2010/main" val="32545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/>
              <a:t>What is a Program?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01E11E28-28A8-1AF0-867E-8BB2ACA3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brain&#10;&#10;Description automatically generated">
            <a:extLst>
              <a:ext uri="{FF2B5EF4-FFF2-40B4-BE49-F238E27FC236}">
                <a16:creationId xmlns:a16="http://schemas.microsoft.com/office/drawing/2014/main" id="{EB4FC5E8-6FE8-54BA-03D2-685055B8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61" y="4001294"/>
            <a:ext cx="3419161" cy="2564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of instructions which tell computer how to solve a specific task or problem.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Calculator program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2+2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instructions?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specific commands or statements within a program that tell the computer to perform a particular action.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1733</Words>
  <Application>Microsoft Office PowerPoint</Application>
  <PresentationFormat>Widescreen</PresentationFormat>
  <Paragraphs>232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Courier New</vt:lpstr>
      <vt:lpstr>Google Sans</vt:lpstr>
      <vt:lpstr>Times New Roman</vt:lpstr>
      <vt:lpstr>Office Theme</vt:lpstr>
      <vt:lpstr>Introduction to Programming  and Problem Solving</vt:lpstr>
      <vt:lpstr>Course Learning Outcomes</vt:lpstr>
      <vt:lpstr>Course Learning Outcomes</vt:lpstr>
      <vt:lpstr>Grading Policy</vt:lpstr>
      <vt:lpstr>Class Attendance</vt:lpstr>
      <vt:lpstr>Lecture Overview</vt:lpstr>
      <vt:lpstr>Learning Objectives</vt:lpstr>
      <vt:lpstr>What is a Program?</vt:lpstr>
      <vt:lpstr>What is a Program?</vt:lpstr>
      <vt:lpstr>Scenario</vt:lpstr>
      <vt:lpstr>Scenario</vt:lpstr>
      <vt:lpstr>What is Programming?</vt:lpstr>
      <vt:lpstr>Why we need programming?</vt:lpstr>
      <vt:lpstr>Why we need programming?</vt:lpstr>
      <vt:lpstr>Job Opportunities</vt:lpstr>
      <vt:lpstr>Computer Is just a dumb piece of silicon which we refined into a processor and programming gives it life. -Behram Khan</vt:lpstr>
      <vt:lpstr>How to make a program?</vt:lpstr>
      <vt:lpstr>How to make a program?</vt:lpstr>
      <vt:lpstr>Steps in problem solving</vt:lpstr>
      <vt:lpstr>Problem: Creating a Simple Cricket Game</vt:lpstr>
      <vt:lpstr>Understanding the Problem</vt:lpstr>
      <vt:lpstr>Breaking Down the Problem</vt:lpstr>
      <vt:lpstr>Developing an (Plan)</vt:lpstr>
      <vt:lpstr>Write code</vt:lpstr>
      <vt:lpstr>Test and Debug</vt:lpstr>
      <vt:lpstr>Now that we have a solution to our problem, we need a platform to execute that solution A COMPUTER!</vt:lpstr>
      <vt:lpstr>Computer Architecture</vt:lpstr>
      <vt:lpstr>What is Architecture?</vt:lpstr>
      <vt:lpstr>Von Newmann Architecture</vt:lpstr>
      <vt:lpstr>Von Newmann Architecture</vt:lpstr>
      <vt:lpstr>Von Newmann Architecture</vt:lpstr>
      <vt:lpstr>Main Memory</vt:lpstr>
      <vt:lpstr>CPU</vt:lpstr>
      <vt:lpstr>Control Unit </vt:lpstr>
      <vt:lpstr>Arithmetic and Logic Unit (ALU) </vt:lpstr>
      <vt:lpstr>Registers</vt:lpstr>
      <vt:lpstr>Registers</vt:lpstr>
      <vt:lpstr>Registers</vt:lpstr>
      <vt:lpstr>Registers</vt:lpstr>
      <vt:lpstr>Input/Output</vt:lpstr>
      <vt:lpstr>Buses</vt:lpstr>
      <vt:lpstr>Q/A?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208</cp:revision>
  <dcterms:created xsi:type="dcterms:W3CDTF">2024-09-21T13:40:00Z</dcterms:created>
  <dcterms:modified xsi:type="dcterms:W3CDTF">2024-10-17T13:11:42Z</dcterms:modified>
</cp:coreProperties>
</file>