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263" r:id="rId4"/>
    <p:sldId id="423" r:id="rId5"/>
    <p:sldId id="492" r:id="rId6"/>
    <p:sldId id="462" r:id="rId7"/>
    <p:sldId id="515" r:id="rId8"/>
    <p:sldId id="493" r:id="rId9"/>
    <p:sldId id="516" r:id="rId10"/>
    <p:sldId id="518" r:id="rId11"/>
    <p:sldId id="517" r:id="rId12"/>
    <p:sldId id="494" r:id="rId13"/>
    <p:sldId id="497" r:id="rId14"/>
    <p:sldId id="502" r:id="rId15"/>
    <p:sldId id="503" r:id="rId16"/>
    <p:sldId id="504" r:id="rId17"/>
    <p:sldId id="501" r:id="rId18"/>
    <p:sldId id="505" r:id="rId19"/>
    <p:sldId id="507" r:id="rId20"/>
    <p:sldId id="506" r:id="rId21"/>
    <p:sldId id="508" r:id="rId22"/>
    <p:sldId id="509" r:id="rId23"/>
    <p:sldId id="498" r:id="rId24"/>
    <p:sldId id="510" r:id="rId25"/>
    <p:sldId id="511" r:id="rId26"/>
    <p:sldId id="512" r:id="rId27"/>
    <p:sldId id="513" r:id="rId28"/>
    <p:sldId id="514" r:id="rId29"/>
    <p:sldId id="519" r:id="rId30"/>
    <p:sldId id="495" r:id="rId31"/>
    <p:sldId id="499" r:id="rId32"/>
    <p:sldId id="520" r:id="rId33"/>
    <p:sldId id="521" r:id="rId34"/>
    <p:sldId id="522" r:id="rId35"/>
    <p:sldId id="523" r:id="rId36"/>
    <p:sldId id="31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0" autoAdjust="0"/>
    <p:restoredTop sz="95201" autoAdjust="0"/>
  </p:normalViewPr>
  <p:slideViewPr>
    <p:cSldViewPr snapToGrid="0">
      <p:cViewPr varScale="1">
        <p:scale>
          <a:sx n="86" d="100"/>
          <a:sy n="86" d="100"/>
        </p:scale>
        <p:origin x="810" y="96"/>
      </p:cViewPr>
      <p:guideLst/>
    </p:cSldViewPr>
  </p:slideViewPr>
  <p:outlineViewPr>
    <p:cViewPr>
      <p:scale>
        <a:sx n="33" d="100"/>
        <a:sy n="33" d="100"/>
      </p:scale>
      <p:origin x="0" y="-8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05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1638 149 24575,'-9'-9'0,"-1"2"0,1-1 0,-1 1 0,-1 1 0,1 0 0,-1 0 0,0 1 0,-15-5 0,-96-23 0,109 30 0,-50-13 0,-1 4 0,-1 2 0,0 4 0,0 2 0,-72 5 0,112 3 0,-1 1 0,1 1 0,0 1 0,0 2 0,1 0 0,0 2 0,0 0 0,2 2 0,-1 0 0,2 2 0,0 0 0,-30 29 0,-1 7 0,3 2 0,1 2 0,-50 78 0,21-16 0,-107 221 0,166-301 0,3 1 0,1 0 0,1 1 0,-12 72 0,22-89 0,1 0 0,0-1 0,2 1 0,0 0 0,2 0 0,1 0 0,0 0 0,1-1 0,2 0 0,12 33 0,-7-28 0,2 0 0,1-1 0,1 0 0,2-1 0,0-1 0,1-1 0,1 0 0,37 31 0,-26-29 0,0-1 0,2-2 0,1-1 0,0-2 0,2-1 0,39 14 0,-11-10 0,1-3 0,0-3 0,1-3 0,0-3 0,1-2 0,98-3 0,-149-4 0,-1-1 0,1 0 0,-1-1 0,1-1 0,-1 0 0,0-1 0,0 0 0,0-1 0,-1-1 0,1 0 0,-1-1 0,-1-1 0,0 1 0,0-2 0,0 0 0,-1 0 0,0-1 0,-1-1 0,0 1 0,-1-2 0,10-13 0,70-129 0,-68 114 0,-20 38 0,-1 1 0,1 0 0,0 0 0,-1 0 0,1 0 0,0 0 0,0-1 0,0 1 0,0 1 0,0-1 0,0 0 0,0 0 0,0 0 0,0 0 0,0 1 0,2-2 0,-2 2 0,-1 0 0,1 0 0,0 0 0,0 0 0,-1 0 0,1 0 0,0 0 0,0 0 0,-1 1 0,1-1 0,0 0 0,-1 0 0,1 1 0,0-1 0,-1 0 0,1 1 0,-1-1 0,1 0 0,0 1 0,-1-1 0,1 1 0,0 0 0,2 3 0,0 1 0,0-1 0,0 1 0,0 0 0,-1 0 0,4 9 0,7 28 0,-2 1 0,-2 0 0,6 79 0,-1-10 0,22 72 0,12 95 0,-46-263 0,-1 4 0,2 0 0,0 0 0,1 0 0,7 19 0,-10-35 0,0-1 0,0 1 0,1-1 0,-1 1 0,1-1 0,0 0 0,0 1 0,0-1 0,1 0 0,-1 0 0,1-1 0,-1 1 0,1 0 0,0-1 0,0 0 0,0 0 0,0 0 0,1 0 0,-1 0 0,0 0 0,1-1 0,-1 0 0,1 0 0,0 0 0,-1 0 0,1 0 0,0-1 0,4 1 0,-3-2-91,1 0 0,-1 0 0,0 0 0,0-1 0,0 0 0,0 0 0,0 0 0,-1 0 0,1-1 0,-1 0 0,1 0 0,-1 0 0,0 0 0,4-6 0,23-23-6735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2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24575,'0'8'0,"25"19"0,15 30 0,19 37 0,14 27 0,12 10 0,7 15 0,-11-2 0,-4-8 0,-7-11 0,-6-19 0,-15-19 0,-16-17 0,-4-19 0,-9-11 0,-6 4 0,1-5 0,0-10-8191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3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24575,'0'1'0,"0"0"0,0 1 0,0-1 0,1 0 0,-1 0 0,0 0 0,1 0 0,-1 0 0,1 1 0,-1-1 0,1 0 0,-1 0 0,1 0 0,0 0 0,-1 0 0,1 0 0,1 0 0,8 12 0,232 319 0,30-17 0,-160-187 0,-100-113 0,150 163 0,-125-141 0,2-1 0,63 44 0,-92-73 0,0-1 0,0 0 0,1 0 0,-1-1 0,1-1 0,1 0 0,-1 0 0,0-1 0,1-1 0,0 0 0,0 0 0,-1-1 0,1-1 0,21-1 0,-17-2 0,0 0 0,-1-1 0,1-1 0,-1 0 0,0-2 0,-1 1 0,1-2 0,-2 0 0,1 0 0,17-16 0,-7 6 0,-2-1 0,-1-1 0,0 0 0,-2-2 0,0-1 0,-1 0 0,-2-1 0,0-1 0,-2-1 0,0 0 0,-2 0 0,-1-1 0,-1-1 0,-2 0 0,0 0 0,-2-1 0,-1 0 0,1-48 0,-6 60 0,-2-1 0,0 1 0,-1 0 0,0-1 0,-2 1 0,0 1 0,-1-1 0,0 1 0,-1 0 0,-16-26 0,-10-7 0,-69-82 0,73 96 0,-111-120 86,66 74-1537,51 57-5375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4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1 578 24575,'123'2'0,"138"-5"0,-249 1 0,0 0 0,0-1 0,-1 0 0,1 0 0,-1-1 0,0-1 0,0 0 0,-1 0 0,1-1 0,-1-1 0,0 0 0,-1 0 0,0 0 0,0-2 0,0 1 0,-1-1 0,0 0 0,-1 0 0,0-1 0,-1 0 0,0-1 0,0 1 0,-1-1 0,-1 0 0,1 0 0,-2-1 0,0 1 0,0-1 0,-1 0 0,0 0 0,-1 1 0,-1-1 0,0 0 0,0 0 0,-1 0 0,-1 0 0,0 0 0,0 0 0,-1 1 0,-1-1 0,0 1 0,-1 0 0,0 0 0,0 1 0,-1-1 0,-12-15 0,7 12 0,-1 1 0,0 1 0,-1 0 0,0 1 0,-1 0 0,0 1 0,-1 0 0,-31-14 0,38 20 0,0 1 0,0 0 0,0 1 0,-1 0 0,1 0 0,-1 1 0,0 0 0,1 0 0,-1 1 0,0 0 0,1 1 0,-1 0 0,0 0 0,1 1 0,-1 0 0,1 0 0,0 1 0,0 0 0,-13 7 0,10-3 0,0 0 0,1 1 0,0 0 0,0 0 0,1 1 0,1 0 0,-1 1 0,1 0 0,1 0 0,0 0 0,0 1 0,1 1 0,0-1 0,1 1 0,1 0 0,0 0 0,-3 15 0,1 6 0,1-1 0,2 2 0,1-1 0,1 0 0,7 50 0,-3-62 0,0-1 0,2 1 0,1-1 0,0 0 0,1 0 0,1-1 0,1 0 0,14 22 0,15 17 0,51 61 0,-63-87 0,375 405 0,-390-427 0,10 12 0,2 0 0,1-1 0,0-1 0,2-2 0,32 19 0,-53-35 0,0-1 0,0 1 0,0-1 0,0 0 0,0-1 0,0 1 0,0-1 0,0 0 0,0 0 0,0 0 0,0-1 0,0 0 0,0 0 0,0 0 0,-1-1 0,1 1 0,0-1 0,-1 0 0,1 0 0,-1-1 0,1 0 0,5-5 0,-2 3 0,-1-1 0,-1 0 0,1 0 0,-1-1 0,0 0 0,-1 0 0,1 0 0,-1-1 0,-1 0 0,0 0 0,7-15 0,-1-21-1365,-4 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5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541 44 24575,'-6'-5'0,"1"1"0,-1 0 0,0 1 0,0-1 0,0 1 0,-1 1 0,1-1 0,-1 1 0,1 0 0,-1 0 0,-13-1 0,-79-3 0,98 6 0,-30-1 0,0 2 0,0 1 0,1 1 0,-1 1 0,1 2 0,-56 19 0,81-23 0,0 0 0,0 1 0,0 0 0,0 0 0,0 0 0,1 1 0,-1 0 0,1-1 0,0 2 0,0-1 0,1 0 0,-1 1 0,1-1 0,0 1 0,0 0 0,0 0 0,1 1 0,0-1 0,0 0 0,0 1 0,1-1 0,0 1 0,0 0 0,0-1 0,0 1 0,1 0 0,0 0 0,1-1 0,-1 1 0,2 7 0,1 2 0,1-1 0,0 1 0,1-1 0,0 0 0,1 0 0,1-1 0,0 0 0,1 0 0,0 0 0,15 16 0,-1-6 0,2 0 0,0-2 0,1-1 0,2-1 0,0-1 0,0-1 0,2-1 0,0-2 0,0-1 0,1-2 0,57 15 0,-14-10 0,0-4 0,2-2 0,147-1 0,-187-9 0,0 1 0,0 2 0,53 12 0,-69-11 0,0 2 0,0 0 0,-1 2 0,0 0 0,-1 1 0,0 0 0,29 23 0,-12-7 0,-1 2 0,54 58 0,-78-74 0,-1 0 0,1 1 0,-2 0 0,0 1 0,0-1 0,-1 1 0,-1 1 0,0-1 0,-1 1 0,0 0 0,-1 0 0,1 18 0,-2-16 0,-1-1 0,0 1 0,-2-1 0,0 1 0,-5 29 0,4-39 0,0-1 0,0 1 0,0 0 0,0-1 0,-1 0 0,0 0 0,0 0 0,-1 0 0,1 0 0,-1-1 0,0 1 0,0-1 0,-1 0 0,1 0 0,-1-1 0,0 1 0,0-1 0,-9 4 0,-1 0 0,-1-1 0,0-1 0,0-1 0,0 0 0,-1-1 0,-19 1 0,-106 0 0,104-5 0,-118 0 0,0-7 0,-261-48 0,276 27-1365,92 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7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0 583 24575,'74'1'0,"85"-3"0,-152 1 0,-1 0 0,1 0 0,-1-1 0,1 0 0,-1 0 0,0 0 0,0-1 0,0 0 0,0 0 0,-1-1 0,1 1 0,5-6 0,3-4 0,-1 0 0,21-28 0,-4 5 0,-17 21 0,0-1 0,0-1 0,-2 1 0,0-2 0,-1 0 0,-1 0 0,10-28 0,-16 38 0,-1 0 0,0 1 0,-1-1 0,0 0 0,0 0 0,-1 0 0,0 0 0,0 0 0,-1 0 0,0 0 0,0 0 0,-1 0 0,0 1 0,-1-1 0,1 0 0,-2 1 0,1 0 0,-1 0 0,0 0 0,0 0 0,-8-9 0,4 7 0,0 0 0,-1 1 0,0 0 0,0 0 0,-1 1 0,0 0 0,-1 0 0,1 1 0,-1 1 0,0 0 0,0 0 0,-1 1 0,0 1 0,1 0 0,-1 0 0,-15 0 0,17 2 0,0 0 0,0 1 0,0 1 0,1 0 0,-1 0 0,0 0 0,1 2 0,-1-1 0,1 1 0,-1 0 0,1 1 0,0 0 0,1 1 0,-1 0 0,1 0 0,0 0 0,0 1 0,0 1 0,1-1 0,-10 13 0,10-10 0,2 0 0,-1 0 0,1 0 0,1 1 0,0 0 0,0 0 0,1 0 0,0 0 0,1 1 0,0-1 0,-1 20 0,1 14 0,7 68 0,-1-46 0,-4-35 0,0 1 0,2 0 0,1-1 0,1 0 0,9 35 0,-3-30 0,2 0 0,1 0 0,20 36 0,17 35 0,-36-73 0,1-2 0,1 0 0,35 50 0,-41-71 0,-1-1 0,2 0 0,-1 0 0,1-1 0,1 0 0,-1-1 0,1-1 0,1 1 0,0-2 0,0 0 0,0-1 0,0 0 0,1-1 0,0 0 0,16 2 0,21 0 0,0-2 0,97-5 0,-82-1 0,-54 3 0,1-2 0,0 1 0,0-2 0,0 0 0,0 0 0,-1-1 0,1-1 0,-1 0 0,0 0 0,0-1 0,-1-1 0,1 0 0,-1-1 0,0 0 0,-1 0 0,17-17 0,-1 1-341,1 0 0,1 2-1,43-26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06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639 250 24575,'0'-12'0,"0"0"0,-1 0 0,-1 0 0,1 0 0,-2 1 0,0-1 0,0 1 0,-1-1 0,-10-19 0,10 24 0,-1 0 0,1 1 0,-2-1 0,1 1 0,-1 0 0,0 1 0,0 0 0,0 0 0,-1 0 0,0 0 0,0 1 0,0 0 0,0 1 0,0 0 0,-12-4 0,-2 0 0,0 2 0,-1 0 0,0 1 0,0 1 0,0 1 0,0 1 0,0 1 0,0 1 0,-30 5 0,41-5 0,0 2 0,1 0 0,-1 0 0,1 0 0,0 2 0,0-1 0,0 1 0,0 1 0,1 0 0,0 0 0,0 0 0,1 1 0,0 1 0,0 0 0,0 0 0,1 0 0,0 1 0,1 0 0,0 0 0,-8 16 0,3 5 0,0-1 0,2 2 0,1-1 0,2 1 0,-5 58 0,9-42 0,1 0 0,3 0 0,9 63 0,-6-81 0,1 0 0,1 0 0,2-1 0,1-1 0,1 1 0,28 49 0,-33-66 0,1-1 0,0 0 0,1 0 0,-1-1 0,2 0 0,0-1 0,0 1 0,0-2 0,1 1 0,0-1 0,1-1 0,-1 0 0,1 0 0,0-1 0,1-1 0,-1 0 0,1 0 0,0-1 0,17 2 0,6-2 0,0-1 0,0-2 0,0-1 0,0-1 0,-1-3 0,69-16 0,-88 16 0,1-1 0,-2 0 0,1-1 0,-1 0 0,0-1 0,0-1 0,19-16 0,-25 17 0,0 1 0,0-1 0,-1-1 0,-1 1 0,0-1 0,0-1 0,0 1 0,-1-1 0,-1 0 0,1 0 0,-2 0 0,4-13 0,-2-6 0,-1 1 0,-2-1 0,-1-38 0,-1 27 0,0 37 0,-1 1 0,1-1 0,0 1 0,1-1 0,-1 1 0,0-1 0,1 1 0,-1-1 0,1 1 0,0 0 0,0-1 0,0 1 0,0 0 0,0-1 0,0 1 0,1 0 0,-1 0 0,4-3 0,-3 4 0,-1 1 0,1-1 0,0 1 0,0 0 0,0 0 0,0-1 0,0 1 0,0 0 0,-1 1 0,1-1 0,0 0 0,0 0 0,0 1 0,0-1 0,0 1 0,-1 0 0,1 0 0,0-1 0,-1 1 0,1 0 0,0 0 0,-1 0 0,1 1 0,-1-1 0,3 3 0,12 10 10,0 1-1,0 0 1,-2 1-1,0 1 0,-1 0 1,16 27-1,61 126-451,-60-109-547,-2-5-5837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07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1 324 24575,'1'-2'0,"0"0"0,0 0 0,0 1 0,1-1 0,-1 0 0,0 1 0,1-1 0,-1 1 0,1-1 0,0 1 0,0 0 0,-1 0 0,1 0 0,0 0 0,0 0 0,0 0 0,0 0 0,0 1 0,0-1 0,0 0 0,0 1 0,0 0 0,3 0 0,3-3 0,60-15 0,1 3 0,1 3 0,94-4 0,216 10 0,-373 6 0,10 0 0,0 0 0,0 2 0,-1 0 0,1 0 0,32 11 0,-42-10 0,-1 0 0,1 0 0,0 1 0,-1-1 0,0 2 0,0-1 0,0 1 0,0 0 0,-1 0 0,0 0 0,0 1 0,0 0 0,-1 0 0,0 0 0,6 12 0,6 22 0,-1 0 0,-2 1 0,-2 1 0,10 71 0,-9-46 0,-12-66 0,4 16 0,-1 1 0,-1-1 0,-1 1 0,0 17 0,-1-34 0,0-1 0,0 1 0,0-1 0,0 1 0,1-1 0,-1 1 0,0-1 0,0 1 0,-1-1 0,1 1 0,0-1 0,0 1 0,0-1 0,0 1 0,0-1 0,-1 1 0,1-1 0,0 0 0,0 1 0,0-1 0,-1 1 0,1-1 0,0 1 0,-1-1 0,1 0 0,0 1 0,-1-1 0,1 0 0,-2 1 0,-6-13 0,-10-37 0,16 41 0,-10-33 0,1-1 0,2 0 0,-5-75 0,9-131 0,5 234 17,1-1 0,0 0 1,1 1-1,1-1 0,0 1 0,7-21 0,-6 27-131,-1 0 0,1 1-1,1-1 1,-1 1 0,1 0 0,0 0-1,1 1 1,0 0 0,0 0 0,0 0-1,1 0 1,9-5 0,20-10-6712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08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24575,'2'0'0,"0"0"0,0 1 0,0-1 0,0 1 0,-1 0 0,1 0 0,0 0 0,-1-1 0,1 2 0,0-1 0,-1 0 0,1 0 0,-1 0 0,1 1 0,-1-1 0,0 1 0,0-1 0,0 1 0,0-1 0,2 4 0,1 1 0,21 29 0,-2 1 0,-2 2 0,19 43 0,45 135 0,-49-122 0,106 304 0,114 513 0,-246-866 0,37 136 0,-46-177 0,0 0 0,1 1 0,-1-1 0,1 0 0,0 0 0,0 0 0,1-1 0,-1 1 0,1 0 0,5 5 0,-8-9 0,1 0 0,-1 1 0,1-1 0,0 0 0,-1 1 0,1-1 0,0 0 0,0 0 0,-1 0 0,1 1 0,0-1 0,-1 0 0,1 0 0,0 0 0,0 0 0,-1 0 0,1 0 0,0-1 0,-1 1 0,1 0 0,0 0 0,0 0 0,0-1 0,21-19 0,32-59 0,-28 40 0,1 0 0,3 2 0,47-47 0,-37 47 0,2 1 0,1 3 0,49-29 0,-70 50 0,0 0 0,1 2 0,0 1 0,1 0 0,0 2 0,0 1 0,1 0 0,-1 2 0,27-1 0,-30 4 0,0 0 0,0 1 0,42 7 0,-58-6 0,1 1 0,0-1 0,-1 1 0,1 0 0,-1 0 0,0 1 0,0-1 0,0 1 0,0 0 0,0 1 0,-1-1 0,1 1 0,-1 0 0,0 0 0,0 1 0,0-1 0,-1 1 0,0-1 0,4 7 0,-1 4 0,0 1 0,0 0 0,-2 0 0,0 0 0,-1 0 0,0 1 0,-2-1 0,0 1 0,0-1 0,-2 1 0,0 0 0,-1-1 0,0 1 0,-2-1 0,0 0 0,0 0 0,-2 0 0,0-1 0,-1 1 0,0-2 0,-1 1 0,-17 22 0,7-16 0,-2-2 0,0 0 0,-1-1 0,-1-2 0,-1 0 0,0-1 0,-1-1 0,-1-1 0,0-2 0,0 0 0,-1-2 0,-37 9 0,-31 3 0,0-5 0,-114 6 0,189-21 0,-60 6 0,-137-5 0,210-2 0,-1-1 0,1-1 0,0 1 0,-1-1 0,1 0 0,0 0 0,0-1 0,0 0 0,-9-6 0,14 8 0,-1 0 0,1 0 0,-1 0 0,1-1 0,0 1 0,-1 0 0,1 0 0,0-1 0,0 1 0,0-1 0,0 1 0,0-1 0,0 0 0,1 1 0,-1-1 0,0 0 0,1 1 0,-1-1 0,1 0 0,0 0 0,0 0 0,0 1 0,0-1 0,0 0 0,0 0 0,0 0 0,0 1 0,1-1 0,-1 0 0,1 0 0,-1 1 0,1-1 0,0 0 0,-1 1 0,1-1 0,0 1 0,0-1 0,2-1 0,30-29-1365,10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09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50 24575,'-1'-2'0,"1"0"0,-1 1 0,1-1 0,-1 0 0,0 1 0,0-1 0,0 0 0,0 1 0,0-1 0,0 1 0,0 0 0,0-1 0,-1 1 0,1 0 0,-1 0 0,1 0 0,-1 0 0,1 0 0,-1 0 0,1 0 0,-1 0 0,0 1 0,1-1 0,-1 0 0,0 1 0,0 0 0,-3-1 0,-61-8 0,56 8 0,-106-6 0,-145 9 0,248-1 0,0 0 0,1 1 0,-1 0 0,1 1 0,-1 0 0,1 1 0,0 0 0,1 1 0,-1 0 0,-16 11 0,21-11 0,1 0 0,-1 1 0,2 0 0,-1 0 0,1 0 0,-1 1 0,2-1 0,-1 1 0,1 0 0,0 1 0,0-1 0,1 1 0,0 0 0,1-1 0,-1 1 0,1 0 0,0 9 0,0-7 0,0 1 0,1-1 0,1 1 0,-1 0 0,2-1 0,0 1 0,0 0 0,1-1 0,0 1 0,0-1 0,1 0 0,1 0 0,0 0 0,0 0 0,1-1 0,0 1 0,1-1 0,0 0 0,0-1 0,1 0 0,0 0 0,1 0 0,-1-1 0,13 9 0,14 6 0,2-2 0,1-1 0,0-1 0,1-3 0,1-1 0,0-1 0,1-3 0,0-1 0,1-2 0,-1-1 0,2-3 0,72-3 0,-104 0 0,-1-1 0,1 0 0,-1 0 0,1-1 0,-1 0 0,0-1 0,0 0 0,0-1 0,0 0 0,0 0 0,-1-1 0,0 0 0,0 0 0,9-8 0,-10 6 0,-2 1 0,1-1 0,-1-1 0,0 1 0,0-1 0,-1 1 0,0-1 0,0-1 0,-1 1 0,0 0 0,0-1 0,-1 0 0,0 1 0,-1-1 0,1-11 0,0-56 0,-8-91 0,1 73 0,4 73 0,2 48 0,6 33 0,2 0 0,3-1 0,3-1 0,2 0 0,2-1 0,41 82 0,-42-107 24,0-2 0,2 0 0,2-1 0,41 45 0,-9-21-767,70 53 1,-83-74-6084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09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47 24575,'-13'-1'0,"1"0"0,-1-1 0,1-1 0,-18-6 0,-23-4 0,43 12 0,-125-15 0,120 16 0,0-1 0,-1 2 0,1 0 0,0 1 0,1 1 0,-29 8 0,39-9 0,-1-1 0,1 2 0,0-1 0,0 0 0,0 1 0,0 0 0,0 0 0,0 0 0,1 0 0,-1 0 0,1 1 0,0 0 0,0-1 0,1 1 0,-5 7 0,4-4 0,0 1 0,1-1 0,-1 1 0,1 0 0,1-1 0,0 1 0,0 0 0,0 14 0,2-5 0,0 1 0,2-1 0,0 0 0,0 0 0,2 0 0,0-1 0,15 32 0,-8-28 0,1 0 0,0 0 0,2-2 0,0 1 0,2-2 0,0 0 0,0-1 0,1-1 0,29 18 0,-10-9 0,2-2 0,0-2 0,1-1 0,48 15 0,-59-24 0,1-2 0,0 0 0,0-3 0,1 0 0,-1-2 0,1-1 0,40-2 0,-58-1 0,-1-1 0,0 1 0,0-2 0,0 0 0,0 0 0,-1-1 0,1-1 0,-1 0 0,0 0 0,0-1 0,-1-1 0,0 0 0,0 0 0,0-1 0,-1 0 0,0-1 0,-1 1 0,0-2 0,0 1 0,12-21 0,-12 15 0,-1-1 0,-1 0 0,0 0 0,-1 0 0,-1-1 0,5-32 0,-6 15 0,-1 0 0,-4-46 0,-1 60 0,1 22 0,0 39 0,5 7 0,3 0 0,21 89 0,43 100 0,-56-194 0,491 1299-622,-390-1056 565,-98-243 57,32 77 0,42 159 0,-88-268 0,0 0 0,-1 0 0,0 0 0,-1 0 0,0 0 0,0 0 0,-3 16 0,2-23 0,-1-1 0,0 0 0,0 0 0,0 0 0,-1 0 0,1 0 0,-1-1 0,1 1 0,-1 0 0,0-1 0,0 1 0,0-1 0,-1 0 0,1 1 0,0-1 0,-1 0 0,1-1 0,-1 1 0,0 0 0,0-1 0,0 1 0,0-1 0,0 0 0,0 0 0,0 0 0,0 0 0,0-1 0,0 1 0,-7-1 0,-7 1 30,0 0 1,0-1 0,0-1 0,-1-1-1,1-1 1,1 0 0,-1-1-1,-17-6 1,-135-61 343,123 49-345,-538-287-29,448 222 0,4-6 0,-130-118 0,211 165 0,-54-64 0,90 91 0,0 0 0,1 0 0,1-1 0,1-1 0,1-1 0,-16-40 0,25 56-80,0 1 0,1-1-1,0 0 1,0 1 0,0-1-1,0 0 1,1 0 0,0 0-1,0 1 1,1-1 0,0 0 0,0 0-1,0 1 1,1-1 0,-1 0-1,4-5 1,19-29-6746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0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0 630 24575,'111'2'0,"-39"0"0,0-2 0,85-13 0,-142 10 0,0-1 0,-1-1 0,0 0 0,0-1 0,0-1 0,-1 0 0,0 0 0,0-2 0,-1 1 0,0-2 0,0 0 0,-1 0 0,-1-1 0,1 0 0,15-24 0,-7 8 0,-2-2 0,0 0 0,-2-1 0,-2-1 0,0 0 0,9-37 0,-19 58 0,-1-1 0,1 0 0,-2 0 0,1 0 0,-2 0 0,1 0 0,-1 0 0,-1 0 0,0 0 0,-1 0 0,-4-18 0,4 24 0,0 0 0,-1 1 0,1-1 0,-1 1 0,0-1 0,0 1 0,0 0 0,-1 0 0,1 0 0,-1 1 0,0-1 0,0 1 0,0 0 0,-1 0 0,1 0 0,-1 1 0,1 0 0,-1 0 0,0 0 0,0 0 0,0 0 0,0 1 0,0 0 0,0 0 0,0 1 0,-10-1 0,-3 2 0,0-1 0,0 2 0,1 0 0,-1 2 0,1 0 0,0 0 0,0 2 0,0 0 0,1 1 0,0 0 0,0 2 0,1 0 0,0 0 0,0 2 0,1-1 0,1 2 0,0 0 0,0 1 0,1 0 0,1 0 0,-17 27 0,18-25 0,0 1 0,1 1 0,0 0 0,1 0 0,1 0 0,1 1 0,1 0 0,0 0 0,1 1 0,1-1 0,1 1 0,1 0 0,0-1 0,2 1 0,0 0 0,1 0 0,0-1 0,2 1 0,0-1 0,10 27 0,-3-21 0,1 0 0,1 0 0,2-1 0,0-1 0,1 0 0,1-1 0,0-1 0,2-1 0,1 0 0,0-2 0,1 0 0,1-1 0,0-1 0,1-1 0,1-2 0,0 0 0,1-1 0,0-1 0,52 12 0,-38-14 0,-1-2 0,1-2 0,0-1 0,0-2 0,0-2 0,1-1 0,46-9 0,-71 7 0,0 1 0,-1-2 0,1 0 0,-1-1 0,0 0 0,-1-1 0,0-1 0,0 0 0,17-14 0,-22 15 0,0-1 0,-1 0 0,0-1 0,0 0 0,-1 0 0,0 0 0,0-1 0,-1 0 0,-1 0 0,1 0 0,-2 0 0,0-1 0,0 1 0,2-17 0,0-26-1365,-6 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1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24575,'7'1'0,"-1"0"0,1 0 0,-1 1 0,0 0 0,0 0 0,0 1 0,0-1 0,0 1 0,0 1 0,-1-1 0,7 6 0,-3-3 0,40 30 0,-1 3 0,-3 2 0,-1 1 0,46 58 0,-52-58 0,649 780-621,-44 105 621,-522-745 0,-106-159 0,24 34 0,-37-54 0,0 0 0,0-1 0,0 1 0,1 0 0,-1-1 0,1 0 0,0 0 0,-1 0 0,1 0 0,0 0 0,0 0 0,0-1 0,4 2 0,-6-3 0,0 0 0,0-1 0,0 1 0,0-1 0,0 1 0,1 0 0,-1-1 0,0 0 0,-1 1 0,1-1 0,0 1 0,0-1 0,0 0 0,0 0 0,0 0 0,-1 1 0,1-1 0,0 0 0,-1 0 0,1 0 0,-1 0 0,1 0 0,-1 0 0,1 0 0,-1 0 0,0-1 0,1 1 0,-1 0 0,0 0 0,0 0 0,0-2 0,7-36 56,-1-2-1,-2 1 1,-2 0 0,-2-1 0,-5-46-1,2 29 129,-41-376-72,-29-1-128,28 178 23,-73-359-952,111 580 525,-2-12-6406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19:38:12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584 142 24575,'-16'-15'0,"0"0"0,-1 2 0,-1 0 0,0 1 0,-1 1 0,0 0 0,-30-11 0,34 16 0,1 1 0,-1 0 0,1 1 0,-1 1 0,0 0 0,-1 1 0,1 1 0,0 1 0,-1 0 0,1 0 0,-20 5 0,25-3 0,0 1 0,1 0 0,-1 1 0,1 0 0,0 1 0,0-1 0,0 2 0,1-1 0,0 1 0,0 1 0,0 0 0,1 0 0,-8 9 0,6-4 0,0 0 0,1 1 0,0 0 0,1 0 0,1 1 0,0 0 0,1 0 0,-5 21 0,5-15 0,1 0 0,2 1 0,0-1 0,1 1 0,1 0 0,0-1 0,2 1 0,1 0 0,0-1 0,2 0 0,0 0 0,1 0 0,12 26 0,-5-23 0,2 0 0,0-1 0,2-1 0,0 0 0,1-1 0,1-1 0,1-1 0,1-1 0,0 0 0,46 26 0,-41-29 0,0 0 0,0-2 0,1-1 0,1-1 0,0-2 0,0 0 0,0-2 0,1-1 0,0-1 0,31-1 0,-53-3 0,-1 0 0,0-1 0,1 0 0,-1 0 0,0 0 0,0-1 0,0 0 0,0 0 0,0-1 0,-1 0 0,1 0 0,-1 0 0,1 0 0,-1-1 0,0 0 0,-1 0 0,1 0 0,-1-1 0,1 0 0,-1 0 0,-1 0 0,1 0 0,-1 0 0,0-1 0,0 1 0,0-1 0,-1 0 0,0 0 0,3-12 0,1-13 0,0 0 0,-3 0 0,0-1 0,-3-50 0,0 71 0,1-13 0,-2 0 0,0 0 0,-2 0 0,0 1 0,-14-47 0,8 54 0,1 15 0,7 3 0,0 0 0,0 0 0,0 0 0,0 1 0,1-1 0,-1 0 0,1 0 0,-1 0 0,1 1 0,0-1 0,0 0 0,0 5 0,1 16 0,0 0 0,2 0 0,1 0 0,1 0 0,1 0 0,10 24 0,62 134 0,-22-67 60,78 116 0,-96-174-431,2-1-1,3-2 1,87 84 0,-76-92-6455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FA69-669A-4EE9-887B-BE5F2F968689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1683F-3462-495C-99FD-F18303FADE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2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B96A-CE0D-6048-82A1-F6CC8948B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E0F5D-7F56-D62C-28FD-1F2ED34DB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0C038-7CBE-A9F5-20AF-2C795E324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1A6A-FFE7-6022-C4A2-C85316F8B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16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A615-22F0-D15F-747D-6CDE0F589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6E25B-9117-76A6-7D68-B335A6497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06103-CFF6-959A-4F3F-8EE1183AB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FD6F-22A6-C9AB-0185-71502A2EF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2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5AD25-70C5-3324-1D8F-E668125E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4F207-C210-75A5-D0FB-43CC531CD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2745E-0DBD-9020-8C00-66051391D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STR:</a:t>
            </a:r>
            <a:r>
              <a:rPr lang="en-US" dirty="0"/>
              <a:t> Store a value to memory.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ADD:</a:t>
            </a:r>
            <a:r>
              <a:rPr lang="en-US" dirty="0"/>
              <a:t> Add two values.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SUB:</a:t>
            </a:r>
            <a:r>
              <a:rPr lang="en-US" dirty="0"/>
              <a:t> Subtract one value from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MOV:</a:t>
            </a:r>
            <a:r>
              <a:rPr lang="en-US" dirty="0"/>
              <a:t> Move data from one location to another. 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A5CB9-B2B6-8D69-F660-18E4BE436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1683F-3462-495C-99FD-F18303FADE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9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0E3B-2B11-2898-607B-74E0DBA9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3AB1A-37B3-FE3A-A47E-EFE8D5806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52A7-2CDC-13C4-DFA4-9B0F1CCA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FAFC-0CAE-B7D8-DE6E-847B200D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4AC05-2751-F76C-8370-F6E323CC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5654-C9F8-5AC4-5E52-5F82795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787AB-168A-F88A-5ECC-10C1608E9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505A-55A0-5FA7-ACE0-7CC3EAE9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F991-0614-34D8-BAED-A744785A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2F32-3C8C-D45D-E6E8-8ECB9CE0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43E2B-5B7E-BA2C-A0EB-4FF930EB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E55E-3671-AAAC-1B2E-5FFA0A60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D778-855E-E9C9-0204-98227441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35C7-B481-C03A-5816-C7C28875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F059-3FCF-95B3-FBD3-334C015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13-6E95-8BFB-C533-E52BC90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315D-4720-8E82-46E8-E0005EEFF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F6712-1AAF-FA86-F717-9286B5C8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9CD0E-4524-2F87-43C6-ECBD9C7C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866DA-A543-1976-AA51-A713AFE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B6F-03DB-E225-3863-B4C2009D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2327-00B7-4DE9-8151-72639C0B2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9FA3-33E0-2AE6-DBDF-5663D3DD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D706-186D-48E0-4950-57000B2A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E7BA-08BB-5D86-037C-099CA22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921D-02EC-22B4-6D7C-7916407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0843-1926-E54E-4DAC-849C95BE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B9D31-EE89-3C4F-B38D-E8F20976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4BC6-D409-3D87-EB7C-BD8A494C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FC0F3-D574-2C09-007D-1E836519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5264-3E8B-0C75-C679-2C606B79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E388-376D-E58C-6A07-B4B36093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016D8-75DF-F67B-C0B4-C989C7BD2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35C2-A8D5-B1E6-1A1D-BBCA4E5F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C7FBD-4899-2FEB-0E5B-E0509B88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F0855-1928-BFD0-E8CB-93D58E6B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7460-B943-9C0A-D306-E49638FD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1245B-37C4-9172-0A35-8CD56720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F54C6-6ECD-4C67-D98D-16120E56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8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B78-CEF9-BD42-F617-C6452679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19EE-D476-FBEE-EBA4-5835938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79C2-E7AF-2E99-5243-41D06E65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33C50-6444-0DD1-765C-6AA4372E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1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E7D4E-B29C-069E-3464-F47170B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9830C-455E-77AB-344F-30A02327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D6171-3A6A-3F5B-7434-B3044E7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1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1D3A-EEA9-5408-45F9-B3603F6B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46E0-9759-0797-DBAA-E984D4C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18438-C330-155B-CBF7-9DEE509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8F1E-3A06-3194-0E8C-3F0901AC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8A65-1A46-AF70-EF5D-57E7D2C6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0E9B9-6D66-2898-317D-96A1F0F1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F585-16FB-EBD7-F8AB-D26E329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3FFB-9325-069C-2ADA-7606BF695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6BEB-8D7E-A92C-43C9-6AC78E5E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C798-590F-50DF-9A1E-86434AEB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EED7E-2A91-E239-0C24-1C8F133E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D3E-0E06-3328-EF66-FBA087A8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2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FDABD-5DC3-E5A6-1E11-FC33A9D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05DB-E665-E816-E075-CA08EBC8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C80B-B86B-DFCD-6464-E666E67F2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F241-6D1E-4D7E-992F-EBC202442405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95D7-313B-4937-C545-771806EB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4EA1-D482-1E9A-CE36-C39B591B6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1B40-DB7F-43B4-9BD2-137AFBFF1E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3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1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0.png"/><Relationship Id="rId24" Type="http://schemas.openxmlformats.org/officeDocument/2006/relationships/customXml" Target="../ink/ink11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.xml"/><Relationship Id="rId9" Type="http://schemas.openxmlformats.org/officeDocument/2006/relationships/image" Target="../media/image1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8.png"/><Relationship Id="rId30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6438-B8C2-94D8-405C-94D8CCD67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8861"/>
            <a:ext cx="9144000" cy="1199265"/>
          </a:xfrm>
        </p:spPr>
        <p:txBody>
          <a:bodyPr>
            <a:normAutofit/>
          </a:bodyPr>
          <a:lstStyle/>
          <a:p>
            <a:r>
              <a:rPr lang="en-US" sz="4000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836F-D193-070C-3972-638A9ECE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2657627"/>
            <a:ext cx="4218432" cy="384746"/>
          </a:xfrm>
        </p:spPr>
        <p:txBody>
          <a:bodyPr>
            <a:normAutofit/>
          </a:bodyPr>
          <a:lstStyle/>
          <a:p>
            <a:r>
              <a:rPr lang="en-US" sz="2000" b="1" dirty="0"/>
              <a:t>Behram Khan</a:t>
            </a:r>
          </a:p>
        </p:txBody>
      </p:sp>
      <p:pic>
        <p:nvPicPr>
          <p:cNvPr id="5" name="Picture 4" descr="A logo of a university of engineering and technology&#10;&#10;Description automatically generated">
            <a:extLst>
              <a:ext uri="{FF2B5EF4-FFF2-40B4-BE49-F238E27FC236}">
                <a16:creationId xmlns:a16="http://schemas.microsoft.com/office/drawing/2014/main" id="{B29C1EF5-4EF0-455A-F53D-E42C3764F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351873"/>
            <a:ext cx="209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489E-FFB0-BA6D-965A-EF6102F50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5CB7-7539-A62C-15F3-F51D895E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43E6A-496A-2445-3DAD-0EBFF7CDF600}"/>
              </a:ext>
            </a:extLst>
          </p:cNvPr>
          <p:cNvSpPr txBox="1"/>
          <p:nvPr/>
        </p:nvSpPr>
        <p:spPr>
          <a:xfrm>
            <a:off x="838200" y="1385888"/>
            <a:ext cx="6096000" cy="531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 other cases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day"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98289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375A-51AE-B030-A51F-DBB00498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E0F9-6944-AF62-8E9B-DD70FE13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85DA-A8CF-DDC8-75D5-733721F4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ts val="1000"/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https://byjus.com/gate/difference-between-if-else-and-switch/</a:t>
            </a:r>
            <a:endParaRPr lang="en-PK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 descr="Switch Statement in C - GeeksforGeeks">
            <a:extLst>
              <a:ext uri="{FF2B5EF4-FFF2-40B4-BE49-F238E27FC236}">
                <a16:creationId xmlns:a16="http://schemas.microsoft.com/office/drawing/2014/main" id="{54FB58EA-2D4A-B53C-78DF-52B2773C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829" y="1167516"/>
            <a:ext cx="5158985" cy="56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8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48D3-5A21-EEA5-BED7-C62B19C18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4BD5-F1C8-9986-7EFB-FF51DA12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Data Structure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C8AEACEC-7F2F-DC3A-0C14-6642E1ADE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719F-541D-7E56-F76A-89026550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Store Score of 50 Players and display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9642-8AC9-472F-5457-3BA323D4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SzPts val="1000"/>
              <a:buNone/>
            </a:pPr>
            <a:r>
              <a:rPr lang="en-US" sz="2400" b="1" dirty="0"/>
              <a:t>Inputs : </a:t>
            </a:r>
            <a:r>
              <a:rPr lang="en-US" sz="2400" dirty="0"/>
              <a:t>50 Scores, meaning we need 50 variables.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Outputs: 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Player1Score;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……… 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Player 50Score;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K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(“%</a:t>
            </a:r>
            <a:r>
              <a:rPr lang="en-PK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Player1Score); ... </a:t>
            </a:r>
            <a:r>
              <a:rPr lang="en-PK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(“%</a:t>
            </a:r>
            <a:r>
              <a:rPr lang="en-PK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Player50Score);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 we need to write 50 lines of code to store Score and then 50 write 50 lines of code to print it.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what if we want to perform some calculation on the Score? For every calculation we need N+ lines of code.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difficult and the file will get very big and unreadable.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Solution? Array!!</a:t>
            </a:r>
            <a:endParaRPr lang="en-PK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34000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E8A4-AE85-AB6F-BEA4-C2E520E8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40AA-632A-2F75-5C96-05599E4A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5B37-6649-649A-0F53-3462CC43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array is a collection of elements of the same data type, stored in contiguous memory locations.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PK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lement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PK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an array are placed one after another in memory.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SzPct val="100000"/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 :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data_type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array_name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array_size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SzPct val="100000"/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numbers[5];</a:t>
            </a:r>
          </a:p>
          <a:p>
            <a:pPr marL="0" indent="0">
              <a:buSzPct val="100000"/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declares an array named numbers that can hold 5 integer elements.</a:t>
            </a:r>
          </a:p>
          <a:p>
            <a:pPr marL="0" indent="0">
              <a:buSzPct val="100000"/>
              <a:buNone/>
            </a:pP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Index: 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that identifies the position of an element within the array.</a:t>
            </a: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9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ABD9-8BEE-658C-8F72-FE55FE41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BF23-2C24-8B25-5425-23E9E1B6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3FB2-D2C7-23ED-C359-259D379C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in an array share the same name and data type.</a:t>
            </a:r>
            <a:endParaRPr kumimoji="0" lang="en-PK" altLang="en-PK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variables are called elements.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 are accessed using index numbers. </a:t>
            </a:r>
            <a:endParaRPr kumimoji="0" lang="en-US" altLang="en-PK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 indices start from 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 size/Index must be a positive integer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PK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 elements can be accessed and modified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PK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using their indices.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PK" altLang="en-PK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Data Structures in Real Life: Arrays – Teaching &amp; Tech (Eric)">
            <a:extLst>
              <a:ext uri="{FF2B5EF4-FFF2-40B4-BE49-F238E27FC236}">
                <a16:creationId xmlns:a16="http://schemas.microsoft.com/office/drawing/2014/main" id="{8BBC4F93-8278-8BBA-E44C-9E1075BDC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D71E5-9D10-5161-387D-B2353E831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" r="24422"/>
          <a:stretch/>
        </p:blipFill>
        <p:spPr>
          <a:xfrm>
            <a:off x="7556740" y="2273436"/>
            <a:ext cx="4635260" cy="37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8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31F2-C863-614E-04C8-124121112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70B3-44AE-2180-747B-FC9142A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datatypes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B4F-81BF-F1CB-CC43-E767243A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iArray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[10];</a:t>
            </a:r>
          </a:p>
          <a:p>
            <a:pPr>
              <a:buSzPct val="100000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rrays index are zero-based; you start counting with the number zero up to the number defined in the brackets minus 1 (0, 1, 2, 3, 4, 5, 6, 7, 8, 9 gives you 10 elements).</a:t>
            </a:r>
          </a:p>
          <a:p>
            <a:pPr>
              <a:buSzPct val="100000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fAverages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[30];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//Float data type array with 30 elements</a:t>
            </a:r>
          </a:p>
          <a:p>
            <a:pPr>
              <a:buSzPct val="100000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Results[3];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data type array with 3 elements</a:t>
            </a:r>
          </a:p>
          <a:p>
            <a:pPr>
              <a:buSzPct val="100000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Name[19];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//Char array - 18 character elements and one null character</a:t>
            </a:r>
          </a:p>
          <a:p>
            <a:pPr>
              <a:buSzPct val="100000"/>
            </a:pPr>
            <a:endParaRPr lang="en-PK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Data Structures in Real Life: Arrays – Teaching &amp; Tech (Eric)">
            <a:extLst>
              <a:ext uri="{FF2B5EF4-FFF2-40B4-BE49-F238E27FC236}">
                <a16:creationId xmlns:a16="http://schemas.microsoft.com/office/drawing/2014/main" id="{4AD98968-D93F-DE20-34A3-E5B6901C40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690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2B040-8AE1-EDF7-DAA4-87DD004D3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C180-4C66-D770-8412-9E01EA0B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1EC-99A3-61AF-9F54-1689938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 are Fundamental data structure in programming used to store and organize data efficiently.</a:t>
            </a: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 is a way of arranging data in a computer's memory so that it can be stored, accessed and used efficiently.</a:t>
            </a: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B489-9880-CF31-7A15-DC89ECE7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3588-D338-A8A7-0A7A-4E8894F0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SzPts val="1000"/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A4D52-F7E9-A9A8-7827-43F976D3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Array[5] = {0, 1, 2, 3, 4};</a:t>
            </a:r>
          </a:p>
          <a:p>
            <a:pPr marL="0" lvl="0" indent="0">
              <a:buSzPts val="1000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Name[] = { 'O', 'l', '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'v', '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'a'}; //size in initialization is automatically set.</a:t>
            </a: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Name[] = "Olivia";</a:t>
            </a:r>
          </a:p>
          <a:p>
            <a:pPr>
              <a:buSzPts val="1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character types write them in single quotes.</a:t>
            </a:r>
          </a:p>
          <a:p>
            <a:pPr marL="0" lvl="0" indent="0">
              <a:buSzPts val="1000"/>
              <a:buNone/>
            </a:pP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D8005-6D28-974D-B045-0D3C6ABE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91" y="1690688"/>
            <a:ext cx="7122482" cy="7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9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243D-3C3F-50F6-B63A-02F9D4A1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A563-D6AD-741E-E78A-91FAC024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C542D-3ADA-09C5-D703-91D0A745F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Access Elements of array using its index.</a:t>
            </a:r>
          </a:p>
          <a:p>
            <a:pPr marL="0" indent="0">
              <a:buSzPts val="1000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Numbers[5] = {0, 1, 2, 3, 4};</a:t>
            </a: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Numbers[0] = 10; // Assign a value</a:t>
            </a:r>
          </a:p>
          <a:p>
            <a:pPr marL="0" lvl="0" indent="0">
              <a:buSzPts val="1000"/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("%d",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iArray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[0]); // Print the value</a:t>
            </a:r>
          </a:p>
          <a:p>
            <a:pPr marL="0" lvl="0" indent="0">
              <a:buSzPts val="1000"/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Evens[4];</a:t>
            </a:r>
          </a:p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Evens[0] = 0; Evens[1] = 2;…. </a:t>
            </a: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16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first lecture we will cover the fundamental theoretical concepts that form the backbone of programming. </a:t>
            </a:r>
          </a:p>
          <a:p>
            <a:r>
              <a:rPr lang="en-US" sz="2400" dirty="0"/>
              <a:t>This session focuses solely on theory along with practical examples, providing a solid foundation for understanding computers and programming</a:t>
            </a:r>
          </a:p>
          <a:p>
            <a:r>
              <a:rPr lang="en-US" sz="2400" dirty="0"/>
              <a:t>Involving examples and interactive session to develop problem solving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635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36EFB-EFD9-D2DC-4624-583F90677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CAEB-2C1C-2178-3163-1CFFBE73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using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E6B0-E812-2814-4F32-004BE728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way to initialize your array elements is to use looping structures such as the for loop.</a:t>
            </a:r>
          </a:p>
          <a:p>
            <a:pPr marL="0" indent="0">
              <a:buSzPts val="1000"/>
              <a:buNone/>
            </a:pP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main()</a:t>
            </a:r>
            <a:endParaRPr lang="en-US" sz="2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</a:pP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</a:pP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x;</a:t>
            </a:r>
            <a:endParaRPr lang="en-US" sz="2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</a:pP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PK" sz="2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iArray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[5];</a:t>
            </a:r>
            <a:endParaRPr lang="en-US" sz="24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</a:pP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 x = 0; x &lt; 5; x++ )</a:t>
            </a: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SzPts val="1000"/>
              <a:buNone/>
            </a:pP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K" sz="2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iArray</a:t>
            </a: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 = 0;</a:t>
            </a:r>
            <a:r>
              <a:rPr lang="en-US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SzPts val="1000"/>
              <a:buNone/>
            </a:pPr>
            <a:r>
              <a:rPr lang="en-PK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0" lvl="0" indent="0">
              <a:buSzPts val="1000"/>
              <a:buNone/>
            </a:pP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9F6AF-0B86-C802-00A3-4CD10697A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6F9C-07B4-D0AD-FA77-90EE490A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Taking input from user and printing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8F3F66-E203-3A66-0F70-C9A036A2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    int numbers[3];</a:t>
            </a:r>
          </a:p>
          <a:p>
            <a:pPr marL="0" indent="0">
              <a:buNone/>
            </a:pPr>
            <a:r>
              <a:rPr lang="en-US" sz="2400" dirty="0"/>
              <a:t>    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3;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None/>
            </a:pPr>
            <a:r>
              <a:rPr lang="en-US" sz="2400" dirty="0"/>
              <a:t>    {   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printf</a:t>
            </a:r>
            <a:r>
              <a:rPr lang="en-US" sz="2400" dirty="0"/>
              <a:t>("Enter number %d: ", </a:t>
            </a:r>
            <a:r>
              <a:rPr lang="en-US" sz="2400" dirty="0" err="1"/>
              <a:t>i</a:t>
            </a:r>
            <a:r>
              <a:rPr lang="en-US" sz="2400" dirty="0"/>
              <a:t> + 1); 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scanf</a:t>
            </a:r>
            <a:r>
              <a:rPr lang="en-US" sz="2400" dirty="0"/>
              <a:t>("%d", &amp;numbers[</a:t>
            </a:r>
            <a:r>
              <a:rPr lang="en-US" sz="2400" dirty="0" err="1"/>
              <a:t>i</a:t>
            </a:r>
            <a:r>
              <a:rPr lang="en-US" sz="2400" dirty="0"/>
              <a:t>]);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endParaRPr lang="en-PK" sz="240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46181F4-9497-F368-75EE-FAB422A8CA7D}"/>
              </a:ext>
            </a:extLst>
          </p:cNvPr>
          <p:cNvSpPr txBox="1">
            <a:spLocks/>
          </p:cNvSpPr>
          <p:nvPr/>
        </p:nvSpPr>
        <p:spPr>
          <a:xfrm>
            <a:off x="6321724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printf</a:t>
            </a:r>
            <a:r>
              <a:rPr lang="en-US" sz="2400" dirty="0"/>
              <a:t>("Entered numbers:\n");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for (int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3;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{     </a:t>
            </a:r>
            <a:r>
              <a:rPr lang="en-US" sz="2400" dirty="0" err="1"/>
              <a:t>printf</a:t>
            </a:r>
            <a:r>
              <a:rPr lang="en-US" sz="2400" dirty="0"/>
              <a:t>("%d ", numbers[</a:t>
            </a:r>
            <a:r>
              <a:rPr lang="en-US" sz="2400" dirty="0" err="1"/>
              <a:t>i</a:t>
            </a:r>
            <a:r>
              <a:rPr lang="en-US" sz="2400" dirty="0"/>
              <a:t>]);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</a:t>
            </a:r>
            <a:r>
              <a:rPr lang="en-US" sz="2400" dirty="0" err="1"/>
              <a:t>printf</a:t>
            </a:r>
            <a:r>
              <a:rPr lang="en-US" sz="2400" dirty="0"/>
              <a:t>("\n");    return 0;}</a:t>
            </a:r>
            <a:endParaRPr lang="en-PK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1732AD-681B-ABD1-DE5F-A91E9D5E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626" y="3778944"/>
            <a:ext cx="5015996" cy="210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69A4D-C4D7-0F84-E5D0-23F294FE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F4E1-C4BE-6BF0-80DA-A45FC57A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an Array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B341D3-5622-AE68-4658-C10EF36C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6" y="1690688"/>
            <a:ext cx="5674624" cy="3459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4BF337-0A26-8DCD-D830-B261E552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2369"/>
            <a:ext cx="5535350" cy="38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9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3F33-74F6-6F49-1DB4-69E9AD76B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8E-CA50-EF85-AEA0-7D2E405D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929B-20D2-254E-EB7F-DB4F0504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2D array is a collection of elements arranged in rows and columns, similar to a matrix or a table.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5F31F-F9D4-AE6C-B52D-B4A12B45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50" y="3019995"/>
            <a:ext cx="6854250" cy="1962598"/>
          </a:xfrm>
          <a:prstGeom prst="rect">
            <a:avLst/>
          </a:prstGeom>
        </p:spPr>
      </p:pic>
      <p:pic>
        <p:nvPicPr>
          <p:cNvPr id="2053" name="Picture 5" descr="Matrix (mathematics) - Wikipedia">
            <a:extLst>
              <a:ext uri="{FF2B5EF4-FFF2-40B4-BE49-F238E27FC236}">
                <a16:creationId xmlns:a16="http://schemas.microsoft.com/office/drawing/2014/main" id="{3A12F617-B44D-42DB-6049-7242CDEC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223" y="2852886"/>
            <a:ext cx="3912404" cy="271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6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7CD7B-7D56-806D-8A4E-6B8BA0FE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3990-B2DF-D0B2-B1DA-8D5A56BE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Declaration of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CEE7-33AA-9FBA-654D-D259A03EE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SzPct val="100000"/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0" indent="0">
              <a:buSzPct val="100000"/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array_name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[rows][columns]; </a:t>
            </a:r>
          </a:p>
          <a:p>
            <a:pPr marL="0" indent="0">
              <a:buSzPct val="100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matrix[3][4]; // A 2D array with 3 rows and 4 columns</a:t>
            </a:r>
          </a:p>
          <a:p>
            <a:pPr>
              <a:buSzPct val="100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creates a total of 12 (3x4) elements.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0F827-85BD-A6FF-5F63-AAD22BC9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78" y="3780003"/>
            <a:ext cx="9288228" cy="2396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678B2D-1961-2AB1-91B1-C50BA5791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03" y="4587903"/>
            <a:ext cx="7168526" cy="39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E37657-0350-1D5F-AE8E-A17E2A4C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03" y="5113420"/>
            <a:ext cx="7168526" cy="390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C11097-DD96-1202-9057-8FE8550F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703" y="5658562"/>
            <a:ext cx="7168526" cy="39058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EC421AF-9A8E-CCB5-A900-E7BD7595A53D}"/>
              </a:ext>
            </a:extLst>
          </p:cNvPr>
          <p:cNvGrpSpPr/>
          <p:nvPr/>
        </p:nvGrpSpPr>
        <p:grpSpPr>
          <a:xfrm>
            <a:off x="3930446" y="4537542"/>
            <a:ext cx="7735680" cy="1551240"/>
            <a:chOff x="3930446" y="4537542"/>
            <a:chExt cx="7735680" cy="15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935FFF-EEF5-AC07-7792-E4130E9F309A}"/>
                    </a:ext>
                  </a:extLst>
                </p14:cNvPr>
                <p14:cNvContentPartPr/>
                <p14:nvPr/>
              </p14:nvContentPartPr>
              <p14:xfrm>
                <a:off x="3930446" y="4639422"/>
                <a:ext cx="664920" cy="95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935FFF-EEF5-AC07-7792-E4130E9F30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12806" y="4621782"/>
                  <a:ext cx="700560" cy="9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BE9CE7-FB08-33AB-1E33-EE7FA3F1447C}"/>
                    </a:ext>
                  </a:extLst>
                </p14:cNvPr>
                <p14:cNvContentPartPr/>
                <p14:nvPr/>
              </p14:nvContentPartPr>
              <p14:xfrm>
                <a:off x="4790846" y="5086182"/>
                <a:ext cx="424440" cy="372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BE9CE7-FB08-33AB-1E33-EE7FA3F144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2846" y="5068542"/>
                  <a:ext cx="4600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24EFF-CB11-9428-721E-9D3428F385B3}"/>
                    </a:ext>
                  </a:extLst>
                </p14:cNvPr>
                <p14:cNvContentPartPr/>
                <p14:nvPr/>
              </p14:nvContentPartPr>
              <p14:xfrm>
                <a:off x="5158046" y="5093382"/>
                <a:ext cx="42660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24EFF-CB11-9428-721E-9D3428F385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0406" y="5075742"/>
                  <a:ext cx="462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D8992A-DE4B-1B31-CEE8-C76BC78B3386}"/>
                    </a:ext>
                  </a:extLst>
                </p14:cNvPr>
                <p14:cNvContentPartPr/>
                <p14:nvPr/>
              </p14:nvContentPartPr>
              <p14:xfrm>
                <a:off x="5796686" y="4537542"/>
                <a:ext cx="626400" cy="82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D8992A-DE4B-1B31-CEE8-C76BC78B33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8686" y="4519902"/>
                  <a:ext cx="66204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15FEC8-7FE7-5BF6-2EF3-CA70636A5135}"/>
                    </a:ext>
                  </a:extLst>
                </p14:cNvPr>
                <p14:cNvContentPartPr/>
                <p14:nvPr/>
              </p14:nvContentPartPr>
              <p14:xfrm>
                <a:off x="6708206" y="5071422"/>
                <a:ext cx="493920" cy="33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15FEC8-7FE7-5BF6-2EF3-CA70636A51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90206" y="5053422"/>
                  <a:ext cx="529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F2DE96-E0C6-F075-61CC-46767FDD52A6}"/>
                    </a:ext>
                  </a:extLst>
                </p14:cNvPr>
                <p14:cNvContentPartPr/>
                <p14:nvPr/>
              </p14:nvContentPartPr>
              <p14:xfrm>
                <a:off x="7259726" y="5003382"/>
                <a:ext cx="695880" cy="1085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F2DE96-E0C6-F075-61CC-46767FDD5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41726" y="4985382"/>
                  <a:ext cx="731520" cy="11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3389FC-496B-BDC5-8EDF-AA9A71DFF72A}"/>
                    </a:ext>
                  </a:extLst>
                </p14:cNvPr>
                <p14:cNvContentPartPr/>
                <p14:nvPr/>
              </p14:nvContentPartPr>
              <p14:xfrm>
                <a:off x="7694966" y="5069982"/>
                <a:ext cx="456480" cy="354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3389FC-496B-BDC5-8EDF-AA9A71DFF7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76966" y="5051982"/>
                  <a:ext cx="492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A7354A-B313-71A3-719B-D6799E6EB448}"/>
                    </a:ext>
                  </a:extLst>
                </p14:cNvPr>
                <p14:cNvContentPartPr/>
                <p14:nvPr/>
              </p14:nvContentPartPr>
              <p14:xfrm>
                <a:off x="8401646" y="4640502"/>
                <a:ext cx="715680" cy="85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A7354A-B313-71A3-719B-D6799E6EB4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3646" y="4622862"/>
                  <a:ext cx="7513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6477166-93DB-C2EB-2827-1B0A30A2F7A1}"/>
                    </a:ext>
                  </a:extLst>
                </p14:cNvPr>
                <p14:cNvContentPartPr/>
                <p14:nvPr/>
              </p14:nvContentPartPr>
              <p14:xfrm>
                <a:off x="9313166" y="4986822"/>
                <a:ext cx="484200" cy="512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6477166-93DB-C2EB-2827-1B0A30A2F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95526" y="4969182"/>
                  <a:ext cx="5198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B34A32-5C54-DBF8-1418-43AD1BD65B56}"/>
                    </a:ext>
                  </a:extLst>
                </p14:cNvPr>
                <p14:cNvContentPartPr/>
                <p14:nvPr/>
              </p14:nvContentPartPr>
              <p14:xfrm>
                <a:off x="9644006" y="4778742"/>
                <a:ext cx="303120" cy="52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B34A32-5C54-DBF8-1418-43AD1BD65B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26006" y="4761102"/>
                  <a:ext cx="3387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4EA733-0F63-E5E1-831A-D83EBA6F25BA}"/>
                    </a:ext>
                  </a:extLst>
                </p14:cNvPr>
                <p14:cNvContentPartPr/>
                <p14:nvPr/>
              </p14:nvContentPartPr>
              <p14:xfrm>
                <a:off x="9920486" y="4991502"/>
                <a:ext cx="588960" cy="46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4EA733-0F63-E5E1-831A-D83EBA6F25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02486" y="4973502"/>
                  <a:ext cx="6246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4C4EDD-896B-4E7E-9C39-F191E27686B5}"/>
                    </a:ext>
                  </a:extLst>
                </p14:cNvPr>
                <p14:cNvContentPartPr/>
                <p14:nvPr/>
              </p14:nvContentPartPr>
              <p14:xfrm>
                <a:off x="10661726" y="4985022"/>
                <a:ext cx="399960" cy="529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4C4EDD-896B-4E7E-9C39-F191E27686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44086" y="4967022"/>
                  <a:ext cx="4356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87E031-3998-41D1-59E1-3EA2CFFBB014}"/>
                    </a:ext>
                  </a:extLst>
                </p14:cNvPr>
                <p14:cNvContentPartPr/>
                <p14:nvPr/>
              </p14:nvContentPartPr>
              <p14:xfrm>
                <a:off x="11123246" y="4832382"/>
                <a:ext cx="542880" cy="46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87E031-3998-41D1-59E1-3EA2CFFBB0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105246" y="4814382"/>
                  <a:ext cx="5785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D4C6E3-FE7C-49F4-053E-BE2CE054427F}"/>
                    </a:ext>
                  </a:extLst>
                </p14:cNvPr>
                <p14:cNvContentPartPr/>
                <p14:nvPr/>
              </p14:nvContentPartPr>
              <p14:xfrm>
                <a:off x="10713926" y="5017782"/>
                <a:ext cx="424440" cy="45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D4C6E3-FE7C-49F4-053E-BE2CE05442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95926" y="4999782"/>
                  <a:ext cx="460080" cy="48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8622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55E9-76C6-F281-3102-B8ED16076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16BE-5741-A2A1-E852-D3035211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4D90-3668-99D0-1FFE-E2C6A646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[3][3] = {     {0, 1, 2},     {0, 1, 2},     {0, 1, 2} };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set of braces {} represents a row.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8608D-1A86-0C82-438A-28B6C06D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7737"/>
            <a:ext cx="857921" cy="1756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F2D3B-2492-813B-3FDB-23D21508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95"/>
          <a:stretch/>
        </p:blipFill>
        <p:spPr>
          <a:xfrm>
            <a:off x="6953921" y="2417737"/>
            <a:ext cx="1161379" cy="18159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80ACA-F681-AE4E-0C5F-112A6BE6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942"/>
          <a:stretch/>
        </p:blipFill>
        <p:spPr>
          <a:xfrm>
            <a:off x="8115300" y="2417738"/>
            <a:ext cx="1038225" cy="1756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B8EC8C-C1DF-BAF4-34E0-5E6D2D750F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928"/>
          <a:stretch/>
        </p:blipFill>
        <p:spPr>
          <a:xfrm>
            <a:off x="9153525" y="2408212"/>
            <a:ext cx="1038225" cy="17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BEF3F-5784-F9A8-2C9B-40ECD2D1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F0C7-C781-64CB-E5C0-F3CEA560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36A1-F852-211A-0F00-2CDC8566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array_name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row_index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column_index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value = matrix[1][2];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element in the second row, third column:</a:t>
            </a:r>
          </a:p>
        </p:txBody>
      </p:sp>
    </p:spTree>
    <p:extLst>
      <p:ext uri="{BB962C8B-B14F-4D97-AF65-F5344CB8AC3E}">
        <p14:creationId xmlns:p14="http://schemas.microsoft.com/office/powerpoint/2010/main" val="964901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34C32-104A-0999-7B37-018257C35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90C3-7898-24E1-E91B-5F22DC47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using nested 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D0413-7D59-97E3-3218-E012E84AA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122"/>
            <a:ext cx="6999778" cy="271069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D92C19-C997-8DC6-7E18-79273F1ED8C3}"/>
              </a:ext>
            </a:extLst>
          </p:cNvPr>
          <p:cNvSpPr txBox="1">
            <a:spLocks/>
          </p:cNvSpPr>
          <p:nvPr/>
        </p:nvSpPr>
        <p:spPr>
          <a:xfrm>
            <a:off x="838200" y="4379819"/>
            <a:ext cx="10515600" cy="1797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print 2d array?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search element in 2d array? </a:t>
            </a:r>
          </a:p>
        </p:txBody>
      </p:sp>
    </p:spTree>
    <p:extLst>
      <p:ext uri="{BB962C8B-B14F-4D97-AF65-F5344CB8AC3E}">
        <p14:creationId xmlns:p14="http://schemas.microsoft.com/office/powerpoint/2010/main" val="175679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29376-35D6-1AFC-1D82-F135A0232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02FF-7B0E-A1DA-92C7-B8E031E9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2D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A53C-63BB-6BD7-88F0-C68B5490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5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Storing game boards (e.g., chess, tic-tac-toe).</a:t>
            </a:r>
          </a:p>
          <a:p>
            <a:r>
              <a:rPr lang="en-US" dirty="0"/>
              <a:t>Organizing tabular data structures.</a:t>
            </a:r>
          </a:p>
          <a:p>
            <a:r>
              <a:rPr lang="en-US" dirty="0"/>
              <a:t>Representing matrices.</a:t>
            </a:r>
          </a:p>
          <a:p>
            <a:r>
              <a:rPr lang="en-US" b="1" dirty="0"/>
              <a:t>Example: Matrix Operations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two matrices: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 (int 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0; 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 rows; 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for (int j = 0; j &lt; cols; 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j++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result[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][j] = matrix1[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][j] + matrix2[</a:t>
            </a:r>
            <a:r>
              <a:rPr kumimoji="0" lang="en-US" altLang="en-PK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][j];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8945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D58FC-9FD7-AB9B-44F9-77EE8346C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B2A1-85D5-4947-3499-7D33CD0F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2D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AA522-F9A2-C7EB-8ECE-65BACEA5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5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Chess Board 8x8</a:t>
            </a:r>
            <a:endParaRPr lang="en-PK" dirty="0"/>
          </a:p>
        </p:txBody>
      </p:sp>
      <p:pic>
        <p:nvPicPr>
          <p:cNvPr id="5" name="Picture 4" descr="eye tee: Chess in C (Part 1)">
            <a:extLst>
              <a:ext uri="{FF2B5EF4-FFF2-40B4-BE49-F238E27FC236}">
                <a16:creationId xmlns:a16="http://schemas.microsoft.com/office/drawing/2014/main" id="{E122EA12-B27C-F0EE-AFB9-4BB986FC5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58" y="1549039"/>
            <a:ext cx="4969992" cy="4943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0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BF2-CE9F-9600-90CB-E6574FE7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F007-889C-3D94-A0BA-1A2762C0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the end of this lecture, students will be able to: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how nested loops are executed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what is a switch statement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about Arrays and 2D Arrays and its application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 what are strings and string manipulation</a:t>
            </a:r>
          </a:p>
        </p:txBody>
      </p:sp>
    </p:spTree>
    <p:extLst>
      <p:ext uri="{BB962C8B-B14F-4D97-AF65-F5344CB8AC3E}">
        <p14:creationId xmlns:p14="http://schemas.microsoft.com/office/powerpoint/2010/main" val="3254559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AC9-F845-A9C4-472F-68F26335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005-E76C-713D-DB71-202E8C83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String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DB49F130-2BB9-2E07-B4DD-A3C16C2A7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99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DEE6-E7E8-7988-FF9B-024EAFD48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2F1B-9580-B7FC-4718-DA7433E4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648A-AAE3-807A-08F9-889EF75A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string in C is a collection of characters stored in a character array, terminated with a special null character (\0).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 are widely used to store and manipulate text, such as names, messages, or sentences.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Declaration: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char name[10] = "Ali";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"Ali" is stored as {'A', 'l', '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'\0'} in memory.</a:t>
            </a: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PK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45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8D30F-9B43-85A0-1C2E-4355870E7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8EE7-9B99-A307-771E-1ABA72D1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String Elements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B539-A886-F5F3-A2EF-DE2B6EA8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character in a string can be accessed using its index, starting from 0.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char name[] = "Ali";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("First character: %c\n", name[0]); // Outputs 'A'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("Second character: %c\n", name[1]); // Outputs 'l'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6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8FA2-01B9-E058-4C77-5952048A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454A8-CD7D-D58B-9B68-DF8F0B24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Concatentaion</a:t>
            </a:r>
            <a:r>
              <a:rPr lang="en-US" dirty="0"/>
              <a:t>(Joining Strings)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8C95-979F-4695-FF90-1FACD85F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Concatenation is the process of joining two strings.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be done using 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from &lt;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&gt;.</a:t>
            </a:r>
          </a:p>
          <a:p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49F31-3A06-9E8A-3602-00D97635FAD2}"/>
              </a:ext>
            </a:extLst>
          </p:cNvPr>
          <p:cNvSpPr txBox="1"/>
          <p:nvPr/>
        </p:nvSpPr>
        <p:spPr>
          <a:xfrm>
            <a:off x="838199" y="2753704"/>
            <a:ext cx="100039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"World!"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Appends(adds to end) second to first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"Concatenated String: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Outputs "Hello, World!"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54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ECEC-5A1E-0795-0356-B68A0D20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9DB0-53CC-BE03-8E94-96CF0F7C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9809-9364-623B-C26D-0B88648F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strcmp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is used to compare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strings.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returns(gives answer of):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if the strings are equal.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negative value if the first string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smaller.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positive value if the first string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larger.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5F728-AD9A-99E0-CD17-D8C4C791D006}"/>
              </a:ext>
            </a:extLst>
          </p:cNvPr>
          <p:cNvSpPr txBox="1"/>
          <p:nvPr/>
        </p:nvSpPr>
        <p:spPr>
          <a:xfrm>
            <a:off x="6096000" y="1646803"/>
            <a:ext cx="647389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"Strings are equal.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"Strings are not equal.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56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5933-1D7E-C61C-BD0E-795B1810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6678-7A38-46E4-8757-20786629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B0F3-B80A-7A88-E576-79338DC7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strlen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returns the number of characters in a string, excluding the null character.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CDEEC-C046-989B-E90B-190098537FD2}"/>
              </a:ext>
            </a:extLst>
          </p:cNvPr>
          <p:cNvSpPr txBox="1"/>
          <p:nvPr/>
        </p:nvSpPr>
        <p:spPr>
          <a:xfrm>
            <a:off x="838200" y="2699088"/>
            <a:ext cx="808653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name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 of the string: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(name));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Outputs 3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654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text&#10;&#10;Description automatically generated">
            <a:extLst>
              <a:ext uri="{FF2B5EF4-FFF2-40B4-BE49-F238E27FC236}">
                <a16:creationId xmlns:a16="http://schemas.microsoft.com/office/drawing/2014/main" id="{EE4F50DA-0C11-22F8-6BE8-7D66DB8A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35219"/>
          <a:stretch/>
        </p:blipFill>
        <p:spPr>
          <a:xfrm>
            <a:off x="2368480" y="2096653"/>
            <a:ext cx="7163447" cy="247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7B96-1AE1-76AB-23A1-F6CC12F1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21AF-7F6C-3C18-2605-CC12D28B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Nested Loops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1D0E85F2-6D6B-447C-26C8-78075A86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AB3F-1C9E-8B27-5FB3-F47E7F2AC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C85B-2CB3-4B8F-6BFA-9C76C847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5E8DB-F9B6-2C90-9897-B31A96A32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5752" y="895528"/>
            <a:ext cx="8003896" cy="5708472"/>
          </a:xfrm>
        </p:spPr>
      </p:pic>
    </p:spTree>
    <p:extLst>
      <p:ext uri="{BB962C8B-B14F-4D97-AF65-F5344CB8AC3E}">
        <p14:creationId xmlns:p14="http://schemas.microsoft.com/office/powerpoint/2010/main" val="69513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3C5F-336C-0283-E8A2-966B7BA6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6C0B-FCBD-A5A1-B3E0-C4233C13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Nested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C4427-4EA0-4644-6E8D-13BCB90F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732"/>
            <a:ext cx="5257800" cy="507814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Outer loop iteration: 1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Inner loop iteration: 1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Inner loop iteration: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Outer loop iteration: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Inner loop iteration: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loop iteration:   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Outer loop iteration: 3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Inner loop iteration: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Inner loop iteration:   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A61CB4-3095-8AF3-FF01-86B30290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02" y="1414732"/>
            <a:ext cx="6131954" cy="34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3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41E37-525A-2CCA-EF8A-D44D1ABD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F6FE-88C1-4686-EB6F-3EF709EF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Nested For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0AA8E-13AA-3FAD-ADBE-FC145CC64C16}"/>
              </a:ext>
            </a:extLst>
          </p:cNvPr>
          <p:cNvSpPr txBox="1"/>
          <p:nvPr/>
        </p:nvSpPr>
        <p:spPr>
          <a:xfrm>
            <a:off x="838200" y="1359984"/>
            <a:ext cx="6098874" cy="531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spaces before stars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stars for the current row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92676-71EC-DFB5-1D35-3D1401593732}"/>
              </a:ext>
            </a:extLst>
          </p:cNvPr>
          <p:cNvSpPr txBox="1"/>
          <p:nvPr/>
        </p:nvSpPr>
        <p:spPr>
          <a:xfrm>
            <a:off x="7716676" y="1714734"/>
            <a:ext cx="6098874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643497-D558-5925-F18D-A9FE7F11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359"/>
          <a:stretch/>
        </p:blipFill>
        <p:spPr>
          <a:xfrm>
            <a:off x="9198059" y="4106864"/>
            <a:ext cx="2155741" cy="21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1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BA3A-DFC8-EE15-3104-CFCED642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538F-9646-179A-56B9-1C49F4E65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84514"/>
            <a:ext cx="9144000" cy="9512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Switch Statement</a:t>
            </a:r>
          </a:p>
        </p:txBody>
      </p:sp>
      <p:pic>
        <p:nvPicPr>
          <p:cNvPr id="8" name="Picture 7" descr="A yellow question mark with a face on it&#10;&#10;Description automatically generated">
            <a:extLst>
              <a:ext uri="{FF2B5EF4-FFF2-40B4-BE49-F238E27FC236}">
                <a16:creationId xmlns:a16="http://schemas.microsoft.com/office/drawing/2014/main" id="{3A4D9DF2-4D2C-BF7E-A1C6-481DB5020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25" y="3035808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71AF-99A6-3309-29E1-5E50DE1D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D71D-6967-80DD-8DB9-1FAF01A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99FF-CCFC-602E-48E2-CFE00A9A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97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ts val="10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switch statement is a control flow statement that allows you to execute different code blocks based on the value of an expression.</a:t>
            </a:r>
          </a:p>
          <a:p>
            <a:pPr>
              <a:buSzPts val="10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particularly useful when you have multiple possible values for a variable and you want to perform different actions for each value.   </a:t>
            </a:r>
          </a:p>
          <a:p>
            <a:pPr>
              <a:buSzPts val="1000"/>
            </a:pPr>
            <a:endParaRPr lang="en-PK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21ECE-412D-C9B4-D0E1-0642C4584CF5}"/>
              </a:ext>
            </a:extLst>
          </p:cNvPr>
          <p:cNvSpPr txBox="1"/>
          <p:nvPr/>
        </p:nvSpPr>
        <p:spPr>
          <a:xfrm>
            <a:off x="838200" y="3196771"/>
            <a:ext cx="6581954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(expression)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value1: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be executed if expression == value1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value2: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be executed if expression == value2  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be executed if no case matches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8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2007</Words>
  <Application>Microsoft Office PowerPoint</Application>
  <PresentationFormat>Widescreen</PresentationFormat>
  <Paragraphs>282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Arial Unicode MS</vt:lpstr>
      <vt:lpstr>Calibri</vt:lpstr>
      <vt:lpstr>Consolas</vt:lpstr>
      <vt:lpstr>Office Theme</vt:lpstr>
      <vt:lpstr>Arrays</vt:lpstr>
      <vt:lpstr>Lecture Overview</vt:lpstr>
      <vt:lpstr>Learning Objectives</vt:lpstr>
      <vt:lpstr>Nested Loops</vt:lpstr>
      <vt:lpstr>For Loop</vt:lpstr>
      <vt:lpstr>Nested For loop</vt:lpstr>
      <vt:lpstr>Nested For loop</vt:lpstr>
      <vt:lpstr>Switch Statement</vt:lpstr>
      <vt:lpstr>Switch Statement</vt:lpstr>
      <vt:lpstr>Switch Statement</vt:lpstr>
      <vt:lpstr>Switch Statement</vt:lpstr>
      <vt:lpstr>Data Structure</vt:lpstr>
      <vt:lpstr>Store Score of 50 Players and display it</vt:lpstr>
      <vt:lpstr>What is an Array?</vt:lpstr>
      <vt:lpstr>Key Points</vt:lpstr>
      <vt:lpstr>Different datatypes in arrays</vt:lpstr>
      <vt:lpstr>What is an Array?</vt:lpstr>
      <vt:lpstr>Initializing Array</vt:lpstr>
      <vt:lpstr>Accessing Array Elements</vt:lpstr>
      <vt:lpstr>Initializing using Loops</vt:lpstr>
      <vt:lpstr>Taking input from user and printing array</vt:lpstr>
      <vt:lpstr>Searching in an Array</vt:lpstr>
      <vt:lpstr>TWO-DIMENSIONAL ARRAYS</vt:lpstr>
      <vt:lpstr>Declaration of 2D Array</vt:lpstr>
      <vt:lpstr>Initializing 2D Array</vt:lpstr>
      <vt:lpstr>Accessing Elements</vt:lpstr>
      <vt:lpstr>Initializing using nested for loop</vt:lpstr>
      <vt:lpstr>Applications of 2D Arrays</vt:lpstr>
      <vt:lpstr>Applications of 2D Arrays</vt:lpstr>
      <vt:lpstr>String</vt:lpstr>
      <vt:lpstr>String</vt:lpstr>
      <vt:lpstr>Accessing String Elements</vt:lpstr>
      <vt:lpstr>String Concatentaion(Joining Strings)</vt:lpstr>
      <vt:lpstr>String Comparison</vt:lpstr>
      <vt:lpstr>String Length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Behram Khan</dc:creator>
  <cp:lastModifiedBy>behram khan</cp:lastModifiedBy>
  <cp:revision>634</cp:revision>
  <cp:lastPrinted>2024-11-13T18:44:12Z</cp:lastPrinted>
  <dcterms:created xsi:type="dcterms:W3CDTF">2024-09-21T13:40:00Z</dcterms:created>
  <dcterms:modified xsi:type="dcterms:W3CDTF">2024-12-05T02:57:18Z</dcterms:modified>
</cp:coreProperties>
</file>