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77" r:id="rId3"/>
    <p:sldId id="379" r:id="rId4"/>
    <p:sldId id="396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7" r:id="rId19"/>
    <p:sldId id="393" r:id="rId20"/>
    <p:sldId id="394" r:id="rId21"/>
    <p:sldId id="39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4" autoAdjust="0"/>
    <p:restoredTop sz="84365" autoAdjust="0"/>
  </p:normalViewPr>
  <p:slideViewPr>
    <p:cSldViewPr snapToGrid="0">
      <p:cViewPr varScale="1">
        <p:scale>
          <a:sx n="73" d="100"/>
          <a:sy n="73" d="100"/>
        </p:scale>
        <p:origin x="12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FFA69-669A-4EE9-887B-BE5F2F968689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1683F-3462-495C-99FD-F18303FADE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28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40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812D8-2415-F50C-A785-A9F26361C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8431CA-4266-E3CC-EBCA-71D470372A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9F528A-91AE-5937-13E1-68C23F943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08079-B237-0275-9F0A-F8B14F659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4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04528-41EE-F02A-2AFC-EF9BE2048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B54EF5-E7A6-6BB9-EA24-3A6A8C2D7B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05B7DB-568D-D607-B1BC-F1B2EFE2D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03F76-47F5-5F6A-4EA5-9E6FC5E1B2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10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88701-70A7-3464-D1E7-347DF4BA8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70218B-0BD0-A088-9544-B70729A43F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999B4C-FD5F-1685-9A48-DA65FCA6CB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3D8CC-8136-B1CB-E854-BDE772F935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788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DB97E-521C-8A29-0217-D13547196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A54788-5E63-EB28-2662-5A3055A3B4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5898D4-8CE8-6AA3-6D4A-903E2DC211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37456-5F3B-4F90-AB9B-2E2AFE671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38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3E2B5-A1A5-627E-5989-10D86F0F9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742A1B-C10B-EF76-C5AE-D1FE8675AC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20ACB2-8EA5-8BB3-C3D6-796587406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5EF59-B4B5-52F7-3E95-FB6CED8A07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18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577F3-C2CB-52FD-59C4-6F4228DCC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E12763-4950-C895-009D-D1AC69405C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4FA989-AB7F-9B16-AB7F-C2F8458AA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E4211-404C-63B3-5E03-D0FFDD7F76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33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80E4B-8B08-FE16-F215-4E3C9EE82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459D9C-4C79-D2BE-34E3-C43CFBDB22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4710B8-21D0-1EFB-D3E1-10F7B48EA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99BC8-D1AC-F5AB-3C71-C75F1A520C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49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F7633-5274-0466-B47D-6FBCFAC69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4E5680-51B3-CE69-70F7-CFDE127E49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7941DE-9497-B88F-3E00-A79580300D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AF0D0-7DA4-BC6D-95C8-EDC6EFCFA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893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66704-46A4-485E-5BB0-17BA0410A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8ACBF-F932-4A4F-02BC-3FEAB4A286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E45DD7-0208-E104-5C59-CC1CEF109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5D2C3-1D9F-57C7-7CD6-FF59D414FC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17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47E7-3D57-7CA2-D7D6-2611706E6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6E01E1-1C90-27D0-EE08-2A6D41D9D5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47A833-D49F-ACDF-DE7F-04A2478EE6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17065-052F-5BC1-E4A1-3E8E23C905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05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BF285-2EA4-4BB8-AA9C-4954F2F0B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CD948C-ED92-CA98-C485-42233E76DD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E1F5B2-0CA7-BFC5-CFBA-8B1B4F5751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20C75-2D65-0FCF-8ABD-E2A36EE5A7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86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C2A61-54E9-161D-DDC2-15F9FEA03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46E3D3-46E7-3E35-CBC4-2ED6B294AA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2B9E01-5697-44DF-DEC7-CAD620FF1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3FB66-B6FB-EAC5-455D-5C288D5BDD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193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43AC2-F692-E4D9-6CFC-601D9EB70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ED3A74-1439-EDB9-6007-09D2B9A948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E0839-071D-B6F4-31B7-7AC7296AB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BFDA8-2413-D89D-7CAE-74B0EAD021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36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D8F2E-2ECE-994B-E5F3-26CA33251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18777F-3572-0BE9-D3BC-862B19BD40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97114-8B20-DBF5-49D6-4D982153E1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6C1B0-F17D-510C-72D1-B7227FBF39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05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B90F3-7EBE-AF83-6552-4EE608F47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57CF0F-0FBA-90F9-C807-7E8BE09AFD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42B010-AD2A-1971-6D79-C775F8EE17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F05A2-D886-C587-D65F-1BF9925301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81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600B8-70F7-97C7-94BF-C42D16CA5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D0641F-F109-BE58-51F2-5033287F58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9A7388-BA4D-9FC2-A2A9-500EBA02D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65754-C8F4-B0BA-0E7B-9F49CE90E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50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11DED-E9FD-F666-FA12-A3A06E9AC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09787B-A3A0-5549-5FF5-57DE9A3DA7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5E65E0-398C-1FA3-0DC8-EB9D8F47E6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0204D-E935-5596-FB3C-9C2CD837D0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02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F30B3-C1D6-84FD-4E8C-A2DF81E48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41B8C2-D3DC-53DF-51C2-04A6D0B019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D93C61-F269-1FD7-22CD-DFC1220F06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4E89C-9C2D-BAD9-8219-B72A7A3C6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01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DCDAD-1AEE-37A2-EE4B-67BC33B8A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FD82A1-7AB0-E2CB-1FE7-DE7A6C8276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7FFA37-E4A4-FE01-45BD-373CA42A64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12B56-873C-085E-79CC-4472C269AC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19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D3924-D18A-DDE8-F2D0-5435628C8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1BB58C-DB98-4677-B5E0-C04CB0CC57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4E1832-CB7A-1AAA-1450-907691FC32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2BD21-5870-B52E-1B58-B21DCFD570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4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0E3B-2B11-2898-607B-74E0DBA90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3AB1A-37B3-FE3A-A47E-EFE8D5806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52A7-2CDC-13C4-DFA4-9B0F1CCA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4FAFC-0CAE-B7D8-DE6E-847B200D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4AC05-2751-F76C-8370-F6E323CC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5654-C9F8-5AC4-5E52-5F82795E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787AB-168A-F88A-5ECC-10C1608E9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8505A-55A0-5FA7-ACE0-7CC3EAE9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CF991-0614-34D8-BAED-A744785A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12F32-3C8C-D45D-E6E8-8ECB9CE0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6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43E2B-5B7E-BA2C-A0EB-4FF930EBA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CE55E-3671-AAAC-1B2E-5FFA0A600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BD778-855E-E9C9-0204-98227441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835C7-B481-C03A-5816-C7C288757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F059-3FCF-95B3-FBD3-334C0157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24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2F13-6E95-8BFB-C533-E52BC901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D315D-4720-8E82-46E8-E0005EEFF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F6712-1AAF-FA86-F717-9286B5C8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9CD0E-4524-2F87-43C6-ECBD9C7C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866DA-A543-1976-AA51-A713AFE5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7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2B6F-03DB-E225-3863-B4C2009D6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C2327-00B7-4DE9-8151-72639C0B2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39FA3-33E0-2AE6-DBDF-5663D3DD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1D706-186D-48E0-4950-57000B2A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6E7BA-08BB-5D86-037C-099CA221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9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921D-02EC-22B4-6D7C-79164075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D0843-1926-E54E-4DAC-849C95BEB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B9D31-EE89-3C4F-B38D-E8F20976C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4BC6-D409-3D87-EB7C-BD8A494C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FC0F3-D574-2C09-007D-1E836519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15264-3E8B-0C75-C679-2C606B79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7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E388-376D-E58C-6A07-B4B36093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016D8-75DF-F67B-C0B4-C989C7BD2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235C2-A8D5-B1E6-1A1D-BBCA4E5FC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C7FBD-4899-2FEB-0E5B-E0509B885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F0855-1928-BFD0-E8CB-93D58E6B5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47460-B943-9C0A-D306-E49638FD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1245B-37C4-9172-0A35-8CD56720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F54C6-6ECD-4C67-D98D-16120E56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8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7B78-CEF9-BD42-F617-C6452679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6E19EE-D476-FBEE-EBA4-58359387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479C2-E7AF-2E99-5243-41D06E65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33C50-6444-0DD1-765C-6AA4372E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1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3E7D4E-B29C-069E-3464-F47170B5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9830C-455E-77AB-344F-30A02327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D6171-3A6A-3F5B-7434-B3044E72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1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1D3A-EEA9-5408-45F9-B3603F6B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46E0-9759-0797-DBAA-E984D4C40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18438-C330-155B-CBF7-9DEE50927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38F1E-3A06-3194-0E8C-3F0901AC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08A65-1A46-AF70-EF5D-57E7D2C6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0E9B9-6D66-2898-317D-96A1F0F1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8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F585-16FB-EBD7-F8AB-D26E3292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83FFB-9325-069C-2ADA-7606BF695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36BEB-8D7E-A92C-43C9-6AC78E5E4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4C798-590F-50DF-9A1E-86434AEB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EED7E-2A91-E239-0C24-1C8F133E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D5D3E-0E06-3328-EF66-FBA087A8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2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FDABD-5DC3-E5A6-1E11-FC33A9D7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E05DB-E665-E816-E075-CA08EBC8D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7C80B-B86B-DFCD-6464-E666E67F2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F8F241-6D1E-4D7E-992F-EBC202442405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595D7-313B-4937-C545-771806EB7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14EA1-D482-1E9A-CE36-C39B591B6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3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6438-B8C2-94D8-405C-94D8CCD67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8861"/>
            <a:ext cx="9144000" cy="1199265"/>
          </a:xfrm>
        </p:spPr>
        <p:txBody>
          <a:bodyPr>
            <a:normAutofit/>
          </a:bodyPr>
          <a:lstStyle/>
          <a:p>
            <a:r>
              <a:rPr lang="en-US" sz="4000" dirty="0"/>
              <a:t>How to write Pseudocode</a:t>
            </a:r>
            <a:br>
              <a:rPr lang="en-US" sz="4000" dirty="0"/>
            </a:br>
            <a:r>
              <a:rPr lang="en-US" sz="4000" dirty="0"/>
              <a:t> and draw Flowchart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B836F-D193-070C-3972-638A9ECE0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6784" y="2657627"/>
            <a:ext cx="4218432" cy="384746"/>
          </a:xfrm>
        </p:spPr>
        <p:txBody>
          <a:bodyPr>
            <a:normAutofit/>
          </a:bodyPr>
          <a:lstStyle/>
          <a:p>
            <a:r>
              <a:rPr lang="en-US" sz="2000" b="1" dirty="0"/>
              <a:t>Behram Khan</a:t>
            </a:r>
          </a:p>
        </p:txBody>
      </p:sp>
      <p:pic>
        <p:nvPicPr>
          <p:cNvPr id="5" name="Picture 4" descr="A logo of a university of engineering and technology&#10;&#10;Description automatically generated">
            <a:extLst>
              <a:ext uri="{FF2B5EF4-FFF2-40B4-BE49-F238E27FC236}">
                <a16:creationId xmlns:a16="http://schemas.microsoft.com/office/drawing/2014/main" id="{B29C1EF5-4EF0-455A-F53D-E42C3764F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3351873"/>
            <a:ext cx="20955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38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C14D3-6688-1A8A-DB0C-DBD65CB4D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FD2E40-2BF0-6D6C-7F4A-570BCF216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0"/>
            <a:ext cx="8575966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D8B0FF9-DD5D-720A-BF41-92F57948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3865418" cy="2473036"/>
          </a:xfrm>
        </p:spPr>
        <p:txBody>
          <a:bodyPr>
            <a:normAutofit/>
          </a:bodyPr>
          <a:lstStyle/>
          <a:p>
            <a:r>
              <a:rPr lang="en-US" sz="3200" dirty="0"/>
              <a:t>Example of pseudocode for an algorithm that generates paychecks:</a:t>
            </a:r>
          </a:p>
        </p:txBody>
      </p:sp>
    </p:spTree>
    <p:extLst>
      <p:ext uri="{BB962C8B-B14F-4D97-AF65-F5344CB8AC3E}">
        <p14:creationId xmlns:p14="http://schemas.microsoft.com/office/powerpoint/2010/main" val="639868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EA023-B7B0-6A93-1A05-F2C91666B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1E762F-5529-9295-BEC1-C4874873B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44650" y="0"/>
            <a:ext cx="8963866" cy="675107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330A199-640E-5B88-20C7-27A0D09C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3865418" cy="2473036"/>
          </a:xfrm>
        </p:spPr>
        <p:txBody>
          <a:bodyPr>
            <a:normAutofit/>
          </a:bodyPr>
          <a:lstStyle/>
          <a:p>
            <a:r>
              <a:rPr lang="en-US" sz="3200" dirty="0"/>
              <a:t>Example of pseudocode for an algorithm that generates paychecks:</a:t>
            </a:r>
          </a:p>
        </p:txBody>
      </p:sp>
    </p:spTree>
    <p:extLst>
      <p:ext uri="{BB962C8B-B14F-4D97-AF65-F5344CB8AC3E}">
        <p14:creationId xmlns:p14="http://schemas.microsoft.com/office/powerpoint/2010/main" val="272322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9BA12-6144-6A72-3E51-46116E524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B1AE-DF7B-473D-D4B8-ACFDB235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Explanation of Each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79486-CA7A-1FBF-EA00-DDC3F6D60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1.Outer WHILE Loop for Paycheck Generation: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loop runs while the number of total employees is greater than 50. Inside this loop, paychecks are generated, and each employee’s pay information is displayed.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2.Display Employee Information: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Displays details like the employee’s name, hours worked, and paid time off.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3.Conditional Check for Salaried or Hourly Employee: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employee is salaried, it calculates their pay as yearly salary divided by the number of pay periods in a year.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not salaried, the hourly rate is displayed.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PK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523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E276A-A486-0492-7CD5-E24244011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E140-E8DB-70B7-AE43-84A1727B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Explanation of Each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75598-80CC-6B74-FC40-42C542D14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	Hourly Employee Pay Calculation: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employee is hourly, it calculates pay by multiplying the hourly rate by hours worked.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	Withholdings Subtraction: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Withholdings (like taxes or other deductions) are subtracted from the gross pay.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	Paper Check Request and Printing: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an employee has requested a paper check, the paycheck is printed.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the employee's last name, the check is printed on a designated day: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 names A-H: Monday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 names I-P: Wednesday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 names Q-Z: Friday</a:t>
            </a:r>
          </a:p>
        </p:txBody>
      </p:sp>
    </p:spTree>
    <p:extLst>
      <p:ext uri="{BB962C8B-B14F-4D97-AF65-F5344CB8AC3E}">
        <p14:creationId xmlns:p14="http://schemas.microsoft.com/office/powerpoint/2010/main" val="3342001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4F9E4-E237-9497-8128-63C841025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F1F1-550C-14E1-4423-195D05BE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Explanation of Each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F07DD-937F-6CC0-41A6-54C544E70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	Direct Deposit Option: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employee did not request a paper check, direct deposit is initiated.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8.	Final WHILE Loop for Confirmation: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loop runs to send reminder emails until all employees have confirmed receipt of their paychecks.</a:t>
            </a:r>
          </a:p>
        </p:txBody>
      </p:sp>
    </p:spTree>
    <p:extLst>
      <p:ext uri="{BB962C8B-B14F-4D97-AF65-F5344CB8AC3E}">
        <p14:creationId xmlns:p14="http://schemas.microsoft.com/office/powerpoint/2010/main" val="908992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20A31-FB48-48EC-198C-895D2AB1E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D77A-87C9-294D-6316-EEB477E9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PK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Flowchart: </a:t>
            </a:r>
            <a:r>
              <a:rPr lang="en-PK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Symbols used in Flowchart Designs</a:t>
            </a:r>
            <a:endParaRPr kumimoji="0" lang="en-US" altLang="en-P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DF3F1-AB58-783B-229C-DEA80D09F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Terminal/Terminator</a:t>
            </a:r>
            <a:endParaRPr kumimoji="0" lang="en-US" altLang="en-PK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PK" altLang="en-P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oval symbol indicates Start, Stop a program. Terminal is the first and last symbols in the flowchart. </a:t>
            </a:r>
            <a:endParaRPr kumimoji="0" lang="en-PK" altLang="en-P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PK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Input/Output</a:t>
            </a:r>
            <a:endParaRPr lang="en-US" sz="24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PK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parallelogram denotes any function of input/output type. Program instructions that take input from input devices and display output on output devices are indicated with parallelogram in a flowchart</a:t>
            </a:r>
            <a:r>
              <a:rPr lang="en-P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PK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6" descr="Terminal_Terminator">
            <a:extLst>
              <a:ext uri="{FF2B5EF4-FFF2-40B4-BE49-F238E27FC236}">
                <a16:creationId xmlns:a16="http://schemas.microsoft.com/office/drawing/2014/main" id="{31634ED9-B340-3005-E599-C85CEABD5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240" y="4887480"/>
            <a:ext cx="1887306" cy="190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nput_output">
            <a:extLst>
              <a:ext uri="{FF2B5EF4-FFF2-40B4-BE49-F238E27FC236}">
                <a16:creationId xmlns:a16="http://schemas.microsoft.com/office/drawing/2014/main" id="{CEC0B0A2-BFFA-3A9D-B225-F89B8A410D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951" y="4998258"/>
            <a:ext cx="1675988" cy="16808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8872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648C7-E75C-8175-8E3D-6090CBF06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3601-AB0F-91F5-0727-9F7128A38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PK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Flowchart: </a:t>
            </a:r>
            <a:r>
              <a:rPr lang="en-PK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Symbols used in Flowchart Designs</a:t>
            </a:r>
            <a:endParaRPr kumimoji="0" lang="en-US" altLang="en-P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30D8D-10B4-5501-C16B-CF5B7219B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Action/Process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box represents arithmetic instructions, specific action or operation that occurs as a part of the process. All arithmetic processes such as adding, subtracting, multiplication and division are indicated by action/process symbol.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Decision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Diamond symbol represents a decision point. Decision based operations such as yes/no question or true/false are indicated by diamond in flowchart.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PK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3845325C-7148-7ECD-D18A-93CA6C714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54240" y="4890943"/>
            <a:ext cx="1887306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1CFC56-2D81-D5ED-7B54-ACBDF5E2AD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94442" y="4890943"/>
            <a:ext cx="1883006" cy="1895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8497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782BC-8E1E-E7CE-5C2A-11F927E77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5E2E-D97D-3492-2A9C-B7CD58CB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PK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Flowchart: </a:t>
            </a:r>
            <a:r>
              <a:rPr lang="en-PK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Symbols used in Flowchart Designs</a:t>
            </a:r>
            <a:endParaRPr kumimoji="0" lang="en-US" altLang="en-P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5DEE6-A97D-3D63-5233-5D3F5FE28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Flow lines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Flow lines indicate the exact sequence in which instructions are executed. Arrows represent the direction of flow of control and relationship among different symbols of flowchart. </a:t>
            </a:r>
          </a:p>
        </p:txBody>
      </p:sp>
      <p:pic>
        <p:nvPicPr>
          <p:cNvPr id="4" name="Picture 3" descr="Flow-Arrow">
            <a:extLst>
              <a:ext uri="{FF2B5EF4-FFF2-40B4-BE49-F238E27FC236}">
                <a16:creationId xmlns:a16="http://schemas.microsoft.com/office/drawing/2014/main" id="{FBC53326-7260-DDFE-2B5E-3467F9D3B8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2321256" cy="2327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3719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939B3-EEB2-CEA4-8EF9-DB5EC2981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B3A5-8986-E271-AB72-4980A313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PK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Flowchart: </a:t>
            </a:r>
            <a:r>
              <a:rPr lang="en-PK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Symbols used in Flowchart Designs</a:t>
            </a:r>
            <a:endParaRPr kumimoji="0" lang="en-US" altLang="en-P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2CE0E4-9C36-1DF9-CCCD-BE3203EE9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5655" y="1326832"/>
            <a:ext cx="8180690" cy="4983164"/>
          </a:xfrm>
        </p:spPr>
      </p:pic>
    </p:spTree>
    <p:extLst>
      <p:ext uri="{BB962C8B-B14F-4D97-AF65-F5344CB8AC3E}">
        <p14:creationId xmlns:p14="http://schemas.microsoft.com/office/powerpoint/2010/main" val="2134730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98E84-6206-6C26-D4F2-007F26287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25DF9-BFB6-3090-3C02-C0DE517DD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PK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Rules For Creating a 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E64AB-39B8-3668-D0A8-429D45530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flowchart is a graphical representation of an algorithm. It should follow some rules while creating a flowchart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1: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Flowchart opening statement must be ‘start’ keyword.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2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Flowchart ending statement must be ‘end’ keyword.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3: 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symbols in the flowchart must be connected with an arrow line.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4: 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decision point should have two or more distinct outcomes.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5: 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Flow should generally move from top to bottom or left to right.</a:t>
            </a:r>
          </a:p>
        </p:txBody>
      </p:sp>
    </p:spTree>
    <p:extLst>
      <p:ext uri="{BB962C8B-B14F-4D97-AF65-F5344CB8AC3E}">
        <p14:creationId xmlns:p14="http://schemas.microsoft.com/office/powerpoint/2010/main" val="124249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1F83E-76CE-F1CC-5FEE-86E8D8355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D96E-6251-9FC9-0ED7-42613041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Key Pseudocode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71496-B36D-A0C2-4463-CB3FE745F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SEQUENCE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Represents tasks that execute one after another.</a:t>
            </a:r>
          </a:p>
          <a:p>
            <a:pPr marL="0" indent="0">
              <a:buNone/>
            </a:pPr>
            <a:r>
              <a:rPr lang="en-US" sz="2400" b="1" dirty="0"/>
              <a:t>2. WHILE Loop</a:t>
            </a:r>
          </a:p>
          <a:p>
            <a:pPr marL="0" indent="0">
              <a:buNone/>
            </a:pPr>
            <a:r>
              <a:rPr lang="en-US" sz="2400" dirty="0"/>
              <a:t>	Repeats a set of instructions while a condition is true.</a:t>
            </a:r>
          </a:p>
          <a:p>
            <a:pPr marL="0" indent="0">
              <a:buNone/>
            </a:pPr>
            <a:r>
              <a:rPr lang="en-US" sz="2400" b="1" dirty="0"/>
              <a:t>3. FOR Loop</a:t>
            </a:r>
          </a:p>
          <a:p>
            <a:pPr marL="0" indent="0">
              <a:buNone/>
            </a:pPr>
            <a:r>
              <a:rPr lang="en-US" sz="2400" dirty="0"/>
              <a:t>	Iterates over a set range or collection.</a:t>
            </a:r>
          </a:p>
          <a:p>
            <a:pPr marL="0" indent="0">
              <a:buNone/>
            </a:pPr>
            <a:r>
              <a:rPr lang="en-US" sz="2400" b="1" dirty="0"/>
              <a:t>4. IF-THEN-ELSE</a:t>
            </a:r>
          </a:p>
          <a:p>
            <a:pPr marL="0" indent="0">
              <a:buNone/>
            </a:pPr>
            <a:r>
              <a:rPr lang="en-US" sz="2400" dirty="0"/>
              <a:t>	Executes actions based on a condition.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848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C1A31-D2AE-7E90-E477-32443FDD4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974B-4A90-B658-401B-9F55F170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PK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of a 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66EC-B67D-E33F-09AF-6BAEDCA53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9525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Draw a flowchart to input two numbers from the user and display the largest of two numbers.</a:t>
            </a:r>
            <a:endParaRPr kumimoji="0" lang="en-US" altLang="en-PK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example">
            <a:extLst>
              <a:ext uri="{FF2B5EF4-FFF2-40B4-BE49-F238E27FC236}">
                <a16:creationId xmlns:a16="http://schemas.microsoft.com/office/drawing/2014/main" id="{1EC00E30-C24E-E13C-FF33-47219930A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550" y="0"/>
            <a:ext cx="6410450" cy="68900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4300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DB5AB-BD70-6417-DC88-018B3019D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2B19-BA61-0630-95A9-C47D1EBF4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PK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of a 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A354-F952-F338-FA25-A32C1B245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96945" cy="4351338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Start: 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process begins with the Start symbol, indicating the start of the program.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num1: 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number, represented as num1, is entered.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num2: 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second number, represented as num2, is entered.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(num1 &gt; num2): 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decision point checks if num1 is greater than num2</a:t>
            </a:r>
            <a:r>
              <a:rPr kumimoji="0" lang="en-US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PK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True, the process moves to the next step where num1 will be</a:t>
            </a:r>
            <a:r>
              <a:rPr kumimoji="0" lang="en-US" altLang="en-PK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PK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displayed.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PK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False, the process moves to display num2.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Stop: 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process ends with the Stop symbol, signaling the conclusion of the program.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PK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94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87399-CC86-B918-8CF9-7922F36AC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9AAE-6890-CF75-2695-3A89C685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Key Pseudocode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250B4-8799-CF80-B63E-FF46EA1A7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CALL</a:t>
            </a:r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Invokes a class or function.</a:t>
            </a:r>
          </a:p>
        </p:txBody>
      </p:sp>
    </p:spTree>
    <p:extLst>
      <p:ext uri="{BB962C8B-B14F-4D97-AF65-F5344CB8AC3E}">
        <p14:creationId xmlns:p14="http://schemas.microsoft.com/office/powerpoint/2010/main" val="383040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FC230-1C28-EF92-9139-50863B671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187D-DC5C-DC82-77F5-B781CCD4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Key Pseudocode Statements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5E43EC-9123-B6C6-B56C-739A87926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66430"/>
          <a:stretch/>
        </p:blipFill>
        <p:spPr bwMode="auto">
          <a:xfrm>
            <a:off x="546235" y="1501070"/>
            <a:ext cx="3392444" cy="41981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4A50A1-4D4F-D9C7-522F-4304782AC2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33" r="34024" b="58789"/>
          <a:stretch/>
        </p:blipFill>
        <p:spPr bwMode="auto">
          <a:xfrm>
            <a:off x="3938679" y="2343467"/>
            <a:ext cx="3676604" cy="20143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5D8D77-620C-2F21-4502-69A115B18B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970" t="47213"/>
          <a:stretch/>
        </p:blipFill>
        <p:spPr bwMode="auto">
          <a:xfrm>
            <a:off x="7506146" y="2460500"/>
            <a:ext cx="3606634" cy="24688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7358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A6B82-6AFF-13A3-B4A7-75BEB4451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5369-7F05-15BC-6850-0DA5C463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Common Pseudocode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791B-2190-3C0D-8688-ADC5ED56B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Display output.</a:t>
            </a:r>
            <a:endParaRPr kumimoji="0" lang="en-PK" altLang="en-PK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Perform calculations.</a:t>
            </a:r>
            <a:endParaRPr kumimoji="0" lang="en-PK" altLang="en-PK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Take user input.</a:t>
            </a:r>
            <a:endParaRPr kumimoji="0" lang="en-PK" altLang="en-PK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Subtract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Perform arithmetic operations.</a:t>
            </a:r>
            <a:endParaRPr kumimoji="0" lang="en-PK" altLang="en-PK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Show results.</a:t>
            </a:r>
            <a:endParaRPr kumimoji="0" lang="en-PK" altLang="en-PK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589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DC2E4-D9D1-03B6-9950-33D7903D8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80D9-0504-DEE4-99D1-BEB9EEA6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Guidelines for Writing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553E7-413C-B4D4-37F0-0A36E15CE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Capitalize initial keywords.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one statement per line.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Indent to show structure and hierarchy.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multi-line structures with appropriate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keywords (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ENDIF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ENDWHILE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etc.).</a:t>
            </a:r>
            <a:endParaRPr kumimoji="0" lang="en-PK" altLang="en-PK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Avoid specific programming language syntax; use plain language.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 for simplicity, conciseness, and readability. </a:t>
            </a:r>
          </a:p>
        </p:txBody>
      </p:sp>
    </p:spTree>
    <p:extLst>
      <p:ext uri="{BB962C8B-B14F-4D97-AF65-F5344CB8AC3E}">
        <p14:creationId xmlns:p14="http://schemas.microsoft.com/office/powerpoint/2010/main" val="181111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06C88-0E44-9200-C761-5085B4BF7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886B-20B7-8EF4-E11F-EC2B3C2E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of IF-THEN-ELSE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1CEEB-6A4C-8C95-D9AB-B09E4C3A5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PK" altLang="en-PK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IF-THEN-ELSE structure allows branching based on conditions with two possible outcomes. </a:t>
            </a:r>
            <a:endParaRPr kumimoji="0" lang="en-US" altLang="en-PK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PK" altLang="en-PK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59B283-C1AC-43EF-116E-E9F5F1B79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66974"/>
            <a:ext cx="5531006" cy="30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20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48A1A-125E-DD3A-C45C-2FFCBEC07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1A6D-7FF8-C9B6-FFCD-D845E6A9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of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C1F59-35EF-5748-99C0-C0BFF3EF1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loop iterates over a collection or range.</a:t>
            </a: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PK" altLang="en-PK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0D7EB-7A3A-BA0B-BC8C-D4D0D5F1E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90720"/>
            <a:ext cx="5536776" cy="187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B73C9-F443-CC51-614E-B28964544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A2D7-E20F-197D-4DD8-C84CD69C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of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C58BA-0F71-B3D9-6D3E-D97E134CB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WHILE loop repeats actions while a condition remains true.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PK" altLang="en-PK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156D81-637B-A4C4-1F91-3D403E197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4393"/>
            <a:ext cx="3897756" cy="158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2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</TotalTime>
  <Words>944</Words>
  <Application>Microsoft Office PowerPoint</Application>
  <PresentationFormat>Widescreen</PresentationFormat>
  <Paragraphs>113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Aptos Display</vt:lpstr>
      <vt:lpstr>Arial</vt:lpstr>
      <vt:lpstr>Arial Unicode MS</vt:lpstr>
      <vt:lpstr>Calibri</vt:lpstr>
      <vt:lpstr>Symbol</vt:lpstr>
      <vt:lpstr>Office Theme</vt:lpstr>
      <vt:lpstr>How to write Pseudocode  and draw Flowchart</vt:lpstr>
      <vt:lpstr>Key Pseudocode Statements</vt:lpstr>
      <vt:lpstr>Key Pseudocode Statements</vt:lpstr>
      <vt:lpstr>Key Pseudocode Statements</vt:lpstr>
      <vt:lpstr>Common Pseudocode Commands</vt:lpstr>
      <vt:lpstr>Guidelines for Writing Pseudocode</vt:lpstr>
      <vt:lpstr>Example of IF-THEN-ELSE</vt:lpstr>
      <vt:lpstr>Example of FOR Loop</vt:lpstr>
      <vt:lpstr>Example of WHILE Loop</vt:lpstr>
      <vt:lpstr>Example of pseudocode for an algorithm that generates paychecks:</vt:lpstr>
      <vt:lpstr>Example of pseudocode for an algorithm that generates paychecks:</vt:lpstr>
      <vt:lpstr>Explanation of Each Section</vt:lpstr>
      <vt:lpstr>Explanation of Each Section</vt:lpstr>
      <vt:lpstr>Explanation of Each Section</vt:lpstr>
      <vt:lpstr>Flowchart: Symbols used in Flowchart Designs</vt:lpstr>
      <vt:lpstr>Flowchart: Symbols used in Flowchart Designs</vt:lpstr>
      <vt:lpstr>Flowchart: Symbols used in Flowchart Designs</vt:lpstr>
      <vt:lpstr>Flowchart: Symbols used in Flowchart Designs</vt:lpstr>
      <vt:lpstr>Rules For Creating a Flowchart</vt:lpstr>
      <vt:lpstr>Example of a Flowchart</vt:lpstr>
      <vt:lpstr>Example of a Flowchart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Behram Khan</dc:creator>
  <cp:lastModifiedBy>behram khan</cp:lastModifiedBy>
  <cp:revision>258</cp:revision>
  <dcterms:created xsi:type="dcterms:W3CDTF">2024-09-21T13:40:00Z</dcterms:created>
  <dcterms:modified xsi:type="dcterms:W3CDTF">2024-11-12T07:44:54Z</dcterms:modified>
</cp:coreProperties>
</file>