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0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3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92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03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41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37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6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3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1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9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7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88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74760" y="1"/>
            <a:ext cx="9144000" cy="78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Estructura de Datos</a:t>
            </a:r>
            <a:endParaRPr lang="es-A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026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34958" y="20872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Las pilas son estructuras de datos que tienes dos operaciones básicas: </a:t>
            </a:r>
            <a:r>
              <a:rPr lang="es-E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s-ES" dirty="0"/>
              <a:t> (para insertar un elemento) y </a:t>
            </a:r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s-ES" dirty="0"/>
              <a:t> (para extraer un elemento)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8013863" y="1810219"/>
            <a:ext cx="3384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Por esta razón también se conocen como estructuras de datos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</a:t>
            </a:r>
            <a:r>
              <a:rPr lang="es-ES" dirty="0"/>
              <a:t> (del inglés </a:t>
            </a:r>
            <a:r>
              <a:rPr lang="es-ES" dirty="0" err="1"/>
              <a:t>Last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 smtClean="0"/>
              <a:t>). Ultimo en entrar Primero en Salir</a:t>
            </a:r>
            <a:endParaRPr lang="es-AR" dirty="0"/>
          </a:p>
        </p:txBody>
      </p:sp>
      <p:pic>
        <p:nvPicPr>
          <p:cNvPr id="1032" name="Picture 8" descr="Resultado de imagen para LIF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t="12488" r="8186" b="12557"/>
          <a:stretch/>
        </p:blipFill>
        <p:spPr bwMode="auto">
          <a:xfrm>
            <a:off x="4067033" y="3390858"/>
            <a:ext cx="4544704" cy="330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715344" y="1179037"/>
            <a:ext cx="3631227" cy="313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cola</a:t>
            </a:r>
          </a:p>
          <a:p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5775128"/>
            <a:ext cx="27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Narrow" panose="020B0606020202030204" pitchFamily="34" charset="0"/>
              </a:rPr>
              <a:t>Profesores</a:t>
            </a:r>
          </a:p>
          <a:p>
            <a:r>
              <a:rPr lang="es-AR" dirty="0" smtClean="0">
                <a:latin typeface="Arial Narrow" panose="020B0606020202030204" pitchFamily="34" charset="0"/>
              </a:rPr>
              <a:t>Lic. Lovallo Gustavo</a:t>
            </a:r>
          </a:p>
          <a:p>
            <a:r>
              <a:rPr lang="es-AR" dirty="0" smtClean="0">
                <a:latin typeface="Arial Narrow" panose="020B0606020202030204" pitchFamily="34" charset="0"/>
              </a:rPr>
              <a:t>Ing. Behringer Alejandro</a:t>
            </a:r>
            <a:endParaRPr lang="es-A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35" y="137936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492539" y="1784079"/>
            <a:ext cx="4075748" cy="3416320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pilaVacia</a:t>
            </a:r>
            <a:r>
              <a:rPr lang="es-AR" dirty="0"/>
              <a:t>(nodo*p)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(p==</a:t>
            </a:r>
            <a:r>
              <a:rPr lang="es-AR" dirty="0" err="1"/>
              <a:t>NULL</a:t>
            </a:r>
            <a:r>
              <a:rPr lang="es-AR" dirty="0"/>
              <a:t>)</a:t>
            </a:r>
          </a:p>
          <a:p>
            <a:r>
              <a:rPr lang="es-AR" dirty="0"/>
              <a:t>   </a:t>
            </a:r>
            <a:r>
              <a:rPr lang="es-AR" dirty="0" smtClean="0"/>
              <a:t>         {</a:t>
            </a:r>
            <a:endParaRPr lang="es-AR" dirty="0"/>
          </a:p>
          <a:p>
            <a:r>
              <a:rPr lang="es-AR" dirty="0"/>
              <a:t>   	</a:t>
            </a:r>
            <a:r>
              <a:rPr lang="es-AR" dirty="0" err="1"/>
              <a:t>system</a:t>
            </a:r>
            <a:r>
              <a:rPr lang="es-AR" dirty="0"/>
              <a:t>("</a:t>
            </a:r>
            <a:r>
              <a:rPr lang="es-AR" dirty="0" err="1"/>
              <a:t>cls</a:t>
            </a:r>
            <a:r>
              <a:rPr lang="es-AR" dirty="0"/>
              <a:t>");</a:t>
            </a:r>
          </a:p>
          <a:p>
            <a:r>
              <a:rPr lang="es-AR" dirty="0" smtClean="0"/>
              <a:t>                </a:t>
            </a:r>
            <a:r>
              <a:rPr lang="es-AR" dirty="0" err="1" smtClean="0"/>
              <a:t>printf</a:t>
            </a:r>
            <a:r>
              <a:rPr lang="es-AR" dirty="0"/>
              <a:t>("PILA </a:t>
            </a:r>
            <a:r>
              <a:rPr lang="es-AR" dirty="0" err="1"/>
              <a:t>VACIA</a:t>
            </a:r>
            <a:r>
              <a:rPr lang="es-AR" dirty="0"/>
              <a:t>");</a:t>
            </a:r>
          </a:p>
          <a:p>
            <a:r>
              <a:rPr lang="es-AR" dirty="0" smtClean="0"/>
              <a:t>                </a:t>
            </a:r>
            <a:r>
              <a:rPr lang="es-AR" dirty="0" err="1" smtClean="0"/>
              <a:t>system</a:t>
            </a:r>
            <a:r>
              <a:rPr lang="es-AR" dirty="0"/>
              <a:t>("pause");</a:t>
            </a:r>
          </a:p>
          <a:p>
            <a:r>
              <a:rPr lang="es-AR" dirty="0" smtClean="0"/>
              <a:t>           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   </a:t>
            </a:r>
            <a:r>
              <a:rPr lang="es-AR" dirty="0" err="1"/>
              <a:t>else</a:t>
            </a:r>
            <a:endParaRPr lang="es-AR" dirty="0"/>
          </a:p>
          <a:p>
            <a:r>
              <a:rPr lang="es-AR" dirty="0"/>
              <a:t>   	</a:t>
            </a:r>
            <a:r>
              <a:rPr lang="es-AR" dirty="0" err="1"/>
              <a:t>return</a:t>
            </a:r>
            <a:r>
              <a:rPr lang="es-AR" dirty="0"/>
              <a:t> 1;</a:t>
            </a:r>
          </a:p>
          <a:p>
            <a:r>
              <a:rPr lang="es-AR" dirty="0"/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457911" y="1784079"/>
            <a:ext cx="4461624" cy="397031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listarPila</a:t>
            </a:r>
            <a:r>
              <a:rPr lang="es-AR" dirty="0"/>
              <a:t>(nodo*p)</a:t>
            </a:r>
          </a:p>
          <a:p>
            <a:r>
              <a:rPr lang="es-AR" dirty="0"/>
              <a:t>{</a:t>
            </a:r>
          </a:p>
          <a:p>
            <a:r>
              <a:rPr lang="es-AR" dirty="0" smtClean="0"/>
              <a:t>   </a:t>
            </a:r>
            <a:r>
              <a:rPr lang="es-AR" dirty="0" err="1" smtClean="0"/>
              <a:t>system</a:t>
            </a:r>
            <a:r>
              <a:rPr lang="es-AR" dirty="0"/>
              <a:t>("</a:t>
            </a:r>
            <a:r>
              <a:rPr lang="es-AR" dirty="0" err="1"/>
              <a:t>cls</a:t>
            </a:r>
            <a:r>
              <a:rPr lang="es-AR" dirty="0"/>
              <a:t>");</a:t>
            </a:r>
          </a:p>
          <a:p>
            <a:r>
              <a:rPr lang="es-AR" dirty="0"/>
              <a:t>   </a:t>
            </a:r>
            <a:r>
              <a:rPr lang="es-AR" dirty="0" err="1"/>
              <a:t>printf</a:t>
            </a:r>
            <a:r>
              <a:rPr lang="es-AR" dirty="0"/>
              <a:t>("CONTENIDO DE LA PILA\n\n");</a:t>
            </a:r>
          </a:p>
          <a:p>
            <a:endParaRPr lang="es-AR" dirty="0"/>
          </a:p>
          <a:p>
            <a:r>
              <a:rPr lang="es-AR" dirty="0"/>
              <a:t>   </a:t>
            </a:r>
            <a:r>
              <a:rPr lang="es-AR" dirty="0" err="1"/>
              <a:t>while</a:t>
            </a:r>
            <a:r>
              <a:rPr lang="es-AR" dirty="0"/>
              <a:t>(p)</a:t>
            </a:r>
          </a:p>
          <a:p>
            <a:r>
              <a:rPr lang="es-AR" dirty="0"/>
              <a:t>   {</a:t>
            </a:r>
          </a:p>
          <a:p>
            <a:r>
              <a:rPr lang="es-AR" dirty="0"/>
              <a:t>   </a:t>
            </a:r>
            <a:r>
              <a:rPr lang="es-AR" dirty="0" smtClean="0"/>
              <a:t>   </a:t>
            </a:r>
            <a:r>
              <a:rPr lang="es-AR" dirty="0" err="1" smtClean="0"/>
              <a:t>printf</a:t>
            </a:r>
            <a:r>
              <a:rPr lang="es-AR" dirty="0"/>
              <a:t>("%</a:t>
            </a:r>
            <a:r>
              <a:rPr lang="es-AR" dirty="0" err="1"/>
              <a:t>ld</a:t>
            </a:r>
            <a:r>
              <a:rPr lang="es-AR" dirty="0"/>
              <a:t> \</a:t>
            </a:r>
            <a:r>
              <a:rPr lang="es-AR" dirty="0" err="1"/>
              <a:t>n",p</a:t>
            </a:r>
            <a:r>
              <a:rPr lang="es-AR" dirty="0"/>
              <a:t>-&gt;</a:t>
            </a:r>
            <a:r>
              <a:rPr lang="es-AR" dirty="0" err="1"/>
              <a:t>nro</a:t>
            </a:r>
            <a:r>
              <a:rPr lang="es-AR" dirty="0"/>
              <a:t>);</a:t>
            </a:r>
          </a:p>
          <a:p>
            <a:r>
              <a:rPr lang="es-AR" dirty="0"/>
              <a:t>      p=p-&gt;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   }</a:t>
            </a:r>
          </a:p>
          <a:p>
            <a:r>
              <a:rPr lang="es-AR" dirty="0" smtClean="0"/>
              <a:t>   </a:t>
            </a:r>
            <a:r>
              <a:rPr lang="es-AR" dirty="0" err="1" smtClean="0"/>
              <a:t>printf</a:t>
            </a:r>
            <a:r>
              <a:rPr lang="es-AR" dirty="0"/>
              <a:t>("\n\n");</a:t>
            </a:r>
          </a:p>
          <a:p>
            <a:r>
              <a:rPr lang="es-AR" dirty="0"/>
              <a:t>   </a:t>
            </a:r>
            <a:r>
              <a:rPr lang="es-AR" dirty="0" err="1"/>
              <a:t>system</a:t>
            </a:r>
            <a:r>
              <a:rPr lang="es-AR" dirty="0"/>
              <a:t>("pause");</a:t>
            </a:r>
          </a:p>
          <a:p>
            <a:r>
              <a:rPr lang="es-AR" dirty="0"/>
              <a:t>}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439347" y="1215046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831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35" y="137936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037269" y="1740051"/>
            <a:ext cx="4539461" cy="3970318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16BBB"/>
                </a:solidFill>
              </a:rPr>
              <a:t>pop</a:t>
            </a:r>
          </a:p>
          <a:p>
            <a:r>
              <a:rPr lang="es-AR" dirty="0" smtClean="0"/>
              <a:t>nodo </a:t>
            </a:r>
            <a:r>
              <a:rPr lang="es-AR" dirty="0" err="1">
                <a:solidFill>
                  <a:srgbClr val="F16BBB"/>
                </a:solidFill>
              </a:rPr>
              <a:t>desapilar</a:t>
            </a:r>
            <a:r>
              <a:rPr lang="es-AR" dirty="0"/>
              <a:t>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   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   dato=**p;</a:t>
            </a:r>
          </a:p>
          <a:p>
            <a:endParaRPr lang="es-AR" dirty="0"/>
          </a:p>
          <a:p>
            <a:r>
              <a:rPr lang="es-AR" dirty="0"/>
              <a:t>   *p=(*p)-&gt;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  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endParaRPr lang="es-AR" dirty="0"/>
          </a:p>
          <a:p>
            <a:r>
              <a:rPr lang="es-AR" dirty="0"/>
              <a:t>  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37397" y="1740051"/>
            <a:ext cx="3838376" cy="175432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lang="es-A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>
                <a:solidFill>
                  <a:srgbClr val="00B050"/>
                </a:solidFill>
              </a:rPr>
              <a:t>apilar</a:t>
            </a:r>
            <a:r>
              <a:rPr lang="es-AR" dirty="0"/>
              <a:t>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q-&gt;</a:t>
            </a:r>
            <a:r>
              <a:rPr lang="es-AR" dirty="0" err="1"/>
              <a:t>ptr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37397" y="3806193"/>
            <a:ext cx="4508310" cy="28623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eliminarPila</a:t>
            </a:r>
            <a:r>
              <a:rPr lang="es-AR" dirty="0"/>
              <a:t>(nodo*p)</a:t>
            </a:r>
          </a:p>
          <a:p>
            <a:r>
              <a:rPr lang="es-AR" dirty="0"/>
              <a:t>{</a:t>
            </a:r>
          </a:p>
          <a:p>
            <a:r>
              <a:rPr lang="es-AR" dirty="0" smtClean="0"/>
              <a:t>   nodo </a:t>
            </a:r>
            <a:r>
              <a:rPr lang="es-AR" dirty="0"/>
              <a:t>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/>
              <a:t>while</a:t>
            </a:r>
            <a:r>
              <a:rPr lang="es-AR" dirty="0"/>
              <a:t>(p)</a:t>
            </a:r>
          </a:p>
          <a:p>
            <a:r>
              <a:rPr lang="es-AR" dirty="0"/>
              <a:t>   {</a:t>
            </a:r>
          </a:p>
          <a:p>
            <a:r>
              <a:rPr lang="es-AR" dirty="0"/>
              <a:t>   </a:t>
            </a:r>
            <a:r>
              <a:rPr lang="es-AR" dirty="0" smtClean="0"/>
              <a:t>    </a:t>
            </a:r>
            <a:r>
              <a:rPr lang="es-AR" dirty="0" err="1" smtClean="0"/>
              <a:t>aux</a:t>
            </a:r>
            <a:r>
              <a:rPr lang="es-AR" dirty="0" smtClean="0"/>
              <a:t>=p</a:t>
            </a:r>
            <a:r>
              <a:rPr lang="es-AR" dirty="0"/>
              <a:t>;</a:t>
            </a:r>
          </a:p>
          <a:p>
            <a:r>
              <a:rPr lang="es-AR" dirty="0"/>
              <a:t>      </a:t>
            </a:r>
            <a:r>
              <a:rPr lang="es-AR" dirty="0" smtClean="0"/>
              <a:t> p=p-</a:t>
            </a:r>
            <a:r>
              <a:rPr lang="es-AR" dirty="0"/>
              <a:t>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      </a:t>
            </a:r>
            <a:r>
              <a:rPr lang="es-AR" dirty="0" smtClean="0"/>
              <a:t> free(</a:t>
            </a:r>
            <a:r>
              <a:rPr lang="es-AR" dirty="0" err="1" smtClean="0"/>
              <a:t>aux</a:t>
            </a:r>
            <a:r>
              <a:rPr lang="es-AR" dirty="0"/>
              <a:t>);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}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780541" y="1211426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801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35" y="137936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45994" y="1763760"/>
            <a:ext cx="463569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listarPila</a:t>
            </a:r>
            <a:r>
              <a:rPr lang="es-AR" dirty="0"/>
              <a:t>(nodo*p)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system</a:t>
            </a:r>
            <a:r>
              <a:rPr lang="es-AR" dirty="0"/>
              <a:t>("</a:t>
            </a:r>
            <a:r>
              <a:rPr lang="es-AR" dirty="0" err="1"/>
              <a:t>cls</a:t>
            </a:r>
            <a:r>
              <a:rPr lang="es-AR" dirty="0"/>
              <a:t>");</a:t>
            </a:r>
          </a:p>
          <a:p>
            <a:r>
              <a:rPr lang="es-AR" dirty="0"/>
              <a:t>   </a:t>
            </a:r>
            <a:r>
              <a:rPr lang="es-AR" dirty="0" err="1"/>
              <a:t>printf</a:t>
            </a:r>
            <a:r>
              <a:rPr lang="es-AR" dirty="0"/>
              <a:t>("CONTENIDO DE LA PILA\n\n");</a:t>
            </a:r>
          </a:p>
          <a:p>
            <a:endParaRPr lang="es-AR" dirty="0"/>
          </a:p>
          <a:p>
            <a:r>
              <a:rPr lang="es-AR" dirty="0"/>
              <a:t>   </a:t>
            </a:r>
            <a:r>
              <a:rPr lang="es-AR" dirty="0" err="1"/>
              <a:t>while</a:t>
            </a:r>
            <a:r>
              <a:rPr lang="es-AR" dirty="0"/>
              <a:t>(p)</a:t>
            </a:r>
          </a:p>
          <a:p>
            <a:r>
              <a:rPr lang="es-AR" dirty="0"/>
              <a:t>   {</a:t>
            </a:r>
          </a:p>
          <a:p>
            <a:r>
              <a:rPr lang="es-AR" dirty="0"/>
              <a:t>   	</a:t>
            </a:r>
            <a:r>
              <a:rPr lang="es-AR" dirty="0" err="1"/>
              <a:t>printf</a:t>
            </a:r>
            <a:r>
              <a:rPr lang="es-AR" dirty="0"/>
              <a:t>("%</a:t>
            </a:r>
            <a:r>
              <a:rPr lang="es-AR" dirty="0" err="1"/>
              <a:t>ld</a:t>
            </a:r>
            <a:r>
              <a:rPr lang="es-AR" dirty="0"/>
              <a:t> \</a:t>
            </a:r>
            <a:r>
              <a:rPr lang="es-AR" dirty="0" err="1"/>
              <a:t>n",p</a:t>
            </a:r>
            <a:r>
              <a:rPr lang="es-AR" dirty="0"/>
              <a:t>-&gt;</a:t>
            </a:r>
            <a:r>
              <a:rPr lang="es-AR" dirty="0" err="1"/>
              <a:t>nro</a:t>
            </a:r>
            <a:r>
              <a:rPr lang="es-AR" dirty="0"/>
              <a:t>);</a:t>
            </a:r>
          </a:p>
          <a:p>
            <a:r>
              <a:rPr lang="es-AR" dirty="0"/>
              <a:t>      p=p-&gt;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	</a:t>
            </a:r>
            <a:r>
              <a:rPr lang="es-AR" dirty="0" err="1"/>
              <a:t>printf</a:t>
            </a:r>
            <a:r>
              <a:rPr lang="es-AR" dirty="0"/>
              <a:t>("\n\n");</a:t>
            </a:r>
          </a:p>
          <a:p>
            <a:r>
              <a:rPr lang="es-AR" dirty="0"/>
              <a:t>   </a:t>
            </a:r>
            <a:r>
              <a:rPr lang="es-AR" dirty="0" err="1"/>
              <a:t>system</a:t>
            </a:r>
            <a:r>
              <a:rPr lang="es-AR" dirty="0"/>
              <a:t>("pause");</a:t>
            </a:r>
          </a:p>
          <a:p>
            <a:r>
              <a:rPr lang="es-AR" dirty="0"/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70644" y="1560053"/>
            <a:ext cx="5490949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mostrarDato</a:t>
            </a:r>
            <a:r>
              <a:rPr lang="es-AR" dirty="0"/>
              <a:t>(nodo dato)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system</a:t>
            </a:r>
            <a:r>
              <a:rPr lang="es-AR" dirty="0"/>
              <a:t>("</a:t>
            </a:r>
            <a:r>
              <a:rPr lang="es-AR" dirty="0" err="1"/>
              <a:t>cls</a:t>
            </a:r>
            <a:r>
              <a:rPr lang="es-AR" dirty="0"/>
              <a:t>");</a:t>
            </a:r>
          </a:p>
          <a:p>
            <a:r>
              <a:rPr lang="es-AR" dirty="0"/>
              <a:t>   </a:t>
            </a:r>
            <a:r>
              <a:rPr lang="es-AR" dirty="0" err="1"/>
              <a:t>printf</a:t>
            </a:r>
            <a:r>
              <a:rPr lang="es-AR" dirty="0"/>
              <a:t>("\n\n\</a:t>
            </a:r>
            <a:r>
              <a:rPr lang="es-AR" dirty="0" err="1"/>
              <a:t>nDato</a:t>
            </a:r>
            <a:r>
              <a:rPr lang="es-AR" dirty="0"/>
              <a:t> </a:t>
            </a:r>
            <a:r>
              <a:rPr lang="es-AR" dirty="0" err="1"/>
              <a:t>desapilado</a:t>
            </a:r>
            <a:r>
              <a:rPr lang="es-AR" dirty="0"/>
              <a:t>: %</a:t>
            </a:r>
            <a:r>
              <a:rPr lang="es-AR" dirty="0" err="1"/>
              <a:t>ld</a:t>
            </a:r>
            <a:r>
              <a:rPr lang="es-AR" dirty="0"/>
              <a:t>",</a:t>
            </a:r>
            <a:r>
              <a:rPr lang="es-AR" dirty="0" err="1"/>
              <a:t>dato.nro</a:t>
            </a:r>
            <a:r>
              <a:rPr lang="es-AR" dirty="0"/>
              <a:t>);</a:t>
            </a:r>
          </a:p>
          <a:p>
            <a:r>
              <a:rPr lang="es-AR" dirty="0"/>
              <a:t>   </a:t>
            </a:r>
            <a:r>
              <a:rPr lang="es-AR" dirty="0" err="1"/>
              <a:t>printf</a:t>
            </a:r>
            <a:r>
              <a:rPr lang="es-AR" dirty="0"/>
              <a:t>("\n\n");</a:t>
            </a:r>
          </a:p>
          <a:p>
            <a:r>
              <a:rPr lang="es-AR" dirty="0"/>
              <a:t>   </a:t>
            </a:r>
            <a:r>
              <a:rPr lang="es-AR" dirty="0" err="1"/>
              <a:t>system</a:t>
            </a:r>
            <a:r>
              <a:rPr lang="es-AR" dirty="0"/>
              <a:t>("pause");</a:t>
            </a:r>
          </a:p>
          <a:p>
            <a:r>
              <a:rPr lang="es-AR" dirty="0"/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643349" y="3810673"/>
            <a:ext cx="609600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eliminarPila</a:t>
            </a:r>
            <a:r>
              <a:rPr lang="es-AR" dirty="0"/>
              <a:t>(nodo*p)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/>
              <a:t>while</a:t>
            </a:r>
            <a:r>
              <a:rPr lang="es-AR" dirty="0"/>
              <a:t>(p)</a:t>
            </a:r>
          </a:p>
          <a:p>
            <a:r>
              <a:rPr lang="es-AR" dirty="0"/>
              <a:t>   {</a:t>
            </a:r>
          </a:p>
          <a:p>
            <a:r>
              <a:rPr lang="es-AR" dirty="0"/>
              <a:t>   	</a:t>
            </a:r>
            <a:r>
              <a:rPr lang="es-AR" dirty="0" err="1"/>
              <a:t>aux</a:t>
            </a:r>
            <a:r>
              <a:rPr lang="es-AR" dirty="0"/>
              <a:t>=p;</a:t>
            </a:r>
          </a:p>
          <a:p>
            <a:r>
              <a:rPr lang="es-AR" dirty="0"/>
              <a:t>      p=p-&gt;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     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}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671096" y="1202777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250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the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8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6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NULL</a:t>
            </a: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1533195" y="3297938"/>
            <a:ext cx="0" cy="579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202435" y="2375259"/>
            <a:ext cx="2905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typedef</a:t>
            </a:r>
            <a:r>
              <a:rPr lang="es-AR" dirty="0"/>
              <a:t> </a:t>
            </a:r>
            <a:r>
              <a:rPr lang="es-AR" dirty="0" err="1"/>
              <a:t>struct</a:t>
            </a:r>
            <a:r>
              <a:rPr lang="es-AR" dirty="0"/>
              <a:t> nodo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dato;</a:t>
            </a:r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nodo *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}nodo;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17971" y="3853326"/>
            <a:ext cx="31553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Partimos de un puntero tipo  nodo poniéndola a NULL</a:t>
            </a:r>
          </a:p>
        </p:txBody>
      </p:sp>
      <p:cxnSp>
        <p:nvCxnSpPr>
          <p:cNvPr id="10" name="Conector recto de flecha 9"/>
          <p:cNvCxnSpPr>
            <a:stCxn id="8" idx="2"/>
          </p:cNvCxnSpPr>
          <p:nvPr/>
        </p:nvCxnSpPr>
        <p:spPr>
          <a:xfrm>
            <a:off x="9395633" y="4499657"/>
            <a:ext cx="6439" cy="9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98275" y="5504135"/>
            <a:ext cx="2794716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nodo *p = NULL;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sp>
        <p:nvSpPr>
          <p:cNvPr id="3" name="Bocadillo nube: nube 2"/>
          <p:cNvSpPr/>
          <p:nvPr/>
        </p:nvSpPr>
        <p:spPr>
          <a:xfrm>
            <a:off x="8388107" y="1206670"/>
            <a:ext cx="3592042" cy="1968240"/>
          </a:xfrm>
          <a:prstGeom prst="cloudCallout">
            <a:avLst>
              <a:gd name="adj1" fmla="val -30092"/>
              <a:gd name="adj2" fmla="val 79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 esta manera sabemos que No hay Lista todavía, y tenemos una referencia de Partida</a:t>
            </a:r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37"/>
          <p:cNvCxnSpPr>
            <a:cxnSpLocks/>
          </p:cNvCxnSpPr>
          <p:nvPr/>
        </p:nvCxnSpPr>
        <p:spPr>
          <a:xfrm flipH="1" flipV="1">
            <a:off x="8753235" y="2598357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cxnSpLocks/>
          </p:cNvCxnSpPr>
          <p:nvPr/>
        </p:nvCxnSpPr>
        <p:spPr>
          <a:xfrm flipV="1">
            <a:off x="3126658" y="3174910"/>
            <a:ext cx="2050026" cy="851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  <a:stCxn id="13" idx="3"/>
          </p:cNvCxnSpPr>
          <p:nvPr/>
        </p:nvCxnSpPr>
        <p:spPr>
          <a:xfrm flipV="1">
            <a:off x="3013943" y="3452106"/>
            <a:ext cx="2109473" cy="1189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5869858" y="3452106"/>
            <a:ext cx="0" cy="148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660490" y="5088194"/>
            <a:ext cx="244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Apunta a la dirección de la estructura de un nodo</a:t>
            </a: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4626604" y="1204564"/>
            <a:ext cx="3631227" cy="313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cola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436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4156102"/>
            <a:ext cx="1747520" cy="1467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4109324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611601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33195" y="3135846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2000767" y="3529568"/>
            <a:ext cx="0" cy="526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65214" y="1519823"/>
            <a:ext cx="370187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datos,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Primero ingresamos …12 y lo pasamos por x como valor..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ctágono 18"/>
          <p:cNvSpPr/>
          <p:nvPr/>
        </p:nvSpPr>
        <p:spPr>
          <a:xfrm>
            <a:off x="583746" y="3135846"/>
            <a:ext cx="360151" cy="3357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>
            <a:off x="921674" y="3469368"/>
            <a:ext cx="342120" cy="540322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4633697" y="2454979"/>
            <a:ext cx="5406085" cy="235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nodo* 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x)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	 nodo *q;</a:t>
            </a:r>
          </a:p>
          <a:p>
            <a:r>
              <a:rPr lang="es-AR" dirty="0"/>
              <a:t>	 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/>
              <a:t>	 q-&gt;</a:t>
            </a:r>
            <a:r>
              <a:rPr lang="es-AR" dirty="0" err="1"/>
              <a:t>nro</a:t>
            </a:r>
            <a:r>
              <a:rPr lang="es-AR" dirty="0"/>
              <a:t>=x;</a:t>
            </a:r>
          </a:p>
          <a:p>
            <a:r>
              <a:rPr lang="es-AR" dirty="0"/>
              <a:t>     	 q-&gt;</a:t>
            </a:r>
            <a:r>
              <a:rPr lang="es-AR" dirty="0" err="1"/>
              <a:t>sig</a:t>
            </a:r>
            <a:r>
              <a:rPr lang="es-AR" dirty="0"/>
              <a:t>=NULL;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q;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V="1">
            <a:off x="2513743" y="2599498"/>
            <a:ext cx="2119954" cy="68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9" idx="0"/>
            <a:endCxn id="43" idx="1"/>
          </p:cNvCxnSpPr>
          <p:nvPr/>
        </p:nvCxnSpPr>
        <p:spPr>
          <a:xfrm>
            <a:off x="943897" y="3234186"/>
            <a:ext cx="589298" cy="8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  <a:stCxn id="12" idx="3"/>
          </p:cNvCxnSpPr>
          <p:nvPr/>
        </p:nvCxnSpPr>
        <p:spPr>
          <a:xfrm flipV="1">
            <a:off x="3013942" y="3953603"/>
            <a:ext cx="2632929" cy="42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cxnSpLocks/>
            <a:stCxn id="13" idx="3"/>
          </p:cNvCxnSpPr>
          <p:nvPr/>
        </p:nvCxnSpPr>
        <p:spPr>
          <a:xfrm flipV="1">
            <a:off x="3013943" y="4293945"/>
            <a:ext cx="2632928" cy="583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578578" y="4858066"/>
            <a:ext cx="6355993" cy="175432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dirty="0" err="1"/>
              <a:t>Malloc</a:t>
            </a:r>
            <a:r>
              <a:rPr lang="es-AR" dirty="0"/>
              <a:t> (</a:t>
            </a:r>
            <a:r>
              <a:rPr lang="es-AR" dirty="0" err="1"/>
              <a:t>Memory</a:t>
            </a:r>
            <a:r>
              <a:rPr lang="es-AR" dirty="0"/>
              <a:t> </a:t>
            </a:r>
            <a:r>
              <a:rPr lang="es-AR" dirty="0" err="1"/>
              <a:t>Allocation</a:t>
            </a:r>
            <a:r>
              <a:rPr lang="es-AR" dirty="0"/>
              <a:t>)</a:t>
            </a:r>
          </a:p>
          <a:p>
            <a:r>
              <a:rPr lang="es-AR" dirty="0"/>
              <a:t>Reserva un espacio en memoria, conocida como asignación dinámica de memoria, reservando el espacio que tiene el </a:t>
            </a:r>
            <a:r>
              <a:rPr lang="es-AR" dirty="0" err="1"/>
              <a:t>sizeof</a:t>
            </a:r>
            <a:r>
              <a:rPr lang="es-AR" dirty="0"/>
              <a:t> de nodo, esta devolución en principio es </a:t>
            </a:r>
            <a:r>
              <a:rPr lang="es-AR" dirty="0" err="1"/>
              <a:t>void</a:t>
            </a:r>
            <a:r>
              <a:rPr lang="es-AR" dirty="0"/>
              <a:t>, pero se hace un casteo en este caso a puntero de nodo. Devolviendo la dirección la función </a:t>
            </a:r>
            <a:r>
              <a:rPr lang="es-AR" dirty="0" err="1"/>
              <a:t>ingresadato</a:t>
            </a:r>
            <a:endParaRPr lang="es-AR" dirty="0"/>
          </a:p>
        </p:txBody>
      </p:sp>
      <p:sp>
        <p:nvSpPr>
          <p:cNvPr id="22" name="Subtítulo 2"/>
          <p:cNvSpPr txBox="1">
            <a:spLocks/>
          </p:cNvSpPr>
          <p:nvPr/>
        </p:nvSpPr>
        <p:spPr>
          <a:xfrm>
            <a:off x="4633697" y="1151880"/>
            <a:ext cx="3631227" cy="313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cola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8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4156102"/>
            <a:ext cx="1747520" cy="1467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4109324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611601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33195" y="3135846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2000767" y="3529568"/>
            <a:ext cx="0" cy="526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65214" y="1519823"/>
            <a:ext cx="370187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datos,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Primero ingresamos …12 y lo pasamos por x como valor..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ctágono 18"/>
          <p:cNvSpPr/>
          <p:nvPr/>
        </p:nvSpPr>
        <p:spPr>
          <a:xfrm>
            <a:off x="583746" y="3135846"/>
            <a:ext cx="360151" cy="3357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>
            <a:off x="921674" y="3469368"/>
            <a:ext cx="342120" cy="540322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4633697" y="2454979"/>
            <a:ext cx="5406085" cy="235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nodo* 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x)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	 nodo *q;</a:t>
            </a:r>
          </a:p>
          <a:p>
            <a:r>
              <a:rPr lang="es-AR" dirty="0"/>
              <a:t>	 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/>
              <a:t>	 q-&gt;</a:t>
            </a:r>
            <a:r>
              <a:rPr lang="es-AR" dirty="0" err="1"/>
              <a:t>nro</a:t>
            </a:r>
            <a:r>
              <a:rPr lang="es-AR" dirty="0"/>
              <a:t>=x;</a:t>
            </a:r>
          </a:p>
          <a:p>
            <a:r>
              <a:rPr lang="es-AR" dirty="0"/>
              <a:t>     	 q-&gt;</a:t>
            </a:r>
            <a:r>
              <a:rPr lang="es-AR" dirty="0" err="1"/>
              <a:t>sig</a:t>
            </a:r>
            <a:r>
              <a:rPr lang="es-AR" dirty="0"/>
              <a:t>=NULL;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q;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V="1">
            <a:off x="2513743" y="2599498"/>
            <a:ext cx="2119954" cy="68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9" idx="0"/>
            <a:endCxn id="43" idx="1"/>
          </p:cNvCxnSpPr>
          <p:nvPr/>
        </p:nvCxnSpPr>
        <p:spPr>
          <a:xfrm>
            <a:off x="943897" y="3234186"/>
            <a:ext cx="589298" cy="8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  <a:stCxn id="12" idx="3"/>
          </p:cNvCxnSpPr>
          <p:nvPr/>
        </p:nvCxnSpPr>
        <p:spPr>
          <a:xfrm flipV="1">
            <a:off x="3013942" y="3953603"/>
            <a:ext cx="2632929" cy="42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cxnSpLocks/>
            <a:stCxn id="13" idx="3"/>
          </p:cNvCxnSpPr>
          <p:nvPr/>
        </p:nvCxnSpPr>
        <p:spPr>
          <a:xfrm flipV="1">
            <a:off x="3013943" y="4293945"/>
            <a:ext cx="2632928" cy="583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578578" y="4858066"/>
            <a:ext cx="6355993" cy="175432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dirty="0" err="1"/>
              <a:t>Malloc</a:t>
            </a:r>
            <a:r>
              <a:rPr lang="es-AR" dirty="0"/>
              <a:t> (</a:t>
            </a:r>
            <a:r>
              <a:rPr lang="es-AR" dirty="0" err="1"/>
              <a:t>Memory</a:t>
            </a:r>
            <a:r>
              <a:rPr lang="es-AR" dirty="0"/>
              <a:t> </a:t>
            </a:r>
            <a:r>
              <a:rPr lang="es-AR" dirty="0" err="1"/>
              <a:t>Allocation</a:t>
            </a:r>
            <a:r>
              <a:rPr lang="es-AR" dirty="0"/>
              <a:t>)</a:t>
            </a:r>
          </a:p>
          <a:p>
            <a:r>
              <a:rPr lang="es-AR" dirty="0"/>
              <a:t>Reserva un espacio en memoria, conocida como asignación dinámica de memoria, reservando el espacio que tiene el </a:t>
            </a:r>
            <a:r>
              <a:rPr lang="es-AR" dirty="0" err="1"/>
              <a:t>sizeof</a:t>
            </a:r>
            <a:r>
              <a:rPr lang="es-AR" dirty="0"/>
              <a:t> de nodo, esta devolución en principio es </a:t>
            </a:r>
            <a:r>
              <a:rPr lang="es-AR" dirty="0" err="1"/>
              <a:t>void</a:t>
            </a:r>
            <a:r>
              <a:rPr lang="es-AR" dirty="0"/>
              <a:t>, pero se hace un casteo en este caso a puntero de nodo. Devolviendo la dirección la función </a:t>
            </a:r>
            <a:r>
              <a:rPr lang="es-AR" dirty="0" err="1"/>
              <a:t>ingresadato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4604064" y="1081633"/>
            <a:ext cx="3442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756574" y="1505681"/>
            <a:ext cx="294092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Apilar.</a:t>
            </a:r>
          </a:p>
          <a:p>
            <a:r>
              <a:rPr lang="es-AR" dirty="0"/>
              <a:t>Como p en el inicio apunta a NULL q-&gt;</a:t>
            </a:r>
            <a:r>
              <a:rPr lang="es-AR" dirty="0" err="1"/>
              <a:t>sig</a:t>
            </a:r>
            <a:r>
              <a:rPr lang="es-AR" dirty="0"/>
              <a:t> quedara apuntando a NULL, mientras que </a:t>
            </a:r>
            <a:r>
              <a:rPr lang="es-AR" dirty="0">
                <a:solidFill>
                  <a:srgbClr val="00B050"/>
                </a:solidFill>
              </a:rPr>
              <a:t>p</a:t>
            </a:r>
            <a:r>
              <a:rPr lang="es-AR" dirty="0"/>
              <a:t> quedara apuntado a </a:t>
            </a:r>
            <a:r>
              <a:rPr lang="es-AR" b="1" dirty="0">
                <a:solidFill>
                  <a:srgbClr val="F16BBB"/>
                </a:solidFill>
              </a:rPr>
              <a:t>q</a:t>
            </a:r>
          </a:p>
          <a:p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982226" y="1820297"/>
            <a:ext cx="1660329" cy="132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ctágono 22"/>
          <p:cNvSpPr/>
          <p:nvPr/>
        </p:nvSpPr>
        <p:spPr>
          <a:xfrm>
            <a:off x="4909518" y="1209886"/>
            <a:ext cx="360151" cy="335756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4" name="Conector recto de flecha 23"/>
          <p:cNvCxnSpPr>
            <a:cxnSpLocks/>
          </p:cNvCxnSpPr>
          <p:nvPr/>
        </p:nvCxnSpPr>
        <p:spPr>
          <a:xfrm>
            <a:off x="5247446" y="1543408"/>
            <a:ext cx="342120" cy="540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8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4.07407E-6 L -0.19974 0.304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15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1.85185E-6 L -0.21198 0.296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052485" y="451733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11955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518845" y="5807129"/>
            <a:ext cx="33201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 q</a:t>
            </a:r>
          </a:p>
        </p:txBody>
      </p:sp>
      <p:sp>
        <p:nvSpPr>
          <p:cNvPr id="19" name="Proceso 18"/>
          <p:cNvSpPr/>
          <p:nvPr/>
        </p:nvSpPr>
        <p:spPr>
          <a:xfrm>
            <a:off x="1266422" y="4032520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266422" y="403252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266423" y="4534797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514475" y="3438166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7475" y="2191868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segundo NODO</a:t>
            </a:r>
          </a:p>
        </p:txBody>
      </p: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186113" y="2838199"/>
            <a:ext cx="736566" cy="230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ctágono 25"/>
          <p:cNvSpPr/>
          <p:nvPr/>
        </p:nvSpPr>
        <p:spPr>
          <a:xfrm>
            <a:off x="586375" y="3072110"/>
            <a:ext cx="442512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924302" y="3395404"/>
            <a:ext cx="342120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2210459" y="3042828"/>
            <a:ext cx="471225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548387" y="3366123"/>
            <a:ext cx="342120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319835" y="3396573"/>
            <a:ext cx="314543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este momento  p apunta a </a:t>
            </a:r>
            <a:r>
              <a:rPr lang="es-AR" dirty="0" smtClean="0"/>
              <a:t>370FB0  </a:t>
            </a:r>
            <a:r>
              <a:rPr lang="es-AR" dirty="0"/>
              <a:t>y q-&gt;</a:t>
            </a:r>
            <a:r>
              <a:rPr lang="es-AR" dirty="0" err="1"/>
              <a:t>sig</a:t>
            </a:r>
            <a:r>
              <a:rPr lang="es-AR" dirty="0"/>
              <a:t> quedara apuntando a </a:t>
            </a:r>
            <a:r>
              <a:rPr lang="es-AR" dirty="0" smtClean="0"/>
              <a:t>370FB0</a:t>
            </a:r>
            <a:r>
              <a:rPr lang="es-AR" dirty="0"/>
              <a:t>,, luego en la instrucción *p=</a:t>
            </a:r>
            <a:r>
              <a:rPr lang="es-AR" b="1" dirty="0">
                <a:solidFill>
                  <a:srgbClr val="F16BBB"/>
                </a:solidFill>
              </a:rPr>
              <a:t>q</a:t>
            </a:r>
            <a:r>
              <a:rPr lang="es-AR" dirty="0"/>
              <a:t>, </a:t>
            </a:r>
            <a:r>
              <a:rPr lang="es-AR" dirty="0">
                <a:solidFill>
                  <a:srgbClr val="00B050"/>
                </a:solidFill>
              </a:rPr>
              <a:t>p</a:t>
            </a:r>
            <a:r>
              <a:rPr lang="es-AR" dirty="0"/>
              <a:t> quedara apuntado a q, Pulse una tecla…</a:t>
            </a:r>
          </a:p>
          <a:p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1733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rgbClr val="FF0000"/>
                </a:solidFill>
              </a:rPr>
              <a:t>370FB0</a:t>
            </a:r>
            <a:endParaRPr lang="it-IT" sz="3200" dirty="0">
              <a:solidFill>
                <a:srgbClr val="FF0000"/>
              </a:solidFill>
            </a:endParaRP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4" y="71720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ítulo 2"/>
          <p:cNvSpPr txBox="1">
            <a:spLocks/>
          </p:cNvSpPr>
          <p:nvPr/>
        </p:nvSpPr>
        <p:spPr>
          <a:xfrm>
            <a:off x="4737671" y="1228505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00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4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5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6" grpId="0" animBg="1"/>
      <p:bldP spid="6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8" y="3051367"/>
            <a:ext cx="10587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4452995" y="1134481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32548" y="5751811"/>
            <a:ext cx="33780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 q</a:t>
            </a:r>
          </a:p>
        </p:txBody>
      </p:sp>
      <p:sp>
        <p:nvSpPr>
          <p:cNvPr id="19" name="Proceso 18"/>
          <p:cNvSpPr/>
          <p:nvPr/>
        </p:nvSpPr>
        <p:spPr>
          <a:xfrm>
            <a:off x="1266422" y="4032520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266422" y="403252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266423" y="4534797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514475" y="3438166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4648" y="1716577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</a:t>
            </a:r>
            <a:r>
              <a:rPr lang="es-A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NODO</a:t>
            </a:r>
          </a:p>
        </p:txBody>
      </p:sp>
      <p:cxnSp>
        <p:nvCxnSpPr>
          <p:cNvPr id="25" name="Conector recto de flecha 24"/>
          <p:cNvCxnSpPr>
            <a:cxnSpLocks/>
            <a:stCxn id="24" idx="3"/>
          </p:cNvCxnSpPr>
          <p:nvPr/>
        </p:nvCxnSpPr>
        <p:spPr>
          <a:xfrm>
            <a:off x="4029217" y="2039743"/>
            <a:ext cx="2299442" cy="17710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ctágono 25"/>
          <p:cNvSpPr/>
          <p:nvPr/>
        </p:nvSpPr>
        <p:spPr>
          <a:xfrm>
            <a:off x="3445334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793802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5066402" y="3042828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40668" y="3395404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319835" y="3396573"/>
            <a:ext cx="314543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Ahora  p apunta a </a:t>
            </a:r>
            <a:r>
              <a:rPr lang="es-AR" dirty="0" smtClean="0">
                <a:solidFill>
                  <a:schemeClr val="accent5">
                    <a:lumMod val="75000"/>
                  </a:schemeClr>
                </a:solidFill>
              </a:rPr>
              <a:t>370FD0</a:t>
            </a:r>
            <a:r>
              <a:rPr lang="es-AR" dirty="0" smtClean="0"/>
              <a:t>   </a:t>
            </a:r>
            <a:r>
              <a:rPr lang="es-AR" dirty="0"/>
              <a:t>q-&gt;</a:t>
            </a:r>
            <a:r>
              <a:rPr lang="es-AR" dirty="0" err="1"/>
              <a:t>sig</a:t>
            </a:r>
            <a:r>
              <a:rPr lang="es-AR" dirty="0"/>
              <a:t> quedara apuntando a </a:t>
            </a:r>
            <a:r>
              <a:rPr lang="es-AR" dirty="0" smtClean="0"/>
              <a:t>370FB0</a:t>
            </a:r>
            <a:r>
              <a:rPr lang="es-AR" dirty="0"/>
              <a:t>,, por lo que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 </a:t>
            </a:r>
            <a:r>
              <a:rPr lang="es-AR" dirty="0"/>
              <a:t>y </a:t>
            </a:r>
            <a:r>
              <a:rPr lang="es-AR" dirty="0">
                <a:solidFill>
                  <a:srgbClr val="FF0000"/>
                </a:solidFill>
              </a:rPr>
              <a:t>q</a:t>
            </a:r>
            <a:r>
              <a:rPr lang="es-AR" dirty="0"/>
              <a:t> quedan apuntando al ultimo de la pila.</a:t>
            </a:r>
          </a:p>
          <a:p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4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rgbClr val="FF0000"/>
                </a:solidFill>
              </a:rPr>
              <a:t>370FB0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761200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328659" y="458151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4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4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4.07407E-6 L 0.20534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9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2.96296E-6 L 0.21458 0.0048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2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7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8" presetClass="exit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6" grpId="0" animBg="1"/>
      <p:bldP spid="31" grpId="0" animBg="1"/>
      <p:bldP spid="32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74596" y="3057468"/>
            <a:ext cx="10398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00004" y="5751811"/>
            <a:ext cx="43726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genero un nuevo NODO q  </a:t>
            </a:r>
            <a:r>
              <a:rPr lang="es-AR" dirty="0" smtClean="0">
                <a:solidFill>
                  <a:srgbClr val="7030A0"/>
                </a:solidFill>
              </a:rPr>
              <a:t>370FE0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19" name="Proceso 18"/>
          <p:cNvSpPr/>
          <p:nvPr/>
        </p:nvSpPr>
        <p:spPr>
          <a:xfrm>
            <a:off x="1266422" y="4032520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266422" y="403252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266423" y="4534797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514475" y="3438166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7475" y="2191868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segundo NODO</a:t>
            </a:r>
          </a:p>
        </p:txBody>
      </p: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186113" y="2838199"/>
            <a:ext cx="736566" cy="230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5066402" y="3042828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40668" y="3395404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947964" y="2640833"/>
            <a:ext cx="314543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Apilamos … y  q-&gt;</a:t>
            </a:r>
            <a:r>
              <a:rPr lang="es-AR" dirty="0" err="1"/>
              <a:t>sig</a:t>
            </a:r>
            <a:r>
              <a:rPr lang="es-AR" dirty="0"/>
              <a:t> quedara apuntando a </a:t>
            </a:r>
            <a:r>
              <a:rPr lang="es-AR" dirty="0" smtClean="0"/>
              <a:t>370FD0</a:t>
            </a:r>
            <a:r>
              <a:rPr lang="es-AR" dirty="0"/>
              <a:t>, luego p quedara apuntando  a q que es el  ultimo de la pila.</a:t>
            </a:r>
          </a:p>
          <a:p>
            <a:pPr algn="ctr"/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4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rgbClr val="FF0000"/>
                </a:solidFill>
              </a:rPr>
              <a:t>370FB0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689959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328659" y="458151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299157" y="460095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rgbClr val="FF0000"/>
                </a:solidFill>
              </a:rPr>
              <a:t>370FD0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9" y="241133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ubtítulo 2"/>
          <p:cNvSpPr txBox="1">
            <a:spLocks/>
          </p:cNvSpPr>
          <p:nvPr/>
        </p:nvSpPr>
        <p:spPr>
          <a:xfrm>
            <a:off x="4687724" y="1202408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6125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3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086 -0.0092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20079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00"/>
                            </p:stCondLst>
                            <p:childTnLst>
                              <p:par>
                                <p:cTn id="13" presetID="17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  <p:bldP spid="38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9" y="241133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6812" y="2304156"/>
            <a:ext cx="26704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16BBB"/>
                </a:solidFill>
              </a:rPr>
              <a:t>Que estructura Utilizamos…</a:t>
            </a:r>
          </a:p>
          <a:p>
            <a:r>
              <a:rPr lang="es-AR" dirty="0" err="1" smtClean="0"/>
              <a:t>typedef</a:t>
            </a:r>
            <a:r>
              <a:rPr lang="es-AR" dirty="0" smtClean="0"/>
              <a:t> </a:t>
            </a:r>
            <a:r>
              <a:rPr lang="es-AR" dirty="0" err="1"/>
              <a:t>struct</a:t>
            </a:r>
            <a:r>
              <a:rPr lang="es-AR" dirty="0"/>
              <a:t> r nodo;</a:t>
            </a:r>
          </a:p>
          <a:p>
            <a:endParaRPr lang="es-AR" dirty="0"/>
          </a:p>
          <a:p>
            <a:r>
              <a:rPr lang="es-AR" dirty="0" err="1"/>
              <a:t>struct</a:t>
            </a:r>
            <a:r>
              <a:rPr lang="es-AR" dirty="0"/>
              <a:t> r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   nodo* 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};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716740" y="1833959"/>
            <a:ext cx="4744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>
                <a:solidFill>
                  <a:srgbClr val="F16BBB"/>
                </a:solidFill>
              </a:rPr>
              <a:t>Establecemos las funciones a Utilizar</a:t>
            </a:r>
          </a:p>
          <a:p>
            <a:endParaRPr lang="es-AR" dirty="0" smtClean="0"/>
          </a:p>
          <a:p>
            <a:r>
              <a:rPr lang="es-AR" dirty="0" smtClean="0"/>
              <a:t>nodo</a:t>
            </a:r>
            <a:r>
              <a:rPr lang="es-AR" dirty="0"/>
              <a:t>* 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pilaVacia</a:t>
            </a:r>
            <a:r>
              <a:rPr lang="es-AR" dirty="0"/>
              <a:t>(nodo*);</a:t>
            </a:r>
          </a:p>
          <a:p>
            <a:endParaRPr lang="es-AR" dirty="0"/>
          </a:p>
          <a:p>
            <a:r>
              <a:rPr lang="es-AR" dirty="0" err="1"/>
              <a:t>void</a:t>
            </a:r>
            <a:r>
              <a:rPr lang="es-AR" dirty="0"/>
              <a:t> apilar(nodo**,nodo*);</a:t>
            </a:r>
          </a:p>
          <a:p>
            <a:r>
              <a:rPr lang="es-AR" dirty="0"/>
              <a:t>nodo </a:t>
            </a:r>
            <a:r>
              <a:rPr lang="es-AR" dirty="0" err="1"/>
              <a:t>desapilar</a:t>
            </a:r>
            <a:r>
              <a:rPr lang="es-AR" dirty="0"/>
              <a:t>(nodo**);</a:t>
            </a:r>
          </a:p>
          <a:p>
            <a:endParaRPr lang="es-AR" dirty="0"/>
          </a:p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mostrarDato</a:t>
            </a:r>
            <a:r>
              <a:rPr lang="es-AR" dirty="0"/>
              <a:t>(nodo);</a:t>
            </a:r>
          </a:p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listarPila</a:t>
            </a:r>
            <a:r>
              <a:rPr lang="es-AR" dirty="0"/>
              <a:t>(nodo*);</a:t>
            </a:r>
          </a:p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eliminarPila</a:t>
            </a:r>
            <a:r>
              <a:rPr lang="es-AR" dirty="0"/>
              <a:t>(nodo*);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menu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480291" y="1239986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02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pic>
        <p:nvPicPr>
          <p:cNvPr id="35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35" y="137936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50982" y="390953"/>
            <a:ext cx="31681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main</a:t>
            </a:r>
            <a:r>
              <a:rPr lang="es-AR" sz="1200" dirty="0"/>
              <a:t>()</a:t>
            </a:r>
          </a:p>
          <a:p>
            <a:r>
              <a:rPr lang="es-AR" sz="1200" dirty="0"/>
              <a:t>{</a:t>
            </a:r>
          </a:p>
          <a:p>
            <a:r>
              <a:rPr lang="es-AR" sz="1200" dirty="0" smtClean="0"/>
              <a:t>   nodo </a:t>
            </a:r>
            <a:r>
              <a:rPr lang="es-AR" sz="1200" dirty="0"/>
              <a:t>*p,*</a:t>
            </a:r>
            <a:r>
              <a:rPr lang="es-AR" sz="1200" dirty="0" err="1"/>
              <a:t>q,dato</a:t>
            </a:r>
            <a:r>
              <a:rPr lang="es-AR" sz="1200" dirty="0"/>
              <a:t>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int</a:t>
            </a:r>
            <a:r>
              <a:rPr lang="es-AR" sz="1200" dirty="0"/>
              <a:t> </a:t>
            </a:r>
            <a:r>
              <a:rPr lang="es-AR" sz="1200" dirty="0" err="1"/>
              <a:t>op</a:t>
            </a:r>
            <a:r>
              <a:rPr lang="es-AR" sz="1200" dirty="0"/>
              <a:t>;</a:t>
            </a:r>
          </a:p>
          <a:p>
            <a:endParaRPr lang="es-AR" sz="1200" dirty="0"/>
          </a:p>
          <a:p>
            <a:r>
              <a:rPr lang="es-AR" sz="1200" dirty="0"/>
              <a:t>   p=</a:t>
            </a:r>
            <a:r>
              <a:rPr lang="es-AR" sz="1200" dirty="0" err="1"/>
              <a:t>NULL</a:t>
            </a:r>
            <a:r>
              <a:rPr lang="es-AR" sz="1200" dirty="0"/>
              <a:t>;</a:t>
            </a:r>
          </a:p>
          <a:p>
            <a:endParaRPr lang="es-AR" sz="1200" dirty="0"/>
          </a:p>
          <a:p>
            <a:r>
              <a:rPr lang="es-AR" sz="1200" dirty="0"/>
              <a:t>   do</a:t>
            </a:r>
          </a:p>
          <a:p>
            <a:r>
              <a:rPr lang="es-AR" sz="1200" dirty="0"/>
              <a:t>   {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op</a:t>
            </a:r>
            <a:r>
              <a:rPr lang="es-AR" sz="1200" dirty="0"/>
              <a:t>=</a:t>
            </a:r>
            <a:r>
              <a:rPr lang="es-AR" sz="1200" dirty="0" err="1"/>
              <a:t>menu</a:t>
            </a:r>
            <a:r>
              <a:rPr lang="es-AR" sz="1200" dirty="0"/>
              <a:t>();</a:t>
            </a:r>
          </a:p>
          <a:p>
            <a:r>
              <a:rPr lang="es-AR" sz="1200" dirty="0"/>
              <a:t>      </a:t>
            </a:r>
            <a:r>
              <a:rPr lang="es-AR" sz="1200" dirty="0" err="1" smtClean="0"/>
              <a:t>switch</a:t>
            </a:r>
            <a:r>
              <a:rPr lang="es-AR" sz="1200" dirty="0" smtClean="0"/>
              <a:t>(</a:t>
            </a:r>
            <a:r>
              <a:rPr lang="es-AR" sz="1200" dirty="0" err="1" smtClean="0"/>
              <a:t>op</a:t>
            </a:r>
            <a:r>
              <a:rPr lang="es-AR" sz="1200" dirty="0"/>
              <a:t>)</a:t>
            </a:r>
          </a:p>
          <a:p>
            <a:r>
              <a:rPr lang="es-AR" sz="1200" dirty="0"/>
              <a:t>      {</a:t>
            </a:r>
          </a:p>
          <a:p>
            <a:r>
              <a:rPr lang="es-AR" sz="1200" dirty="0"/>
              <a:t>      </a:t>
            </a:r>
            <a:r>
              <a:rPr lang="es-AR" sz="1200" dirty="0" smtClean="0"/>
              <a:t>	case </a:t>
            </a:r>
            <a:r>
              <a:rPr lang="es-AR" sz="1200" dirty="0"/>
              <a:t>1:</a:t>
            </a:r>
          </a:p>
          <a:p>
            <a:r>
              <a:rPr lang="es-AR" sz="1200" dirty="0"/>
              <a:t>         	 </a:t>
            </a:r>
            <a:r>
              <a:rPr lang="es-AR" sz="1200" dirty="0" smtClean="0"/>
              <a:t>           q=</a:t>
            </a:r>
            <a:r>
              <a:rPr lang="es-AR" sz="1200" dirty="0" err="1" smtClean="0"/>
              <a:t>ingresarDato</a:t>
            </a:r>
            <a:r>
              <a:rPr lang="es-AR" sz="1200" dirty="0"/>
              <a:t>();</a:t>
            </a:r>
          </a:p>
          <a:p>
            <a:r>
              <a:rPr lang="es-AR" sz="1200" dirty="0"/>
              <a:t>            </a:t>
            </a:r>
            <a:r>
              <a:rPr lang="es-AR" sz="1200" dirty="0" smtClean="0"/>
              <a:t>	            apilar</a:t>
            </a:r>
            <a:r>
              <a:rPr lang="es-AR" sz="1200" dirty="0"/>
              <a:t>(&amp;</a:t>
            </a:r>
            <a:r>
              <a:rPr lang="es-AR" sz="1200" dirty="0" err="1"/>
              <a:t>p,q</a:t>
            </a:r>
            <a:r>
              <a:rPr lang="es-AR" sz="1200" dirty="0"/>
              <a:t>);</a:t>
            </a:r>
          </a:p>
          <a:p>
            <a:r>
              <a:rPr lang="es-AR" sz="1200" dirty="0"/>
              <a:t>            </a:t>
            </a:r>
            <a:r>
              <a:rPr lang="es-AR" sz="1200" dirty="0" smtClean="0"/>
              <a:t>                     break</a:t>
            </a:r>
            <a:r>
              <a:rPr lang="es-AR" sz="1200" dirty="0"/>
              <a:t>;</a:t>
            </a:r>
          </a:p>
          <a:p>
            <a:r>
              <a:rPr lang="es-AR" sz="1200" dirty="0"/>
              <a:t>         case 2:</a:t>
            </a:r>
          </a:p>
          <a:p>
            <a:r>
              <a:rPr lang="es-AR" sz="1200" dirty="0"/>
              <a:t>         	</a:t>
            </a:r>
            <a:r>
              <a:rPr lang="es-AR" sz="1200" dirty="0" err="1"/>
              <a:t>if</a:t>
            </a:r>
            <a:r>
              <a:rPr lang="es-AR" sz="1200" dirty="0"/>
              <a:t>(</a:t>
            </a:r>
            <a:r>
              <a:rPr lang="es-AR" sz="1200" dirty="0" err="1"/>
              <a:t>pilaVacia</a:t>
            </a:r>
            <a:r>
              <a:rPr lang="es-AR" sz="1200" dirty="0"/>
              <a:t>(p))</a:t>
            </a:r>
          </a:p>
          <a:p>
            <a:r>
              <a:rPr lang="es-AR" sz="1200" dirty="0"/>
              <a:t>            </a:t>
            </a:r>
            <a:r>
              <a:rPr lang="es-AR" sz="1200" dirty="0" smtClean="0"/>
              <a:t>	{</a:t>
            </a:r>
            <a:endParaRPr lang="es-AR" sz="1200" dirty="0"/>
          </a:p>
          <a:p>
            <a:r>
              <a:rPr lang="es-AR" sz="1200" dirty="0"/>
              <a:t>            	</a:t>
            </a:r>
            <a:r>
              <a:rPr lang="es-AR" sz="1200" dirty="0" smtClean="0"/>
              <a:t>        dato=</a:t>
            </a:r>
            <a:r>
              <a:rPr lang="es-AR" sz="1200" dirty="0" err="1" smtClean="0"/>
              <a:t>desapilar</a:t>
            </a:r>
            <a:r>
              <a:rPr lang="es-AR" sz="1200" dirty="0"/>
              <a:t>(&amp;p);</a:t>
            </a:r>
          </a:p>
          <a:p>
            <a:r>
              <a:rPr lang="es-AR" sz="1200" dirty="0"/>
              <a:t>               </a:t>
            </a:r>
            <a:r>
              <a:rPr lang="es-AR" sz="1200" dirty="0" smtClean="0"/>
              <a:t>              </a:t>
            </a:r>
            <a:r>
              <a:rPr lang="es-AR" sz="1200" dirty="0" err="1" smtClean="0"/>
              <a:t>mostrarDato</a:t>
            </a:r>
            <a:r>
              <a:rPr lang="es-AR" sz="1200" dirty="0" smtClean="0"/>
              <a:t>(dato</a:t>
            </a:r>
            <a:r>
              <a:rPr lang="es-AR" sz="1200" dirty="0"/>
              <a:t>);</a:t>
            </a:r>
          </a:p>
          <a:p>
            <a:r>
              <a:rPr lang="es-AR" sz="1200" dirty="0"/>
              <a:t>            </a:t>
            </a:r>
            <a:r>
              <a:rPr lang="es-AR" sz="1200" dirty="0" smtClean="0"/>
              <a:t>         }</a:t>
            </a:r>
            <a:endParaRPr lang="es-AR" sz="1200" dirty="0"/>
          </a:p>
          <a:p>
            <a:r>
              <a:rPr lang="es-AR" sz="1200" dirty="0"/>
              <a:t>            break;</a:t>
            </a:r>
          </a:p>
          <a:p>
            <a:r>
              <a:rPr lang="es-AR" sz="1200" dirty="0"/>
              <a:t>         case 3:</a:t>
            </a:r>
          </a:p>
          <a:p>
            <a:r>
              <a:rPr lang="es-AR" sz="1200" dirty="0"/>
              <a:t>         	</a:t>
            </a:r>
            <a:r>
              <a:rPr lang="es-AR" sz="1200" dirty="0" err="1"/>
              <a:t>if</a:t>
            </a:r>
            <a:r>
              <a:rPr lang="es-AR" sz="1200" dirty="0"/>
              <a:t>(</a:t>
            </a:r>
            <a:r>
              <a:rPr lang="es-AR" sz="1200" dirty="0" err="1"/>
              <a:t>pilaVacia</a:t>
            </a:r>
            <a:r>
              <a:rPr lang="es-AR" sz="1200" dirty="0"/>
              <a:t>(p))</a:t>
            </a:r>
          </a:p>
          <a:p>
            <a:r>
              <a:rPr lang="es-AR" sz="1200" dirty="0"/>
              <a:t>            	</a:t>
            </a:r>
            <a:r>
              <a:rPr lang="es-AR" sz="1200" dirty="0" smtClean="0"/>
              <a:t>          </a:t>
            </a:r>
            <a:r>
              <a:rPr lang="es-AR" sz="1200" dirty="0" err="1" smtClean="0"/>
              <a:t>listarPila</a:t>
            </a:r>
            <a:r>
              <a:rPr lang="es-AR" sz="1200" dirty="0" smtClean="0"/>
              <a:t>(p</a:t>
            </a:r>
            <a:r>
              <a:rPr lang="es-AR" sz="1200" dirty="0"/>
              <a:t>);</a:t>
            </a:r>
          </a:p>
          <a:p>
            <a:r>
              <a:rPr lang="es-AR" sz="1200" dirty="0"/>
              <a:t>      }</a:t>
            </a:r>
          </a:p>
          <a:p>
            <a:r>
              <a:rPr lang="es-AR" sz="1200" dirty="0"/>
              <a:t>   }</a:t>
            </a:r>
            <a:r>
              <a:rPr lang="es-AR" sz="1200" dirty="0" err="1"/>
              <a:t>while</a:t>
            </a:r>
            <a:r>
              <a:rPr lang="es-AR" sz="1200" dirty="0"/>
              <a:t>(</a:t>
            </a:r>
            <a:r>
              <a:rPr lang="es-AR" sz="1200" dirty="0" err="1"/>
              <a:t>op</a:t>
            </a:r>
            <a:r>
              <a:rPr lang="es-AR" sz="1200" dirty="0"/>
              <a:t>&lt;4);</a:t>
            </a:r>
          </a:p>
          <a:p>
            <a:endParaRPr lang="es-AR" sz="1200" dirty="0"/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(p!=</a:t>
            </a:r>
            <a:r>
              <a:rPr lang="es-AR" sz="1200" dirty="0" err="1"/>
              <a:t>NULL</a:t>
            </a:r>
            <a:r>
              <a:rPr lang="es-AR" sz="1200" dirty="0"/>
              <a:t>)</a:t>
            </a:r>
          </a:p>
          <a:p>
            <a:r>
              <a:rPr lang="es-AR" sz="1200" dirty="0"/>
              <a:t>     	</a:t>
            </a:r>
            <a:r>
              <a:rPr lang="es-AR" sz="1200" dirty="0" err="1"/>
              <a:t>eliminarPila</a:t>
            </a:r>
            <a:r>
              <a:rPr lang="es-AR" sz="1200" dirty="0"/>
              <a:t>(p);</a:t>
            </a:r>
          </a:p>
          <a:p>
            <a:endParaRPr lang="es-AR" sz="1200" dirty="0"/>
          </a:p>
          <a:p>
            <a:r>
              <a:rPr lang="es-AR" sz="1200" dirty="0"/>
              <a:t>   </a:t>
            </a:r>
            <a:r>
              <a:rPr lang="es-AR" sz="1200" dirty="0" err="1"/>
              <a:t>return</a:t>
            </a:r>
            <a:r>
              <a:rPr lang="es-AR" sz="1200" dirty="0"/>
              <a:t> 0;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410339" y="2022168"/>
            <a:ext cx="3355238" cy="310854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400" dirty="0"/>
              <a:t>nodo* </a:t>
            </a:r>
            <a:r>
              <a:rPr lang="es-AR" sz="1400" dirty="0" err="1"/>
              <a:t>ingresarDato</a:t>
            </a:r>
            <a:r>
              <a:rPr lang="es-AR" sz="1400" dirty="0"/>
              <a:t>(</a:t>
            </a:r>
            <a:r>
              <a:rPr lang="es-AR" sz="1400" dirty="0" err="1"/>
              <a:t>void</a:t>
            </a:r>
            <a:r>
              <a:rPr lang="es-AR" sz="1400" dirty="0"/>
              <a:t>)</a:t>
            </a:r>
          </a:p>
          <a:p>
            <a:r>
              <a:rPr lang="es-AR" sz="1400" dirty="0"/>
              <a:t>{</a:t>
            </a:r>
          </a:p>
          <a:p>
            <a:r>
              <a:rPr lang="es-AR" sz="1400" dirty="0"/>
              <a:t>	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nro</a:t>
            </a:r>
            <a:r>
              <a:rPr lang="es-AR" sz="1400" dirty="0"/>
              <a:t>;</a:t>
            </a:r>
          </a:p>
          <a:p>
            <a:r>
              <a:rPr lang="es-AR" sz="1400" dirty="0"/>
              <a:t>   nodo *q;</a:t>
            </a:r>
          </a:p>
          <a:p>
            <a:endParaRPr lang="es-AR" sz="1400" dirty="0"/>
          </a:p>
          <a:p>
            <a:r>
              <a:rPr lang="es-AR" sz="1400" dirty="0"/>
              <a:t>   q=(nodo*)</a:t>
            </a:r>
            <a:r>
              <a:rPr lang="es-AR" sz="1400" dirty="0" err="1"/>
              <a:t>malloc</a:t>
            </a:r>
            <a:r>
              <a:rPr lang="es-AR" sz="1400" dirty="0"/>
              <a:t>(</a:t>
            </a:r>
            <a:r>
              <a:rPr lang="es-AR" sz="1400" dirty="0" err="1"/>
              <a:t>sizeof</a:t>
            </a:r>
            <a:r>
              <a:rPr lang="es-AR" sz="1400" dirty="0"/>
              <a:t>(nodo));</a:t>
            </a:r>
          </a:p>
          <a:p>
            <a:endParaRPr lang="es-AR" sz="1400" dirty="0"/>
          </a:p>
          <a:p>
            <a:r>
              <a:rPr lang="es-AR" sz="1400" dirty="0"/>
              <a:t>   </a:t>
            </a:r>
            <a:r>
              <a:rPr lang="es-AR" sz="1400" dirty="0" err="1"/>
              <a:t>system</a:t>
            </a:r>
            <a:r>
              <a:rPr lang="es-AR" sz="1400" dirty="0"/>
              <a:t>("</a:t>
            </a:r>
            <a:r>
              <a:rPr lang="es-AR" sz="1400" dirty="0" err="1"/>
              <a:t>cls</a:t>
            </a:r>
            <a:r>
              <a:rPr lang="es-AR" sz="1400" dirty="0"/>
              <a:t>");</a:t>
            </a:r>
          </a:p>
          <a:p>
            <a:r>
              <a:rPr lang="es-AR" sz="1400" dirty="0"/>
              <a:t>   </a:t>
            </a:r>
            <a:r>
              <a:rPr lang="es-AR" sz="1400" dirty="0" err="1"/>
              <a:t>printf</a:t>
            </a:r>
            <a:r>
              <a:rPr lang="es-AR" sz="1400" dirty="0"/>
              <a:t>("\n\</a:t>
            </a:r>
            <a:r>
              <a:rPr lang="es-AR" sz="1400" dirty="0" err="1"/>
              <a:t>nIngrese</a:t>
            </a:r>
            <a:r>
              <a:rPr lang="es-AR" sz="1400" dirty="0"/>
              <a:t> un número:  ");</a:t>
            </a:r>
          </a:p>
          <a:p>
            <a:r>
              <a:rPr lang="es-AR" sz="1400" dirty="0"/>
              <a:t>   </a:t>
            </a:r>
            <a:r>
              <a:rPr lang="es-AR" sz="1400" dirty="0" err="1"/>
              <a:t>scanf</a:t>
            </a:r>
            <a:r>
              <a:rPr lang="es-AR" sz="1400" dirty="0"/>
              <a:t>("%d",&amp;</a:t>
            </a:r>
            <a:r>
              <a:rPr lang="es-AR" sz="1400" dirty="0" err="1"/>
              <a:t>nro</a:t>
            </a:r>
            <a:r>
              <a:rPr lang="es-AR" sz="1400" dirty="0"/>
              <a:t>);</a:t>
            </a:r>
          </a:p>
          <a:p>
            <a:endParaRPr lang="es-AR" sz="1400" dirty="0"/>
          </a:p>
          <a:p>
            <a:r>
              <a:rPr lang="es-AR" sz="1400" dirty="0"/>
              <a:t>   q-&gt;</a:t>
            </a:r>
            <a:r>
              <a:rPr lang="es-AR" sz="1400" dirty="0" err="1"/>
              <a:t>nro</a:t>
            </a:r>
            <a:r>
              <a:rPr lang="es-AR" sz="1400" dirty="0"/>
              <a:t>=</a:t>
            </a:r>
            <a:r>
              <a:rPr lang="es-AR" sz="1400" dirty="0" err="1"/>
              <a:t>nro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/>
              <a:t>return</a:t>
            </a:r>
            <a:r>
              <a:rPr lang="es-AR" sz="1400" dirty="0"/>
              <a:t> q;</a:t>
            </a:r>
          </a:p>
          <a:p>
            <a:r>
              <a:rPr lang="es-AR" sz="1400" dirty="0"/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123661" y="2062854"/>
            <a:ext cx="3749197" cy="32316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 err="1"/>
              <a:t>int</a:t>
            </a:r>
            <a:r>
              <a:rPr lang="es-AR" sz="1200" dirty="0"/>
              <a:t> </a:t>
            </a:r>
            <a:r>
              <a:rPr lang="es-AR" sz="1200" dirty="0" err="1"/>
              <a:t>menu</a:t>
            </a:r>
            <a:r>
              <a:rPr lang="es-AR" sz="1200" dirty="0"/>
              <a:t>(</a:t>
            </a:r>
            <a:r>
              <a:rPr lang="es-AR" sz="1200" dirty="0" err="1"/>
              <a:t>void</a:t>
            </a:r>
            <a:r>
              <a:rPr lang="es-AR" sz="1200" dirty="0"/>
              <a:t>)</a:t>
            </a:r>
          </a:p>
          <a:p>
            <a:r>
              <a:rPr lang="es-AR" sz="1200" dirty="0"/>
              <a:t>{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int</a:t>
            </a:r>
            <a:r>
              <a:rPr lang="es-AR" sz="1200" dirty="0"/>
              <a:t> </a:t>
            </a:r>
            <a:r>
              <a:rPr lang="es-AR" sz="1200" dirty="0" err="1"/>
              <a:t>op</a:t>
            </a:r>
            <a:r>
              <a:rPr lang="es-AR" sz="1200" dirty="0"/>
              <a:t>;</a:t>
            </a:r>
          </a:p>
          <a:p>
            <a:r>
              <a:rPr lang="es-AR" sz="1200" dirty="0"/>
              <a:t>   do</a:t>
            </a:r>
          </a:p>
          <a:p>
            <a:r>
              <a:rPr lang="es-AR" sz="1200" dirty="0"/>
              <a:t>   {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system</a:t>
            </a:r>
            <a:r>
              <a:rPr lang="es-AR" sz="1200" dirty="0"/>
              <a:t>("</a:t>
            </a:r>
            <a:r>
              <a:rPr lang="es-AR" sz="1200" dirty="0" err="1"/>
              <a:t>cls</a:t>
            </a:r>
            <a:r>
              <a:rPr lang="es-AR" sz="1200" dirty="0"/>
              <a:t>");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printf</a:t>
            </a:r>
            <a:r>
              <a:rPr lang="es-AR" sz="1200" dirty="0"/>
              <a:t>("</a:t>
            </a:r>
            <a:r>
              <a:rPr lang="es-AR" sz="1200" dirty="0" err="1"/>
              <a:t>MENU</a:t>
            </a:r>
            <a:r>
              <a:rPr lang="es-AR" sz="1200" dirty="0"/>
              <a:t> DE OPCIONES\n\n");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printf</a:t>
            </a:r>
            <a:r>
              <a:rPr lang="es-AR" sz="1200" dirty="0"/>
              <a:t>("1- Apilar\n");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printf</a:t>
            </a:r>
            <a:r>
              <a:rPr lang="es-AR" sz="1200" dirty="0"/>
              <a:t>("2- </a:t>
            </a:r>
            <a:r>
              <a:rPr lang="es-AR" sz="1200" dirty="0" err="1"/>
              <a:t>Desapilar</a:t>
            </a:r>
            <a:r>
              <a:rPr lang="es-AR" sz="1200" dirty="0"/>
              <a:t>\n");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printf</a:t>
            </a:r>
            <a:r>
              <a:rPr lang="es-AR" sz="1200" dirty="0"/>
              <a:t>("3- Listar\n");</a:t>
            </a:r>
          </a:p>
          <a:p>
            <a:r>
              <a:rPr lang="es-AR" sz="1200" dirty="0"/>
              <a:t>   	</a:t>
            </a:r>
            <a:r>
              <a:rPr lang="es-AR" sz="1200" dirty="0" err="1"/>
              <a:t>printf</a:t>
            </a:r>
            <a:r>
              <a:rPr lang="es-AR" sz="1200" dirty="0"/>
              <a:t>("4- Salir\n");</a:t>
            </a:r>
          </a:p>
          <a:p>
            <a:endParaRPr lang="es-AR" sz="1200" dirty="0"/>
          </a:p>
          <a:p>
            <a:r>
              <a:rPr lang="es-AR" sz="1200" dirty="0"/>
              <a:t>      </a:t>
            </a:r>
            <a:r>
              <a:rPr lang="es-AR" sz="1200" dirty="0" err="1"/>
              <a:t>printf</a:t>
            </a:r>
            <a:r>
              <a:rPr lang="es-AR" sz="1200" dirty="0"/>
              <a:t>("Ingrese </a:t>
            </a:r>
            <a:r>
              <a:rPr lang="es-AR" sz="1200" dirty="0" err="1"/>
              <a:t>Opcion</a:t>
            </a:r>
            <a:r>
              <a:rPr lang="es-AR" sz="1200" dirty="0"/>
              <a:t>:  ");</a:t>
            </a:r>
          </a:p>
          <a:p>
            <a:r>
              <a:rPr lang="es-AR" sz="1200" dirty="0"/>
              <a:t>      </a:t>
            </a:r>
            <a:r>
              <a:rPr lang="es-AR" sz="1200" dirty="0" err="1"/>
              <a:t>scanf</a:t>
            </a:r>
            <a:r>
              <a:rPr lang="es-AR" sz="1200" dirty="0"/>
              <a:t>("%d",&amp;</a:t>
            </a:r>
            <a:r>
              <a:rPr lang="es-AR" sz="1200" dirty="0" err="1"/>
              <a:t>op</a:t>
            </a:r>
            <a:r>
              <a:rPr lang="es-AR" sz="1200" dirty="0"/>
              <a:t>);</a:t>
            </a:r>
          </a:p>
          <a:p>
            <a:r>
              <a:rPr lang="es-AR" sz="1200" dirty="0"/>
              <a:t>   }</a:t>
            </a:r>
            <a:r>
              <a:rPr lang="es-AR" sz="1200" dirty="0" err="1"/>
              <a:t>while</a:t>
            </a:r>
            <a:r>
              <a:rPr lang="es-AR" sz="1200" dirty="0"/>
              <a:t>(</a:t>
            </a:r>
            <a:r>
              <a:rPr lang="es-AR" sz="1200" dirty="0" err="1"/>
              <a:t>op</a:t>
            </a:r>
            <a:r>
              <a:rPr lang="es-AR" sz="1200" dirty="0"/>
              <a:t>&lt;1||</a:t>
            </a:r>
            <a:r>
              <a:rPr lang="es-AR" sz="1200" dirty="0" err="1"/>
              <a:t>op</a:t>
            </a:r>
            <a:r>
              <a:rPr lang="es-AR" sz="1200" dirty="0"/>
              <a:t>&gt;4);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return</a:t>
            </a:r>
            <a:r>
              <a:rPr lang="es-AR" sz="1200" dirty="0"/>
              <a:t> </a:t>
            </a:r>
            <a:r>
              <a:rPr lang="es-AR" sz="1200" dirty="0" err="1"/>
              <a:t>op</a:t>
            </a:r>
            <a:r>
              <a:rPr lang="es-AR" sz="1200" dirty="0"/>
              <a:t>;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4775408" y="1218694"/>
            <a:ext cx="3751327" cy="3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</a:t>
            </a:r>
            <a:r>
              <a:rPr lang="es-AR" sz="4400" dirty="0" smtClean="0"/>
              <a:t>la cima o Pila</a:t>
            </a:r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754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519</TotalTime>
  <Words>855</Words>
  <Application>Microsoft Office PowerPoint</Application>
  <PresentationFormat>Panorámica</PresentationFormat>
  <Paragraphs>325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Bookman Old Style</vt:lpstr>
      <vt:lpstr>Rockwell</vt:lpstr>
      <vt:lpstr>Damask</vt:lpstr>
      <vt:lpstr>Presentación de PowerPoint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Alumno</dc:creator>
  <cp:lastModifiedBy>Prof Roclaw</cp:lastModifiedBy>
  <cp:revision>48</cp:revision>
  <dcterms:created xsi:type="dcterms:W3CDTF">2017-06-09T23:20:26Z</dcterms:created>
  <dcterms:modified xsi:type="dcterms:W3CDTF">2018-06-07T21:59:07Z</dcterms:modified>
</cp:coreProperties>
</file>