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handoutMasterIdLst>
    <p:handoutMasterId r:id="rId21"/>
  </p:handoutMasterIdLst>
  <p:sldIdLst>
    <p:sldId id="257" r:id="rId2"/>
    <p:sldId id="27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74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-28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2DACB-9902-47A7-9F73-60236A2D5B6A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1151D-63EE-4DFE-8A04-588DEC7EE9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3464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123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10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6306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0233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927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03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323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9413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854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372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765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238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121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794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374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75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60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8EF58-7A00-4E47-B259-18837D7D96D5}" type="datetimeFigureOut">
              <a:rPr lang="es-AR" smtClean="0"/>
              <a:t>7/6/2018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0881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34" name="Subtítulo 2"/>
          <p:cNvSpPr txBox="1">
            <a:spLocks/>
          </p:cNvSpPr>
          <p:nvPr/>
        </p:nvSpPr>
        <p:spPr>
          <a:xfrm>
            <a:off x="4602139" y="1329070"/>
            <a:ext cx="3564994" cy="512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>
                <a:solidFill>
                  <a:srgbClr val="FFFF00"/>
                </a:solidFill>
              </a:rPr>
              <a:t>Ingreso de datos por cola</a:t>
            </a:r>
          </a:p>
          <a:p>
            <a:endParaRPr lang="es-AR" dirty="0"/>
          </a:p>
        </p:txBody>
      </p:sp>
      <p:pic>
        <p:nvPicPr>
          <p:cNvPr id="1026" name="Picture 2" descr="COLASHERNÃN JAVIER TORRES BAQUEROJONATHAN YESID VELANDIA FRAILEFUNDACIÃN UNIVERSITARIA DE SAN GIL - UNISANGILINGENIERÃA DE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37" t="34773" r="-1646"/>
          <a:stretch/>
        </p:blipFill>
        <p:spPr bwMode="auto">
          <a:xfrm>
            <a:off x="2570161" y="2103586"/>
            <a:ext cx="2705036" cy="27307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OLASHERNÃN JAVIER TORRES BAQUEROJONATHAN YESID VELANDIA FRAILEFUNDACIÃN UNIVERSITARIA DE SAN GIL - UNISANGILINGENIERÃA DE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7" t="43101" r="55462" b="17365"/>
          <a:stretch/>
        </p:blipFill>
        <p:spPr bwMode="auto">
          <a:xfrm>
            <a:off x="6550927" y="2388357"/>
            <a:ext cx="3887505" cy="33846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/>
          <p:cNvSpPr txBox="1"/>
          <p:nvPr/>
        </p:nvSpPr>
        <p:spPr>
          <a:xfrm>
            <a:off x="52075" y="5653773"/>
            <a:ext cx="273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Arial Narrow" panose="020B0606020202030204" pitchFamily="34" charset="0"/>
              </a:rPr>
              <a:t>Profesores</a:t>
            </a:r>
          </a:p>
          <a:p>
            <a:r>
              <a:rPr lang="es-AR" dirty="0" smtClean="0">
                <a:latin typeface="Arial Narrow" panose="020B0606020202030204" pitchFamily="34" charset="0"/>
              </a:rPr>
              <a:t>Lic. Lovallo Gustavo</a:t>
            </a:r>
          </a:p>
          <a:p>
            <a:r>
              <a:rPr lang="es-AR" dirty="0" smtClean="0">
                <a:latin typeface="Arial Narrow" panose="020B0606020202030204" pitchFamily="34" charset="0"/>
              </a:rPr>
              <a:t>Ing. Behringer Alejandro</a:t>
            </a:r>
            <a:endParaRPr lang="es-AR" dirty="0">
              <a:latin typeface="Arial Narrow" panose="020B0606020202030204" pitchFamily="34" charset="0"/>
            </a:endParaRPr>
          </a:p>
        </p:txBody>
      </p:sp>
      <p:pic>
        <p:nvPicPr>
          <p:cNvPr id="21" name="Picture 2" descr="Resultado de imagen para LOGO INS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8" y="44888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369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1266422" y="38467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1266422" y="38467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8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1286017" y="2883090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370FB0</a:t>
            </a:r>
            <a:endParaRPr lang="it-IT" dirty="0"/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1521246" y="326571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20" name="19 Rectángulo"/>
          <p:cNvSpPr/>
          <p:nvPr/>
        </p:nvSpPr>
        <p:spPr>
          <a:xfrm>
            <a:off x="919903" y="1444157"/>
            <a:ext cx="3899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q=</a:t>
            </a:r>
            <a:r>
              <a:rPr lang="es-AR" dirty="0" err="1"/>
              <a:t>ingresardato</a:t>
            </a:r>
            <a:r>
              <a:rPr lang="es-AR" dirty="0"/>
              <a:t>();</a:t>
            </a:r>
          </a:p>
          <a:p>
            <a:r>
              <a:rPr lang="es-AR" dirty="0"/>
              <a:t> </a:t>
            </a:r>
            <a:r>
              <a:rPr lang="es-AR" dirty="0" smtClean="0"/>
              <a:t>acolar</a:t>
            </a:r>
            <a:r>
              <a:rPr lang="es-AR" dirty="0"/>
              <a:t>(&amp;</a:t>
            </a:r>
            <a:r>
              <a:rPr lang="es-AR" dirty="0" err="1"/>
              <a:t>ps</a:t>
            </a:r>
            <a:r>
              <a:rPr lang="es-AR" dirty="0"/>
              <a:t>,&amp;</a:t>
            </a:r>
            <a:r>
              <a:rPr lang="es-AR" dirty="0" err="1"/>
              <a:t>pe,q</a:t>
            </a:r>
            <a:r>
              <a:rPr lang="es-AR" dirty="0"/>
              <a:t>);</a:t>
            </a:r>
          </a:p>
        </p:txBody>
      </p:sp>
      <p:sp>
        <p:nvSpPr>
          <p:cNvPr id="5" name="4 Hexágono"/>
          <p:cNvSpPr/>
          <p:nvPr/>
        </p:nvSpPr>
        <p:spPr>
          <a:xfrm>
            <a:off x="2314981" y="2759530"/>
            <a:ext cx="569903" cy="506185"/>
          </a:xfrm>
          <a:prstGeom prst="hex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err="1" smtClean="0">
                <a:solidFill>
                  <a:schemeClr val="bg1"/>
                </a:solidFill>
              </a:rPr>
              <a:t>ps</a:t>
            </a:r>
            <a:endParaRPr lang="es-AR" sz="1400" b="1" dirty="0">
              <a:solidFill>
                <a:schemeClr val="bg1"/>
              </a:solidFill>
            </a:endParaRPr>
          </a:p>
        </p:txBody>
      </p:sp>
      <p:cxnSp>
        <p:nvCxnSpPr>
          <p:cNvPr id="15" name="Conector recto de flecha 43"/>
          <p:cNvCxnSpPr/>
          <p:nvPr/>
        </p:nvCxnSpPr>
        <p:spPr>
          <a:xfrm>
            <a:off x="2600385" y="3265715"/>
            <a:ext cx="271832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17" name="16 Hexágono"/>
          <p:cNvSpPr/>
          <p:nvPr/>
        </p:nvSpPr>
        <p:spPr>
          <a:xfrm>
            <a:off x="696520" y="2842030"/>
            <a:ext cx="569903" cy="506185"/>
          </a:xfrm>
          <a:prstGeom prst="hexag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>
                <a:solidFill>
                  <a:schemeClr val="bg1"/>
                </a:solidFill>
              </a:rPr>
              <a:t>p</a:t>
            </a:r>
            <a:r>
              <a:rPr lang="es-AR" sz="1400" b="1" dirty="0" smtClean="0">
                <a:solidFill>
                  <a:schemeClr val="bg1"/>
                </a:solidFill>
              </a:rPr>
              <a:t>e</a:t>
            </a:r>
            <a:endParaRPr lang="es-AR" sz="1400" b="1" dirty="0">
              <a:solidFill>
                <a:schemeClr val="bg1"/>
              </a:solidFill>
            </a:endParaRPr>
          </a:p>
        </p:txBody>
      </p:sp>
      <p:cxnSp>
        <p:nvCxnSpPr>
          <p:cNvPr id="22" name="Conector recto de flecha 43"/>
          <p:cNvCxnSpPr/>
          <p:nvPr/>
        </p:nvCxnSpPr>
        <p:spPr>
          <a:xfrm>
            <a:off x="1207321" y="3329350"/>
            <a:ext cx="43778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CuadroTexto 13"/>
          <p:cNvSpPr txBox="1"/>
          <p:nvPr/>
        </p:nvSpPr>
        <p:spPr>
          <a:xfrm>
            <a:off x="3683856" y="5827300"/>
            <a:ext cx="30279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Se genera un nuevo NODO</a:t>
            </a:r>
          </a:p>
        </p:txBody>
      </p:sp>
      <p:sp>
        <p:nvSpPr>
          <p:cNvPr id="26" name="Proceso 3"/>
          <p:cNvSpPr/>
          <p:nvPr/>
        </p:nvSpPr>
        <p:spPr>
          <a:xfrm>
            <a:off x="4119159" y="38793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CuadroTexto 11"/>
          <p:cNvSpPr txBox="1"/>
          <p:nvPr/>
        </p:nvSpPr>
        <p:spPr>
          <a:xfrm>
            <a:off x="4119159" y="38793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12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28" name="CuadroTexto 12"/>
          <p:cNvSpPr txBox="1"/>
          <p:nvPr/>
        </p:nvSpPr>
        <p:spPr>
          <a:xfrm>
            <a:off x="4124466" y="4383374"/>
            <a:ext cx="1728000" cy="11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29" name="CuadroTexto 42"/>
          <p:cNvSpPr txBox="1"/>
          <p:nvPr/>
        </p:nvSpPr>
        <p:spPr>
          <a:xfrm>
            <a:off x="4509961" y="2921930"/>
            <a:ext cx="116750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370FD0</a:t>
            </a:r>
            <a:endParaRPr lang="it-IT" dirty="0"/>
          </a:p>
        </p:txBody>
      </p:sp>
      <p:cxnSp>
        <p:nvCxnSpPr>
          <p:cNvPr id="30" name="Conector recto de flecha 43"/>
          <p:cNvCxnSpPr/>
          <p:nvPr/>
        </p:nvCxnSpPr>
        <p:spPr>
          <a:xfrm>
            <a:off x="4745190" y="330455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6546760" y="1284182"/>
            <a:ext cx="499182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/>
              <a:t>void</a:t>
            </a:r>
            <a:r>
              <a:rPr lang="es-AR" dirty="0"/>
              <a:t> acolar(nodo **</a:t>
            </a:r>
            <a:r>
              <a:rPr lang="es-AR" dirty="0" err="1"/>
              <a:t>ps,nodo</a:t>
            </a:r>
            <a:r>
              <a:rPr lang="es-AR" dirty="0"/>
              <a:t> **</a:t>
            </a:r>
            <a:r>
              <a:rPr lang="es-AR" dirty="0" err="1"/>
              <a:t>pe,nodo</a:t>
            </a:r>
            <a:r>
              <a:rPr lang="es-AR" dirty="0"/>
              <a:t> *q)</a:t>
            </a:r>
          </a:p>
          <a:p>
            <a:r>
              <a:rPr lang="es-AR" dirty="0"/>
              <a:t>{</a:t>
            </a:r>
          </a:p>
          <a:p>
            <a:r>
              <a:rPr lang="es-AR" dirty="0" err="1"/>
              <a:t>if</a:t>
            </a:r>
            <a:r>
              <a:rPr lang="es-AR" dirty="0"/>
              <a:t>(*</a:t>
            </a:r>
            <a:r>
              <a:rPr lang="es-AR" dirty="0" err="1"/>
              <a:t>ps</a:t>
            </a:r>
            <a:r>
              <a:rPr lang="es-AR" dirty="0"/>
              <a:t>==NULL)</a:t>
            </a:r>
          </a:p>
          <a:p>
            <a:r>
              <a:rPr lang="es-AR" dirty="0"/>
              <a:t>	{</a:t>
            </a:r>
          </a:p>
          <a:p>
            <a:r>
              <a:rPr lang="es-AR" dirty="0"/>
              <a:t>   *</a:t>
            </a:r>
            <a:r>
              <a:rPr lang="es-AR" dirty="0" err="1"/>
              <a:t>ps</a:t>
            </a:r>
            <a:r>
              <a:rPr lang="es-AR" dirty="0"/>
              <a:t>=*pe=q;</a:t>
            </a:r>
          </a:p>
          <a:p>
            <a:r>
              <a:rPr lang="es-AR" dirty="0"/>
              <a:t>   }</a:t>
            </a:r>
          </a:p>
          <a:p>
            <a:r>
              <a:rPr lang="es-AR" dirty="0" err="1"/>
              <a:t>else</a:t>
            </a:r>
            <a:endParaRPr lang="es-AR" dirty="0"/>
          </a:p>
          <a:p>
            <a:r>
              <a:rPr lang="es-AR" dirty="0" smtClean="0"/>
              <a:t>{</a:t>
            </a:r>
            <a:endParaRPr lang="es-AR" dirty="0"/>
          </a:p>
          <a:p>
            <a:r>
              <a:rPr lang="es-AR" dirty="0"/>
              <a:t>   </a:t>
            </a:r>
            <a:r>
              <a:rPr lang="es-AR" b="1" dirty="0">
                <a:solidFill>
                  <a:srgbClr val="FFFF00"/>
                </a:solidFill>
              </a:rPr>
              <a:t>(*pe)-&gt;</a:t>
            </a:r>
            <a:r>
              <a:rPr lang="es-AR" b="1" dirty="0" err="1">
                <a:solidFill>
                  <a:srgbClr val="FFFF00"/>
                </a:solidFill>
              </a:rPr>
              <a:t>ptr</a:t>
            </a:r>
            <a:r>
              <a:rPr lang="es-AR" b="1" dirty="0">
                <a:solidFill>
                  <a:srgbClr val="FFFF00"/>
                </a:solidFill>
              </a:rPr>
              <a:t>=q;</a:t>
            </a:r>
          </a:p>
          <a:p>
            <a:r>
              <a:rPr lang="es-AR" dirty="0"/>
              <a:t>   *pe=q;</a:t>
            </a:r>
          </a:p>
          <a:p>
            <a:r>
              <a:rPr lang="es-AR" dirty="0"/>
              <a:t>   }</a:t>
            </a:r>
          </a:p>
          <a:p>
            <a:r>
              <a:rPr lang="es-AR" dirty="0"/>
              <a:t>(*pe)-&gt;</a:t>
            </a:r>
            <a:r>
              <a:rPr lang="es-AR" dirty="0" err="1"/>
              <a:t>ptr</a:t>
            </a:r>
            <a:r>
              <a:rPr lang="es-AR" dirty="0"/>
              <a:t>=NULL;</a:t>
            </a:r>
          </a:p>
          <a:p>
            <a:r>
              <a:rPr lang="es-AR" dirty="0"/>
              <a:t>}</a:t>
            </a:r>
          </a:p>
        </p:txBody>
      </p:sp>
      <p:sp>
        <p:nvSpPr>
          <p:cNvPr id="23" name="CuadroTexto 12"/>
          <p:cNvSpPr txBox="1">
            <a:spLocks noChangeAspect="1"/>
          </p:cNvSpPr>
          <p:nvPr/>
        </p:nvSpPr>
        <p:spPr>
          <a:xfrm>
            <a:off x="1271729" y="4350773"/>
            <a:ext cx="17475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solidFill>
                  <a:schemeClr val="bg1"/>
                </a:solidFill>
              </a:rPr>
              <a:t>370FD0</a:t>
            </a:r>
            <a:endParaRPr lang="it-IT" sz="3200" dirty="0">
              <a:solidFill>
                <a:schemeClr val="bg1"/>
              </a:solidFill>
            </a:endParaRPr>
          </a:p>
        </p:txBody>
      </p:sp>
      <p:pic>
        <p:nvPicPr>
          <p:cNvPr id="24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65" y="50524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27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1266422" y="38467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1266422" y="38467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8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271729" y="4350773"/>
            <a:ext cx="1747519" cy="11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solidFill>
                  <a:schemeClr val="bg1"/>
                </a:solidFill>
              </a:rPr>
              <a:t>370fd0</a:t>
            </a: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1286017" y="2883090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370FB0</a:t>
            </a:r>
            <a:endParaRPr lang="it-IT" dirty="0"/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1521246" y="326571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20" name="19 Rectángulo"/>
          <p:cNvSpPr/>
          <p:nvPr/>
        </p:nvSpPr>
        <p:spPr>
          <a:xfrm>
            <a:off x="919903" y="1444157"/>
            <a:ext cx="3899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q=</a:t>
            </a:r>
            <a:r>
              <a:rPr lang="es-AR" dirty="0" err="1"/>
              <a:t>ingresardato</a:t>
            </a:r>
            <a:r>
              <a:rPr lang="es-AR" dirty="0"/>
              <a:t>();</a:t>
            </a:r>
          </a:p>
          <a:p>
            <a:r>
              <a:rPr lang="es-AR" dirty="0"/>
              <a:t> </a:t>
            </a:r>
            <a:r>
              <a:rPr lang="es-AR" dirty="0" smtClean="0"/>
              <a:t>acolar</a:t>
            </a:r>
            <a:r>
              <a:rPr lang="es-AR" dirty="0"/>
              <a:t>(&amp;</a:t>
            </a:r>
            <a:r>
              <a:rPr lang="es-AR" dirty="0" err="1"/>
              <a:t>ps</a:t>
            </a:r>
            <a:r>
              <a:rPr lang="es-AR" dirty="0"/>
              <a:t>,&amp;</a:t>
            </a:r>
            <a:r>
              <a:rPr lang="es-AR" dirty="0" err="1"/>
              <a:t>pe,q</a:t>
            </a:r>
            <a:r>
              <a:rPr lang="es-AR" dirty="0"/>
              <a:t>);</a:t>
            </a:r>
          </a:p>
        </p:txBody>
      </p:sp>
      <p:sp>
        <p:nvSpPr>
          <p:cNvPr id="5" name="4 Hexágono"/>
          <p:cNvSpPr/>
          <p:nvPr/>
        </p:nvSpPr>
        <p:spPr>
          <a:xfrm>
            <a:off x="2314981" y="2759530"/>
            <a:ext cx="569903" cy="506185"/>
          </a:xfrm>
          <a:prstGeom prst="hex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err="1" smtClean="0">
                <a:solidFill>
                  <a:schemeClr val="bg1"/>
                </a:solidFill>
              </a:rPr>
              <a:t>ps</a:t>
            </a:r>
            <a:endParaRPr lang="es-AR" sz="1400" b="1" dirty="0">
              <a:solidFill>
                <a:schemeClr val="bg1"/>
              </a:solidFill>
            </a:endParaRPr>
          </a:p>
        </p:txBody>
      </p:sp>
      <p:cxnSp>
        <p:nvCxnSpPr>
          <p:cNvPr id="15" name="Conector recto de flecha 43"/>
          <p:cNvCxnSpPr/>
          <p:nvPr/>
        </p:nvCxnSpPr>
        <p:spPr>
          <a:xfrm>
            <a:off x="2600385" y="3265715"/>
            <a:ext cx="271832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17" name="16 Hexágono"/>
          <p:cNvSpPr/>
          <p:nvPr/>
        </p:nvSpPr>
        <p:spPr>
          <a:xfrm>
            <a:off x="696520" y="2842030"/>
            <a:ext cx="569903" cy="506185"/>
          </a:xfrm>
          <a:prstGeom prst="hexag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>
                <a:solidFill>
                  <a:schemeClr val="bg1"/>
                </a:solidFill>
              </a:rPr>
              <a:t>p</a:t>
            </a:r>
            <a:r>
              <a:rPr lang="es-AR" sz="1400" b="1" dirty="0" smtClean="0">
                <a:solidFill>
                  <a:schemeClr val="bg1"/>
                </a:solidFill>
              </a:rPr>
              <a:t>e</a:t>
            </a:r>
            <a:endParaRPr lang="es-AR" sz="1400" b="1" dirty="0">
              <a:solidFill>
                <a:schemeClr val="bg1"/>
              </a:solidFill>
            </a:endParaRPr>
          </a:p>
        </p:txBody>
      </p:sp>
      <p:cxnSp>
        <p:nvCxnSpPr>
          <p:cNvPr id="22" name="Conector recto de flecha 43"/>
          <p:cNvCxnSpPr/>
          <p:nvPr/>
        </p:nvCxnSpPr>
        <p:spPr>
          <a:xfrm>
            <a:off x="1207321" y="3329350"/>
            <a:ext cx="43778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CuadroTexto 13"/>
          <p:cNvSpPr txBox="1"/>
          <p:nvPr/>
        </p:nvSpPr>
        <p:spPr>
          <a:xfrm>
            <a:off x="3683856" y="5827300"/>
            <a:ext cx="30279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Se genera un nuevo NODO</a:t>
            </a:r>
          </a:p>
        </p:txBody>
      </p:sp>
      <p:sp>
        <p:nvSpPr>
          <p:cNvPr id="26" name="Proceso 3"/>
          <p:cNvSpPr/>
          <p:nvPr/>
        </p:nvSpPr>
        <p:spPr>
          <a:xfrm>
            <a:off x="4119159" y="38793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CuadroTexto 11"/>
          <p:cNvSpPr txBox="1"/>
          <p:nvPr/>
        </p:nvSpPr>
        <p:spPr>
          <a:xfrm>
            <a:off x="4119159" y="38793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12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28" name="CuadroTexto 12"/>
          <p:cNvSpPr txBox="1"/>
          <p:nvPr/>
        </p:nvSpPr>
        <p:spPr>
          <a:xfrm>
            <a:off x="4124466" y="4383374"/>
            <a:ext cx="1728000" cy="11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29" name="CuadroTexto 42"/>
          <p:cNvSpPr txBox="1"/>
          <p:nvPr/>
        </p:nvSpPr>
        <p:spPr>
          <a:xfrm>
            <a:off x="4509960" y="2921930"/>
            <a:ext cx="10719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370FD0</a:t>
            </a:r>
            <a:endParaRPr lang="it-IT" dirty="0"/>
          </a:p>
        </p:txBody>
      </p:sp>
      <p:cxnSp>
        <p:nvCxnSpPr>
          <p:cNvPr id="30" name="Conector recto de flecha 43"/>
          <p:cNvCxnSpPr/>
          <p:nvPr/>
        </p:nvCxnSpPr>
        <p:spPr>
          <a:xfrm>
            <a:off x="4745190" y="330455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6546760" y="1284182"/>
            <a:ext cx="499182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/>
              <a:t>void</a:t>
            </a:r>
            <a:r>
              <a:rPr lang="es-AR" dirty="0"/>
              <a:t> acolar(nodo **</a:t>
            </a:r>
            <a:r>
              <a:rPr lang="es-AR" dirty="0" err="1"/>
              <a:t>ps,nodo</a:t>
            </a:r>
            <a:r>
              <a:rPr lang="es-AR" dirty="0"/>
              <a:t> **</a:t>
            </a:r>
            <a:r>
              <a:rPr lang="es-AR" dirty="0" err="1"/>
              <a:t>pe,nodo</a:t>
            </a:r>
            <a:r>
              <a:rPr lang="es-AR" dirty="0"/>
              <a:t> *q)</a:t>
            </a:r>
          </a:p>
          <a:p>
            <a:r>
              <a:rPr lang="es-AR" dirty="0"/>
              <a:t>{</a:t>
            </a:r>
          </a:p>
          <a:p>
            <a:r>
              <a:rPr lang="es-AR" dirty="0" err="1"/>
              <a:t>if</a:t>
            </a:r>
            <a:r>
              <a:rPr lang="es-AR" dirty="0"/>
              <a:t>(*</a:t>
            </a:r>
            <a:r>
              <a:rPr lang="es-AR" dirty="0" err="1"/>
              <a:t>ps</a:t>
            </a:r>
            <a:r>
              <a:rPr lang="es-AR" dirty="0"/>
              <a:t>==NULL)</a:t>
            </a:r>
          </a:p>
          <a:p>
            <a:r>
              <a:rPr lang="es-AR" dirty="0"/>
              <a:t>	{</a:t>
            </a:r>
          </a:p>
          <a:p>
            <a:r>
              <a:rPr lang="es-AR" dirty="0"/>
              <a:t>   *</a:t>
            </a:r>
            <a:r>
              <a:rPr lang="es-AR" dirty="0" err="1"/>
              <a:t>ps</a:t>
            </a:r>
            <a:r>
              <a:rPr lang="es-AR" dirty="0"/>
              <a:t>=*pe=q;</a:t>
            </a:r>
          </a:p>
          <a:p>
            <a:r>
              <a:rPr lang="es-AR" dirty="0"/>
              <a:t>   }</a:t>
            </a:r>
          </a:p>
          <a:p>
            <a:r>
              <a:rPr lang="es-AR" dirty="0" err="1"/>
              <a:t>else</a:t>
            </a:r>
            <a:endParaRPr lang="es-AR" dirty="0"/>
          </a:p>
          <a:p>
            <a:r>
              <a:rPr lang="es-AR" dirty="0" smtClean="0"/>
              <a:t>{</a:t>
            </a:r>
            <a:endParaRPr lang="es-AR" dirty="0"/>
          </a:p>
          <a:p>
            <a:r>
              <a:rPr lang="es-AR" dirty="0"/>
              <a:t>   (*pe)-&gt;</a:t>
            </a:r>
            <a:r>
              <a:rPr lang="es-AR" dirty="0" err="1"/>
              <a:t>ptr</a:t>
            </a:r>
            <a:r>
              <a:rPr lang="es-AR" dirty="0"/>
              <a:t>=q;</a:t>
            </a:r>
          </a:p>
          <a:p>
            <a:r>
              <a:rPr lang="es-AR" b="1" dirty="0">
                <a:solidFill>
                  <a:srgbClr val="FFFF00"/>
                </a:solidFill>
              </a:rPr>
              <a:t>   *pe=q;</a:t>
            </a:r>
          </a:p>
          <a:p>
            <a:r>
              <a:rPr lang="es-AR" dirty="0"/>
              <a:t> </a:t>
            </a:r>
            <a:r>
              <a:rPr lang="es-AR" dirty="0" smtClean="0"/>
              <a:t>}</a:t>
            </a:r>
            <a:endParaRPr lang="es-AR" dirty="0"/>
          </a:p>
          <a:p>
            <a:r>
              <a:rPr lang="es-AR" dirty="0"/>
              <a:t>(*pe)-&gt;</a:t>
            </a:r>
            <a:r>
              <a:rPr lang="es-AR" dirty="0" err="1"/>
              <a:t>ptr</a:t>
            </a:r>
            <a:r>
              <a:rPr lang="es-AR" dirty="0"/>
              <a:t>=NULL;</a:t>
            </a:r>
          </a:p>
          <a:p>
            <a:r>
              <a:rPr lang="es-AR" dirty="0"/>
              <a:t>}</a:t>
            </a:r>
          </a:p>
        </p:txBody>
      </p:sp>
      <p:pic>
        <p:nvPicPr>
          <p:cNvPr id="23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8" y="50524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82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1266422" y="38467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1266422" y="38467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8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271729" y="4350773"/>
            <a:ext cx="17475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solidFill>
                  <a:schemeClr val="bg1"/>
                </a:solidFill>
              </a:rPr>
              <a:t>370FD0</a:t>
            </a: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1286017" y="2883090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370FB0</a:t>
            </a:r>
            <a:endParaRPr lang="it-IT" dirty="0"/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1521246" y="326571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20" name="19 Rectángulo"/>
          <p:cNvSpPr/>
          <p:nvPr/>
        </p:nvSpPr>
        <p:spPr>
          <a:xfrm>
            <a:off x="919903" y="1444157"/>
            <a:ext cx="3899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q=</a:t>
            </a:r>
            <a:r>
              <a:rPr lang="es-AR" dirty="0" err="1"/>
              <a:t>ingresardato</a:t>
            </a:r>
            <a:r>
              <a:rPr lang="es-AR" dirty="0"/>
              <a:t>();</a:t>
            </a:r>
          </a:p>
          <a:p>
            <a:r>
              <a:rPr lang="es-AR" dirty="0"/>
              <a:t> </a:t>
            </a:r>
            <a:r>
              <a:rPr lang="es-AR" dirty="0" smtClean="0"/>
              <a:t>acolar</a:t>
            </a:r>
            <a:r>
              <a:rPr lang="es-AR" dirty="0"/>
              <a:t>(&amp;</a:t>
            </a:r>
            <a:r>
              <a:rPr lang="es-AR" dirty="0" err="1"/>
              <a:t>ps</a:t>
            </a:r>
            <a:r>
              <a:rPr lang="es-AR" dirty="0"/>
              <a:t>,&amp;</a:t>
            </a:r>
            <a:r>
              <a:rPr lang="es-AR" dirty="0" err="1"/>
              <a:t>pe,q</a:t>
            </a:r>
            <a:r>
              <a:rPr lang="es-AR" dirty="0"/>
              <a:t>);</a:t>
            </a:r>
          </a:p>
        </p:txBody>
      </p:sp>
      <p:sp>
        <p:nvSpPr>
          <p:cNvPr id="5" name="4 Hexágono"/>
          <p:cNvSpPr/>
          <p:nvPr/>
        </p:nvSpPr>
        <p:spPr>
          <a:xfrm>
            <a:off x="2314981" y="2759530"/>
            <a:ext cx="569903" cy="506185"/>
          </a:xfrm>
          <a:prstGeom prst="hex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err="1" smtClean="0">
                <a:solidFill>
                  <a:schemeClr val="bg1"/>
                </a:solidFill>
              </a:rPr>
              <a:t>ps</a:t>
            </a:r>
            <a:endParaRPr lang="es-AR" sz="1400" b="1" dirty="0">
              <a:solidFill>
                <a:schemeClr val="bg1"/>
              </a:solidFill>
            </a:endParaRPr>
          </a:p>
        </p:txBody>
      </p:sp>
      <p:cxnSp>
        <p:nvCxnSpPr>
          <p:cNvPr id="15" name="Conector recto de flecha 43"/>
          <p:cNvCxnSpPr/>
          <p:nvPr/>
        </p:nvCxnSpPr>
        <p:spPr>
          <a:xfrm>
            <a:off x="2600385" y="3265715"/>
            <a:ext cx="271832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17" name="16 Hexágono"/>
          <p:cNvSpPr/>
          <p:nvPr/>
        </p:nvSpPr>
        <p:spPr>
          <a:xfrm>
            <a:off x="3695608" y="2817246"/>
            <a:ext cx="569903" cy="506185"/>
          </a:xfrm>
          <a:prstGeom prst="hexag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>
                <a:solidFill>
                  <a:schemeClr val="bg1"/>
                </a:solidFill>
              </a:rPr>
              <a:t>p</a:t>
            </a:r>
            <a:r>
              <a:rPr lang="es-AR" sz="1400" b="1" dirty="0" smtClean="0">
                <a:solidFill>
                  <a:schemeClr val="bg1"/>
                </a:solidFill>
              </a:rPr>
              <a:t>e</a:t>
            </a:r>
            <a:endParaRPr lang="es-AR" sz="1400" b="1" dirty="0">
              <a:solidFill>
                <a:schemeClr val="bg1"/>
              </a:solidFill>
            </a:endParaRPr>
          </a:p>
        </p:txBody>
      </p:sp>
      <p:cxnSp>
        <p:nvCxnSpPr>
          <p:cNvPr id="22" name="Conector recto de flecha 43"/>
          <p:cNvCxnSpPr/>
          <p:nvPr/>
        </p:nvCxnSpPr>
        <p:spPr>
          <a:xfrm>
            <a:off x="4206409" y="3304566"/>
            <a:ext cx="43778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CuadroTexto 13"/>
          <p:cNvSpPr txBox="1"/>
          <p:nvPr/>
        </p:nvSpPr>
        <p:spPr>
          <a:xfrm>
            <a:off x="3683856" y="5827300"/>
            <a:ext cx="30279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Se genera un nuevo NODO</a:t>
            </a:r>
          </a:p>
        </p:txBody>
      </p:sp>
      <p:sp>
        <p:nvSpPr>
          <p:cNvPr id="26" name="Proceso 3"/>
          <p:cNvSpPr/>
          <p:nvPr/>
        </p:nvSpPr>
        <p:spPr>
          <a:xfrm>
            <a:off x="4119159" y="38793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CuadroTexto 11"/>
          <p:cNvSpPr txBox="1"/>
          <p:nvPr/>
        </p:nvSpPr>
        <p:spPr>
          <a:xfrm>
            <a:off x="4119159" y="38793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12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28" name="CuadroTexto 12"/>
          <p:cNvSpPr txBox="1"/>
          <p:nvPr/>
        </p:nvSpPr>
        <p:spPr>
          <a:xfrm>
            <a:off x="4124466" y="4383374"/>
            <a:ext cx="1728000" cy="11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29" name="CuadroTexto 42"/>
          <p:cNvSpPr txBox="1"/>
          <p:nvPr/>
        </p:nvSpPr>
        <p:spPr>
          <a:xfrm>
            <a:off x="4509961" y="2921930"/>
            <a:ext cx="12747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370FD0</a:t>
            </a:r>
            <a:endParaRPr lang="it-IT" dirty="0"/>
          </a:p>
        </p:txBody>
      </p:sp>
      <p:cxnSp>
        <p:nvCxnSpPr>
          <p:cNvPr id="30" name="Conector recto de flecha 43"/>
          <p:cNvCxnSpPr/>
          <p:nvPr/>
        </p:nvCxnSpPr>
        <p:spPr>
          <a:xfrm>
            <a:off x="4745190" y="330455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6546760" y="1284182"/>
            <a:ext cx="499182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/>
              <a:t>void</a:t>
            </a:r>
            <a:r>
              <a:rPr lang="es-AR" dirty="0"/>
              <a:t> acolar(nodo **</a:t>
            </a:r>
            <a:r>
              <a:rPr lang="es-AR" dirty="0" err="1"/>
              <a:t>ps,nodo</a:t>
            </a:r>
            <a:r>
              <a:rPr lang="es-AR" dirty="0"/>
              <a:t> **</a:t>
            </a:r>
            <a:r>
              <a:rPr lang="es-AR" dirty="0" err="1"/>
              <a:t>pe,nodo</a:t>
            </a:r>
            <a:r>
              <a:rPr lang="es-AR" dirty="0"/>
              <a:t> *q)</a:t>
            </a:r>
          </a:p>
          <a:p>
            <a:r>
              <a:rPr lang="es-AR" dirty="0"/>
              <a:t>{</a:t>
            </a:r>
          </a:p>
          <a:p>
            <a:r>
              <a:rPr lang="es-AR" dirty="0" err="1"/>
              <a:t>if</a:t>
            </a:r>
            <a:r>
              <a:rPr lang="es-AR" dirty="0"/>
              <a:t>(*</a:t>
            </a:r>
            <a:r>
              <a:rPr lang="es-AR" dirty="0" err="1"/>
              <a:t>ps</a:t>
            </a:r>
            <a:r>
              <a:rPr lang="es-AR" dirty="0"/>
              <a:t>==NULL)</a:t>
            </a:r>
          </a:p>
          <a:p>
            <a:r>
              <a:rPr lang="es-AR" dirty="0"/>
              <a:t>	{</a:t>
            </a:r>
          </a:p>
          <a:p>
            <a:r>
              <a:rPr lang="es-AR" dirty="0"/>
              <a:t>   *</a:t>
            </a:r>
            <a:r>
              <a:rPr lang="es-AR" dirty="0" err="1"/>
              <a:t>ps</a:t>
            </a:r>
            <a:r>
              <a:rPr lang="es-AR" dirty="0"/>
              <a:t>=*pe=q;</a:t>
            </a:r>
          </a:p>
          <a:p>
            <a:r>
              <a:rPr lang="es-AR" dirty="0"/>
              <a:t>   }</a:t>
            </a:r>
          </a:p>
          <a:p>
            <a:r>
              <a:rPr lang="es-AR" dirty="0" err="1"/>
              <a:t>else</a:t>
            </a:r>
            <a:endParaRPr lang="es-AR" dirty="0"/>
          </a:p>
          <a:p>
            <a:r>
              <a:rPr lang="es-AR" dirty="0" smtClean="0"/>
              <a:t>{</a:t>
            </a:r>
            <a:endParaRPr lang="es-AR" dirty="0"/>
          </a:p>
          <a:p>
            <a:r>
              <a:rPr lang="es-AR" dirty="0"/>
              <a:t>   (*pe)-&gt;</a:t>
            </a:r>
            <a:r>
              <a:rPr lang="es-AR" dirty="0" err="1"/>
              <a:t>ptr</a:t>
            </a:r>
            <a:r>
              <a:rPr lang="es-AR" dirty="0"/>
              <a:t>=q;</a:t>
            </a:r>
          </a:p>
          <a:p>
            <a:r>
              <a:rPr lang="es-AR" b="1" dirty="0">
                <a:solidFill>
                  <a:srgbClr val="FFFF00"/>
                </a:solidFill>
              </a:rPr>
              <a:t>   </a:t>
            </a:r>
            <a:r>
              <a:rPr lang="es-AR" dirty="0"/>
              <a:t>*pe=q;</a:t>
            </a:r>
          </a:p>
          <a:p>
            <a:r>
              <a:rPr lang="es-AR" dirty="0"/>
              <a:t> </a:t>
            </a:r>
            <a:r>
              <a:rPr lang="es-AR" dirty="0" smtClean="0"/>
              <a:t>}</a:t>
            </a:r>
            <a:endParaRPr lang="es-AR" dirty="0"/>
          </a:p>
          <a:p>
            <a:r>
              <a:rPr lang="es-AR" b="1" dirty="0">
                <a:solidFill>
                  <a:srgbClr val="FFFF00"/>
                </a:solidFill>
              </a:rPr>
              <a:t>(*pe)-&gt;</a:t>
            </a:r>
            <a:r>
              <a:rPr lang="es-AR" b="1" dirty="0" err="1">
                <a:solidFill>
                  <a:srgbClr val="FFFF00"/>
                </a:solidFill>
              </a:rPr>
              <a:t>ptr</a:t>
            </a:r>
            <a:r>
              <a:rPr lang="es-AR" b="1" dirty="0">
                <a:solidFill>
                  <a:srgbClr val="FFFF00"/>
                </a:solidFill>
              </a:rPr>
              <a:t>=NULL</a:t>
            </a:r>
            <a:r>
              <a:rPr lang="es-AR" dirty="0"/>
              <a:t>;</a:t>
            </a:r>
          </a:p>
          <a:p>
            <a:r>
              <a:rPr lang="es-AR" dirty="0"/>
              <a:t>}</a:t>
            </a:r>
          </a:p>
        </p:txBody>
      </p:sp>
      <p:pic>
        <p:nvPicPr>
          <p:cNvPr id="23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" y="21132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50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1266422" y="38467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1266422" y="38467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8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271729" y="4350773"/>
            <a:ext cx="17475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solidFill>
                  <a:schemeClr val="bg1"/>
                </a:solidFill>
              </a:rPr>
              <a:t>370FD0</a:t>
            </a: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1286017" y="2883090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370FB0</a:t>
            </a:r>
            <a:endParaRPr lang="it-IT" dirty="0"/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1521246" y="326571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20" name="19 Rectángulo"/>
          <p:cNvSpPr/>
          <p:nvPr/>
        </p:nvSpPr>
        <p:spPr>
          <a:xfrm>
            <a:off x="919903" y="1444157"/>
            <a:ext cx="3899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q=</a:t>
            </a:r>
            <a:r>
              <a:rPr lang="es-AR" dirty="0" err="1"/>
              <a:t>ingresardato</a:t>
            </a:r>
            <a:r>
              <a:rPr lang="es-AR" dirty="0"/>
              <a:t>();</a:t>
            </a:r>
          </a:p>
          <a:p>
            <a:r>
              <a:rPr lang="es-AR" dirty="0"/>
              <a:t> </a:t>
            </a:r>
            <a:r>
              <a:rPr lang="es-AR" dirty="0" smtClean="0"/>
              <a:t>acolar</a:t>
            </a:r>
            <a:r>
              <a:rPr lang="es-AR" dirty="0"/>
              <a:t>(&amp;</a:t>
            </a:r>
            <a:r>
              <a:rPr lang="es-AR" dirty="0" err="1"/>
              <a:t>ps</a:t>
            </a:r>
            <a:r>
              <a:rPr lang="es-AR" dirty="0"/>
              <a:t>,&amp;</a:t>
            </a:r>
            <a:r>
              <a:rPr lang="es-AR" dirty="0" err="1"/>
              <a:t>pe,q</a:t>
            </a:r>
            <a:r>
              <a:rPr lang="es-AR" dirty="0"/>
              <a:t>);</a:t>
            </a:r>
          </a:p>
        </p:txBody>
      </p:sp>
      <p:sp>
        <p:nvSpPr>
          <p:cNvPr id="5" name="4 Hexágono"/>
          <p:cNvSpPr/>
          <p:nvPr/>
        </p:nvSpPr>
        <p:spPr>
          <a:xfrm>
            <a:off x="2314981" y="2759530"/>
            <a:ext cx="569903" cy="506185"/>
          </a:xfrm>
          <a:prstGeom prst="hex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err="1" smtClean="0">
                <a:solidFill>
                  <a:schemeClr val="bg1"/>
                </a:solidFill>
              </a:rPr>
              <a:t>ps</a:t>
            </a:r>
            <a:endParaRPr lang="es-AR" sz="1400" b="1" dirty="0">
              <a:solidFill>
                <a:schemeClr val="bg1"/>
              </a:solidFill>
            </a:endParaRPr>
          </a:p>
        </p:txBody>
      </p:sp>
      <p:cxnSp>
        <p:nvCxnSpPr>
          <p:cNvPr id="15" name="Conector recto de flecha 43"/>
          <p:cNvCxnSpPr/>
          <p:nvPr/>
        </p:nvCxnSpPr>
        <p:spPr>
          <a:xfrm>
            <a:off x="2600385" y="3265715"/>
            <a:ext cx="271832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17" name="16 Hexágono"/>
          <p:cNvSpPr/>
          <p:nvPr/>
        </p:nvSpPr>
        <p:spPr>
          <a:xfrm>
            <a:off x="3695608" y="2817246"/>
            <a:ext cx="569903" cy="506185"/>
          </a:xfrm>
          <a:prstGeom prst="hexag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>
                <a:solidFill>
                  <a:schemeClr val="bg1"/>
                </a:solidFill>
              </a:rPr>
              <a:t>p</a:t>
            </a:r>
            <a:r>
              <a:rPr lang="es-AR" sz="1400" b="1" dirty="0" smtClean="0">
                <a:solidFill>
                  <a:schemeClr val="bg1"/>
                </a:solidFill>
              </a:rPr>
              <a:t>e</a:t>
            </a:r>
            <a:endParaRPr lang="es-AR" sz="1400" b="1" dirty="0">
              <a:solidFill>
                <a:schemeClr val="bg1"/>
              </a:solidFill>
            </a:endParaRPr>
          </a:p>
        </p:txBody>
      </p:sp>
      <p:cxnSp>
        <p:nvCxnSpPr>
          <p:cNvPr id="22" name="Conector recto de flecha 43"/>
          <p:cNvCxnSpPr/>
          <p:nvPr/>
        </p:nvCxnSpPr>
        <p:spPr>
          <a:xfrm>
            <a:off x="4206409" y="3304566"/>
            <a:ext cx="43778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CuadroTexto 13"/>
          <p:cNvSpPr txBox="1"/>
          <p:nvPr/>
        </p:nvSpPr>
        <p:spPr>
          <a:xfrm>
            <a:off x="3683856" y="5827300"/>
            <a:ext cx="30279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Se genera un nuevo NODO</a:t>
            </a:r>
          </a:p>
        </p:txBody>
      </p:sp>
      <p:sp>
        <p:nvSpPr>
          <p:cNvPr id="26" name="Proceso 3"/>
          <p:cNvSpPr/>
          <p:nvPr/>
        </p:nvSpPr>
        <p:spPr>
          <a:xfrm>
            <a:off x="4119159" y="38793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CuadroTexto 11"/>
          <p:cNvSpPr txBox="1"/>
          <p:nvPr/>
        </p:nvSpPr>
        <p:spPr>
          <a:xfrm>
            <a:off x="4119159" y="38793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12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28" name="CuadroTexto 12"/>
          <p:cNvSpPr txBox="1"/>
          <p:nvPr/>
        </p:nvSpPr>
        <p:spPr>
          <a:xfrm>
            <a:off x="4124466" y="4383374"/>
            <a:ext cx="1728000" cy="11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29" name="CuadroTexto 42"/>
          <p:cNvSpPr txBox="1"/>
          <p:nvPr/>
        </p:nvSpPr>
        <p:spPr>
          <a:xfrm>
            <a:off x="4509961" y="2921930"/>
            <a:ext cx="108010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370FD0</a:t>
            </a:r>
            <a:endParaRPr lang="it-IT" dirty="0"/>
          </a:p>
        </p:txBody>
      </p:sp>
      <p:cxnSp>
        <p:nvCxnSpPr>
          <p:cNvPr id="30" name="Conector recto de flecha 43"/>
          <p:cNvCxnSpPr/>
          <p:nvPr/>
        </p:nvCxnSpPr>
        <p:spPr>
          <a:xfrm>
            <a:off x="4745190" y="330455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roceso 3"/>
          <p:cNvSpPr/>
          <p:nvPr/>
        </p:nvSpPr>
        <p:spPr>
          <a:xfrm>
            <a:off x="6777904" y="38793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CuadroTexto 11"/>
          <p:cNvSpPr txBox="1">
            <a:spLocks noChangeAspect="1"/>
          </p:cNvSpPr>
          <p:nvPr/>
        </p:nvSpPr>
        <p:spPr>
          <a:xfrm>
            <a:off x="6777904" y="38793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19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34" name="CuadroTexto 12"/>
          <p:cNvSpPr txBox="1"/>
          <p:nvPr/>
        </p:nvSpPr>
        <p:spPr>
          <a:xfrm>
            <a:off x="6783211" y="4383374"/>
            <a:ext cx="1728000" cy="11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35" name="CuadroTexto 42"/>
          <p:cNvSpPr txBox="1"/>
          <p:nvPr/>
        </p:nvSpPr>
        <p:spPr>
          <a:xfrm>
            <a:off x="7168706" y="2921930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370FE0</a:t>
            </a:r>
            <a:endParaRPr lang="it-IT" dirty="0"/>
          </a:p>
        </p:txBody>
      </p:sp>
      <p:cxnSp>
        <p:nvCxnSpPr>
          <p:cNvPr id="36" name="Conector recto de flecha 43"/>
          <p:cNvCxnSpPr/>
          <p:nvPr/>
        </p:nvCxnSpPr>
        <p:spPr>
          <a:xfrm>
            <a:off x="7403935" y="330455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8640132" y="1444157"/>
            <a:ext cx="35518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/>
              <a:t>void</a:t>
            </a:r>
            <a:r>
              <a:rPr lang="es-AR" dirty="0"/>
              <a:t> acolar(nodo **</a:t>
            </a:r>
            <a:r>
              <a:rPr lang="es-AR" dirty="0" err="1"/>
              <a:t>ps,nodo</a:t>
            </a:r>
            <a:r>
              <a:rPr lang="es-AR" dirty="0"/>
              <a:t> **</a:t>
            </a:r>
            <a:r>
              <a:rPr lang="es-AR" dirty="0" err="1"/>
              <a:t>pe,nodo</a:t>
            </a:r>
            <a:r>
              <a:rPr lang="es-AR" dirty="0"/>
              <a:t> *q)</a:t>
            </a:r>
          </a:p>
          <a:p>
            <a:r>
              <a:rPr lang="es-AR" dirty="0"/>
              <a:t>{</a:t>
            </a:r>
          </a:p>
          <a:p>
            <a:r>
              <a:rPr lang="es-AR" dirty="0" err="1"/>
              <a:t>if</a:t>
            </a:r>
            <a:r>
              <a:rPr lang="es-AR" dirty="0"/>
              <a:t>(*</a:t>
            </a:r>
            <a:r>
              <a:rPr lang="es-AR" dirty="0" err="1"/>
              <a:t>ps</a:t>
            </a:r>
            <a:r>
              <a:rPr lang="es-AR" dirty="0"/>
              <a:t>==NULL)</a:t>
            </a:r>
          </a:p>
          <a:p>
            <a:r>
              <a:rPr lang="es-AR" dirty="0"/>
              <a:t>	{</a:t>
            </a:r>
          </a:p>
          <a:p>
            <a:r>
              <a:rPr lang="es-AR" dirty="0"/>
              <a:t>   *</a:t>
            </a:r>
            <a:r>
              <a:rPr lang="es-AR" dirty="0" err="1"/>
              <a:t>ps</a:t>
            </a:r>
            <a:r>
              <a:rPr lang="es-AR" dirty="0"/>
              <a:t>=*pe=q;</a:t>
            </a:r>
          </a:p>
          <a:p>
            <a:r>
              <a:rPr lang="es-AR" dirty="0"/>
              <a:t>   }</a:t>
            </a:r>
          </a:p>
          <a:p>
            <a:r>
              <a:rPr lang="es-AR" dirty="0" err="1"/>
              <a:t>else</a:t>
            </a:r>
            <a:endParaRPr lang="es-AR" dirty="0"/>
          </a:p>
          <a:p>
            <a:r>
              <a:rPr lang="es-AR" dirty="0" smtClean="0"/>
              <a:t>{</a:t>
            </a:r>
            <a:endParaRPr lang="es-AR" dirty="0"/>
          </a:p>
          <a:p>
            <a:r>
              <a:rPr lang="es-AR" dirty="0" smtClean="0"/>
              <a:t>   </a:t>
            </a:r>
            <a:r>
              <a:rPr lang="es-AR" b="1" dirty="0" smtClean="0">
                <a:solidFill>
                  <a:srgbClr val="FFFF00"/>
                </a:solidFill>
              </a:rPr>
              <a:t>(*pe)-&gt;</a:t>
            </a:r>
            <a:r>
              <a:rPr lang="es-AR" b="1" dirty="0" err="1" smtClean="0">
                <a:solidFill>
                  <a:srgbClr val="FFFF00"/>
                </a:solidFill>
              </a:rPr>
              <a:t>ptr</a:t>
            </a:r>
            <a:r>
              <a:rPr lang="es-AR" b="1" dirty="0" smtClean="0">
                <a:solidFill>
                  <a:srgbClr val="FFFF00"/>
                </a:solidFill>
              </a:rPr>
              <a:t>=q</a:t>
            </a:r>
            <a:r>
              <a:rPr lang="es-AR" dirty="0" smtClean="0"/>
              <a:t>;</a:t>
            </a:r>
          </a:p>
          <a:p>
            <a:r>
              <a:rPr lang="es-AR" dirty="0" smtClean="0"/>
              <a:t>   *pe=q;</a:t>
            </a:r>
          </a:p>
          <a:p>
            <a:r>
              <a:rPr lang="es-AR" dirty="0" smtClean="0"/>
              <a:t>   </a:t>
            </a:r>
            <a:r>
              <a:rPr lang="es-AR" dirty="0"/>
              <a:t>}</a:t>
            </a:r>
          </a:p>
          <a:p>
            <a:r>
              <a:rPr lang="es-AR" dirty="0"/>
              <a:t>(*pe)-&gt;</a:t>
            </a:r>
            <a:r>
              <a:rPr lang="es-AR" dirty="0" err="1"/>
              <a:t>ptr</a:t>
            </a:r>
            <a:r>
              <a:rPr lang="es-AR" dirty="0"/>
              <a:t>=NULL;</a:t>
            </a:r>
          </a:p>
          <a:p>
            <a:r>
              <a:rPr lang="es-A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423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9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9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400"/>
                            </p:stCondLst>
                            <p:childTnLst>
                              <p:par>
                                <p:cTn id="3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900"/>
                            </p:stCondLst>
                            <p:childTnLst>
                              <p:par>
                                <p:cTn id="4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400"/>
                            </p:stCondLst>
                            <p:childTnLst>
                              <p:par>
                                <p:cTn id="4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90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400"/>
                            </p:stCondLst>
                            <p:childTnLst>
                              <p:par>
                                <p:cTn id="5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900"/>
                            </p:stCondLst>
                            <p:childTnLst>
                              <p:par>
                                <p:cTn id="5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400"/>
                            </p:stCondLst>
                            <p:childTnLst>
                              <p:par>
                                <p:cTn id="6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900"/>
                            </p:stCondLst>
                            <p:childTnLst>
                              <p:par>
                                <p:cTn id="6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400"/>
                            </p:stCondLst>
                            <p:childTnLst>
                              <p:par>
                                <p:cTn id="7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900"/>
                            </p:stCondLst>
                            <p:childTnLst>
                              <p:par>
                                <p:cTn id="7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400"/>
                            </p:stCondLst>
                            <p:childTnLst>
                              <p:par>
                                <p:cTn id="7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900"/>
                            </p:stCondLst>
                            <p:childTnLst>
                              <p:par>
                                <p:cTn id="8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3" dur="1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340" fill="hold">
                                          <p:stCondLst>
                                            <p:cond delay="34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5" dur="340" fill="hold">
                                          <p:stCondLst>
                                            <p:cond delay="68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6" dur="340" fill="hold">
                                          <p:stCondLst>
                                            <p:cond delay="102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7" dur="340" fill="hold">
                                          <p:stCondLst>
                                            <p:cond delay="136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600"/>
                            </p:stCondLst>
                            <p:childTnLst>
                              <p:par>
                                <p:cTn id="89" presetID="5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14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4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1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5" grpId="0" animBg="1"/>
      <p:bldP spid="32" grpId="0" animBg="1"/>
      <p:bldP spid="34" grpId="0" animBg="1"/>
      <p:bldP spid="35" grpId="0" animBg="1"/>
      <p:bldP spid="37" grpId="0"/>
      <p:bldP spid="37" grpI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1266422" y="38467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1266422" y="38467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8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271729" y="4350773"/>
            <a:ext cx="17475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solidFill>
                  <a:schemeClr val="bg1"/>
                </a:solidFill>
              </a:rPr>
              <a:t>370FE0</a:t>
            </a: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1286017" y="2883090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370FB0</a:t>
            </a:r>
            <a:endParaRPr lang="it-IT" dirty="0"/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1521246" y="326571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20" name="19 Rectángulo"/>
          <p:cNvSpPr/>
          <p:nvPr/>
        </p:nvSpPr>
        <p:spPr>
          <a:xfrm>
            <a:off x="919903" y="1444157"/>
            <a:ext cx="3899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q=</a:t>
            </a:r>
            <a:r>
              <a:rPr lang="es-AR" dirty="0" err="1"/>
              <a:t>ingresardato</a:t>
            </a:r>
            <a:r>
              <a:rPr lang="es-AR" dirty="0"/>
              <a:t>();</a:t>
            </a:r>
          </a:p>
          <a:p>
            <a:r>
              <a:rPr lang="es-AR" dirty="0"/>
              <a:t> </a:t>
            </a:r>
            <a:r>
              <a:rPr lang="es-AR" dirty="0" smtClean="0"/>
              <a:t>acolar</a:t>
            </a:r>
            <a:r>
              <a:rPr lang="es-AR" dirty="0"/>
              <a:t>(&amp;</a:t>
            </a:r>
            <a:r>
              <a:rPr lang="es-AR" dirty="0" err="1"/>
              <a:t>ps</a:t>
            </a:r>
            <a:r>
              <a:rPr lang="es-AR" dirty="0"/>
              <a:t>,&amp;</a:t>
            </a:r>
            <a:r>
              <a:rPr lang="es-AR" dirty="0" err="1"/>
              <a:t>pe,q</a:t>
            </a:r>
            <a:r>
              <a:rPr lang="es-AR" dirty="0"/>
              <a:t>);</a:t>
            </a:r>
          </a:p>
        </p:txBody>
      </p:sp>
      <p:sp>
        <p:nvSpPr>
          <p:cNvPr id="5" name="4 Hexágono"/>
          <p:cNvSpPr/>
          <p:nvPr/>
        </p:nvSpPr>
        <p:spPr>
          <a:xfrm>
            <a:off x="2314981" y="2759530"/>
            <a:ext cx="569903" cy="506185"/>
          </a:xfrm>
          <a:prstGeom prst="hex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err="1" smtClean="0">
                <a:solidFill>
                  <a:schemeClr val="bg1"/>
                </a:solidFill>
              </a:rPr>
              <a:t>ps</a:t>
            </a:r>
            <a:endParaRPr lang="es-AR" sz="1400" b="1" dirty="0">
              <a:solidFill>
                <a:schemeClr val="bg1"/>
              </a:solidFill>
            </a:endParaRPr>
          </a:p>
        </p:txBody>
      </p:sp>
      <p:cxnSp>
        <p:nvCxnSpPr>
          <p:cNvPr id="15" name="Conector recto de flecha 43"/>
          <p:cNvCxnSpPr/>
          <p:nvPr/>
        </p:nvCxnSpPr>
        <p:spPr>
          <a:xfrm>
            <a:off x="2600385" y="3265715"/>
            <a:ext cx="271832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17" name="16 Hexágono"/>
          <p:cNvSpPr/>
          <p:nvPr/>
        </p:nvSpPr>
        <p:spPr>
          <a:xfrm>
            <a:off x="3695608" y="2817246"/>
            <a:ext cx="569903" cy="506185"/>
          </a:xfrm>
          <a:prstGeom prst="hexag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>
                <a:solidFill>
                  <a:schemeClr val="bg1"/>
                </a:solidFill>
              </a:rPr>
              <a:t>p</a:t>
            </a:r>
            <a:r>
              <a:rPr lang="es-AR" sz="1400" b="1" dirty="0" smtClean="0">
                <a:solidFill>
                  <a:schemeClr val="bg1"/>
                </a:solidFill>
              </a:rPr>
              <a:t>e</a:t>
            </a:r>
            <a:endParaRPr lang="es-AR" sz="1400" b="1" dirty="0">
              <a:solidFill>
                <a:schemeClr val="bg1"/>
              </a:solidFill>
            </a:endParaRPr>
          </a:p>
        </p:txBody>
      </p:sp>
      <p:cxnSp>
        <p:nvCxnSpPr>
          <p:cNvPr id="22" name="Conector recto de flecha 43"/>
          <p:cNvCxnSpPr/>
          <p:nvPr/>
        </p:nvCxnSpPr>
        <p:spPr>
          <a:xfrm>
            <a:off x="4206409" y="3304566"/>
            <a:ext cx="43778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CuadroTexto 13"/>
          <p:cNvSpPr txBox="1"/>
          <p:nvPr/>
        </p:nvSpPr>
        <p:spPr>
          <a:xfrm>
            <a:off x="6133253" y="5827300"/>
            <a:ext cx="30279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Se genera un nuevo NODO</a:t>
            </a:r>
          </a:p>
        </p:txBody>
      </p:sp>
      <p:sp>
        <p:nvSpPr>
          <p:cNvPr id="26" name="Proceso 3"/>
          <p:cNvSpPr/>
          <p:nvPr/>
        </p:nvSpPr>
        <p:spPr>
          <a:xfrm>
            <a:off x="4119159" y="38793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CuadroTexto 11"/>
          <p:cNvSpPr txBox="1"/>
          <p:nvPr/>
        </p:nvSpPr>
        <p:spPr>
          <a:xfrm>
            <a:off x="4119159" y="38793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12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28" name="CuadroTexto 12"/>
          <p:cNvSpPr txBox="1"/>
          <p:nvPr/>
        </p:nvSpPr>
        <p:spPr>
          <a:xfrm>
            <a:off x="4124466" y="4383373"/>
            <a:ext cx="1728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solidFill>
                  <a:schemeClr val="bg1"/>
                </a:solidFill>
              </a:rPr>
              <a:t>370FE0</a:t>
            </a: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29" name="CuadroTexto 42"/>
          <p:cNvSpPr txBox="1"/>
          <p:nvPr/>
        </p:nvSpPr>
        <p:spPr>
          <a:xfrm>
            <a:off x="4509960" y="2921930"/>
            <a:ext cx="11227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370FD0</a:t>
            </a:r>
            <a:endParaRPr lang="it-IT" dirty="0"/>
          </a:p>
        </p:txBody>
      </p:sp>
      <p:cxnSp>
        <p:nvCxnSpPr>
          <p:cNvPr id="30" name="Conector recto de flecha 43"/>
          <p:cNvCxnSpPr/>
          <p:nvPr/>
        </p:nvCxnSpPr>
        <p:spPr>
          <a:xfrm>
            <a:off x="4745190" y="330455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roceso 3"/>
          <p:cNvSpPr/>
          <p:nvPr/>
        </p:nvSpPr>
        <p:spPr>
          <a:xfrm>
            <a:off x="6777904" y="38793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CuadroTexto 11"/>
          <p:cNvSpPr txBox="1">
            <a:spLocks noChangeAspect="1"/>
          </p:cNvSpPr>
          <p:nvPr/>
        </p:nvSpPr>
        <p:spPr>
          <a:xfrm>
            <a:off x="6777904" y="38793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19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34" name="CuadroTexto 12"/>
          <p:cNvSpPr txBox="1"/>
          <p:nvPr/>
        </p:nvSpPr>
        <p:spPr>
          <a:xfrm>
            <a:off x="6783211" y="4383374"/>
            <a:ext cx="1728000" cy="11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35" name="CuadroTexto 42"/>
          <p:cNvSpPr txBox="1"/>
          <p:nvPr/>
        </p:nvSpPr>
        <p:spPr>
          <a:xfrm>
            <a:off x="7168705" y="2921930"/>
            <a:ext cx="109273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370FE0</a:t>
            </a:r>
            <a:endParaRPr lang="it-IT" dirty="0"/>
          </a:p>
        </p:txBody>
      </p:sp>
      <p:cxnSp>
        <p:nvCxnSpPr>
          <p:cNvPr id="36" name="Conector recto de flecha 43"/>
          <p:cNvCxnSpPr/>
          <p:nvPr/>
        </p:nvCxnSpPr>
        <p:spPr>
          <a:xfrm>
            <a:off x="7403935" y="330455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8640132" y="1444157"/>
            <a:ext cx="35518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/>
              <a:t>void</a:t>
            </a:r>
            <a:r>
              <a:rPr lang="es-AR" dirty="0"/>
              <a:t> acolar(nodo **</a:t>
            </a:r>
            <a:r>
              <a:rPr lang="es-AR" dirty="0" err="1"/>
              <a:t>ps,nodo</a:t>
            </a:r>
            <a:r>
              <a:rPr lang="es-AR" dirty="0"/>
              <a:t> **</a:t>
            </a:r>
            <a:r>
              <a:rPr lang="es-AR" dirty="0" err="1"/>
              <a:t>pe,nodo</a:t>
            </a:r>
            <a:r>
              <a:rPr lang="es-AR" dirty="0"/>
              <a:t> *q)</a:t>
            </a:r>
          </a:p>
          <a:p>
            <a:r>
              <a:rPr lang="es-AR" dirty="0"/>
              <a:t>{</a:t>
            </a:r>
          </a:p>
          <a:p>
            <a:r>
              <a:rPr lang="es-AR" dirty="0" err="1"/>
              <a:t>if</a:t>
            </a:r>
            <a:r>
              <a:rPr lang="es-AR" dirty="0"/>
              <a:t>(*</a:t>
            </a:r>
            <a:r>
              <a:rPr lang="es-AR" dirty="0" err="1"/>
              <a:t>ps</a:t>
            </a:r>
            <a:r>
              <a:rPr lang="es-AR" dirty="0"/>
              <a:t>==NULL)</a:t>
            </a:r>
          </a:p>
          <a:p>
            <a:r>
              <a:rPr lang="es-AR" dirty="0"/>
              <a:t>	{</a:t>
            </a:r>
          </a:p>
          <a:p>
            <a:r>
              <a:rPr lang="es-AR" dirty="0"/>
              <a:t>   *</a:t>
            </a:r>
            <a:r>
              <a:rPr lang="es-AR" dirty="0" err="1"/>
              <a:t>ps</a:t>
            </a:r>
            <a:r>
              <a:rPr lang="es-AR" dirty="0"/>
              <a:t>=*pe=q;</a:t>
            </a:r>
          </a:p>
          <a:p>
            <a:r>
              <a:rPr lang="es-AR" dirty="0"/>
              <a:t>   }</a:t>
            </a:r>
          </a:p>
          <a:p>
            <a:r>
              <a:rPr lang="es-AR" dirty="0" err="1"/>
              <a:t>else</a:t>
            </a:r>
            <a:endParaRPr lang="es-AR" dirty="0"/>
          </a:p>
          <a:p>
            <a:r>
              <a:rPr lang="es-AR" dirty="0" smtClean="0"/>
              <a:t>{</a:t>
            </a:r>
            <a:endParaRPr lang="es-AR" dirty="0"/>
          </a:p>
          <a:p>
            <a:r>
              <a:rPr lang="es-AR" dirty="0" smtClean="0"/>
              <a:t>   </a:t>
            </a:r>
            <a:r>
              <a:rPr lang="es-AR" b="1" dirty="0" smtClean="0">
                <a:solidFill>
                  <a:srgbClr val="FFFF00"/>
                </a:solidFill>
              </a:rPr>
              <a:t>(*pe)-&gt;</a:t>
            </a:r>
            <a:r>
              <a:rPr lang="es-AR" b="1" dirty="0" err="1" smtClean="0">
                <a:solidFill>
                  <a:srgbClr val="FFFF00"/>
                </a:solidFill>
              </a:rPr>
              <a:t>ptr</a:t>
            </a:r>
            <a:r>
              <a:rPr lang="es-AR" b="1" dirty="0" smtClean="0">
                <a:solidFill>
                  <a:srgbClr val="FFFF00"/>
                </a:solidFill>
              </a:rPr>
              <a:t>=q</a:t>
            </a:r>
            <a:r>
              <a:rPr lang="es-AR" dirty="0" smtClean="0"/>
              <a:t>;</a:t>
            </a:r>
          </a:p>
          <a:p>
            <a:r>
              <a:rPr lang="es-AR" dirty="0" smtClean="0"/>
              <a:t>   *pe=q;</a:t>
            </a:r>
          </a:p>
          <a:p>
            <a:r>
              <a:rPr lang="es-AR" dirty="0" smtClean="0"/>
              <a:t>   </a:t>
            </a:r>
            <a:r>
              <a:rPr lang="es-AR" dirty="0"/>
              <a:t>}</a:t>
            </a:r>
          </a:p>
          <a:p>
            <a:r>
              <a:rPr lang="es-AR" dirty="0"/>
              <a:t>(*pe)-&gt;</a:t>
            </a:r>
            <a:r>
              <a:rPr lang="es-AR" dirty="0" err="1"/>
              <a:t>ptr</a:t>
            </a:r>
            <a:r>
              <a:rPr lang="es-AR" dirty="0"/>
              <a:t>=NULL;</a:t>
            </a:r>
          </a:p>
          <a:p>
            <a:r>
              <a:rPr lang="es-AR" dirty="0"/>
              <a:t>}</a:t>
            </a:r>
          </a:p>
        </p:txBody>
      </p:sp>
      <p:pic>
        <p:nvPicPr>
          <p:cNvPr id="31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8" y="21132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04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1266422" y="38467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1266422" y="38467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8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271729" y="4350773"/>
            <a:ext cx="17475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solidFill>
                  <a:schemeClr val="bg1"/>
                </a:solidFill>
              </a:rPr>
              <a:t>370FD0</a:t>
            </a: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1286017" y="2883090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370FB0</a:t>
            </a:r>
            <a:endParaRPr lang="it-IT" dirty="0"/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1521246" y="326571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20" name="19 Rectángulo"/>
          <p:cNvSpPr/>
          <p:nvPr/>
        </p:nvSpPr>
        <p:spPr>
          <a:xfrm>
            <a:off x="919903" y="1444157"/>
            <a:ext cx="3899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q=</a:t>
            </a:r>
            <a:r>
              <a:rPr lang="es-AR" dirty="0" err="1"/>
              <a:t>ingresardato</a:t>
            </a:r>
            <a:r>
              <a:rPr lang="es-AR" dirty="0"/>
              <a:t>();</a:t>
            </a:r>
          </a:p>
          <a:p>
            <a:r>
              <a:rPr lang="es-AR" dirty="0"/>
              <a:t> </a:t>
            </a:r>
            <a:r>
              <a:rPr lang="es-AR" dirty="0" smtClean="0"/>
              <a:t>acolar</a:t>
            </a:r>
            <a:r>
              <a:rPr lang="es-AR" dirty="0"/>
              <a:t>(&amp;</a:t>
            </a:r>
            <a:r>
              <a:rPr lang="es-AR" dirty="0" err="1"/>
              <a:t>ps</a:t>
            </a:r>
            <a:r>
              <a:rPr lang="es-AR" dirty="0"/>
              <a:t>,&amp;</a:t>
            </a:r>
            <a:r>
              <a:rPr lang="es-AR" dirty="0" err="1"/>
              <a:t>pe,q</a:t>
            </a:r>
            <a:r>
              <a:rPr lang="es-AR" dirty="0"/>
              <a:t>);</a:t>
            </a:r>
          </a:p>
        </p:txBody>
      </p:sp>
      <p:sp>
        <p:nvSpPr>
          <p:cNvPr id="5" name="4 Hexágono"/>
          <p:cNvSpPr/>
          <p:nvPr/>
        </p:nvSpPr>
        <p:spPr>
          <a:xfrm>
            <a:off x="2314981" y="2759530"/>
            <a:ext cx="569903" cy="506185"/>
          </a:xfrm>
          <a:prstGeom prst="hex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err="1" smtClean="0">
                <a:solidFill>
                  <a:schemeClr val="bg1"/>
                </a:solidFill>
              </a:rPr>
              <a:t>ps</a:t>
            </a:r>
            <a:endParaRPr lang="es-AR" sz="1400" b="1" dirty="0">
              <a:solidFill>
                <a:schemeClr val="bg1"/>
              </a:solidFill>
            </a:endParaRPr>
          </a:p>
        </p:txBody>
      </p:sp>
      <p:cxnSp>
        <p:nvCxnSpPr>
          <p:cNvPr id="15" name="Conector recto de flecha 43"/>
          <p:cNvCxnSpPr/>
          <p:nvPr/>
        </p:nvCxnSpPr>
        <p:spPr>
          <a:xfrm>
            <a:off x="2600385" y="3265715"/>
            <a:ext cx="271832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17" name="16 Hexágono"/>
          <p:cNvSpPr/>
          <p:nvPr/>
        </p:nvSpPr>
        <p:spPr>
          <a:xfrm>
            <a:off x="3695608" y="2817246"/>
            <a:ext cx="569903" cy="506185"/>
          </a:xfrm>
          <a:prstGeom prst="hexag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>
                <a:solidFill>
                  <a:schemeClr val="bg1"/>
                </a:solidFill>
              </a:rPr>
              <a:t>p</a:t>
            </a:r>
            <a:r>
              <a:rPr lang="es-AR" sz="1400" b="1" dirty="0" smtClean="0">
                <a:solidFill>
                  <a:schemeClr val="bg1"/>
                </a:solidFill>
              </a:rPr>
              <a:t>e</a:t>
            </a:r>
            <a:endParaRPr lang="es-AR" sz="1400" b="1" dirty="0">
              <a:solidFill>
                <a:schemeClr val="bg1"/>
              </a:solidFill>
            </a:endParaRPr>
          </a:p>
        </p:txBody>
      </p:sp>
      <p:cxnSp>
        <p:nvCxnSpPr>
          <p:cNvPr id="22" name="Conector recto de flecha 43"/>
          <p:cNvCxnSpPr/>
          <p:nvPr/>
        </p:nvCxnSpPr>
        <p:spPr>
          <a:xfrm>
            <a:off x="4206409" y="3304566"/>
            <a:ext cx="43778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CuadroTexto 13"/>
          <p:cNvSpPr txBox="1"/>
          <p:nvPr/>
        </p:nvSpPr>
        <p:spPr>
          <a:xfrm>
            <a:off x="6133253" y="5827300"/>
            <a:ext cx="30279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Se genera un nuevo NODO</a:t>
            </a:r>
          </a:p>
        </p:txBody>
      </p:sp>
      <p:sp>
        <p:nvSpPr>
          <p:cNvPr id="26" name="Proceso 3"/>
          <p:cNvSpPr/>
          <p:nvPr/>
        </p:nvSpPr>
        <p:spPr>
          <a:xfrm>
            <a:off x="4119159" y="38793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CuadroTexto 11"/>
          <p:cNvSpPr txBox="1"/>
          <p:nvPr/>
        </p:nvSpPr>
        <p:spPr>
          <a:xfrm>
            <a:off x="4119159" y="38793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12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28" name="CuadroTexto 12"/>
          <p:cNvSpPr txBox="1"/>
          <p:nvPr/>
        </p:nvSpPr>
        <p:spPr>
          <a:xfrm>
            <a:off x="4124466" y="4383373"/>
            <a:ext cx="1728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solidFill>
                  <a:schemeClr val="bg1"/>
                </a:solidFill>
              </a:rPr>
              <a:t>370FE0</a:t>
            </a: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29" name="CuadroTexto 42"/>
          <p:cNvSpPr txBox="1"/>
          <p:nvPr/>
        </p:nvSpPr>
        <p:spPr>
          <a:xfrm>
            <a:off x="4509960" y="2921930"/>
            <a:ext cx="113570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370FD0</a:t>
            </a:r>
            <a:endParaRPr lang="it-IT" dirty="0"/>
          </a:p>
        </p:txBody>
      </p:sp>
      <p:cxnSp>
        <p:nvCxnSpPr>
          <p:cNvPr id="30" name="Conector recto de flecha 43"/>
          <p:cNvCxnSpPr/>
          <p:nvPr/>
        </p:nvCxnSpPr>
        <p:spPr>
          <a:xfrm>
            <a:off x="4745190" y="330455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roceso 3"/>
          <p:cNvSpPr/>
          <p:nvPr/>
        </p:nvSpPr>
        <p:spPr>
          <a:xfrm>
            <a:off x="6777904" y="38793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CuadroTexto 11"/>
          <p:cNvSpPr txBox="1">
            <a:spLocks noChangeAspect="1"/>
          </p:cNvSpPr>
          <p:nvPr/>
        </p:nvSpPr>
        <p:spPr>
          <a:xfrm>
            <a:off x="6777904" y="38793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19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34" name="CuadroTexto 12"/>
          <p:cNvSpPr txBox="1"/>
          <p:nvPr/>
        </p:nvSpPr>
        <p:spPr>
          <a:xfrm>
            <a:off x="6783211" y="4383374"/>
            <a:ext cx="1728000" cy="11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35" name="CuadroTexto 42"/>
          <p:cNvSpPr txBox="1"/>
          <p:nvPr/>
        </p:nvSpPr>
        <p:spPr>
          <a:xfrm>
            <a:off x="7168706" y="2921930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370FE0</a:t>
            </a:r>
            <a:endParaRPr lang="it-IT" dirty="0"/>
          </a:p>
        </p:txBody>
      </p:sp>
      <p:cxnSp>
        <p:nvCxnSpPr>
          <p:cNvPr id="36" name="Conector recto de flecha 43"/>
          <p:cNvCxnSpPr/>
          <p:nvPr/>
        </p:nvCxnSpPr>
        <p:spPr>
          <a:xfrm>
            <a:off x="7403935" y="330455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8640132" y="1444157"/>
            <a:ext cx="35518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/>
              <a:t>void</a:t>
            </a:r>
            <a:r>
              <a:rPr lang="es-AR" dirty="0"/>
              <a:t> acolar(nodo **</a:t>
            </a:r>
            <a:r>
              <a:rPr lang="es-AR" dirty="0" err="1"/>
              <a:t>ps,nodo</a:t>
            </a:r>
            <a:r>
              <a:rPr lang="es-AR" dirty="0"/>
              <a:t> **</a:t>
            </a:r>
            <a:r>
              <a:rPr lang="es-AR" dirty="0" err="1"/>
              <a:t>pe,nodo</a:t>
            </a:r>
            <a:r>
              <a:rPr lang="es-AR" dirty="0"/>
              <a:t> *q)</a:t>
            </a:r>
          </a:p>
          <a:p>
            <a:r>
              <a:rPr lang="es-AR" dirty="0"/>
              <a:t>{</a:t>
            </a:r>
          </a:p>
          <a:p>
            <a:r>
              <a:rPr lang="es-AR" dirty="0" err="1"/>
              <a:t>if</a:t>
            </a:r>
            <a:r>
              <a:rPr lang="es-AR" dirty="0"/>
              <a:t>(*</a:t>
            </a:r>
            <a:r>
              <a:rPr lang="es-AR" dirty="0" err="1"/>
              <a:t>ps</a:t>
            </a:r>
            <a:r>
              <a:rPr lang="es-AR" dirty="0"/>
              <a:t>==NULL)</a:t>
            </a:r>
          </a:p>
          <a:p>
            <a:r>
              <a:rPr lang="es-AR" dirty="0"/>
              <a:t>	{</a:t>
            </a:r>
          </a:p>
          <a:p>
            <a:r>
              <a:rPr lang="es-AR" dirty="0"/>
              <a:t>   *</a:t>
            </a:r>
            <a:r>
              <a:rPr lang="es-AR" dirty="0" err="1"/>
              <a:t>ps</a:t>
            </a:r>
            <a:r>
              <a:rPr lang="es-AR" dirty="0"/>
              <a:t>=*pe=q;</a:t>
            </a:r>
          </a:p>
          <a:p>
            <a:r>
              <a:rPr lang="es-AR" dirty="0"/>
              <a:t>   }</a:t>
            </a:r>
          </a:p>
          <a:p>
            <a:r>
              <a:rPr lang="es-AR" dirty="0" err="1"/>
              <a:t>else</a:t>
            </a:r>
            <a:endParaRPr lang="es-AR" dirty="0"/>
          </a:p>
          <a:p>
            <a:r>
              <a:rPr lang="es-AR" dirty="0" smtClean="0"/>
              <a:t>{</a:t>
            </a:r>
            <a:endParaRPr lang="es-AR" dirty="0"/>
          </a:p>
          <a:p>
            <a:r>
              <a:rPr lang="es-AR" dirty="0" smtClean="0"/>
              <a:t>   </a:t>
            </a:r>
            <a:r>
              <a:rPr lang="es-AR" dirty="0"/>
              <a:t>(*pe)-&gt;</a:t>
            </a:r>
            <a:r>
              <a:rPr lang="es-AR" dirty="0" err="1"/>
              <a:t>ptr</a:t>
            </a:r>
            <a:r>
              <a:rPr lang="es-AR" dirty="0"/>
              <a:t>=q</a:t>
            </a:r>
            <a:r>
              <a:rPr lang="es-AR" dirty="0" smtClean="0"/>
              <a:t>;</a:t>
            </a:r>
          </a:p>
          <a:p>
            <a:r>
              <a:rPr lang="es-AR" dirty="0" smtClean="0"/>
              <a:t>   </a:t>
            </a:r>
            <a:r>
              <a:rPr lang="es-AR" b="1" dirty="0">
                <a:solidFill>
                  <a:srgbClr val="FFFF00"/>
                </a:solidFill>
              </a:rPr>
              <a:t>*pe=q;</a:t>
            </a:r>
          </a:p>
          <a:p>
            <a:r>
              <a:rPr lang="es-AR" dirty="0" smtClean="0"/>
              <a:t>   </a:t>
            </a:r>
            <a:r>
              <a:rPr lang="es-AR" dirty="0"/>
              <a:t>}</a:t>
            </a:r>
          </a:p>
          <a:p>
            <a:r>
              <a:rPr lang="es-AR" dirty="0"/>
              <a:t>(*pe)-&gt;</a:t>
            </a:r>
            <a:r>
              <a:rPr lang="es-AR" dirty="0" err="1"/>
              <a:t>ptr</a:t>
            </a:r>
            <a:r>
              <a:rPr lang="es-AR" dirty="0"/>
              <a:t>=NULL;</a:t>
            </a:r>
          </a:p>
          <a:p>
            <a:r>
              <a:rPr lang="es-AR" dirty="0"/>
              <a:t>}</a:t>
            </a:r>
          </a:p>
        </p:txBody>
      </p:sp>
      <p:pic>
        <p:nvPicPr>
          <p:cNvPr id="31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8" y="21132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79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9E-7 4.81481E-6 L 0.20894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47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3454E-6 3.7037E-6 L 0.21246 3.703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1266422" y="38467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1266422" y="38467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8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271729" y="4350773"/>
            <a:ext cx="17475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solidFill>
                  <a:schemeClr val="bg1"/>
                </a:solidFill>
              </a:rPr>
              <a:t>370FD0</a:t>
            </a: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1286017" y="2883090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370FB0</a:t>
            </a:r>
            <a:endParaRPr lang="it-IT" dirty="0"/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1521246" y="326571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20" name="19 Rectángulo"/>
          <p:cNvSpPr/>
          <p:nvPr/>
        </p:nvSpPr>
        <p:spPr>
          <a:xfrm>
            <a:off x="919903" y="1444157"/>
            <a:ext cx="3899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q=</a:t>
            </a:r>
            <a:r>
              <a:rPr lang="es-AR" dirty="0" err="1"/>
              <a:t>ingresardato</a:t>
            </a:r>
            <a:r>
              <a:rPr lang="es-AR" dirty="0"/>
              <a:t>();</a:t>
            </a:r>
          </a:p>
          <a:p>
            <a:r>
              <a:rPr lang="es-AR" dirty="0"/>
              <a:t> </a:t>
            </a:r>
            <a:r>
              <a:rPr lang="es-AR" dirty="0" smtClean="0"/>
              <a:t>acolar</a:t>
            </a:r>
            <a:r>
              <a:rPr lang="es-AR" dirty="0"/>
              <a:t>(&amp;</a:t>
            </a:r>
            <a:r>
              <a:rPr lang="es-AR" dirty="0" err="1"/>
              <a:t>ps</a:t>
            </a:r>
            <a:r>
              <a:rPr lang="es-AR" dirty="0"/>
              <a:t>,&amp;</a:t>
            </a:r>
            <a:r>
              <a:rPr lang="es-AR" dirty="0" err="1"/>
              <a:t>pe,q</a:t>
            </a:r>
            <a:r>
              <a:rPr lang="es-AR" dirty="0"/>
              <a:t>);</a:t>
            </a:r>
          </a:p>
        </p:txBody>
      </p:sp>
      <p:sp>
        <p:nvSpPr>
          <p:cNvPr id="5" name="4 Hexágono"/>
          <p:cNvSpPr/>
          <p:nvPr/>
        </p:nvSpPr>
        <p:spPr>
          <a:xfrm>
            <a:off x="2314981" y="2759530"/>
            <a:ext cx="569903" cy="506185"/>
          </a:xfrm>
          <a:prstGeom prst="hex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err="1" smtClean="0">
                <a:solidFill>
                  <a:schemeClr val="bg1"/>
                </a:solidFill>
              </a:rPr>
              <a:t>ps</a:t>
            </a:r>
            <a:endParaRPr lang="es-AR" sz="1400" b="1" dirty="0">
              <a:solidFill>
                <a:schemeClr val="bg1"/>
              </a:solidFill>
            </a:endParaRPr>
          </a:p>
        </p:txBody>
      </p:sp>
      <p:cxnSp>
        <p:nvCxnSpPr>
          <p:cNvPr id="15" name="Conector recto de flecha 43"/>
          <p:cNvCxnSpPr/>
          <p:nvPr/>
        </p:nvCxnSpPr>
        <p:spPr>
          <a:xfrm>
            <a:off x="2600385" y="3265715"/>
            <a:ext cx="271832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17" name="16 Hexágono"/>
          <p:cNvSpPr/>
          <p:nvPr/>
        </p:nvSpPr>
        <p:spPr>
          <a:xfrm>
            <a:off x="6166187" y="2830970"/>
            <a:ext cx="569903" cy="506185"/>
          </a:xfrm>
          <a:prstGeom prst="hexag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>
                <a:solidFill>
                  <a:schemeClr val="bg1"/>
                </a:solidFill>
              </a:rPr>
              <a:t>p</a:t>
            </a:r>
            <a:r>
              <a:rPr lang="es-AR" sz="1400" b="1" dirty="0" smtClean="0">
                <a:solidFill>
                  <a:schemeClr val="bg1"/>
                </a:solidFill>
              </a:rPr>
              <a:t>e</a:t>
            </a:r>
            <a:endParaRPr lang="es-AR" sz="1400" b="1" dirty="0">
              <a:solidFill>
                <a:schemeClr val="bg1"/>
              </a:solidFill>
            </a:endParaRPr>
          </a:p>
        </p:txBody>
      </p:sp>
      <p:cxnSp>
        <p:nvCxnSpPr>
          <p:cNvPr id="22" name="Conector recto de flecha 43"/>
          <p:cNvCxnSpPr/>
          <p:nvPr/>
        </p:nvCxnSpPr>
        <p:spPr>
          <a:xfrm>
            <a:off x="6676988" y="3318290"/>
            <a:ext cx="43778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CuadroTexto 13"/>
          <p:cNvSpPr txBox="1"/>
          <p:nvPr/>
        </p:nvSpPr>
        <p:spPr>
          <a:xfrm>
            <a:off x="6133253" y="5827300"/>
            <a:ext cx="30279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Se genera un nuevo NODO</a:t>
            </a:r>
          </a:p>
        </p:txBody>
      </p:sp>
      <p:sp>
        <p:nvSpPr>
          <p:cNvPr id="26" name="Proceso 3"/>
          <p:cNvSpPr/>
          <p:nvPr/>
        </p:nvSpPr>
        <p:spPr>
          <a:xfrm>
            <a:off x="4119159" y="38793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CuadroTexto 11"/>
          <p:cNvSpPr txBox="1"/>
          <p:nvPr/>
        </p:nvSpPr>
        <p:spPr>
          <a:xfrm>
            <a:off x="4119159" y="38793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12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28" name="CuadroTexto 12"/>
          <p:cNvSpPr txBox="1"/>
          <p:nvPr/>
        </p:nvSpPr>
        <p:spPr>
          <a:xfrm>
            <a:off x="4124466" y="4383373"/>
            <a:ext cx="1728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solidFill>
                  <a:schemeClr val="bg1"/>
                </a:solidFill>
              </a:rPr>
              <a:t>370FE0</a:t>
            </a: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29" name="CuadroTexto 42"/>
          <p:cNvSpPr txBox="1"/>
          <p:nvPr/>
        </p:nvSpPr>
        <p:spPr>
          <a:xfrm>
            <a:off x="4509960" y="2921930"/>
            <a:ext cx="113570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370FD0</a:t>
            </a:r>
            <a:endParaRPr lang="it-IT" dirty="0"/>
          </a:p>
        </p:txBody>
      </p:sp>
      <p:cxnSp>
        <p:nvCxnSpPr>
          <p:cNvPr id="30" name="Conector recto de flecha 43"/>
          <p:cNvCxnSpPr/>
          <p:nvPr/>
        </p:nvCxnSpPr>
        <p:spPr>
          <a:xfrm>
            <a:off x="4745190" y="330455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roceso 3"/>
          <p:cNvSpPr/>
          <p:nvPr/>
        </p:nvSpPr>
        <p:spPr>
          <a:xfrm>
            <a:off x="6777904" y="38793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CuadroTexto 11"/>
          <p:cNvSpPr txBox="1">
            <a:spLocks noChangeAspect="1"/>
          </p:cNvSpPr>
          <p:nvPr/>
        </p:nvSpPr>
        <p:spPr>
          <a:xfrm>
            <a:off x="6777904" y="38793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19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34" name="CuadroTexto 12"/>
          <p:cNvSpPr txBox="1"/>
          <p:nvPr/>
        </p:nvSpPr>
        <p:spPr>
          <a:xfrm>
            <a:off x="6783211" y="4383374"/>
            <a:ext cx="1728000" cy="11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35" name="CuadroTexto 42"/>
          <p:cNvSpPr txBox="1"/>
          <p:nvPr/>
        </p:nvSpPr>
        <p:spPr>
          <a:xfrm>
            <a:off x="7168706" y="2921930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370FE0</a:t>
            </a:r>
            <a:endParaRPr lang="it-IT" dirty="0"/>
          </a:p>
        </p:txBody>
      </p:sp>
      <p:cxnSp>
        <p:nvCxnSpPr>
          <p:cNvPr id="36" name="Conector recto de flecha 43"/>
          <p:cNvCxnSpPr/>
          <p:nvPr/>
        </p:nvCxnSpPr>
        <p:spPr>
          <a:xfrm>
            <a:off x="7403935" y="330455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8640132" y="1444157"/>
            <a:ext cx="35518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/>
              <a:t>void</a:t>
            </a:r>
            <a:r>
              <a:rPr lang="es-AR" dirty="0"/>
              <a:t> acolar(nodo **</a:t>
            </a:r>
            <a:r>
              <a:rPr lang="es-AR" dirty="0" err="1"/>
              <a:t>ps,nodo</a:t>
            </a:r>
            <a:r>
              <a:rPr lang="es-AR" dirty="0"/>
              <a:t> **</a:t>
            </a:r>
            <a:r>
              <a:rPr lang="es-AR" dirty="0" err="1"/>
              <a:t>pe,nodo</a:t>
            </a:r>
            <a:r>
              <a:rPr lang="es-AR" dirty="0"/>
              <a:t> *q)</a:t>
            </a:r>
          </a:p>
          <a:p>
            <a:r>
              <a:rPr lang="es-AR" dirty="0"/>
              <a:t>{</a:t>
            </a:r>
          </a:p>
          <a:p>
            <a:r>
              <a:rPr lang="es-AR" dirty="0" err="1"/>
              <a:t>if</a:t>
            </a:r>
            <a:r>
              <a:rPr lang="es-AR" dirty="0"/>
              <a:t>(*</a:t>
            </a:r>
            <a:r>
              <a:rPr lang="es-AR" dirty="0" err="1"/>
              <a:t>ps</a:t>
            </a:r>
            <a:r>
              <a:rPr lang="es-AR" dirty="0"/>
              <a:t>==NULL)</a:t>
            </a:r>
          </a:p>
          <a:p>
            <a:r>
              <a:rPr lang="es-AR" dirty="0"/>
              <a:t>	{</a:t>
            </a:r>
          </a:p>
          <a:p>
            <a:r>
              <a:rPr lang="es-AR" dirty="0"/>
              <a:t>   *</a:t>
            </a:r>
            <a:r>
              <a:rPr lang="es-AR" dirty="0" err="1"/>
              <a:t>ps</a:t>
            </a:r>
            <a:r>
              <a:rPr lang="es-AR" dirty="0"/>
              <a:t>=*pe=q;</a:t>
            </a:r>
          </a:p>
          <a:p>
            <a:r>
              <a:rPr lang="es-AR" dirty="0"/>
              <a:t>   }</a:t>
            </a:r>
          </a:p>
          <a:p>
            <a:r>
              <a:rPr lang="es-AR" dirty="0" err="1"/>
              <a:t>else</a:t>
            </a:r>
            <a:endParaRPr lang="es-AR" dirty="0"/>
          </a:p>
          <a:p>
            <a:r>
              <a:rPr lang="es-AR" dirty="0" smtClean="0"/>
              <a:t>{</a:t>
            </a:r>
            <a:endParaRPr lang="es-AR" dirty="0"/>
          </a:p>
          <a:p>
            <a:r>
              <a:rPr lang="es-AR" dirty="0" smtClean="0"/>
              <a:t>   </a:t>
            </a:r>
            <a:r>
              <a:rPr lang="es-AR" dirty="0"/>
              <a:t>(*pe)-&gt;</a:t>
            </a:r>
            <a:r>
              <a:rPr lang="es-AR" dirty="0" err="1"/>
              <a:t>ptr</a:t>
            </a:r>
            <a:r>
              <a:rPr lang="es-AR" dirty="0"/>
              <a:t>=q</a:t>
            </a:r>
            <a:r>
              <a:rPr lang="es-AR" dirty="0" smtClean="0"/>
              <a:t>;</a:t>
            </a:r>
          </a:p>
          <a:p>
            <a:r>
              <a:rPr lang="es-AR" dirty="0" smtClean="0"/>
              <a:t>   </a:t>
            </a:r>
            <a:r>
              <a:rPr lang="es-AR" dirty="0"/>
              <a:t>*pe=q;</a:t>
            </a:r>
          </a:p>
          <a:p>
            <a:r>
              <a:rPr lang="es-AR" dirty="0" smtClean="0"/>
              <a:t>   </a:t>
            </a:r>
            <a:r>
              <a:rPr lang="es-AR" dirty="0"/>
              <a:t>}</a:t>
            </a:r>
          </a:p>
          <a:p>
            <a:r>
              <a:rPr lang="es-AR" b="1" dirty="0">
                <a:solidFill>
                  <a:srgbClr val="FFFF00"/>
                </a:solidFill>
              </a:rPr>
              <a:t>(*pe)-&gt;</a:t>
            </a:r>
            <a:r>
              <a:rPr lang="es-AR" b="1" dirty="0" err="1">
                <a:solidFill>
                  <a:srgbClr val="FFFF00"/>
                </a:solidFill>
              </a:rPr>
              <a:t>ptr</a:t>
            </a:r>
            <a:r>
              <a:rPr lang="es-AR" b="1" dirty="0">
                <a:solidFill>
                  <a:srgbClr val="FFFF00"/>
                </a:solidFill>
              </a:rPr>
              <a:t>=NULL;</a:t>
            </a:r>
          </a:p>
          <a:p>
            <a:r>
              <a:rPr lang="es-AR" dirty="0"/>
              <a:t>}</a:t>
            </a:r>
          </a:p>
        </p:txBody>
      </p:sp>
      <p:pic>
        <p:nvPicPr>
          <p:cNvPr id="31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8" y="21132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32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1266422" y="38467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1266422" y="38467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8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271729" y="4350773"/>
            <a:ext cx="17475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solidFill>
                  <a:schemeClr val="bg1"/>
                </a:solidFill>
              </a:rPr>
              <a:t>370FD0</a:t>
            </a: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1286017" y="2883090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370FB0</a:t>
            </a:r>
            <a:endParaRPr lang="it-IT" dirty="0"/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1521246" y="326571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20" name="19 Rectángulo"/>
          <p:cNvSpPr/>
          <p:nvPr/>
        </p:nvSpPr>
        <p:spPr>
          <a:xfrm>
            <a:off x="919903" y="1444157"/>
            <a:ext cx="3899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q=</a:t>
            </a:r>
            <a:r>
              <a:rPr lang="es-AR" dirty="0" err="1"/>
              <a:t>ingresardato</a:t>
            </a:r>
            <a:r>
              <a:rPr lang="es-AR" dirty="0"/>
              <a:t>();</a:t>
            </a:r>
          </a:p>
          <a:p>
            <a:r>
              <a:rPr lang="es-AR" dirty="0"/>
              <a:t> </a:t>
            </a:r>
            <a:r>
              <a:rPr lang="es-AR" dirty="0" smtClean="0"/>
              <a:t>acolar</a:t>
            </a:r>
            <a:r>
              <a:rPr lang="es-AR" dirty="0"/>
              <a:t>(&amp;</a:t>
            </a:r>
            <a:r>
              <a:rPr lang="es-AR" dirty="0" err="1"/>
              <a:t>ps</a:t>
            </a:r>
            <a:r>
              <a:rPr lang="es-AR" dirty="0"/>
              <a:t>,&amp;</a:t>
            </a:r>
            <a:r>
              <a:rPr lang="es-AR" dirty="0" err="1"/>
              <a:t>pe,q</a:t>
            </a:r>
            <a:r>
              <a:rPr lang="es-AR" dirty="0"/>
              <a:t>);</a:t>
            </a:r>
          </a:p>
        </p:txBody>
      </p:sp>
      <p:sp>
        <p:nvSpPr>
          <p:cNvPr id="5" name="4 Hexágono"/>
          <p:cNvSpPr/>
          <p:nvPr/>
        </p:nvSpPr>
        <p:spPr>
          <a:xfrm>
            <a:off x="2314981" y="2759530"/>
            <a:ext cx="569903" cy="506185"/>
          </a:xfrm>
          <a:prstGeom prst="hex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err="1" smtClean="0">
                <a:solidFill>
                  <a:schemeClr val="bg1"/>
                </a:solidFill>
              </a:rPr>
              <a:t>ps</a:t>
            </a:r>
            <a:endParaRPr lang="es-AR" sz="1400" b="1" dirty="0">
              <a:solidFill>
                <a:schemeClr val="bg1"/>
              </a:solidFill>
            </a:endParaRPr>
          </a:p>
        </p:txBody>
      </p:sp>
      <p:cxnSp>
        <p:nvCxnSpPr>
          <p:cNvPr id="15" name="Conector recto de flecha 43"/>
          <p:cNvCxnSpPr/>
          <p:nvPr/>
        </p:nvCxnSpPr>
        <p:spPr>
          <a:xfrm>
            <a:off x="2600385" y="3265715"/>
            <a:ext cx="271832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17" name="16 Hexágono"/>
          <p:cNvSpPr/>
          <p:nvPr/>
        </p:nvSpPr>
        <p:spPr>
          <a:xfrm>
            <a:off x="6166187" y="2830970"/>
            <a:ext cx="569903" cy="506185"/>
          </a:xfrm>
          <a:prstGeom prst="hexag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>
                <a:solidFill>
                  <a:schemeClr val="bg1"/>
                </a:solidFill>
              </a:rPr>
              <a:t>p</a:t>
            </a:r>
            <a:r>
              <a:rPr lang="es-AR" sz="1400" b="1" dirty="0" smtClean="0">
                <a:solidFill>
                  <a:schemeClr val="bg1"/>
                </a:solidFill>
              </a:rPr>
              <a:t>e</a:t>
            </a:r>
            <a:endParaRPr lang="es-AR" sz="1400" b="1" dirty="0">
              <a:solidFill>
                <a:schemeClr val="bg1"/>
              </a:solidFill>
            </a:endParaRPr>
          </a:p>
        </p:txBody>
      </p:sp>
      <p:cxnSp>
        <p:nvCxnSpPr>
          <p:cNvPr id="22" name="Conector recto de flecha 43"/>
          <p:cNvCxnSpPr/>
          <p:nvPr/>
        </p:nvCxnSpPr>
        <p:spPr>
          <a:xfrm>
            <a:off x="6676988" y="3318290"/>
            <a:ext cx="43778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CuadroTexto 13"/>
          <p:cNvSpPr txBox="1"/>
          <p:nvPr/>
        </p:nvSpPr>
        <p:spPr>
          <a:xfrm>
            <a:off x="6133253" y="5827300"/>
            <a:ext cx="30279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Se genera un nuevo NODO</a:t>
            </a:r>
          </a:p>
        </p:txBody>
      </p:sp>
      <p:sp>
        <p:nvSpPr>
          <p:cNvPr id="26" name="Proceso 3"/>
          <p:cNvSpPr/>
          <p:nvPr/>
        </p:nvSpPr>
        <p:spPr>
          <a:xfrm>
            <a:off x="4119159" y="38793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CuadroTexto 11"/>
          <p:cNvSpPr txBox="1"/>
          <p:nvPr/>
        </p:nvSpPr>
        <p:spPr>
          <a:xfrm>
            <a:off x="4119159" y="38793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12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28" name="CuadroTexto 12"/>
          <p:cNvSpPr txBox="1"/>
          <p:nvPr/>
        </p:nvSpPr>
        <p:spPr>
          <a:xfrm>
            <a:off x="4124466" y="4383373"/>
            <a:ext cx="1728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solidFill>
                  <a:schemeClr val="bg1"/>
                </a:solidFill>
              </a:rPr>
              <a:t>370FE0</a:t>
            </a: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29" name="CuadroTexto 42"/>
          <p:cNvSpPr txBox="1"/>
          <p:nvPr/>
        </p:nvSpPr>
        <p:spPr>
          <a:xfrm>
            <a:off x="4509960" y="2921930"/>
            <a:ext cx="117855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370FD0</a:t>
            </a:r>
            <a:endParaRPr lang="it-IT" dirty="0"/>
          </a:p>
        </p:txBody>
      </p:sp>
      <p:cxnSp>
        <p:nvCxnSpPr>
          <p:cNvPr id="30" name="Conector recto de flecha 43"/>
          <p:cNvCxnSpPr/>
          <p:nvPr/>
        </p:nvCxnSpPr>
        <p:spPr>
          <a:xfrm>
            <a:off x="4745190" y="330455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roceso 3"/>
          <p:cNvSpPr/>
          <p:nvPr/>
        </p:nvSpPr>
        <p:spPr>
          <a:xfrm>
            <a:off x="6777904" y="38793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CuadroTexto 11"/>
          <p:cNvSpPr txBox="1">
            <a:spLocks noChangeAspect="1"/>
          </p:cNvSpPr>
          <p:nvPr/>
        </p:nvSpPr>
        <p:spPr>
          <a:xfrm>
            <a:off x="6777904" y="38793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19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34" name="CuadroTexto 12"/>
          <p:cNvSpPr txBox="1"/>
          <p:nvPr/>
        </p:nvSpPr>
        <p:spPr>
          <a:xfrm>
            <a:off x="6783211" y="4383374"/>
            <a:ext cx="1728000" cy="11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35" name="CuadroTexto 42"/>
          <p:cNvSpPr txBox="1"/>
          <p:nvPr/>
        </p:nvSpPr>
        <p:spPr>
          <a:xfrm>
            <a:off x="7168706" y="2921930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370FE0</a:t>
            </a:r>
            <a:endParaRPr lang="it-IT" dirty="0"/>
          </a:p>
        </p:txBody>
      </p:sp>
      <p:cxnSp>
        <p:nvCxnSpPr>
          <p:cNvPr id="36" name="Conector recto de flecha 43"/>
          <p:cNvCxnSpPr/>
          <p:nvPr/>
        </p:nvCxnSpPr>
        <p:spPr>
          <a:xfrm>
            <a:off x="7403935" y="330455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8640132" y="1444157"/>
            <a:ext cx="35518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/>
              <a:t>void</a:t>
            </a:r>
            <a:r>
              <a:rPr lang="es-AR" dirty="0"/>
              <a:t> acolar(nodo **</a:t>
            </a:r>
            <a:r>
              <a:rPr lang="es-AR" dirty="0" err="1"/>
              <a:t>ps,nodo</a:t>
            </a:r>
            <a:r>
              <a:rPr lang="es-AR" dirty="0"/>
              <a:t> **</a:t>
            </a:r>
            <a:r>
              <a:rPr lang="es-AR" dirty="0" err="1"/>
              <a:t>pe,nodo</a:t>
            </a:r>
            <a:r>
              <a:rPr lang="es-AR" dirty="0"/>
              <a:t> *q)</a:t>
            </a:r>
          </a:p>
          <a:p>
            <a:r>
              <a:rPr lang="es-AR" dirty="0"/>
              <a:t>{</a:t>
            </a:r>
          </a:p>
          <a:p>
            <a:r>
              <a:rPr lang="es-AR" dirty="0" err="1"/>
              <a:t>if</a:t>
            </a:r>
            <a:r>
              <a:rPr lang="es-AR" dirty="0"/>
              <a:t>(*</a:t>
            </a:r>
            <a:r>
              <a:rPr lang="es-AR" dirty="0" err="1"/>
              <a:t>ps</a:t>
            </a:r>
            <a:r>
              <a:rPr lang="es-AR" dirty="0"/>
              <a:t>==NULL)</a:t>
            </a:r>
          </a:p>
          <a:p>
            <a:r>
              <a:rPr lang="es-AR" dirty="0"/>
              <a:t>	{</a:t>
            </a:r>
          </a:p>
          <a:p>
            <a:r>
              <a:rPr lang="es-AR" dirty="0"/>
              <a:t>   *</a:t>
            </a:r>
            <a:r>
              <a:rPr lang="es-AR" dirty="0" err="1"/>
              <a:t>ps</a:t>
            </a:r>
            <a:r>
              <a:rPr lang="es-AR" dirty="0"/>
              <a:t>=*pe=q;</a:t>
            </a:r>
          </a:p>
          <a:p>
            <a:r>
              <a:rPr lang="es-AR" dirty="0"/>
              <a:t>   }</a:t>
            </a:r>
          </a:p>
          <a:p>
            <a:r>
              <a:rPr lang="es-AR" dirty="0" err="1"/>
              <a:t>else</a:t>
            </a:r>
            <a:endParaRPr lang="es-AR" dirty="0"/>
          </a:p>
          <a:p>
            <a:r>
              <a:rPr lang="es-AR" dirty="0" smtClean="0"/>
              <a:t>{</a:t>
            </a:r>
            <a:endParaRPr lang="es-AR" dirty="0"/>
          </a:p>
          <a:p>
            <a:r>
              <a:rPr lang="es-AR" dirty="0" smtClean="0"/>
              <a:t>   </a:t>
            </a:r>
            <a:r>
              <a:rPr lang="es-AR" dirty="0"/>
              <a:t>(*pe)-&gt;</a:t>
            </a:r>
            <a:r>
              <a:rPr lang="es-AR" dirty="0" err="1"/>
              <a:t>ptr</a:t>
            </a:r>
            <a:r>
              <a:rPr lang="es-AR" dirty="0"/>
              <a:t>=q</a:t>
            </a:r>
            <a:r>
              <a:rPr lang="es-AR" dirty="0" smtClean="0"/>
              <a:t>;</a:t>
            </a:r>
          </a:p>
          <a:p>
            <a:r>
              <a:rPr lang="es-AR" dirty="0" smtClean="0"/>
              <a:t>   </a:t>
            </a:r>
            <a:r>
              <a:rPr lang="es-AR" dirty="0"/>
              <a:t>*pe=q;</a:t>
            </a:r>
          </a:p>
          <a:p>
            <a:r>
              <a:rPr lang="es-AR" dirty="0" smtClean="0"/>
              <a:t>   </a:t>
            </a:r>
            <a:r>
              <a:rPr lang="es-AR" dirty="0"/>
              <a:t>}</a:t>
            </a:r>
          </a:p>
          <a:p>
            <a:r>
              <a:rPr lang="es-AR" b="1" dirty="0">
                <a:solidFill>
                  <a:srgbClr val="FFFF00"/>
                </a:solidFill>
              </a:rPr>
              <a:t>(*pe)-&gt;</a:t>
            </a:r>
            <a:r>
              <a:rPr lang="es-AR" b="1" dirty="0" err="1">
                <a:solidFill>
                  <a:srgbClr val="FFFF00"/>
                </a:solidFill>
              </a:rPr>
              <a:t>ptr</a:t>
            </a:r>
            <a:r>
              <a:rPr lang="es-AR" b="1" dirty="0">
                <a:solidFill>
                  <a:srgbClr val="FFFF00"/>
                </a:solidFill>
              </a:rPr>
              <a:t>=NULL;</a:t>
            </a:r>
          </a:p>
          <a:p>
            <a:r>
              <a:rPr lang="es-AR" dirty="0"/>
              <a:t>}</a:t>
            </a:r>
          </a:p>
        </p:txBody>
      </p:sp>
      <p:pic>
        <p:nvPicPr>
          <p:cNvPr id="31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63" y="21132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4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1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1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1266422" y="38467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1266422" y="38467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8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271729" y="4350773"/>
            <a:ext cx="17475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solidFill>
                  <a:schemeClr val="bg1"/>
                </a:solidFill>
              </a:rPr>
              <a:t>370FD0</a:t>
            </a: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1286017" y="2883090"/>
            <a:ext cx="102521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smtClean="0"/>
              <a:t>370FB0</a:t>
            </a:r>
            <a:endParaRPr lang="it-IT" b="1" dirty="0"/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1521246" y="326571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20" name="19 Rectángulo"/>
          <p:cNvSpPr/>
          <p:nvPr/>
        </p:nvSpPr>
        <p:spPr>
          <a:xfrm>
            <a:off x="919903" y="1444157"/>
            <a:ext cx="45664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Pasamos el Puntero de Salida (</a:t>
            </a:r>
            <a:r>
              <a:rPr lang="es-AR" dirty="0" err="1" smtClean="0"/>
              <a:t>Ps</a:t>
            </a:r>
            <a:r>
              <a:rPr lang="es-AR" dirty="0" smtClean="0"/>
              <a:t>) a  p</a:t>
            </a:r>
            <a:endParaRPr lang="es-AR" dirty="0"/>
          </a:p>
        </p:txBody>
      </p:sp>
      <p:sp>
        <p:nvSpPr>
          <p:cNvPr id="5" name="4 Hexágono"/>
          <p:cNvSpPr/>
          <p:nvPr/>
        </p:nvSpPr>
        <p:spPr>
          <a:xfrm>
            <a:off x="2314981" y="2759530"/>
            <a:ext cx="569903" cy="506185"/>
          </a:xfrm>
          <a:prstGeom prst="hex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err="1" smtClean="0">
                <a:solidFill>
                  <a:schemeClr val="bg1"/>
                </a:solidFill>
              </a:rPr>
              <a:t>ps</a:t>
            </a:r>
            <a:endParaRPr lang="es-AR" sz="1400" b="1" dirty="0">
              <a:solidFill>
                <a:schemeClr val="bg1"/>
              </a:solidFill>
            </a:endParaRPr>
          </a:p>
        </p:txBody>
      </p:sp>
      <p:cxnSp>
        <p:nvCxnSpPr>
          <p:cNvPr id="15" name="Conector recto de flecha 43"/>
          <p:cNvCxnSpPr/>
          <p:nvPr/>
        </p:nvCxnSpPr>
        <p:spPr>
          <a:xfrm>
            <a:off x="2600385" y="3265715"/>
            <a:ext cx="271832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17" name="16 Hexágono"/>
          <p:cNvSpPr/>
          <p:nvPr/>
        </p:nvSpPr>
        <p:spPr>
          <a:xfrm>
            <a:off x="6166187" y="2830970"/>
            <a:ext cx="569903" cy="506185"/>
          </a:xfrm>
          <a:prstGeom prst="hexag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>
                <a:solidFill>
                  <a:schemeClr val="bg1"/>
                </a:solidFill>
              </a:rPr>
              <a:t>p</a:t>
            </a:r>
            <a:r>
              <a:rPr lang="es-AR" sz="1400" b="1" dirty="0" smtClean="0">
                <a:solidFill>
                  <a:schemeClr val="bg1"/>
                </a:solidFill>
              </a:rPr>
              <a:t>e</a:t>
            </a:r>
            <a:endParaRPr lang="es-AR" sz="1400" b="1" dirty="0">
              <a:solidFill>
                <a:schemeClr val="bg1"/>
              </a:solidFill>
            </a:endParaRPr>
          </a:p>
        </p:txBody>
      </p:sp>
      <p:cxnSp>
        <p:nvCxnSpPr>
          <p:cNvPr id="22" name="Conector recto de flecha 43"/>
          <p:cNvCxnSpPr/>
          <p:nvPr/>
        </p:nvCxnSpPr>
        <p:spPr>
          <a:xfrm>
            <a:off x="6676988" y="3318290"/>
            <a:ext cx="43778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Proceso 3"/>
          <p:cNvSpPr/>
          <p:nvPr/>
        </p:nvSpPr>
        <p:spPr>
          <a:xfrm>
            <a:off x="4119159" y="38793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CuadroTexto 11"/>
          <p:cNvSpPr txBox="1"/>
          <p:nvPr/>
        </p:nvSpPr>
        <p:spPr>
          <a:xfrm>
            <a:off x="4119159" y="38793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12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28" name="CuadroTexto 12"/>
          <p:cNvSpPr txBox="1"/>
          <p:nvPr/>
        </p:nvSpPr>
        <p:spPr>
          <a:xfrm>
            <a:off x="4124466" y="4383373"/>
            <a:ext cx="1728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solidFill>
                  <a:schemeClr val="bg1"/>
                </a:solidFill>
              </a:rPr>
              <a:t>370FE</a:t>
            </a: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29" name="CuadroTexto 42"/>
          <p:cNvSpPr txBox="1"/>
          <p:nvPr/>
        </p:nvSpPr>
        <p:spPr>
          <a:xfrm>
            <a:off x="4509961" y="2921930"/>
            <a:ext cx="122361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smtClean="0"/>
              <a:t>370FD0</a:t>
            </a:r>
            <a:endParaRPr lang="it-IT" b="1" dirty="0"/>
          </a:p>
        </p:txBody>
      </p:sp>
      <p:cxnSp>
        <p:nvCxnSpPr>
          <p:cNvPr id="30" name="Conector recto de flecha 43"/>
          <p:cNvCxnSpPr/>
          <p:nvPr/>
        </p:nvCxnSpPr>
        <p:spPr>
          <a:xfrm>
            <a:off x="4745190" y="330455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roceso 3"/>
          <p:cNvSpPr/>
          <p:nvPr/>
        </p:nvSpPr>
        <p:spPr>
          <a:xfrm>
            <a:off x="6777904" y="38793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CuadroTexto 11"/>
          <p:cNvSpPr txBox="1">
            <a:spLocks noChangeAspect="1"/>
          </p:cNvSpPr>
          <p:nvPr/>
        </p:nvSpPr>
        <p:spPr>
          <a:xfrm>
            <a:off x="6777904" y="38793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19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34" name="CuadroTexto 12"/>
          <p:cNvSpPr txBox="1"/>
          <p:nvPr/>
        </p:nvSpPr>
        <p:spPr>
          <a:xfrm>
            <a:off x="6783211" y="4383374"/>
            <a:ext cx="1728000" cy="11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35" name="CuadroTexto 42"/>
          <p:cNvSpPr txBox="1"/>
          <p:nvPr/>
        </p:nvSpPr>
        <p:spPr>
          <a:xfrm>
            <a:off x="7168706" y="2921930"/>
            <a:ext cx="10725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smtClean="0"/>
              <a:t>370FE0</a:t>
            </a:r>
            <a:endParaRPr lang="it-IT" b="1" dirty="0"/>
          </a:p>
        </p:txBody>
      </p:sp>
      <p:cxnSp>
        <p:nvCxnSpPr>
          <p:cNvPr id="36" name="Conector recto de flecha 43"/>
          <p:cNvCxnSpPr/>
          <p:nvPr/>
        </p:nvCxnSpPr>
        <p:spPr>
          <a:xfrm>
            <a:off x="7403935" y="330455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Rectángulo"/>
          <p:cNvSpPr/>
          <p:nvPr/>
        </p:nvSpPr>
        <p:spPr>
          <a:xfrm>
            <a:off x="8943975" y="215234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b="1" dirty="0" err="1"/>
              <a:t>void</a:t>
            </a:r>
            <a:r>
              <a:rPr lang="es-AR" b="1" dirty="0"/>
              <a:t> </a:t>
            </a:r>
            <a:r>
              <a:rPr lang="es-AR" b="1" dirty="0" err="1"/>
              <a:t>listarcola</a:t>
            </a:r>
            <a:r>
              <a:rPr lang="es-AR" b="1" dirty="0"/>
              <a:t>(nodo *p)</a:t>
            </a:r>
          </a:p>
          <a:p>
            <a:r>
              <a:rPr lang="es-AR" dirty="0"/>
              <a:t>{</a:t>
            </a:r>
          </a:p>
          <a:p>
            <a:r>
              <a:rPr lang="es-AR" dirty="0" err="1"/>
              <a:t>system</a:t>
            </a:r>
            <a:r>
              <a:rPr lang="es-AR" dirty="0"/>
              <a:t>("</a:t>
            </a:r>
            <a:r>
              <a:rPr lang="es-AR" dirty="0" err="1"/>
              <a:t>cls</a:t>
            </a:r>
            <a:r>
              <a:rPr lang="es-AR" dirty="0"/>
              <a:t>");</a:t>
            </a:r>
          </a:p>
          <a:p>
            <a:r>
              <a:rPr lang="es-AR" dirty="0" err="1"/>
              <a:t>printf</a:t>
            </a:r>
            <a:r>
              <a:rPr lang="es-AR" dirty="0"/>
              <a:t>("\n Contenido: ");</a:t>
            </a:r>
          </a:p>
          <a:p>
            <a:r>
              <a:rPr lang="es-AR" dirty="0" err="1"/>
              <a:t>while</a:t>
            </a:r>
            <a:r>
              <a:rPr lang="es-AR" dirty="0"/>
              <a:t>(p)</a:t>
            </a:r>
          </a:p>
          <a:p>
            <a:r>
              <a:rPr lang="es-AR" dirty="0"/>
              <a:t>	{</a:t>
            </a:r>
          </a:p>
          <a:p>
            <a:r>
              <a:rPr lang="es-AR" dirty="0"/>
              <a:t>   </a:t>
            </a:r>
            <a:r>
              <a:rPr lang="es-AR" dirty="0" err="1"/>
              <a:t>printf</a:t>
            </a:r>
            <a:r>
              <a:rPr lang="es-AR" dirty="0"/>
              <a:t>("%5d\</a:t>
            </a:r>
            <a:r>
              <a:rPr lang="es-AR" dirty="0" err="1"/>
              <a:t>n",p</a:t>
            </a:r>
            <a:r>
              <a:rPr lang="es-AR" dirty="0"/>
              <a:t>-&gt;</a:t>
            </a:r>
            <a:r>
              <a:rPr lang="es-AR" dirty="0" err="1"/>
              <a:t>nro</a:t>
            </a:r>
            <a:r>
              <a:rPr lang="es-AR" dirty="0"/>
              <a:t>);</a:t>
            </a:r>
          </a:p>
          <a:p>
            <a:r>
              <a:rPr lang="es-AR" dirty="0"/>
              <a:t>   p=p-&gt;</a:t>
            </a:r>
            <a:r>
              <a:rPr lang="es-AR" dirty="0" err="1"/>
              <a:t>ptr</a:t>
            </a:r>
            <a:r>
              <a:rPr lang="es-AR" dirty="0"/>
              <a:t>;</a:t>
            </a:r>
          </a:p>
          <a:p>
            <a:r>
              <a:rPr lang="es-AR" dirty="0"/>
              <a:t>   }</a:t>
            </a:r>
          </a:p>
          <a:p>
            <a:r>
              <a:rPr lang="es-AR" dirty="0" err="1"/>
              <a:t>printf</a:t>
            </a:r>
            <a:r>
              <a:rPr lang="es-AR" dirty="0"/>
              <a:t>("\n\n");</a:t>
            </a:r>
          </a:p>
          <a:p>
            <a:r>
              <a:rPr lang="es-AR" dirty="0" err="1"/>
              <a:t>system</a:t>
            </a:r>
            <a:r>
              <a:rPr lang="es-AR" dirty="0"/>
              <a:t>("pause");</a:t>
            </a:r>
          </a:p>
          <a:p>
            <a:r>
              <a:rPr lang="es-AR" dirty="0"/>
              <a:t>}</a:t>
            </a:r>
          </a:p>
        </p:txBody>
      </p:sp>
      <p:pic>
        <p:nvPicPr>
          <p:cNvPr id="31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8" y="21132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54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31" name="Picture 2" descr="Resultado de imagen para LOGO INS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21" y="0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44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1266422" y="38467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1266421" y="3866715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8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266423" y="4349052"/>
            <a:ext cx="1747519" cy="11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1286017" y="2883090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5E0FB0</a:t>
            </a:r>
            <a:endParaRPr lang="it-IT" dirty="0"/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1521246" y="326571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97475" y="2006124"/>
            <a:ext cx="3701877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Ingreso 3 datos por ejemplo…</a:t>
            </a:r>
          </a:p>
          <a:p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por el </a:t>
            </a:r>
            <a:r>
              <a:rPr lang="es-AR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Primero…8</a:t>
            </a:r>
            <a:endParaRPr lang="es-AR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492274" y="2005927"/>
            <a:ext cx="28486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dirty="0" smtClean="0">
                <a:solidFill>
                  <a:srgbClr val="FFFF00"/>
                </a:solidFill>
              </a:rPr>
              <a:t>Estructura del Nodo</a:t>
            </a:r>
          </a:p>
          <a:p>
            <a:r>
              <a:rPr lang="es-AR" dirty="0" err="1" smtClean="0"/>
              <a:t>typedef</a:t>
            </a:r>
            <a:r>
              <a:rPr lang="es-AR" dirty="0" smtClean="0"/>
              <a:t> </a:t>
            </a:r>
            <a:r>
              <a:rPr lang="es-AR" dirty="0" err="1"/>
              <a:t>struct</a:t>
            </a:r>
            <a:r>
              <a:rPr lang="es-AR" dirty="0"/>
              <a:t> nodo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	</a:t>
            </a:r>
            <a:r>
              <a:rPr lang="es-AR" dirty="0" err="1"/>
              <a:t>int</a:t>
            </a:r>
            <a:r>
              <a:rPr lang="es-AR" dirty="0"/>
              <a:t> dato;</a:t>
            </a:r>
          </a:p>
          <a:p>
            <a:r>
              <a:rPr lang="es-AR" dirty="0"/>
              <a:t>	</a:t>
            </a:r>
            <a:r>
              <a:rPr lang="es-AR" dirty="0" err="1"/>
              <a:t>struct</a:t>
            </a:r>
            <a:r>
              <a:rPr lang="es-AR" dirty="0"/>
              <a:t> nodo *</a:t>
            </a:r>
            <a:r>
              <a:rPr lang="es-AR" dirty="0" err="1"/>
              <a:t>sig</a:t>
            </a:r>
            <a:r>
              <a:rPr lang="es-AR" dirty="0"/>
              <a:t>;</a:t>
            </a:r>
          </a:p>
          <a:p>
            <a:endParaRPr lang="es-AR" dirty="0"/>
          </a:p>
          <a:p>
            <a:r>
              <a:rPr lang="es-AR" dirty="0"/>
              <a:t>}nodo;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817971" y="3853326"/>
            <a:ext cx="315532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/>
              <a:t>nodo *pe,*ps,*q,dato;</a:t>
            </a:r>
          </a:p>
          <a:p>
            <a:r>
              <a:rPr lang="nl-NL" dirty="0" smtClean="0"/>
              <a:t>ps=pe=NULL</a:t>
            </a:r>
            <a:r>
              <a:rPr lang="nl-NL" dirty="0"/>
              <a:t>;</a:t>
            </a:r>
            <a:endParaRPr lang="es-AR" dirty="0"/>
          </a:p>
        </p:txBody>
      </p:sp>
      <p:cxnSp>
        <p:nvCxnSpPr>
          <p:cNvPr id="10" name="Conector recto de flecha 9"/>
          <p:cNvCxnSpPr>
            <a:stCxn id="8" idx="2"/>
          </p:cNvCxnSpPr>
          <p:nvPr/>
        </p:nvCxnSpPr>
        <p:spPr>
          <a:xfrm>
            <a:off x="9395633" y="4499657"/>
            <a:ext cx="6439" cy="93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7998275" y="5504135"/>
            <a:ext cx="2794716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(Pe)Puntero de entrada </a:t>
            </a:r>
          </a:p>
          <a:p>
            <a:pPr algn="ctr"/>
            <a:r>
              <a:rPr lang="es-AR" dirty="0" smtClean="0"/>
              <a:t>(</a:t>
            </a:r>
            <a:r>
              <a:rPr lang="es-AR" dirty="0" err="1" smtClean="0"/>
              <a:t>Ps</a:t>
            </a:r>
            <a:r>
              <a:rPr lang="es-AR" dirty="0" smtClean="0"/>
              <a:t>) Puntero de salida</a:t>
            </a:r>
            <a:endParaRPr lang="es-AR" dirty="0"/>
          </a:p>
        </p:txBody>
      </p: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34" name="Subtítulo 2"/>
          <p:cNvSpPr txBox="1">
            <a:spLocks/>
          </p:cNvSpPr>
          <p:nvPr/>
        </p:nvSpPr>
        <p:spPr>
          <a:xfrm>
            <a:off x="4227008" y="1284182"/>
            <a:ext cx="3564994" cy="512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>
                <a:solidFill>
                  <a:srgbClr val="FFFF00"/>
                </a:solidFill>
              </a:rPr>
              <a:t>Ingreso de datos por cola</a:t>
            </a:r>
          </a:p>
          <a:p>
            <a:endParaRPr lang="es-AR" dirty="0"/>
          </a:p>
        </p:txBody>
      </p:sp>
      <p:sp>
        <p:nvSpPr>
          <p:cNvPr id="3" name="Bocadillo nube: nube 2"/>
          <p:cNvSpPr/>
          <p:nvPr/>
        </p:nvSpPr>
        <p:spPr>
          <a:xfrm>
            <a:off x="8243047" y="973702"/>
            <a:ext cx="3737102" cy="2201208"/>
          </a:xfrm>
          <a:prstGeom prst="cloudCallout">
            <a:avLst>
              <a:gd name="adj1" fmla="val -30092"/>
              <a:gd name="adj2" fmla="val 79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Declaramos los Nodos y los inicializamos a NULL</a:t>
            </a:r>
            <a:endParaRPr lang="es-AR" dirty="0"/>
          </a:p>
        </p:txBody>
      </p:sp>
      <p:sp>
        <p:nvSpPr>
          <p:cNvPr id="19" name="CuadroTexto 13"/>
          <p:cNvSpPr txBox="1"/>
          <p:nvPr/>
        </p:nvSpPr>
        <p:spPr>
          <a:xfrm>
            <a:off x="626224" y="5827300"/>
            <a:ext cx="30279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Se genera un nuevo NODO</a:t>
            </a:r>
          </a:p>
        </p:txBody>
      </p:sp>
      <p:pic>
        <p:nvPicPr>
          <p:cNvPr id="17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8" y="60430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9437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2" grpId="0" animBg="1"/>
      <p:bldP spid="13" grpId="0" animBg="1"/>
      <p:bldP spid="43" grpId="0" animBg="1"/>
      <p:bldP spid="6" grpId="0" animBg="1"/>
      <p:bldP spid="7" grpId="0"/>
      <p:bldP spid="8" grpId="0" animBg="1"/>
      <p:bldP spid="11" grpId="0" animBg="1"/>
      <p:bldP spid="33" grpId="0"/>
      <p:bldP spid="34" grpId="0"/>
      <p:bldP spid="3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1266422" y="38467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1266422" y="38467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8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266423" y="4349052"/>
            <a:ext cx="1747519" cy="11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1286017" y="2883090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370FB0</a:t>
            </a:r>
            <a:endParaRPr lang="it-IT" dirty="0"/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1521246" y="326571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97475" y="2006124"/>
            <a:ext cx="3701877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Ingreso 3 datos por ejemplo…</a:t>
            </a:r>
          </a:p>
          <a:p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por el </a:t>
            </a:r>
            <a:r>
              <a:rPr lang="es-AR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Primero…8</a:t>
            </a:r>
            <a:endParaRPr lang="es-AR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34" name="Subtítulo 2"/>
          <p:cNvSpPr txBox="1">
            <a:spLocks/>
          </p:cNvSpPr>
          <p:nvPr/>
        </p:nvSpPr>
        <p:spPr>
          <a:xfrm>
            <a:off x="197475" y="1569383"/>
            <a:ext cx="3541667" cy="35590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>
                <a:solidFill>
                  <a:srgbClr val="FFFF00"/>
                </a:solidFill>
              </a:rPr>
              <a:t>Ingreso de datos por cola</a:t>
            </a:r>
          </a:p>
          <a:p>
            <a:endParaRPr lang="es-AR" dirty="0"/>
          </a:p>
        </p:txBody>
      </p:sp>
      <p:sp>
        <p:nvSpPr>
          <p:cNvPr id="18" name="CuadroTexto 13"/>
          <p:cNvSpPr txBox="1"/>
          <p:nvPr/>
        </p:nvSpPr>
        <p:spPr>
          <a:xfrm>
            <a:off x="626224" y="5827300"/>
            <a:ext cx="30279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Se genera un nuevo NODO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819040" y="1174680"/>
            <a:ext cx="56377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nodo *</a:t>
            </a:r>
            <a:r>
              <a:rPr lang="es-AR" dirty="0" err="1"/>
              <a:t>ingresardato</a:t>
            </a:r>
            <a:r>
              <a:rPr lang="es-AR" dirty="0"/>
              <a:t>(</a:t>
            </a:r>
            <a:r>
              <a:rPr lang="es-AR" dirty="0" err="1"/>
              <a:t>void</a:t>
            </a:r>
            <a:r>
              <a:rPr lang="es-AR" dirty="0"/>
              <a:t>)</a:t>
            </a:r>
          </a:p>
          <a:p>
            <a:r>
              <a:rPr lang="es-AR" dirty="0"/>
              <a:t>{</a:t>
            </a:r>
          </a:p>
          <a:p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nro</a:t>
            </a:r>
            <a:r>
              <a:rPr lang="es-AR" dirty="0"/>
              <a:t>;</a:t>
            </a:r>
          </a:p>
          <a:p>
            <a:r>
              <a:rPr lang="es-AR" dirty="0"/>
              <a:t>nodo *q;</a:t>
            </a:r>
          </a:p>
          <a:p>
            <a:r>
              <a:rPr lang="es-AR" dirty="0"/>
              <a:t>q=(nodo*)</a:t>
            </a:r>
            <a:r>
              <a:rPr lang="es-AR" dirty="0" err="1"/>
              <a:t>malloc</a:t>
            </a:r>
            <a:r>
              <a:rPr lang="es-AR" dirty="0"/>
              <a:t>(</a:t>
            </a:r>
            <a:r>
              <a:rPr lang="es-AR" dirty="0" err="1"/>
              <a:t>sizeof</a:t>
            </a:r>
            <a:r>
              <a:rPr lang="es-AR" dirty="0"/>
              <a:t>(nodo));</a:t>
            </a:r>
          </a:p>
          <a:p>
            <a:r>
              <a:rPr lang="es-AR" dirty="0" err="1" smtClean="0"/>
              <a:t>printf</a:t>
            </a:r>
            <a:r>
              <a:rPr lang="es-AR" dirty="0"/>
              <a:t>("\n Ingrese un numero: ");</a:t>
            </a:r>
            <a:r>
              <a:rPr lang="es-AR" dirty="0" err="1"/>
              <a:t>scanf</a:t>
            </a:r>
            <a:r>
              <a:rPr lang="es-AR" dirty="0"/>
              <a:t>("%d",&amp;</a:t>
            </a:r>
            <a:r>
              <a:rPr lang="es-AR" dirty="0" err="1"/>
              <a:t>nro</a:t>
            </a:r>
            <a:r>
              <a:rPr lang="es-AR" dirty="0"/>
              <a:t>);</a:t>
            </a:r>
          </a:p>
          <a:p>
            <a:r>
              <a:rPr lang="es-AR" dirty="0"/>
              <a:t>q-&gt;</a:t>
            </a:r>
            <a:r>
              <a:rPr lang="es-AR" dirty="0" err="1"/>
              <a:t>nro</a:t>
            </a:r>
            <a:r>
              <a:rPr lang="es-AR" dirty="0"/>
              <a:t>=</a:t>
            </a:r>
            <a:r>
              <a:rPr lang="es-AR" dirty="0" err="1"/>
              <a:t>nro</a:t>
            </a:r>
            <a:r>
              <a:rPr lang="es-AR" dirty="0" smtClean="0"/>
              <a:t>;</a:t>
            </a:r>
          </a:p>
          <a:p>
            <a:r>
              <a:rPr lang="es-AR" dirty="0"/>
              <a:t>q</a:t>
            </a:r>
            <a:r>
              <a:rPr lang="es-AR" dirty="0" smtClean="0"/>
              <a:t>-&gt;</a:t>
            </a:r>
            <a:r>
              <a:rPr lang="es-AR" dirty="0" err="1" smtClean="0"/>
              <a:t>ptr</a:t>
            </a:r>
            <a:r>
              <a:rPr lang="es-AR" dirty="0" smtClean="0"/>
              <a:t>=NULL;</a:t>
            </a:r>
            <a:endParaRPr lang="es-AR" dirty="0"/>
          </a:p>
          <a:p>
            <a:r>
              <a:rPr lang="es-AR" dirty="0" err="1"/>
              <a:t>return</a:t>
            </a:r>
            <a:r>
              <a:rPr lang="es-AR" dirty="0"/>
              <a:t>(q);</a:t>
            </a:r>
          </a:p>
          <a:p>
            <a:r>
              <a:rPr lang="es-AR" dirty="0"/>
              <a:t>}</a:t>
            </a:r>
          </a:p>
        </p:txBody>
      </p:sp>
      <p:cxnSp>
        <p:nvCxnSpPr>
          <p:cNvPr id="14" name="13 Conector recto de flecha"/>
          <p:cNvCxnSpPr/>
          <p:nvPr/>
        </p:nvCxnSpPr>
        <p:spPr>
          <a:xfrm flipV="1">
            <a:off x="3654139" y="2652455"/>
            <a:ext cx="1164901" cy="304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6947137" y="4330543"/>
            <a:ext cx="381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Esta función devuelve la dirección del Nodo</a:t>
            </a:r>
            <a:endParaRPr lang="es-AR" dirty="0"/>
          </a:p>
        </p:txBody>
      </p:sp>
      <p:cxnSp>
        <p:nvCxnSpPr>
          <p:cNvPr id="17" name="16 Conector recto de flecha"/>
          <p:cNvCxnSpPr/>
          <p:nvPr/>
        </p:nvCxnSpPr>
        <p:spPr>
          <a:xfrm flipH="1" flipV="1">
            <a:off x="5983941" y="3644153"/>
            <a:ext cx="2872678" cy="679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flipH="1">
            <a:off x="8038845" y="4653709"/>
            <a:ext cx="618565" cy="711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Rectángulo"/>
          <p:cNvSpPr/>
          <p:nvPr/>
        </p:nvSpPr>
        <p:spPr>
          <a:xfrm>
            <a:off x="5983941" y="5378389"/>
            <a:ext cx="3899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q=</a:t>
            </a:r>
            <a:r>
              <a:rPr lang="es-AR" dirty="0" err="1"/>
              <a:t>ingresardato</a:t>
            </a:r>
            <a:r>
              <a:rPr lang="es-AR" dirty="0"/>
              <a:t>();</a:t>
            </a:r>
          </a:p>
          <a:p>
            <a:r>
              <a:rPr lang="es-AR" dirty="0"/>
              <a:t> </a:t>
            </a:r>
            <a:r>
              <a:rPr lang="es-AR" dirty="0" smtClean="0"/>
              <a:t>acolar</a:t>
            </a:r>
            <a:r>
              <a:rPr lang="es-AR" dirty="0"/>
              <a:t>(&amp;</a:t>
            </a:r>
            <a:r>
              <a:rPr lang="es-AR" dirty="0" err="1"/>
              <a:t>ps</a:t>
            </a:r>
            <a:r>
              <a:rPr lang="es-AR" dirty="0"/>
              <a:t>,&amp;</a:t>
            </a:r>
            <a:r>
              <a:rPr lang="es-AR" dirty="0" err="1"/>
              <a:t>pe,q</a:t>
            </a:r>
            <a:r>
              <a:rPr lang="es-AR" dirty="0"/>
              <a:t>);</a:t>
            </a:r>
          </a:p>
        </p:txBody>
      </p:sp>
      <p:pic>
        <p:nvPicPr>
          <p:cNvPr id="19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8" y="39432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47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" grpId="0"/>
      <p:bldP spid="15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1266422" y="38467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1266422" y="38467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8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266423" y="4349052"/>
            <a:ext cx="1747519" cy="11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1286017" y="2883090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370FB0</a:t>
            </a:r>
            <a:endParaRPr lang="it-IT" dirty="0"/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1521246" y="326571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97475" y="2006124"/>
            <a:ext cx="3701877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Ingreso 3 datos por ejemplo…</a:t>
            </a:r>
          </a:p>
          <a:p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por el </a:t>
            </a:r>
            <a:r>
              <a:rPr lang="es-AR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Primero…8</a:t>
            </a:r>
            <a:endParaRPr lang="es-AR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34" name="Subtítulo 2"/>
          <p:cNvSpPr txBox="1">
            <a:spLocks/>
          </p:cNvSpPr>
          <p:nvPr/>
        </p:nvSpPr>
        <p:spPr>
          <a:xfrm>
            <a:off x="192263" y="1431131"/>
            <a:ext cx="3461876" cy="355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>
                <a:solidFill>
                  <a:srgbClr val="FFFF00"/>
                </a:solidFill>
              </a:rPr>
              <a:t>Ingreso de datos por cola</a:t>
            </a:r>
          </a:p>
          <a:p>
            <a:endParaRPr lang="es-AR" dirty="0"/>
          </a:p>
        </p:txBody>
      </p:sp>
      <p:sp>
        <p:nvSpPr>
          <p:cNvPr id="18" name="CuadroTexto 13"/>
          <p:cNvSpPr txBox="1"/>
          <p:nvPr/>
        </p:nvSpPr>
        <p:spPr>
          <a:xfrm>
            <a:off x="626224" y="5827300"/>
            <a:ext cx="30279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Se genera un nuevo NODO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819040" y="1174680"/>
            <a:ext cx="56377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nodo *</a:t>
            </a:r>
            <a:r>
              <a:rPr lang="es-AR" dirty="0" err="1"/>
              <a:t>ingresardato</a:t>
            </a:r>
            <a:r>
              <a:rPr lang="es-AR" dirty="0"/>
              <a:t>(</a:t>
            </a:r>
            <a:r>
              <a:rPr lang="es-AR" dirty="0" err="1"/>
              <a:t>void</a:t>
            </a:r>
            <a:r>
              <a:rPr lang="es-AR" dirty="0"/>
              <a:t>)</a:t>
            </a:r>
          </a:p>
          <a:p>
            <a:r>
              <a:rPr lang="es-AR" dirty="0"/>
              <a:t>{</a:t>
            </a:r>
          </a:p>
          <a:p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nro</a:t>
            </a:r>
            <a:r>
              <a:rPr lang="es-AR" dirty="0"/>
              <a:t>;</a:t>
            </a:r>
          </a:p>
          <a:p>
            <a:r>
              <a:rPr lang="es-AR" dirty="0"/>
              <a:t>nodo *q;</a:t>
            </a:r>
          </a:p>
          <a:p>
            <a:r>
              <a:rPr lang="es-AR" dirty="0"/>
              <a:t>q=(nodo*)</a:t>
            </a:r>
            <a:r>
              <a:rPr lang="es-AR" dirty="0" err="1"/>
              <a:t>malloc</a:t>
            </a:r>
            <a:r>
              <a:rPr lang="es-AR" dirty="0"/>
              <a:t>(</a:t>
            </a:r>
            <a:r>
              <a:rPr lang="es-AR" dirty="0" err="1"/>
              <a:t>sizeof</a:t>
            </a:r>
            <a:r>
              <a:rPr lang="es-AR" dirty="0"/>
              <a:t>(nodo));</a:t>
            </a:r>
          </a:p>
          <a:p>
            <a:r>
              <a:rPr lang="es-AR" dirty="0" err="1" smtClean="0"/>
              <a:t>printf</a:t>
            </a:r>
            <a:r>
              <a:rPr lang="es-AR" dirty="0"/>
              <a:t>("\n Ingrese un numero: ");</a:t>
            </a:r>
            <a:r>
              <a:rPr lang="es-AR" dirty="0" err="1"/>
              <a:t>scanf</a:t>
            </a:r>
            <a:r>
              <a:rPr lang="es-AR" dirty="0"/>
              <a:t>("%d",&amp;</a:t>
            </a:r>
            <a:r>
              <a:rPr lang="es-AR" dirty="0" err="1"/>
              <a:t>nro</a:t>
            </a:r>
            <a:r>
              <a:rPr lang="es-AR" dirty="0"/>
              <a:t>);</a:t>
            </a:r>
          </a:p>
          <a:p>
            <a:r>
              <a:rPr lang="es-AR" dirty="0"/>
              <a:t>q-&gt;</a:t>
            </a:r>
            <a:r>
              <a:rPr lang="es-AR" dirty="0" err="1"/>
              <a:t>nro</a:t>
            </a:r>
            <a:r>
              <a:rPr lang="es-AR" dirty="0"/>
              <a:t>=</a:t>
            </a:r>
            <a:r>
              <a:rPr lang="es-AR" dirty="0" err="1"/>
              <a:t>nro</a:t>
            </a:r>
            <a:r>
              <a:rPr lang="es-AR" dirty="0" smtClean="0"/>
              <a:t>;</a:t>
            </a:r>
          </a:p>
          <a:p>
            <a:r>
              <a:rPr lang="es-AR" dirty="0"/>
              <a:t>q</a:t>
            </a:r>
            <a:r>
              <a:rPr lang="es-AR" dirty="0" smtClean="0"/>
              <a:t>-&gt;</a:t>
            </a:r>
            <a:r>
              <a:rPr lang="es-AR" dirty="0" err="1" smtClean="0"/>
              <a:t>ptr</a:t>
            </a:r>
            <a:r>
              <a:rPr lang="es-AR" dirty="0" smtClean="0"/>
              <a:t>=NULL;</a:t>
            </a:r>
            <a:endParaRPr lang="es-AR" dirty="0"/>
          </a:p>
          <a:p>
            <a:r>
              <a:rPr lang="es-AR" dirty="0" err="1"/>
              <a:t>return</a:t>
            </a:r>
            <a:r>
              <a:rPr lang="es-AR" dirty="0"/>
              <a:t>(q);</a:t>
            </a:r>
          </a:p>
          <a:p>
            <a:r>
              <a:rPr lang="es-AR" dirty="0"/>
              <a:t>}</a:t>
            </a:r>
          </a:p>
        </p:txBody>
      </p:sp>
      <p:cxnSp>
        <p:nvCxnSpPr>
          <p:cNvPr id="14" name="13 Conector recto de flecha"/>
          <p:cNvCxnSpPr/>
          <p:nvPr/>
        </p:nvCxnSpPr>
        <p:spPr>
          <a:xfrm flipV="1">
            <a:off x="3654139" y="2652455"/>
            <a:ext cx="1164901" cy="304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6947137" y="4330543"/>
            <a:ext cx="381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Esta función devuelve la dirección del Nodo</a:t>
            </a:r>
            <a:endParaRPr lang="es-AR" dirty="0"/>
          </a:p>
        </p:txBody>
      </p:sp>
      <p:cxnSp>
        <p:nvCxnSpPr>
          <p:cNvPr id="17" name="16 Conector recto de flecha"/>
          <p:cNvCxnSpPr/>
          <p:nvPr/>
        </p:nvCxnSpPr>
        <p:spPr>
          <a:xfrm flipH="1" flipV="1">
            <a:off x="5983941" y="3644153"/>
            <a:ext cx="2872678" cy="679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flipH="1">
            <a:off x="8038845" y="4653709"/>
            <a:ext cx="618565" cy="711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Rectángulo"/>
          <p:cNvSpPr/>
          <p:nvPr/>
        </p:nvSpPr>
        <p:spPr>
          <a:xfrm>
            <a:off x="5983941" y="5378389"/>
            <a:ext cx="3899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q=</a:t>
            </a:r>
            <a:r>
              <a:rPr lang="es-AR" dirty="0" err="1"/>
              <a:t>ingresardato</a:t>
            </a:r>
            <a:r>
              <a:rPr lang="es-AR" dirty="0"/>
              <a:t>();</a:t>
            </a:r>
          </a:p>
          <a:p>
            <a:r>
              <a:rPr lang="es-AR" dirty="0"/>
              <a:t> </a:t>
            </a:r>
            <a:r>
              <a:rPr lang="es-AR" dirty="0" smtClean="0"/>
              <a:t>acolar</a:t>
            </a:r>
            <a:r>
              <a:rPr lang="es-AR" dirty="0"/>
              <a:t>(&amp;</a:t>
            </a:r>
            <a:r>
              <a:rPr lang="es-AR" dirty="0" err="1"/>
              <a:t>ps</a:t>
            </a:r>
            <a:r>
              <a:rPr lang="es-AR" dirty="0"/>
              <a:t>,&amp;</a:t>
            </a:r>
            <a:r>
              <a:rPr lang="es-AR" dirty="0" err="1"/>
              <a:t>pe,q</a:t>
            </a:r>
            <a:r>
              <a:rPr lang="es-AR" dirty="0"/>
              <a:t>);</a:t>
            </a:r>
          </a:p>
        </p:txBody>
      </p:sp>
      <p:pic>
        <p:nvPicPr>
          <p:cNvPr id="19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8" y="50777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38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9845E-6 0 L -0.39951 -0.5312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82" y="-2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4" grpId="0"/>
      <p:bldP spid="18" grpId="0" animBg="1"/>
      <p:bldP spid="5" grpId="0"/>
      <p:bldP spid="15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1266422" y="38467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1266422" y="38467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8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266423" y="4349052"/>
            <a:ext cx="1747519" cy="11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1286017" y="2883090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370FB0</a:t>
            </a:r>
            <a:endParaRPr lang="it-IT" dirty="0"/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1521246" y="326571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18" name="CuadroTexto 13"/>
          <p:cNvSpPr txBox="1"/>
          <p:nvPr/>
        </p:nvSpPr>
        <p:spPr>
          <a:xfrm>
            <a:off x="626224" y="5827300"/>
            <a:ext cx="331712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Se </a:t>
            </a:r>
            <a:r>
              <a:rPr lang="es-AR" b="1" dirty="0" smtClean="0">
                <a:solidFill>
                  <a:schemeClr val="accent4">
                    <a:lumMod val="75000"/>
                  </a:schemeClr>
                </a:solidFill>
              </a:rPr>
              <a:t>comienza a generar la Cola</a:t>
            </a:r>
            <a:endParaRPr lang="es-A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629836" y="148269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/>
              <a:t>void</a:t>
            </a:r>
            <a:r>
              <a:rPr lang="es-AR" dirty="0"/>
              <a:t> acolar(nodo **</a:t>
            </a:r>
            <a:r>
              <a:rPr lang="es-AR" dirty="0" err="1"/>
              <a:t>ps,nodo</a:t>
            </a:r>
            <a:r>
              <a:rPr lang="es-AR" dirty="0"/>
              <a:t> **</a:t>
            </a:r>
            <a:r>
              <a:rPr lang="es-AR" dirty="0" err="1"/>
              <a:t>pe,nodo</a:t>
            </a:r>
            <a:r>
              <a:rPr lang="es-AR" dirty="0"/>
              <a:t> *q)</a:t>
            </a:r>
          </a:p>
          <a:p>
            <a:r>
              <a:rPr lang="es-AR" dirty="0"/>
              <a:t>{</a:t>
            </a:r>
          </a:p>
          <a:p>
            <a:r>
              <a:rPr lang="es-AR" dirty="0" err="1"/>
              <a:t>if</a:t>
            </a:r>
            <a:r>
              <a:rPr lang="es-AR" dirty="0"/>
              <a:t>(*</a:t>
            </a:r>
            <a:r>
              <a:rPr lang="es-AR" dirty="0" err="1"/>
              <a:t>ps</a:t>
            </a:r>
            <a:r>
              <a:rPr lang="es-AR" dirty="0"/>
              <a:t>==NULL)</a:t>
            </a:r>
          </a:p>
          <a:p>
            <a:r>
              <a:rPr lang="es-AR" dirty="0"/>
              <a:t>	{</a:t>
            </a:r>
          </a:p>
          <a:p>
            <a:r>
              <a:rPr lang="es-AR" dirty="0"/>
              <a:t>   *</a:t>
            </a:r>
            <a:r>
              <a:rPr lang="es-AR" dirty="0" err="1"/>
              <a:t>ps</a:t>
            </a:r>
            <a:r>
              <a:rPr lang="es-AR" dirty="0"/>
              <a:t>=*pe=q;</a:t>
            </a:r>
          </a:p>
          <a:p>
            <a:r>
              <a:rPr lang="es-AR" dirty="0"/>
              <a:t>   }</a:t>
            </a:r>
          </a:p>
          <a:p>
            <a:r>
              <a:rPr lang="es-AR" dirty="0" err="1"/>
              <a:t>else</a:t>
            </a:r>
            <a:endParaRPr lang="es-AR" dirty="0"/>
          </a:p>
          <a:p>
            <a:r>
              <a:rPr lang="es-AR" dirty="0"/>
              <a:t>	{</a:t>
            </a:r>
          </a:p>
          <a:p>
            <a:r>
              <a:rPr lang="es-AR" dirty="0"/>
              <a:t>   (*pe)-&gt;</a:t>
            </a:r>
            <a:r>
              <a:rPr lang="es-AR" dirty="0" err="1"/>
              <a:t>ptr</a:t>
            </a:r>
            <a:r>
              <a:rPr lang="es-AR" dirty="0"/>
              <a:t>=q;</a:t>
            </a:r>
          </a:p>
          <a:p>
            <a:r>
              <a:rPr lang="es-AR" dirty="0"/>
              <a:t>   *pe=q;</a:t>
            </a:r>
          </a:p>
          <a:p>
            <a:r>
              <a:rPr lang="es-AR" dirty="0"/>
              <a:t>   }</a:t>
            </a:r>
          </a:p>
          <a:p>
            <a:r>
              <a:rPr lang="es-AR" dirty="0"/>
              <a:t>(*pe)-&gt;</a:t>
            </a:r>
            <a:r>
              <a:rPr lang="es-AR" dirty="0" err="1"/>
              <a:t>ptr</a:t>
            </a:r>
            <a:r>
              <a:rPr lang="es-AR" dirty="0"/>
              <a:t>=NULL;</a:t>
            </a:r>
          </a:p>
          <a:p>
            <a:r>
              <a:rPr lang="es-AR" dirty="0"/>
              <a:t>}</a:t>
            </a:r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1645110" y="2200275"/>
            <a:ext cx="3812715" cy="682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919903" y="1444157"/>
            <a:ext cx="3899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q=</a:t>
            </a:r>
            <a:r>
              <a:rPr lang="es-AR" dirty="0" err="1"/>
              <a:t>ingresardato</a:t>
            </a:r>
            <a:r>
              <a:rPr lang="es-AR" dirty="0"/>
              <a:t>();</a:t>
            </a:r>
          </a:p>
          <a:p>
            <a:r>
              <a:rPr lang="es-AR" dirty="0"/>
              <a:t> </a:t>
            </a:r>
            <a:r>
              <a:rPr lang="es-AR" dirty="0" smtClean="0"/>
              <a:t>acolar</a:t>
            </a:r>
            <a:r>
              <a:rPr lang="es-AR" dirty="0"/>
              <a:t>(&amp;</a:t>
            </a:r>
            <a:r>
              <a:rPr lang="es-AR" dirty="0" err="1"/>
              <a:t>ps</a:t>
            </a:r>
            <a:r>
              <a:rPr lang="es-AR" dirty="0"/>
              <a:t>,&amp;</a:t>
            </a:r>
            <a:r>
              <a:rPr lang="es-AR" dirty="0" err="1"/>
              <a:t>pe,q</a:t>
            </a:r>
            <a:r>
              <a:rPr lang="es-AR" dirty="0"/>
              <a:t>);</a:t>
            </a:r>
          </a:p>
        </p:txBody>
      </p:sp>
      <p:pic>
        <p:nvPicPr>
          <p:cNvPr id="14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8" y="50188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22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1266422" y="38467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1266422" y="38467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8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266423" y="4349052"/>
            <a:ext cx="1747519" cy="11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1286017" y="2883090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370FB0</a:t>
            </a:r>
            <a:endParaRPr lang="it-IT" dirty="0"/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1521246" y="326571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18" name="CuadroTexto 13"/>
          <p:cNvSpPr txBox="1"/>
          <p:nvPr/>
        </p:nvSpPr>
        <p:spPr>
          <a:xfrm>
            <a:off x="626224" y="5827300"/>
            <a:ext cx="331712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Se </a:t>
            </a:r>
            <a:r>
              <a:rPr lang="es-AR" b="1" dirty="0" smtClean="0">
                <a:solidFill>
                  <a:schemeClr val="accent4">
                    <a:lumMod val="75000"/>
                  </a:schemeClr>
                </a:solidFill>
              </a:rPr>
              <a:t>comienza a generar la Cola</a:t>
            </a:r>
            <a:endParaRPr lang="es-A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1645110" y="2200275"/>
            <a:ext cx="3812715" cy="682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919903" y="1444157"/>
            <a:ext cx="3899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q=</a:t>
            </a:r>
            <a:r>
              <a:rPr lang="es-AR" dirty="0" err="1"/>
              <a:t>ingresardato</a:t>
            </a:r>
            <a:r>
              <a:rPr lang="es-AR" dirty="0"/>
              <a:t>();</a:t>
            </a:r>
          </a:p>
          <a:p>
            <a:r>
              <a:rPr lang="es-AR" dirty="0"/>
              <a:t> </a:t>
            </a:r>
            <a:r>
              <a:rPr lang="es-AR" dirty="0" smtClean="0"/>
              <a:t>acolar</a:t>
            </a:r>
            <a:r>
              <a:rPr lang="es-AR" dirty="0"/>
              <a:t>(&amp;</a:t>
            </a:r>
            <a:r>
              <a:rPr lang="es-AR" dirty="0" err="1"/>
              <a:t>ps</a:t>
            </a:r>
            <a:r>
              <a:rPr lang="es-AR" dirty="0"/>
              <a:t>,&amp;</a:t>
            </a:r>
            <a:r>
              <a:rPr lang="es-AR" dirty="0" err="1"/>
              <a:t>pe,q</a:t>
            </a:r>
            <a:r>
              <a:rPr lang="es-AR" dirty="0"/>
              <a:t>);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5629836" y="148269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/>
              <a:t>void</a:t>
            </a:r>
            <a:r>
              <a:rPr lang="es-AR" dirty="0"/>
              <a:t> acolar(nodo **</a:t>
            </a:r>
            <a:r>
              <a:rPr lang="es-AR" dirty="0" err="1"/>
              <a:t>ps,nodo</a:t>
            </a:r>
            <a:r>
              <a:rPr lang="es-AR" dirty="0"/>
              <a:t> **</a:t>
            </a:r>
            <a:r>
              <a:rPr lang="es-AR" dirty="0" err="1"/>
              <a:t>pe,nodo</a:t>
            </a:r>
            <a:r>
              <a:rPr lang="es-AR" dirty="0"/>
              <a:t> *q)</a:t>
            </a:r>
          </a:p>
          <a:p>
            <a:r>
              <a:rPr lang="es-AR" dirty="0"/>
              <a:t>{</a:t>
            </a:r>
          </a:p>
          <a:p>
            <a:r>
              <a:rPr lang="es-AR" dirty="0" err="1"/>
              <a:t>if</a:t>
            </a:r>
            <a:r>
              <a:rPr lang="es-AR" dirty="0"/>
              <a:t>(*</a:t>
            </a:r>
            <a:r>
              <a:rPr lang="es-AR" dirty="0" err="1"/>
              <a:t>ps</a:t>
            </a:r>
            <a:r>
              <a:rPr lang="es-AR" dirty="0"/>
              <a:t>==NULL)</a:t>
            </a:r>
          </a:p>
          <a:p>
            <a:r>
              <a:rPr lang="es-AR" dirty="0"/>
              <a:t>	{</a:t>
            </a:r>
          </a:p>
          <a:p>
            <a:r>
              <a:rPr lang="es-AR" b="1" dirty="0">
                <a:solidFill>
                  <a:srgbClr val="FFFF00"/>
                </a:solidFill>
              </a:rPr>
              <a:t>   *</a:t>
            </a:r>
            <a:r>
              <a:rPr lang="es-AR" b="1" dirty="0" err="1">
                <a:solidFill>
                  <a:srgbClr val="FFFF00"/>
                </a:solidFill>
              </a:rPr>
              <a:t>ps</a:t>
            </a:r>
            <a:r>
              <a:rPr lang="es-AR" b="1" dirty="0">
                <a:solidFill>
                  <a:srgbClr val="FFFF00"/>
                </a:solidFill>
              </a:rPr>
              <a:t>=*pe=q</a:t>
            </a:r>
            <a:r>
              <a:rPr lang="es-AR" dirty="0"/>
              <a:t>;</a:t>
            </a:r>
          </a:p>
          <a:p>
            <a:r>
              <a:rPr lang="es-AR" dirty="0"/>
              <a:t>   }</a:t>
            </a:r>
          </a:p>
          <a:p>
            <a:r>
              <a:rPr lang="es-AR" dirty="0" err="1"/>
              <a:t>else</a:t>
            </a:r>
            <a:endParaRPr lang="es-AR" dirty="0"/>
          </a:p>
          <a:p>
            <a:r>
              <a:rPr lang="es-AR" dirty="0"/>
              <a:t>	{</a:t>
            </a:r>
          </a:p>
          <a:p>
            <a:r>
              <a:rPr lang="es-AR" dirty="0"/>
              <a:t>   (*pe)-&gt;</a:t>
            </a:r>
            <a:r>
              <a:rPr lang="es-AR" dirty="0" err="1"/>
              <a:t>ptr</a:t>
            </a:r>
            <a:r>
              <a:rPr lang="es-AR" dirty="0"/>
              <a:t>=q;</a:t>
            </a:r>
          </a:p>
          <a:p>
            <a:r>
              <a:rPr lang="es-AR" dirty="0"/>
              <a:t>   *pe=q;</a:t>
            </a:r>
          </a:p>
          <a:p>
            <a:r>
              <a:rPr lang="es-AR" dirty="0"/>
              <a:t>   }</a:t>
            </a:r>
          </a:p>
          <a:p>
            <a:r>
              <a:rPr lang="es-AR" dirty="0"/>
              <a:t>(*pe)-&gt;</a:t>
            </a:r>
            <a:r>
              <a:rPr lang="es-AR" dirty="0" err="1"/>
              <a:t>ptr</a:t>
            </a:r>
            <a:r>
              <a:rPr lang="es-AR" dirty="0"/>
              <a:t>=NULL;</a:t>
            </a:r>
          </a:p>
          <a:p>
            <a:r>
              <a:rPr lang="es-AR" dirty="0"/>
              <a:t>}</a:t>
            </a:r>
          </a:p>
        </p:txBody>
      </p:sp>
      <p:sp>
        <p:nvSpPr>
          <p:cNvPr id="5" name="4 Hexágono"/>
          <p:cNvSpPr/>
          <p:nvPr/>
        </p:nvSpPr>
        <p:spPr>
          <a:xfrm>
            <a:off x="5060494" y="1678466"/>
            <a:ext cx="569903" cy="506185"/>
          </a:xfrm>
          <a:prstGeom prst="hex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err="1" smtClean="0">
                <a:solidFill>
                  <a:schemeClr val="bg1"/>
                </a:solidFill>
              </a:rPr>
              <a:t>ps</a:t>
            </a:r>
            <a:endParaRPr lang="es-AR" sz="1400" b="1" dirty="0">
              <a:solidFill>
                <a:schemeClr val="bg1"/>
              </a:solidFill>
            </a:endParaRPr>
          </a:p>
        </p:txBody>
      </p:sp>
      <p:cxnSp>
        <p:nvCxnSpPr>
          <p:cNvPr id="15" name="Conector recto de flecha 43"/>
          <p:cNvCxnSpPr/>
          <p:nvPr/>
        </p:nvCxnSpPr>
        <p:spPr>
          <a:xfrm>
            <a:off x="2683282" y="3252422"/>
            <a:ext cx="218895" cy="55551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pic>
        <p:nvPicPr>
          <p:cNvPr id="16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8" y="50188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3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973E-6 -1.48148E-6 L -0.226 0.15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06" y="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1266422" y="38467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1266422" y="38467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8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266423" y="4349052"/>
            <a:ext cx="1747519" cy="11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1286017" y="2883090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370FB0</a:t>
            </a:r>
            <a:endParaRPr lang="it-IT" dirty="0"/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1521246" y="326571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18" name="CuadroTexto 13"/>
          <p:cNvSpPr txBox="1"/>
          <p:nvPr/>
        </p:nvSpPr>
        <p:spPr>
          <a:xfrm>
            <a:off x="626224" y="5827300"/>
            <a:ext cx="331712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Se </a:t>
            </a:r>
            <a:r>
              <a:rPr lang="es-AR" b="1" dirty="0" smtClean="0">
                <a:solidFill>
                  <a:schemeClr val="accent4">
                    <a:lumMod val="75000"/>
                  </a:schemeClr>
                </a:solidFill>
              </a:rPr>
              <a:t>comienza a generar la Cola</a:t>
            </a:r>
            <a:endParaRPr lang="es-A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1645110" y="2200275"/>
            <a:ext cx="3812715" cy="682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919903" y="1444157"/>
            <a:ext cx="3899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q=</a:t>
            </a:r>
            <a:r>
              <a:rPr lang="es-AR" dirty="0" err="1"/>
              <a:t>ingresardato</a:t>
            </a:r>
            <a:r>
              <a:rPr lang="es-AR" dirty="0"/>
              <a:t>();</a:t>
            </a:r>
          </a:p>
          <a:p>
            <a:r>
              <a:rPr lang="es-AR" dirty="0"/>
              <a:t> </a:t>
            </a:r>
            <a:r>
              <a:rPr lang="es-AR" dirty="0" smtClean="0"/>
              <a:t>acolar</a:t>
            </a:r>
            <a:r>
              <a:rPr lang="es-AR" dirty="0"/>
              <a:t>(&amp;</a:t>
            </a:r>
            <a:r>
              <a:rPr lang="es-AR" dirty="0" err="1"/>
              <a:t>ps</a:t>
            </a:r>
            <a:r>
              <a:rPr lang="es-AR" dirty="0"/>
              <a:t>,&amp;</a:t>
            </a:r>
            <a:r>
              <a:rPr lang="es-AR" dirty="0" err="1"/>
              <a:t>pe,q</a:t>
            </a:r>
            <a:r>
              <a:rPr lang="es-AR" dirty="0"/>
              <a:t>);</a:t>
            </a:r>
          </a:p>
        </p:txBody>
      </p:sp>
      <p:sp>
        <p:nvSpPr>
          <p:cNvPr id="5" name="4 Hexágono"/>
          <p:cNvSpPr/>
          <p:nvPr/>
        </p:nvSpPr>
        <p:spPr>
          <a:xfrm>
            <a:off x="2314981" y="2759530"/>
            <a:ext cx="569903" cy="506185"/>
          </a:xfrm>
          <a:prstGeom prst="hex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err="1" smtClean="0">
                <a:solidFill>
                  <a:schemeClr val="bg1"/>
                </a:solidFill>
              </a:rPr>
              <a:t>ps</a:t>
            </a:r>
            <a:endParaRPr lang="es-AR" sz="1400" b="1" dirty="0">
              <a:solidFill>
                <a:schemeClr val="bg1"/>
              </a:solidFill>
            </a:endParaRPr>
          </a:p>
        </p:txBody>
      </p:sp>
      <p:cxnSp>
        <p:nvCxnSpPr>
          <p:cNvPr id="15" name="Conector recto de flecha 43"/>
          <p:cNvCxnSpPr/>
          <p:nvPr/>
        </p:nvCxnSpPr>
        <p:spPr>
          <a:xfrm>
            <a:off x="2600385" y="3265715"/>
            <a:ext cx="271832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16" name="15 Rectángulo"/>
          <p:cNvSpPr/>
          <p:nvPr/>
        </p:nvSpPr>
        <p:spPr>
          <a:xfrm>
            <a:off x="5629836" y="148269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/>
              <a:t>void</a:t>
            </a:r>
            <a:r>
              <a:rPr lang="es-AR" dirty="0"/>
              <a:t> acolar(nodo **</a:t>
            </a:r>
            <a:r>
              <a:rPr lang="es-AR" dirty="0" err="1"/>
              <a:t>ps,nodo</a:t>
            </a:r>
            <a:r>
              <a:rPr lang="es-AR" dirty="0"/>
              <a:t> **</a:t>
            </a:r>
            <a:r>
              <a:rPr lang="es-AR" dirty="0" err="1"/>
              <a:t>pe,nodo</a:t>
            </a:r>
            <a:r>
              <a:rPr lang="es-AR" dirty="0"/>
              <a:t> *q)</a:t>
            </a:r>
          </a:p>
          <a:p>
            <a:r>
              <a:rPr lang="es-AR" dirty="0"/>
              <a:t>{</a:t>
            </a:r>
          </a:p>
          <a:p>
            <a:r>
              <a:rPr lang="es-AR" dirty="0" err="1"/>
              <a:t>if</a:t>
            </a:r>
            <a:r>
              <a:rPr lang="es-AR" dirty="0"/>
              <a:t>(*</a:t>
            </a:r>
            <a:r>
              <a:rPr lang="es-AR" dirty="0" err="1"/>
              <a:t>ps</a:t>
            </a:r>
            <a:r>
              <a:rPr lang="es-AR" dirty="0"/>
              <a:t>==NULL)</a:t>
            </a:r>
          </a:p>
          <a:p>
            <a:r>
              <a:rPr lang="es-AR" dirty="0"/>
              <a:t>	{</a:t>
            </a:r>
          </a:p>
          <a:p>
            <a:r>
              <a:rPr lang="es-AR" dirty="0"/>
              <a:t>   </a:t>
            </a:r>
            <a:r>
              <a:rPr lang="es-AR" b="1" dirty="0">
                <a:solidFill>
                  <a:srgbClr val="FFFF00"/>
                </a:solidFill>
              </a:rPr>
              <a:t>*</a:t>
            </a:r>
            <a:r>
              <a:rPr lang="es-AR" b="1" dirty="0" err="1">
                <a:solidFill>
                  <a:srgbClr val="FFFF00"/>
                </a:solidFill>
              </a:rPr>
              <a:t>ps</a:t>
            </a:r>
            <a:r>
              <a:rPr lang="es-AR" b="1" dirty="0">
                <a:solidFill>
                  <a:srgbClr val="FFFF00"/>
                </a:solidFill>
              </a:rPr>
              <a:t>=*pe=q;</a:t>
            </a:r>
          </a:p>
          <a:p>
            <a:r>
              <a:rPr lang="es-AR" dirty="0"/>
              <a:t>   }</a:t>
            </a:r>
          </a:p>
          <a:p>
            <a:r>
              <a:rPr lang="es-AR" dirty="0" err="1" smtClean="0"/>
              <a:t>Else</a:t>
            </a:r>
            <a:endParaRPr lang="es-AR" dirty="0"/>
          </a:p>
          <a:p>
            <a:r>
              <a:rPr lang="es-AR" dirty="0" smtClean="0"/>
              <a:t>{</a:t>
            </a:r>
            <a:endParaRPr lang="es-AR" dirty="0"/>
          </a:p>
          <a:p>
            <a:r>
              <a:rPr lang="es-AR" dirty="0"/>
              <a:t>   (*pe)-&gt;</a:t>
            </a:r>
            <a:r>
              <a:rPr lang="es-AR" dirty="0" err="1"/>
              <a:t>ptr</a:t>
            </a:r>
            <a:r>
              <a:rPr lang="es-AR" dirty="0"/>
              <a:t>=q;</a:t>
            </a:r>
          </a:p>
          <a:p>
            <a:r>
              <a:rPr lang="es-AR" dirty="0"/>
              <a:t>   *pe=q;</a:t>
            </a:r>
          </a:p>
          <a:p>
            <a:r>
              <a:rPr lang="es-AR" dirty="0" smtClean="0"/>
              <a:t> </a:t>
            </a:r>
            <a:r>
              <a:rPr lang="es-AR" dirty="0"/>
              <a:t>}</a:t>
            </a:r>
          </a:p>
          <a:p>
            <a:r>
              <a:rPr lang="es-AR" dirty="0"/>
              <a:t>(*pe)-&gt;</a:t>
            </a:r>
            <a:r>
              <a:rPr lang="es-AR" dirty="0" err="1"/>
              <a:t>ptr</a:t>
            </a:r>
            <a:r>
              <a:rPr lang="es-AR" dirty="0"/>
              <a:t>=NULL;</a:t>
            </a:r>
          </a:p>
          <a:p>
            <a:r>
              <a:rPr lang="es-AR" dirty="0"/>
              <a:t>}</a:t>
            </a:r>
          </a:p>
        </p:txBody>
      </p:sp>
      <p:sp>
        <p:nvSpPr>
          <p:cNvPr id="17" name="16 Hexágono"/>
          <p:cNvSpPr/>
          <p:nvPr/>
        </p:nvSpPr>
        <p:spPr>
          <a:xfrm>
            <a:off x="5059933" y="2343580"/>
            <a:ext cx="569903" cy="506185"/>
          </a:xfrm>
          <a:prstGeom prst="hexag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>
                <a:solidFill>
                  <a:schemeClr val="bg1"/>
                </a:solidFill>
              </a:rPr>
              <a:t>p</a:t>
            </a:r>
            <a:r>
              <a:rPr lang="es-AR" sz="1400" b="1" dirty="0" smtClean="0">
                <a:solidFill>
                  <a:schemeClr val="bg1"/>
                </a:solidFill>
              </a:rPr>
              <a:t>e</a:t>
            </a:r>
            <a:endParaRPr lang="es-AR" sz="1400" b="1" dirty="0">
              <a:solidFill>
                <a:schemeClr val="bg1"/>
              </a:solidFill>
            </a:endParaRPr>
          </a:p>
        </p:txBody>
      </p:sp>
      <p:cxnSp>
        <p:nvCxnSpPr>
          <p:cNvPr id="22" name="Conector recto de flecha 43"/>
          <p:cNvCxnSpPr/>
          <p:nvPr/>
        </p:nvCxnSpPr>
        <p:spPr>
          <a:xfrm>
            <a:off x="1207321" y="3329350"/>
            <a:ext cx="43778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1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62" y="108762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10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2052E-6 -2.22222E-6 L -2.52052E-6 0.04769 C -2.52052E-6 0.06922 -0.09873 0.09584 -0.17897 0.09584 L -0.3573 0.09584 " pathEditMode="relative" rAng="0" ptsTypes="FfFF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72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1266422" y="38467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1266422" y="38467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8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271729" y="4350774"/>
            <a:ext cx="1747519" cy="11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1286017" y="2883090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370FB0</a:t>
            </a:r>
            <a:endParaRPr lang="it-IT" dirty="0"/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1521246" y="326571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20" name="19 Rectángulo"/>
          <p:cNvSpPr/>
          <p:nvPr/>
        </p:nvSpPr>
        <p:spPr>
          <a:xfrm>
            <a:off x="919903" y="1444157"/>
            <a:ext cx="3899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q=</a:t>
            </a:r>
            <a:r>
              <a:rPr lang="es-AR" dirty="0" err="1"/>
              <a:t>ingresardato</a:t>
            </a:r>
            <a:r>
              <a:rPr lang="es-AR" dirty="0"/>
              <a:t>();</a:t>
            </a:r>
          </a:p>
          <a:p>
            <a:r>
              <a:rPr lang="es-AR" dirty="0"/>
              <a:t> </a:t>
            </a:r>
            <a:r>
              <a:rPr lang="es-AR" dirty="0" smtClean="0"/>
              <a:t>acolar</a:t>
            </a:r>
            <a:r>
              <a:rPr lang="es-AR" dirty="0"/>
              <a:t>(&amp;</a:t>
            </a:r>
            <a:r>
              <a:rPr lang="es-AR" dirty="0" err="1"/>
              <a:t>ps</a:t>
            </a:r>
            <a:r>
              <a:rPr lang="es-AR" dirty="0"/>
              <a:t>,&amp;</a:t>
            </a:r>
            <a:r>
              <a:rPr lang="es-AR" dirty="0" err="1"/>
              <a:t>pe,q</a:t>
            </a:r>
            <a:r>
              <a:rPr lang="es-AR" dirty="0"/>
              <a:t>);</a:t>
            </a:r>
          </a:p>
        </p:txBody>
      </p:sp>
      <p:sp>
        <p:nvSpPr>
          <p:cNvPr id="5" name="4 Hexágono"/>
          <p:cNvSpPr/>
          <p:nvPr/>
        </p:nvSpPr>
        <p:spPr>
          <a:xfrm>
            <a:off x="2314981" y="2759530"/>
            <a:ext cx="569903" cy="506185"/>
          </a:xfrm>
          <a:prstGeom prst="hex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err="1" smtClean="0">
                <a:solidFill>
                  <a:schemeClr val="bg1"/>
                </a:solidFill>
              </a:rPr>
              <a:t>ps</a:t>
            </a:r>
            <a:endParaRPr lang="es-AR" sz="1400" b="1" dirty="0">
              <a:solidFill>
                <a:schemeClr val="bg1"/>
              </a:solidFill>
            </a:endParaRPr>
          </a:p>
        </p:txBody>
      </p:sp>
      <p:cxnSp>
        <p:nvCxnSpPr>
          <p:cNvPr id="15" name="Conector recto de flecha 43"/>
          <p:cNvCxnSpPr/>
          <p:nvPr/>
        </p:nvCxnSpPr>
        <p:spPr>
          <a:xfrm>
            <a:off x="2600385" y="3265715"/>
            <a:ext cx="271832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17" name="16 Hexágono"/>
          <p:cNvSpPr/>
          <p:nvPr/>
        </p:nvSpPr>
        <p:spPr>
          <a:xfrm>
            <a:off x="696520" y="2842030"/>
            <a:ext cx="569903" cy="506185"/>
          </a:xfrm>
          <a:prstGeom prst="hexag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>
                <a:solidFill>
                  <a:schemeClr val="bg1"/>
                </a:solidFill>
              </a:rPr>
              <a:t>p</a:t>
            </a:r>
            <a:r>
              <a:rPr lang="es-AR" sz="1400" b="1" dirty="0" smtClean="0">
                <a:solidFill>
                  <a:schemeClr val="bg1"/>
                </a:solidFill>
              </a:rPr>
              <a:t>e</a:t>
            </a:r>
            <a:endParaRPr lang="es-AR" sz="1400" b="1" dirty="0">
              <a:solidFill>
                <a:schemeClr val="bg1"/>
              </a:solidFill>
            </a:endParaRPr>
          </a:p>
        </p:txBody>
      </p:sp>
      <p:cxnSp>
        <p:nvCxnSpPr>
          <p:cNvPr id="22" name="Conector recto de flecha 43"/>
          <p:cNvCxnSpPr/>
          <p:nvPr/>
        </p:nvCxnSpPr>
        <p:spPr>
          <a:xfrm>
            <a:off x="1207321" y="3329350"/>
            <a:ext cx="43778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CuadroTexto 13"/>
          <p:cNvSpPr txBox="1"/>
          <p:nvPr/>
        </p:nvSpPr>
        <p:spPr>
          <a:xfrm>
            <a:off x="626224" y="5827300"/>
            <a:ext cx="30279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Se genera un nuevo NODO</a:t>
            </a:r>
          </a:p>
        </p:txBody>
      </p:sp>
      <p:sp>
        <p:nvSpPr>
          <p:cNvPr id="26" name="Proceso 3"/>
          <p:cNvSpPr/>
          <p:nvPr/>
        </p:nvSpPr>
        <p:spPr>
          <a:xfrm>
            <a:off x="4119159" y="38793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CuadroTexto 11"/>
          <p:cNvSpPr txBox="1"/>
          <p:nvPr/>
        </p:nvSpPr>
        <p:spPr>
          <a:xfrm>
            <a:off x="4119159" y="38793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12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28" name="CuadroTexto 12"/>
          <p:cNvSpPr txBox="1"/>
          <p:nvPr/>
        </p:nvSpPr>
        <p:spPr>
          <a:xfrm>
            <a:off x="4124466" y="4383374"/>
            <a:ext cx="1728000" cy="11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29" name="CuadroTexto 42"/>
          <p:cNvSpPr txBox="1"/>
          <p:nvPr/>
        </p:nvSpPr>
        <p:spPr>
          <a:xfrm>
            <a:off x="4509961" y="2921930"/>
            <a:ext cx="12747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370FD0</a:t>
            </a:r>
            <a:endParaRPr lang="it-IT" dirty="0"/>
          </a:p>
        </p:txBody>
      </p:sp>
      <p:cxnSp>
        <p:nvCxnSpPr>
          <p:cNvPr id="30" name="Conector recto de flecha 43"/>
          <p:cNvCxnSpPr/>
          <p:nvPr/>
        </p:nvCxnSpPr>
        <p:spPr>
          <a:xfrm>
            <a:off x="4745190" y="330455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6546760" y="1284182"/>
            <a:ext cx="499182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/>
              <a:t>void</a:t>
            </a:r>
            <a:r>
              <a:rPr lang="es-AR" dirty="0"/>
              <a:t> acolar(nodo **</a:t>
            </a:r>
            <a:r>
              <a:rPr lang="es-AR" dirty="0" err="1"/>
              <a:t>ps,nodo</a:t>
            </a:r>
            <a:r>
              <a:rPr lang="es-AR" dirty="0"/>
              <a:t> **</a:t>
            </a:r>
            <a:r>
              <a:rPr lang="es-AR" dirty="0" err="1"/>
              <a:t>pe,nodo</a:t>
            </a:r>
            <a:r>
              <a:rPr lang="es-AR" dirty="0"/>
              <a:t> *q)</a:t>
            </a:r>
          </a:p>
          <a:p>
            <a:r>
              <a:rPr lang="es-AR" dirty="0"/>
              <a:t>{</a:t>
            </a:r>
          </a:p>
          <a:p>
            <a:r>
              <a:rPr lang="es-AR" dirty="0" err="1"/>
              <a:t>if</a:t>
            </a:r>
            <a:r>
              <a:rPr lang="es-AR" dirty="0"/>
              <a:t>(*</a:t>
            </a:r>
            <a:r>
              <a:rPr lang="es-AR" dirty="0" err="1"/>
              <a:t>ps</a:t>
            </a:r>
            <a:r>
              <a:rPr lang="es-AR" dirty="0"/>
              <a:t>==NULL)</a:t>
            </a:r>
          </a:p>
          <a:p>
            <a:r>
              <a:rPr lang="es-AR" dirty="0"/>
              <a:t>	{</a:t>
            </a:r>
          </a:p>
          <a:p>
            <a:r>
              <a:rPr lang="es-AR" dirty="0"/>
              <a:t>   *</a:t>
            </a:r>
            <a:r>
              <a:rPr lang="es-AR" dirty="0" err="1"/>
              <a:t>ps</a:t>
            </a:r>
            <a:r>
              <a:rPr lang="es-AR" dirty="0"/>
              <a:t>=*pe=q;</a:t>
            </a:r>
          </a:p>
          <a:p>
            <a:r>
              <a:rPr lang="es-AR" dirty="0"/>
              <a:t>   }</a:t>
            </a:r>
          </a:p>
          <a:p>
            <a:r>
              <a:rPr lang="es-AR" dirty="0" err="1"/>
              <a:t>else</a:t>
            </a:r>
            <a:endParaRPr lang="es-AR" dirty="0"/>
          </a:p>
          <a:p>
            <a:r>
              <a:rPr lang="es-AR" dirty="0" smtClean="0"/>
              <a:t>{</a:t>
            </a:r>
            <a:endParaRPr lang="es-AR" dirty="0"/>
          </a:p>
          <a:p>
            <a:r>
              <a:rPr lang="es-AR" dirty="0"/>
              <a:t>   (*pe)-&gt;</a:t>
            </a:r>
            <a:r>
              <a:rPr lang="es-AR" dirty="0" err="1"/>
              <a:t>ptr</a:t>
            </a:r>
            <a:r>
              <a:rPr lang="es-AR" dirty="0"/>
              <a:t>=q;</a:t>
            </a:r>
          </a:p>
          <a:p>
            <a:r>
              <a:rPr lang="es-AR" dirty="0"/>
              <a:t>   *pe=q;</a:t>
            </a:r>
          </a:p>
          <a:p>
            <a:r>
              <a:rPr lang="es-AR" dirty="0"/>
              <a:t>   }</a:t>
            </a:r>
          </a:p>
          <a:p>
            <a:r>
              <a:rPr lang="es-AR" dirty="0"/>
              <a:t>(*pe)-&gt;</a:t>
            </a:r>
            <a:r>
              <a:rPr lang="es-AR" dirty="0" err="1"/>
              <a:t>ptr</a:t>
            </a:r>
            <a:r>
              <a:rPr lang="es-AR" dirty="0"/>
              <a:t>=NULL;</a:t>
            </a:r>
          </a:p>
          <a:p>
            <a:r>
              <a:rPr lang="es-AR" dirty="0"/>
              <a:t>}</a:t>
            </a:r>
          </a:p>
        </p:txBody>
      </p:sp>
      <p:pic>
        <p:nvPicPr>
          <p:cNvPr id="23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8" y="21132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18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5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5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 decel="100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 decel="100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6" grpId="0" animBg="1"/>
      <p:bldP spid="27" grpId="0" animBg="1"/>
      <p:bldP spid="28" grpId="0" animBg="1"/>
      <p:bldP spid="29" grpId="0" animBg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1266422" y="3846774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1266422" y="38467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8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271729" y="4350774"/>
            <a:ext cx="1747519" cy="11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1286017" y="2883090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370FB0</a:t>
            </a:r>
            <a:endParaRPr lang="it-IT" dirty="0"/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1521246" y="326571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20" name="19 Rectángulo"/>
          <p:cNvSpPr/>
          <p:nvPr/>
        </p:nvSpPr>
        <p:spPr>
          <a:xfrm>
            <a:off x="919903" y="1444157"/>
            <a:ext cx="3899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q=</a:t>
            </a:r>
            <a:r>
              <a:rPr lang="es-AR" dirty="0" err="1"/>
              <a:t>ingresardato</a:t>
            </a:r>
            <a:r>
              <a:rPr lang="es-AR" dirty="0"/>
              <a:t>();</a:t>
            </a:r>
          </a:p>
          <a:p>
            <a:r>
              <a:rPr lang="es-AR" dirty="0"/>
              <a:t> </a:t>
            </a:r>
            <a:r>
              <a:rPr lang="es-AR" dirty="0" smtClean="0"/>
              <a:t>acolar</a:t>
            </a:r>
            <a:r>
              <a:rPr lang="es-AR" dirty="0"/>
              <a:t>(&amp;</a:t>
            </a:r>
            <a:r>
              <a:rPr lang="es-AR" dirty="0" err="1"/>
              <a:t>ps</a:t>
            </a:r>
            <a:r>
              <a:rPr lang="es-AR" dirty="0"/>
              <a:t>,&amp;</a:t>
            </a:r>
            <a:r>
              <a:rPr lang="es-AR" dirty="0" err="1"/>
              <a:t>pe,q</a:t>
            </a:r>
            <a:r>
              <a:rPr lang="es-AR" dirty="0"/>
              <a:t>);</a:t>
            </a:r>
          </a:p>
        </p:txBody>
      </p:sp>
      <p:sp>
        <p:nvSpPr>
          <p:cNvPr id="5" name="4 Hexágono"/>
          <p:cNvSpPr/>
          <p:nvPr/>
        </p:nvSpPr>
        <p:spPr>
          <a:xfrm>
            <a:off x="2314981" y="2759530"/>
            <a:ext cx="569903" cy="506185"/>
          </a:xfrm>
          <a:prstGeom prst="hex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err="1" smtClean="0">
                <a:solidFill>
                  <a:schemeClr val="bg1"/>
                </a:solidFill>
              </a:rPr>
              <a:t>ps</a:t>
            </a:r>
            <a:endParaRPr lang="es-AR" sz="1400" b="1" dirty="0">
              <a:solidFill>
                <a:schemeClr val="bg1"/>
              </a:solidFill>
            </a:endParaRPr>
          </a:p>
        </p:txBody>
      </p:sp>
      <p:cxnSp>
        <p:nvCxnSpPr>
          <p:cNvPr id="15" name="Conector recto de flecha 43"/>
          <p:cNvCxnSpPr/>
          <p:nvPr/>
        </p:nvCxnSpPr>
        <p:spPr>
          <a:xfrm>
            <a:off x="2600385" y="3265715"/>
            <a:ext cx="271832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17" name="16 Hexágono"/>
          <p:cNvSpPr/>
          <p:nvPr/>
        </p:nvSpPr>
        <p:spPr>
          <a:xfrm>
            <a:off x="696520" y="2842030"/>
            <a:ext cx="569903" cy="506185"/>
          </a:xfrm>
          <a:prstGeom prst="hexag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>
                <a:solidFill>
                  <a:schemeClr val="bg1"/>
                </a:solidFill>
              </a:rPr>
              <a:t>p</a:t>
            </a:r>
            <a:r>
              <a:rPr lang="es-AR" sz="1400" b="1" dirty="0" smtClean="0">
                <a:solidFill>
                  <a:schemeClr val="bg1"/>
                </a:solidFill>
              </a:rPr>
              <a:t>e</a:t>
            </a:r>
            <a:endParaRPr lang="es-AR" sz="1400" b="1" dirty="0">
              <a:solidFill>
                <a:schemeClr val="bg1"/>
              </a:solidFill>
            </a:endParaRPr>
          </a:p>
        </p:txBody>
      </p:sp>
      <p:cxnSp>
        <p:nvCxnSpPr>
          <p:cNvPr id="22" name="Conector recto de flecha 43"/>
          <p:cNvCxnSpPr/>
          <p:nvPr/>
        </p:nvCxnSpPr>
        <p:spPr>
          <a:xfrm>
            <a:off x="1207321" y="3329350"/>
            <a:ext cx="43778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CuadroTexto 13"/>
          <p:cNvSpPr txBox="1"/>
          <p:nvPr/>
        </p:nvSpPr>
        <p:spPr>
          <a:xfrm>
            <a:off x="3683856" y="5827300"/>
            <a:ext cx="30279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Se genera un nuevo NODO</a:t>
            </a:r>
          </a:p>
        </p:txBody>
      </p:sp>
      <p:sp>
        <p:nvSpPr>
          <p:cNvPr id="26" name="Proceso 3"/>
          <p:cNvSpPr/>
          <p:nvPr/>
        </p:nvSpPr>
        <p:spPr>
          <a:xfrm>
            <a:off x="4119159" y="38793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CuadroTexto 11"/>
          <p:cNvSpPr txBox="1"/>
          <p:nvPr/>
        </p:nvSpPr>
        <p:spPr>
          <a:xfrm>
            <a:off x="4119159" y="3879374"/>
            <a:ext cx="174752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</a:rPr>
              <a:t>12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28" name="CuadroTexto 12"/>
          <p:cNvSpPr txBox="1"/>
          <p:nvPr/>
        </p:nvSpPr>
        <p:spPr>
          <a:xfrm>
            <a:off x="4124466" y="4383374"/>
            <a:ext cx="1728000" cy="11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29" name="CuadroTexto 42"/>
          <p:cNvSpPr txBox="1"/>
          <p:nvPr/>
        </p:nvSpPr>
        <p:spPr>
          <a:xfrm>
            <a:off x="4509961" y="2921930"/>
            <a:ext cx="114021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370FD0</a:t>
            </a:r>
            <a:endParaRPr lang="it-IT" dirty="0"/>
          </a:p>
        </p:txBody>
      </p:sp>
      <p:cxnSp>
        <p:nvCxnSpPr>
          <p:cNvPr id="30" name="Conector recto de flecha 43"/>
          <p:cNvCxnSpPr/>
          <p:nvPr/>
        </p:nvCxnSpPr>
        <p:spPr>
          <a:xfrm>
            <a:off x="4745190" y="330455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6546760" y="1284182"/>
            <a:ext cx="499182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/>
              <a:t>void</a:t>
            </a:r>
            <a:r>
              <a:rPr lang="es-AR" dirty="0"/>
              <a:t> acolar(nodo **</a:t>
            </a:r>
            <a:r>
              <a:rPr lang="es-AR" dirty="0" err="1"/>
              <a:t>ps,nodo</a:t>
            </a:r>
            <a:r>
              <a:rPr lang="es-AR" dirty="0"/>
              <a:t> **</a:t>
            </a:r>
            <a:r>
              <a:rPr lang="es-AR" dirty="0" err="1"/>
              <a:t>pe,nodo</a:t>
            </a:r>
            <a:r>
              <a:rPr lang="es-AR" dirty="0"/>
              <a:t> *q)</a:t>
            </a:r>
          </a:p>
          <a:p>
            <a:r>
              <a:rPr lang="es-AR" dirty="0"/>
              <a:t>{</a:t>
            </a:r>
          </a:p>
          <a:p>
            <a:r>
              <a:rPr lang="es-AR" dirty="0" err="1"/>
              <a:t>if</a:t>
            </a:r>
            <a:r>
              <a:rPr lang="es-AR" dirty="0"/>
              <a:t>(*</a:t>
            </a:r>
            <a:r>
              <a:rPr lang="es-AR" dirty="0" err="1"/>
              <a:t>ps</a:t>
            </a:r>
            <a:r>
              <a:rPr lang="es-AR" dirty="0"/>
              <a:t>==NULL)</a:t>
            </a:r>
          </a:p>
          <a:p>
            <a:r>
              <a:rPr lang="es-AR" dirty="0"/>
              <a:t>	{</a:t>
            </a:r>
          </a:p>
          <a:p>
            <a:r>
              <a:rPr lang="es-AR" dirty="0"/>
              <a:t>   *</a:t>
            </a:r>
            <a:r>
              <a:rPr lang="es-AR" dirty="0" err="1"/>
              <a:t>ps</a:t>
            </a:r>
            <a:r>
              <a:rPr lang="es-AR" dirty="0"/>
              <a:t>=*pe=q;</a:t>
            </a:r>
          </a:p>
          <a:p>
            <a:r>
              <a:rPr lang="es-AR" dirty="0"/>
              <a:t>   }</a:t>
            </a:r>
          </a:p>
          <a:p>
            <a:r>
              <a:rPr lang="es-AR" dirty="0" err="1"/>
              <a:t>else</a:t>
            </a:r>
            <a:endParaRPr lang="es-AR" dirty="0"/>
          </a:p>
          <a:p>
            <a:r>
              <a:rPr lang="es-AR" dirty="0" smtClean="0"/>
              <a:t>{</a:t>
            </a:r>
            <a:endParaRPr lang="es-AR" dirty="0"/>
          </a:p>
          <a:p>
            <a:r>
              <a:rPr lang="es-AR" dirty="0"/>
              <a:t>   </a:t>
            </a:r>
            <a:r>
              <a:rPr lang="es-AR" b="1" dirty="0">
                <a:solidFill>
                  <a:srgbClr val="FFFF00"/>
                </a:solidFill>
              </a:rPr>
              <a:t>(*pe)-&gt;</a:t>
            </a:r>
            <a:r>
              <a:rPr lang="es-AR" b="1" dirty="0" err="1">
                <a:solidFill>
                  <a:srgbClr val="FFFF00"/>
                </a:solidFill>
              </a:rPr>
              <a:t>ptr</a:t>
            </a:r>
            <a:r>
              <a:rPr lang="es-AR" b="1" dirty="0">
                <a:solidFill>
                  <a:srgbClr val="FFFF00"/>
                </a:solidFill>
              </a:rPr>
              <a:t>=q;</a:t>
            </a:r>
          </a:p>
          <a:p>
            <a:r>
              <a:rPr lang="es-AR" dirty="0"/>
              <a:t>   *pe=q;</a:t>
            </a:r>
          </a:p>
          <a:p>
            <a:r>
              <a:rPr lang="es-AR" dirty="0"/>
              <a:t>   }</a:t>
            </a:r>
          </a:p>
          <a:p>
            <a:r>
              <a:rPr lang="es-AR" dirty="0"/>
              <a:t>(*pe)-&gt;</a:t>
            </a:r>
            <a:r>
              <a:rPr lang="es-AR" dirty="0" err="1"/>
              <a:t>ptr</a:t>
            </a:r>
            <a:r>
              <a:rPr lang="es-AR" dirty="0"/>
              <a:t>=NULL;</a:t>
            </a:r>
          </a:p>
          <a:p>
            <a:r>
              <a:rPr lang="es-AR" dirty="0"/>
              <a:t>}</a:t>
            </a:r>
          </a:p>
        </p:txBody>
      </p:sp>
      <p:sp>
        <p:nvSpPr>
          <p:cNvPr id="23" name="CuadroTexto 12"/>
          <p:cNvSpPr txBox="1"/>
          <p:nvPr/>
        </p:nvSpPr>
        <p:spPr>
          <a:xfrm>
            <a:off x="1266422" y="4383374"/>
            <a:ext cx="1728000" cy="11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solidFill>
                  <a:schemeClr val="bg1"/>
                </a:solidFill>
              </a:rPr>
              <a:t>370fd0</a:t>
            </a:r>
            <a:endParaRPr lang="it-IT" sz="3200" dirty="0">
              <a:solidFill>
                <a:schemeClr val="bg1"/>
              </a:solidFill>
            </a:endParaRPr>
          </a:p>
        </p:txBody>
      </p:sp>
      <p:pic>
        <p:nvPicPr>
          <p:cNvPr id="24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65" y="50524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6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2000" fill="hold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2000" fill="hold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2000" fill="hold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737</TotalTime>
  <Words>884</Words>
  <Application>Microsoft Office PowerPoint</Application>
  <PresentationFormat>Panorámica</PresentationFormat>
  <Paragraphs>439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Arial Narrow</vt:lpstr>
      <vt:lpstr>Bookman Old Style</vt:lpstr>
      <vt:lpstr>Calibri</vt:lpstr>
      <vt:lpstr>Rockwell</vt:lpstr>
      <vt:lpstr>Damask</vt:lpstr>
      <vt:lpstr>Estructura de Datos</vt:lpstr>
      <vt:lpstr>Estructura de Datos</vt:lpstr>
      <vt:lpstr>Estructura de Datos</vt:lpstr>
      <vt:lpstr>Estructura de Datos</vt:lpstr>
      <vt:lpstr>Estructura de Datos</vt:lpstr>
      <vt:lpstr>Estructura de Datos</vt:lpstr>
      <vt:lpstr>Estructura de Datos</vt:lpstr>
      <vt:lpstr>Estructura de Datos</vt:lpstr>
      <vt:lpstr>Estructura de Datos</vt:lpstr>
      <vt:lpstr>Estructura de Datos</vt:lpstr>
      <vt:lpstr>Estructura de Datos</vt:lpstr>
      <vt:lpstr>Estructura de Datos</vt:lpstr>
      <vt:lpstr>Estructura de Datos</vt:lpstr>
      <vt:lpstr>Estructura de Datos</vt:lpstr>
      <vt:lpstr>Estructura de Datos</vt:lpstr>
      <vt:lpstr>Estructura de Datos</vt:lpstr>
      <vt:lpstr>Estructura de Datos</vt:lpstr>
      <vt:lpstr>Estructura de Datos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</dc:title>
  <dc:creator>Alumno</dc:creator>
  <cp:lastModifiedBy>Prof Roclaw</cp:lastModifiedBy>
  <cp:revision>48</cp:revision>
  <dcterms:created xsi:type="dcterms:W3CDTF">2017-06-09T23:20:26Z</dcterms:created>
  <dcterms:modified xsi:type="dcterms:W3CDTF">2018-06-07T22:53:51Z</dcterms:modified>
</cp:coreProperties>
</file>