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383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148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067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724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6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7400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2909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402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095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913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336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640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694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93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188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83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21FF0-EBE6-4F39-9AEC-505BB6C500F8}" type="datetimeFigureOut">
              <a:rPr lang="es-AR" smtClean="0"/>
              <a:t>30/5/2018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C30E92-9D5A-4717-ADB9-9A8056210D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62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9619" y="1743893"/>
            <a:ext cx="5434572" cy="829492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Listas Auto referenciadas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71814" y="5443585"/>
            <a:ext cx="3811586" cy="1126283"/>
          </a:xfrm>
        </p:spPr>
        <p:txBody>
          <a:bodyPr/>
          <a:lstStyle/>
          <a:p>
            <a:r>
              <a:rPr lang="es-AR" b="1" dirty="0" smtClean="0"/>
              <a:t>Profesores</a:t>
            </a:r>
            <a:r>
              <a:rPr lang="es-AR" dirty="0" smtClean="0"/>
              <a:t>: Lic. Gustavo Lovallo</a:t>
            </a:r>
          </a:p>
          <a:p>
            <a:r>
              <a:rPr lang="es-AR" dirty="0" smtClean="0"/>
              <a:t>Ing. Alejandro J. Behringer</a:t>
            </a:r>
            <a:endParaRPr lang="es-AR" dirty="0"/>
          </a:p>
        </p:txBody>
      </p:sp>
      <p:pic>
        <p:nvPicPr>
          <p:cNvPr id="1026" name="Picture 2" descr="Resultado de imagen para lista enlazad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05" b="9944"/>
          <a:stretch/>
        </p:blipFill>
        <p:spPr bwMode="auto">
          <a:xfrm>
            <a:off x="6399619" y="2847703"/>
            <a:ext cx="2895600" cy="75764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</p:pic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9" y="306978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03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9" y="306978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925558" y="563771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4421699" y="2606849"/>
            <a:ext cx="3750365" cy="319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insertar(nodo** x,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y) 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nodo *nuevo;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(*x==NULL)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nuevo=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nuevonodo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(y);	   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*x=nuevo;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insertar(&amp;(*x)-&gt;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sig,y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}</a:t>
            </a:r>
            <a:endParaRPr lang="es-AR" dirty="0"/>
          </a:p>
        </p:txBody>
      </p:sp>
      <p:grpSp>
        <p:nvGrpSpPr>
          <p:cNvPr id="33" name="Grupo 32"/>
          <p:cNvGrpSpPr/>
          <p:nvPr/>
        </p:nvGrpSpPr>
        <p:grpSpPr>
          <a:xfrm>
            <a:off x="8907071" y="4579964"/>
            <a:ext cx="1125677" cy="1060174"/>
            <a:chOff x="8066978" y="3074503"/>
            <a:chExt cx="1125677" cy="1060174"/>
          </a:xfrm>
        </p:grpSpPr>
        <p:grpSp>
          <p:nvGrpSpPr>
            <p:cNvPr id="34" name="Grupo 33"/>
            <p:cNvGrpSpPr/>
            <p:nvPr/>
          </p:nvGrpSpPr>
          <p:grpSpPr>
            <a:xfrm>
              <a:off x="8066978" y="3074503"/>
              <a:ext cx="1125677" cy="1060174"/>
              <a:chOff x="7673767" y="2862469"/>
              <a:chExt cx="1125677" cy="1060174"/>
            </a:xfrm>
          </p:grpSpPr>
          <p:sp>
            <p:nvSpPr>
              <p:cNvPr id="37" name="Rectángulo 36"/>
              <p:cNvSpPr/>
              <p:nvPr/>
            </p:nvSpPr>
            <p:spPr>
              <a:xfrm>
                <a:off x="7673767" y="2862469"/>
                <a:ext cx="1125677" cy="10601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38" name="Conector recto 37"/>
              <p:cNvCxnSpPr>
                <a:stCxn id="37" idx="1"/>
                <a:endCxn id="37" idx="3"/>
              </p:cNvCxnSpPr>
              <p:nvPr/>
            </p:nvCxnSpPr>
            <p:spPr>
              <a:xfrm>
                <a:off x="7673767" y="3392556"/>
                <a:ext cx="11256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CuadroTexto 34"/>
            <p:cNvSpPr txBox="1"/>
            <p:nvPr/>
          </p:nvSpPr>
          <p:spPr>
            <a:xfrm>
              <a:off x="8232250" y="3128376"/>
              <a:ext cx="795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23</a:t>
              </a:r>
              <a:endParaRPr lang="es-AR" dirty="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8261405" y="3647371"/>
              <a:ext cx="795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NULL</a:t>
              </a:r>
              <a:endParaRPr lang="es-AR" dirty="0"/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7909772" y="3544071"/>
            <a:ext cx="328792" cy="37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x</a:t>
            </a:r>
            <a:endParaRPr lang="es-AR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8213049" y="3874129"/>
            <a:ext cx="224624" cy="36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8150382" y="418369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6A0DB8</a:t>
            </a:r>
          </a:p>
        </p:txBody>
      </p:sp>
    </p:spTree>
    <p:extLst>
      <p:ext uri="{BB962C8B-B14F-4D97-AF65-F5344CB8AC3E}">
        <p14:creationId xmlns:p14="http://schemas.microsoft.com/office/powerpoint/2010/main" val="379946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0.00065 -0.3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9" y="306978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925558" y="563771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4400017" y="306978"/>
            <a:ext cx="3750365" cy="319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insertar(nodo** x,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y) 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nodo *nuevo;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(*x==NULL)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nuevo=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nuevonodo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(y);	   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*x=nuevo;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insertar(&amp;(*x)-&gt;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sig,y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}</a:t>
            </a:r>
            <a:endParaRPr lang="es-AR" dirty="0"/>
          </a:p>
        </p:txBody>
      </p:sp>
      <p:grpSp>
        <p:nvGrpSpPr>
          <p:cNvPr id="2" name="Grupo 1"/>
          <p:cNvGrpSpPr/>
          <p:nvPr/>
        </p:nvGrpSpPr>
        <p:grpSpPr>
          <a:xfrm>
            <a:off x="7909772" y="3544071"/>
            <a:ext cx="2122976" cy="2096067"/>
            <a:chOff x="7909772" y="3544071"/>
            <a:chExt cx="2122976" cy="2096067"/>
          </a:xfrm>
        </p:grpSpPr>
        <p:grpSp>
          <p:nvGrpSpPr>
            <p:cNvPr id="33" name="Grupo 32"/>
            <p:cNvGrpSpPr/>
            <p:nvPr/>
          </p:nvGrpSpPr>
          <p:grpSpPr>
            <a:xfrm>
              <a:off x="8907071" y="4579964"/>
              <a:ext cx="1125677" cy="1060174"/>
              <a:chOff x="8066978" y="3074503"/>
              <a:chExt cx="1125677" cy="1060174"/>
            </a:xfrm>
          </p:grpSpPr>
          <p:grpSp>
            <p:nvGrpSpPr>
              <p:cNvPr id="34" name="Grupo 33"/>
              <p:cNvGrpSpPr/>
              <p:nvPr/>
            </p:nvGrpSpPr>
            <p:grpSpPr>
              <a:xfrm>
                <a:off x="8066978" y="3074503"/>
                <a:ext cx="1125677" cy="1060174"/>
                <a:chOff x="7673767" y="2862469"/>
                <a:chExt cx="1125677" cy="1060174"/>
              </a:xfrm>
            </p:grpSpPr>
            <p:sp>
              <p:nvSpPr>
                <p:cNvPr id="37" name="Rectángulo 36"/>
                <p:cNvSpPr/>
                <p:nvPr/>
              </p:nvSpPr>
              <p:spPr>
                <a:xfrm>
                  <a:off x="7673767" y="2862469"/>
                  <a:ext cx="1125677" cy="10601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38" name="Conector recto 37"/>
                <p:cNvCxnSpPr>
                  <a:stCxn id="37" idx="1"/>
                  <a:endCxn id="37" idx="3"/>
                </p:cNvCxnSpPr>
                <p:nvPr/>
              </p:nvCxnSpPr>
              <p:spPr>
                <a:xfrm>
                  <a:off x="7673767" y="3392556"/>
                  <a:ext cx="11256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CuadroTexto 34"/>
              <p:cNvSpPr txBox="1"/>
              <p:nvPr/>
            </p:nvSpPr>
            <p:spPr>
              <a:xfrm>
                <a:off x="8232250" y="3128376"/>
                <a:ext cx="795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/>
                  <a:t>23</a:t>
                </a:r>
                <a:endParaRPr lang="es-AR" dirty="0"/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8261405" y="3647371"/>
                <a:ext cx="795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/>
                  <a:t>NULL</a:t>
                </a:r>
                <a:endParaRPr lang="es-AR" dirty="0"/>
              </a:p>
            </p:txBody>
          </p:sp>
        </p:grpSp>
        <p:sp>
          <p:nvSpPr>
            <p:cNvPr id="40" name="CuadroTexto 39"/>
            <p:cNvSpPr txBox="1"/>
            <p:nvPr/>
          </p:nvSpPr>
          <p:spPr>
            <a:xfrm>
              <a:off x="7909772" y="3544071"/>
              <a:ext cx="328792" cy="37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x</a:t>
              </a:r>
              <a:endParaRPr lang="es-AR" dirty="0"/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>
              <a:off x="8213049" y="3874129"/>
              <a:ext cx="224624" cy="364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ángulo 16"/>
          <p:cNvSpPr/>
          <p:nvPr/>
        </p:nvSpPr>
        <p:spPr>
          <a:xfrm>
            <a:off x="7864796" y="4679033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6A0DB8</a:t>
            </a:r>
          </a:p>
        </p:txBody>
      </p:sp>
    </p:spTree>
    <p:extLst>
      <p:ext uri="{BB962C8B-B14F-4D97-AF65-F5344CB8AC3E}">
        <p14:creationId xmlns:p14="http://schemas.microsoft.com/office/powerpoint/2010/main" val="159472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 2.22222E-6 L -0.47461 -0.0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45" y="-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46745 -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7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9" y="306978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925558" y="563771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4651471" y="306978"/>
            <a:ext cx="3750365" cy="319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insertar(nodo** x,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y) 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nodo *nuevo;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(*x==NULL)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nuevo=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nuevonodo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(y);	   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*x=nuevo;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insertar(&amp;(*x)-&gt;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sig,y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}</a:t>
            </a:r>
            <a:endParaRPr lang="es-AR" dirty="0"/>
          </a:p>
        </p:txBody>
      </p:sp>
      <p:grpSp>
        <p:nvGrpSpPr>
          <p:cNvPr id="52" name="Grupo 51"/>
          <p:cNvGrpSpPr/>
          <p:nvPr/>
        </p:nvGrpSpPr>
        <p:grpSpPr>
          <a:xfrm>
            <a:off x="4906402" y="3682293"/>
            <a:ext cx="2200854" cy="1957845"/>
            <a:chOff x="6526654" y="3682293"/>
            <a:chExt cx="2200854" cy="1957845"/>
          </a:xfrm>
        </p:grpSpPr>
        <p:grpSp>
          <p:nvGrpSpPr>
            <p:cNvPr id="29" name="Grupo 28"/>
            <p:cNvGrpSpPr/>
            <p:nvPr/>
          </p:nvGrpSpPr>
          <p:grpSpPr>
            <a:xfrm>
              <a:off x="6983693" y="3682293"/>
              <a:ext cx="1743815" cy="1957845"/>
              <a:chOff x="8288933" y="3682293"/>
              <a:chExt cx="1743815" cy="1957845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8907071" y="4579964"/>
                <a:ext cx="1125677" cy="1060174"/>
                <a:chOff x="8066978" y="3074503"/>
                <a:chExt cx="1125677" cy="1060174"/>
              </a:xfrm>
            </p:grpSpPr>
            <p:grpSp>
              <p:nvGrpSpPr>
                <p:cNvPr id="41" name="Grupo 40"/>
                <p:cNvGrpSpPr/>
                <p:nvPr/>
              </p:nvGrpSpPr>
              <p:grpSpPr>
                <a:xfrm>
                  <a:off x="8066978" y="3074503"/>
                  <a:ext cx="1125677" cy="1060174"/>
                  <a:chOff x="7673767" y="2862469"/>
                  <a:chExt cx="1125677" cy="1060174"/>
                </a:xfrm>
              </p:grpSpPr>
              <p:sp>
                <p:nvSpPr>
                  <p:cNvPr id="45" name="Rectángulo 44"/>
                  <p:cNvSpPr/>
                  <p:nvPr/>
                </p:nvSpPr>
                <p:spPr>
                  <a:xfrm>
                    <a:off x="7673767" y="2862469"/>
                    <a:ext cx="1125677" cy="1060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46" name="Conector recto 45"/>
                  <p:cNvCxnSpPr>
                    <a:stCxn id="45" idx="1"/>
                    <a:endCxn id="45" idx="3"/>
                  </p:cNvCxnSpPr>
                  <p:nvPr/>
                </p:nvCxnSpPr>
                <p:spPr>
                  <a:xfrm>
                    <a:off x="7673767" y="3392556"/>
                    <a:ext cx="112567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CuadroTexto 42"/>
                <p:cNvSpPr txBox="1"/>
                <p:nvPr/>
              </p:nvSpPr>
              <p:spPr>
                <a:xfrm>
                  <a:off x="8232250" y="3128376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56</a:t>
                  </a:r>
                  <a:endParaRPr lang="es-AR" dirty="0"/>
                </a:p>
              </p:txBody>
            </p:sp>
            <p:sp>
              <p:nvSpPr>
                <p:cNvPr id="44" name="CuadroTexto 43"/>
                <p:cNvSpPr txBox="1"/>
                <p:nvPr/>
              </p:nvSpPr>
              <p:spPr>
                <a:xfrm>
                  <a:off x="8261405" y="3647371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NULL</a:t>
                  </a:r>
                  <a:endParaRPr lang="es-AR" dirty="0"/>
                </a:p>
              </p:txBody>
            </p:sp>
          </p:grpSp>
          <p:sp>
            <p:nvSpPr>
              <p:cNvPr id="32" name="CuadroTexto 31"/>
              <p:cNvSpPr txBox="1"/>
              <p:nvPr/>
            </p:nvSpPr>
            <p:spPr>
              <a:xfrm>
                <a:off x="8288933" y="3682293"/>
                <a:ext cx="328792" cy="37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/>
                  <a:t>x</a:t>
                </a:r>
                <a:endParaRPr lang="es-AR" dirty="0"/>
              </a:p>
            </p:txBody>
          </p:sp>
          <p:cxnSp>
            <p:nvCxnSpPr>
              <p:cNvPr id="39" name="Conector recto de flecha 38"/>
              <p:cNvCxnSpPr/>
              <p:nvPr/>
            </p:nvCxnSpPr>
            <p:spPr>
              <a:xfrm>
                <a:off x="8682447" y="4107887"/>
                <a:ext cx="224624" cy="364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ángulo 6"/>
            <p:cNvSpPr/>
            <p:nvPr/>
          </p:nvSpPr>
          <p:spPr>
            <a:xfrm>
              <a:off x="6526654" y="4633837"/>
              <a:ext cx="1035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6A0DE8</a:t>
              </a:r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2081491" y="4579964"/>
            <a:ext cx="2136843" cy="1060174"/>
            <a:chOff x="2514628" y="4516381"/>
            <a:chExt cx="2136843" cy="1060174"/>
          </a:xfrm>
        </p:grpSpPr>
        <p:grpSp>
          <p:nvGrpSpPr>
            <p:cNvPr id="19" name="Grupo 18"/>
            <p:cNvGrpSpPr/>
            <p:nvPr/>
          </p:nvGrpSpPr>
          <p:grpSpPr>
            <a:xfrm>
              <a:off x="3525794" y="4516381"/>
              <a:ext cx="1125677" cy="1060174"/>
              <a:chOff x="8066978" y="3074503"/>
              <a:chExt cx="1125677" cy="1060174"/>
            </a:xfrm>
          </p:grpSpPr>
          <p:grpSp>
            <p:nvGrpSpPr>
              <p:cNvPr id="22" name="Grupo 21"/>
              <p:cNvGrpSpPr/>
              <p:nvPr/>
            </p:nvGrpSpPr>
            <p:grpSpPr>
              <a:xfrm>
                <a:off x="8066978" y="3074503"/>
                <a:ext cx="1125677" cy="1060174"/>
                <a:chOff x="7673767" y="2862469"/>
                <a:chExt cx="1125677" cy="1060174"/>
              </a:xfrm>
            </p:grpSpPr>
            <p:sp>
              <p:nvSpPr>
                <p:cNvPr id="25" name="Rectángulo 24"/>
                <p:cNvSpPr/>
                <p:nvPr/>
              </p:nvSpPr>
              <p:spPr>
                <a:xfrm>
                  <a:off x="7673767" y="2862469"/>
                  <a:ext cx="1125677" cy="10601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27" name="Conector recto 26"/>
                <p:cNvCxnSpPr>
                  <a:stCxn id="25" idx="1"/>
                  <a:endCxn id="25" idx="3"/>
                </p:cNvCxnSpPr>
                <p:nvPr/>
              </p:nvCxnSpPr>
              <p:spPr>
                <a:xfrm>
                  <a:off x="7673767" y="3392556"/>
                  <a:ext cx="11256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uadroTexto 22"/>
              <p:cNvSpPr txBox="1"/>
              <p:nvPr/>
            </p:nvSpPr>
            <p:spPr>
              <a:xfrm>
                <a:off x="8232250" y="3128376"/>
                <a:ext cx="795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/>
                  <a:t>23</a:t>
                </a:r>
                <a:endParaRPr lang="es-AR" dirty="0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8261405" y="3647371"/>
                <a:ext cx="795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s-AR" dirty="0"/>
              </a:p>
            </p:txBody>
          </p:sp>
        </p:grpSp>
        <p:sp>
          <p:nvSpPr>
            <p:cNvPr id="48" name="Rectángulo 47"/>
            <p:cNvSpPr/>
            <p:nvPr/>
          </p:nvSpPr>
          <p:spPr>
            <a:xfrm>
              <a:off x="2514628" y="4575208"/>
              <a:ext cx="10422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6A0DB8</a:t>
              </a: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3599342" y="5089249"/>
              <a:ext cx="1035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6A0DE8</a:t>
              </a:r>
            </a:p>
          </p:txBody>
        </p:sp>
      </p:grpSp>
      <p:cxnSp>
        <p:nvCxnSpPr>
          <p:cNvPr id="11" name="Conector curvado 10"/>
          <p:cNvCxnSpPr>
            <a:endCxn id="7" idx="2"/>
          </p:cNvCxnSpPr>
          <p:nvPr/>
        </p:nvCxnSpPr>
        <p:spPr>
          <a:xfrm flipV="1">
            <a:off x="4218334" y="5003169"/>
            <a:ext cx="1205999" cy="5189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9" y="306978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925558" y="563771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4651471" y="306978"/>
            <a:ext cx="3750365" cy="319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insertar(nodo** x,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y) 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nodo *nuevo;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(*x==NULL)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nuevo=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nuevonodo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(y);	   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*x=nuevo;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insertar(&amp;(*x)-&gt;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sig,y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}</a:t>
            </a:r>
            <a:endParaRPr lang="es-AR" dirty="0"/>
          </a:p>
        </p:txBody>
      </p:sp>
      <p:grpSp>
        <p:nvGrpSpPr>
          <p:cNvPr id="31" name="Grupo 30"/>
          <p:cNvGrpSpPr/>
          <p:nvPr/>
        </p:nvGrpSpPr>
        <p:grpSpPr>
          <a:xfrm>
            <a:off x="5981579" y="4579964"/>
            <a:ext cx="1125677" cy="1060174"/>
            <a:chOff x="8066978" y="3074503"/>
            <a:chExt cx="1125677" cy="1060174"/>
          </a:xfrm>
        </p:grpSpPr>
        <p:grpSp>
          <p:nvGrpSpPr>
            <p:cNvPr id="41" name="Grupo 40"/>
            <p:cNvGrpSpPr/>
            <p:nvPr/>
          </p:nvGrpSpPr>
          <p:grpSpPr>
            <a:xfrm>
              <a:off x="8066978" y="3074503"/>
              <a:ext cx="1125677" cy="1060174"/>
              <a:chOff x="7673767" y="2862469"/>
              <a:chExt cx="1125677" cy="1060174"/>
            </a:xfrm>
          </p:grpSpPr>
          <p:sp>
            <p:nvSpPr>
              <p:cNvPr id="45" name="Rectángulo 44"/>
              <p:cNvSpPr/>
              <p:nvPr/>
            </p:nvSpPr>
            <p:spPr>
              <a:xfrm>
                <a:off x="7673767" y="2862469"/>
                <a:ext cx="1125677" cy="10601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46" name="Conector recto 45"/>
              <p:cNvCxnSpPr>
                <a:stCxn id="45" idx="1"/>
                <a:endCxn id="45" idx="3"/>
              </p:cNvCxnSpPr>
              <p:nvPr/>
            </p:nvCxnSpPr>
            <p:spPr>
              <a:xfrm>
                <a:off x="7673767" y="3392556"/>
                <a:ext cx="11256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/>
            <p:cNvSpPr txBox="1"/>
            <p:nvPr/>
          </p:nvSpPr>
          <p:spPr>
            <a:xfrm>
              <a:off x="8232250" y="3128376"/>
              <a:ext cx="795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56</a:t>
              </a:r>
              <a:endParaRPr lang="es-AR" dirty="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8261405" y="3647371"/>
              <a:ext cx="795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AR" dirty="0"/>
            </a:p>
          </p:txBody>
        </p:sp>
      </p:grpSp>
      <p:sp>
        <p:nvSpPr>
          <p:cNvPr id="7" name="Rectángulo 6"/>
          <p:cNvSpPr/>
          <p:nvPr/>
        </p:nvSpPr>
        <p:spPr>
          <a:xfrm>
            <a:off x="4906402" y="4633837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6A0DE8</a:t>
            </a:r>
          </a:p>
        </p:txBody>
      </p:sp>
      <p:grpSp>
        <p:nvGrpSpPr>
          <p:cNvPr id="50" name="Grupo 49"/>
          <p:cNvGrpSpPr/>
          <p:nvPr/>
        </p:nvGrpSpPr>
        <p:grpSpPr>
          <a:xfrm>
            <a:off x="2081491" y="4579964"/>
            <a:ext cx="2136843" cy="1060174"/>
            <a:chOff x="2514628" y="4516381"/>
            <a:chExt cx="2136843" cy="1060174"/>
          </a:xfrm>
        </p:grpSpPr>
        <p:grpSp>
          <p:nvGrpSpPr>
            <p:cNvPr id="19" name="Grupo 18"/>
            <p:cNvGrpSpPr/>
            <p:nvPr/>
          </p:nvGrpSpPr>
          <p:grpSpPr>
            <a:xfrm>
              <a:off x="3525794" y="4516381"/>
              <a:ext cx="1125677" cy="1060174"/>
              <a:chOff x="8066978" y="3074503"/>
              <a:chExt cx="1125677" cy="1060174"/>
            </a:xfrm>
          </p:grpSpPr>
          <p:grpSp>
            <p:nvGrpSpPr>
              <p:cNvPr id="22" name="Grupo 21"/>
              <p:cNvGrpSpPr/>
              <p:nvPr/>
            </p:nvGrpSpPr>
            <p:grpSpPr>
              <a:xfrm>
                <a:off x="8066978" y="3074503"/>
                <a:ext cx="1125677" cy="1060174"/>
                <a:chOff x="7673767" y="2862469"/>
                <a:chExt cx="1125677" cy="1060174"/>
              </a:xfrm>
            </p:grpSpPr>
            <p:sp>
              <p:nvSpPr>
                <p:cNvPr id="25" name="Rectángulo 24"/>
                <p:cNvSpPr/>
                <p:nvPr/>
              </p:nvSpPr>
              <p:spPr>
                <a:xfrm>
                  <a:off x="7673767" y="2862469"/>
                  <a:ext cx="1125677" cy="10601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27" name="Conector recto 26"/>
                <p:cNvCxnSpPr>
                  <a:stCxn id="25" idx="1"/>
                  <a:endCxn id="25" idx="3"/>
                </p:cNvCxnSpPr>
                <p:nvPr/>
              </p:nvCxnSpPr>
              <p:spPr>
                <a:xfrm>
                  <a:off x="7673767" y="3392556"/>
                  <a:ext cx="11256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uadroTexto 22"/>
              <p:cNvSpPr txBox="1"/>
              <p:nvPr/>
            </p:nvSpPr>
            <p:spPr>
              <a:xfrm>
                <a:off x="8232250" y="3128376"/>
                <a:ext cx="795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/>
                  <a:t>23</a:t>
                </a:r>
                <a:endParaRPr lang="es-AR" dirty="0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8261405" y="3647371"/>
                <a:ext cx="795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s-AR" dirty="0"/>
              </a:p>
            </p:txBody>
          </p:sp>
        </p:grpSp>
        <p:sp>
          <p:nvSpPr>
            <p:cNvPr id="48" name="Rectángulo 47"/>
            <p:cNvSpPr/>
            <p:nvPr/>
          </p:nvSpPr>
          <p:spPr>
            <a:xfrm>
              <a:off x="2514628" y="4575208"/>
              <a:ext cx="10422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6A0DB8</a:t>
              </a: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3599342" y="5089249"/>
              <a:ext cx="1035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6A0DE8</a:t>
              </a:r>
            </a:p>
          </p:txBody>
        </p:sp>
      </p:grpSp>
      <p:cxnSp>
        <p:nvCxnSpPr>
          <p:cNvPr id="11" name="Conector curvado 10"/>
          <p:cNvCxnSpPr>
            <a:endCxn id="7" idx="2"/>
          </p:cNvCxnSpPr>
          <p:nvPr/>
        </p:nvCxnSpPr>
        <p:spPr>
          <a:xfrm flipV="1">
            <a:off x="4218334" y="5003169"/>
            <a:ext cx="1205999" cy="5189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7664502" y="3682293"/>
            <a:ext cx="2228349" cy="1957845"/>
            <a:chOff x="9197099" y="3682293"/>
            <a:chExt cx="2228349" cy="1957845"/>
          </a:xfrm>
        </p:grpSpPr>
        <p:grpSp>
          <p:nvGrpSpPr>
            <p:cNvPr id="30" name="Grupo 29"/>
            <p:cNvGrpSpPr/>
            <p:nvPr/>
          </p:nvGrpSpPr>
          <p:grpSpPr>
            <a:xfrm>
              <a:off x="9681633" y="3682293"/>
              <a:ext cx="1743815" cy="1957845"/>
              <a:chOff x="8288933" y="3682293"/>
              <a:chExt cx="1743815" cy="1957845"/>
            </a:xfrm>
          </p:grpSpPr>
          <p:grpSp>
            <p:nvGrpSpPr>
              <p:cNvPr id="34" name="Grupo 33"/>
              <p:cNvGrpSpPr/>
              <p:nvPr/>
            </p:nvGrpSpPr>
            <p:grpSpPr>
              <a:xfrm>
                <a:off x="8907071" y="4579964"/>
                <a:ext cx="1125677" cy="1060174"/>
                <a:chOff x="8066978" y="3074503"/>
                <a:chExt cx="1125677" cy="1060174"/>
              </a:xfrm>
            </p:grpSpPr>
            <p:grpSp>
              <p:nvGrpSpPr>
                <p:cNvPr id="37" name="Grupo 36"/>
                <p:cNvGrpSpPr/>
                <p:nvPr/>
              </p:nvGrpSpPr>
              <p:grpSpPr>
                <a:xfrm>
                  <a:off x="8066978" y="3074503"/>
                  <a:ext cx="1125677" cy="1060174"/>
                  <a:chOff x="7673767" y="2862469"/>
                  <a:chExt cx="1125677" cy="1060174"/>
                </a:xfrm>
              </p:grpSpPr>
              <p:sp>
                <p:nvSpPr>
                  <p:cNvPr id="42" name="Rectángulo 41"/>
                  <p:cNvSpPr/>
                  <p:nvPr/>
                </p:nvSpPr>
                <p:spPr>
                  <a:xfrm>
                    <a:off x="7673767" y="2862469"/>
                    <a:ext cx="1125677" cy="1060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47" name="Conector recto 46"/>
                  <p:cNvCxnSpPr>
                    <a:stCxn id="42" idx="1"/>
                    <a:endCxn id="42" idx="3"/>
                  </p:cNvCxnSpPr>
                  <p:nvPr/>
                </p:nvCxnSpPr>
                <p:spPr>
                  <a:xfrm>
                    <a:off x="7673767" y="3392556"/>
                    <a:ext cx="112567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CuadroTexto 37"/>
                <p:cNvSpPr txBox="1"/>
                <p:nvPr/>
              </p:nvSpPr>
              <p:spPr>
                <a:xfrm>
                  <a:off x="8232250" y="3128376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89</a:t>
                  </a:r>
                  <a:endParaRPr lang="es-AR" dirty="0"/>
                </a:p>
              </p:txBody>
            </p:sp>
            <p:sp>
              <p:nvSpPr>
                <p:cNvPr id="40" name="CuadroTexto 39"/>
                <p:cNvSpPr txBox="1"/>
                <p:nvPr/>
              </p:nvSpPr>
              <p:spPr>
                <a:xfrm>
                  <a:off x="8261405" y="3647371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NULL</a:t>
                  </a:r>
                  <a:endParaRPr lang="es-AR" dirty="0"/>
                </a:p>
              </p:txBody>
            </p:sp>
          </p:grpSp>
          <p:sp>
            <p:nvSpPr>
              <p:cNvPr id="35" name="CuadroTexto 34"/>
              <p:cNvSpPr txBox="1"/>
              <p:nvPr/>
            </p:nvSpPr>
            <p:spPr>
              <a:xfrm>
                <a:off x="8288933" y="3682293"/>
                <a:ext cx="328792" cy="37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/>
                  <a:t>x</a:t>
                </a:r>
                <a:endParaRPr lang="es-AR" dirty="0"/>
              </a:p>
            </p:txBody>
          </p:sp>
          <p:cxnSp>
            <p:nvCxnSpPr>
              <p:cNvPr id="36" name="Conector recto de flecha 35"/>
              <p:cNvCxnSpPr/>
              <p:nvPr/>
            </p:nvCxnSpPr>
            <p:spPr>
              <a:xfrm>
                <a:off x="8682447" y="4107887"/>
                <a:ext cx="224624" cy="364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ángulo 32"/>
            <p:cNvSpPr/>
            <p:nvPr/>
          </p:nvSpPr>
          <p:spPr>
            <a:xfrm>
              <a:off x="9197099" y="4633837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6A0E30</a:t>
              </a:r>
            </a:p>
          </p:txBody>
        </p:sp>
      </p:grpSp>
      <p:cxnSp>
        <p:nvCxnSpPr>
          <p:cNvPr id="51" name="Conector curvado 50"/>
          <p:cNvCxnSpPr/>
          <p:nvPr/>
        </p:nvCxnSpPr>
        <p:spPr>
          <a:xfrm flipV="1">
            <a:off x="7195837" y="5003168"/>
            <a:ext cx="1205999" cy="5189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6063933" y="5190429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6A0E30</a:t>
            </a:r>
          </a:p>
        </p:txBody>
      </p:sp>
    </p:spTree>
    <p:extLst>
      <p:ext uri="{BB962C8B-B14F-4D97-AF65-F5344CB8AC3E}">
        <p14:creationId xmlns:p14="http://schemas.microsoft.com/office/powerpoint/2010/main" val="19265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2" y="68946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0924903" y="7937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grpSp>
        <p:nvGrpSpPr>
          <p:cNvPr id="5" name="Grupo 4"/>
          <p:cNvGrpSpPr/>
          <p:nvPr/>
        </p:nvGrpSpPr>
        <p:grpSpPr>
          <a:xfrm>
            <a:off x="2955045" y="-47656"/>
            <a:ext cx="7811360" cy="1957845"/>
            <a:chOff x="2081491" y="3682293"/>
            <a:chExt cx="7811360" cy="1957845"/>
          </a:xfrm>
        </p:grpSpPr>
        <p:grpSp>
          <p:nvGrpSpPr>
            <p:cNvPr id="52" name="Grupo 51"/>
            <p:cNvGrpSpPr/>
            <p:nvPr/>
          </p:nvGrpSpPr>
          <p:grpSpPr>
            <a:xfrm>
              <a:off x="4906402" y="4579964"/>
              <a:ext cx="2200854" cy="1060174"/>
              <a:chOff x="6526654" y="4579964"/>
              <a:chExt cx="2200854" cy="1060174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7601831" y="4579964"/>
                <a:ext cx="1125677" cy="1060174"/>
                <a:chOff x="8066978" y="3074503"/>
                <a:chExt cx="1125677" cy="1060174"/>
              </a:xfrm>
            </p:grpSpPr>
            <p:grpSp>
              <p:nvGrpSpPr>
                <p:cNvPr id="41" name="Grupo 40"/>
                <p:cNvGrpSpPr/>
                <p:nvPr/>
              </p:nvGrpSpPr>
              <p:grpSpPr>
                <a:xfrm>
                  <a:off x="8066978" y="3074503"/>
                  <a:ext cx="1125677" cy="1060174"/>
                  <a:chOff x="7673767" y="2862469"/>
                  <a:chExt cx="1125677" cy="1060174"/>
                </a:xfrm>
              </p:grpSpPr>
              <p:sp>
                <p:nvSpPr>
                  <p:cNvPr id="45" name="Rectángulo 44"/>
                  <p:cNvSpPr/>
                  <p:nvPr/>
                </p:nvSpPr>
                <p:spPr>
                  <a:xfrm>
                    <a:off x="7673767" y="2862469"/>
                    <a:ext cx="1125677" cy="1060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46" name="Conector recto 45"/>
                  <p:cNvCxnSpPr>
                    <a:stCxn id="45" idx="1"/>
                    <a:endCxn id="45" idx="3"/>
                  </p:cNvCxnSpPr>
                  <p:nvPr/>
                </p:nvCxnSpPr>
                <p:spPr>
                  <a:xfrm>
                    <a:off x="7673767" y="3392556"/>
                    <a:ext cx="112567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CuadroTexto 42"/>
                <p:cNvSpPr txBox="1"/>
                <p:nvPr/>
              </p:nvSpPr>
              <p:spPr>
                <a:xfrm>
                  <a:off x="8232250" y="3128376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56</a:t>
                  </a:r>
                  <a:endParaRPr lang="es-AR" dirty="0"/>
                </a:p>
              </p:txBody>
            </p:sp>
            <p:sp>
              <p:nvSpPr>
                <p:cNvPr id="44" name="CuadroTexto 43"/>
                <p:cNvSpPr txBox="1"/>
                <p:nvPr/>
              </p:nvSpPr>
              <p:spPr>
                <a:xfrm>
                  <a:off x="8261405" y="3647371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7" name="Rectángulo 6"/>
              <p:cNvSpPr/>
              <p:nvPr/>
            </p:nvSpPr>
            <p:spPr>
              <a:xfrm>
                <a:off x="6526654" y="4633837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6A0DE8</a:t>
                </a: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2081491" y="4579964"/>
              <a:ext cx="2136843" cy="1060174"/>
              <a:chOff x="2514628" y="4516381"/>
              <a:chExt cx="2136843" cy="1060174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3525794" y="4516381"/>
                <a:ext cx="1125677" cy="1060174"/>
                <a:chOff x="8066978" y="3074503"/>
                <a:chExt cx="1125677" cy="1060174"/>
              </a:xfrm>
            </p:grpSpPr>
            <p:grpSp>
              <p:nvGrpSpPr>
                <p:cNvPr id="22" name="Grupo 21"/>
                <p:cNvGrpSpPr/>
                <p:nvPr/>
              </p:nvGrpSpPr>
              <p:grpSpPr>
                <a:xfrm>
                  <a:off x="8066978" y="3074503"/>
                  <a:ext cx="1125677" cy="1060174"/>
                  <a:chOff x="7673767" y="2862469"/>
                  <a:chExt cx="1125677" cy="1060174"/>
                </a:xfrm>
              </p:grpSpPr>
              <p:sp>
                <p:nvSpPr>
                  <p:cNvPr id="25" name="Rectángulo 24"/>
                  <p:cNvSpPr/>
                  <p:nvPr/>
                </p:nvSpPr>
                <p:spPr>
                  <a:xfrm>
                    <a:off x="7673767" y="2862469"/>
                    <a:ext cx="1125677" cy="1060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27" name="Conector recto 26"/>
                  <p:cNvCxnSpPr>
                    <a:stCxn id="25" idx="1"/>
                    <a:endCxn id="25" idx="3"/>
                  </p:cNvCxnSpPr>
                  <p:nvPr/>
                </p:nvCxnSpPr>
                <p:spPr>
                  <a:xfrm>
                    <a:off x="7673767" y="3392556"/>
                    <a:ext cx="112567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CuadroTexto 22"/>
                <p:cNvSpPr txBox="1"/>
                <p:nvPr/>
              </p:nvSpPr>
              <p:spPr>
                <a:xfrm>
                  <a:off x="8232250" y="3128376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23</a:t>
                  </a:r>
                  <a:endParaRPr lang="es-AR" dirty="0"/>
                </a:p>
              </p:txBody>
            </p:sp>
            <p:sp>
              <p:nvSpPr>
                <p:cNvPr id="24" name="CuadroTexto 23"/>
                <p:cNvSpPr txBox="1"/>
                <p:nvPr/>
              </p:nvSpPr>
              <p:spPr>
                <a:xfrm>
                  <a:off x="8261405" y="3647371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48" name="Rectángulo 47"/>
              <p:cNvSpPr/>
              <p:nvPr/>
            </p:nvSpPr>
            <p:spPr>
              <a:xfrm>
                <a:off x="2514628" y="4575208"/>
                <a:ext cx="1042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6A0DB8</a:t>
                </a:r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3599342" y="5089249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6A0DE8</a:t>
                </a:r>
              </a:p>
            </p:txBody>
          </p:sp>
        </p:grpSp>
        <p:cxnSp>
          <p:nvCxnSpPr>
            <p:cNvPr id="11" name="Conector curvado 10"/>
            <p:cNvCxnSpPr>
              <a:endCxn id="7" idx="2"/>
            </p:cNvCxnSpPr>
            <p:nvPr/>
          </p:nvCxnSpPr>
          <p:spPr>
            <a:xfrm flipV="1">
              <a:off x="4218334" y="5003169"/>
              <a:ext cx="1205999" cy="5189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o 27"/>
            <p:cNvGrpSpPr/>
            <p:nvPr/>
          </p:nvGrpSpPr>
          <p:grpSpPr>
            <a:xfrm>
              <a:off x="7664502" y="3682293"/>
              <a:ext cx="2228349" cy="1957845"/>
              <a:chOff x="9197099" y="3682293"/>
              <a:chExt cx="2228349" cy="1957845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9681633" y="3682293"/>
                <a:ext cx="1743815" cy="1957845"/>
                <a:chOff x="8288933" y="3682293"/>
                <a:chExt cx="1743815" cy="1957845"/>
              </a:xfrm>
            </p:grpSpPr>
            <p:grpSp>
              <p:nvGrpSpPr>
                <p:cNvPr id="34" name="Grupo 33"/>
                <p:cNvGrpSpPr/>
                <p:nvPr/>
              </p:nvGrpSpPr>
              <p:grpSpPr>
                <a:xfrm>
                  <a:off x="8907071" y="4579964"/>
                  <a:ext cx="1125677" cy="1060174"/>
                  <a:chOff x="8066978" y="3074503"/>
                  <a:chExt cx="1125677" cy="1060174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8066978" y="3074503"/>
                    <a:ext cx="1125677" cy="1060174"/>
                    <a:chOff x="7673767" y="2862469"/>
                    <a:chExt cx="1125677" cy="1060174"/>
                  </a:xfrm>
                </p:grpSpPr>
                <p:sp>
                  <p:nvSpPr>
                    <p:cNvPr id="42" name="Rectángulo 41"/>
                    <p:cNvSpPr/>
                    <p:nvPr/>
                  </p:nvSpPr>
                  <p:spPr>
                    <a:xfrm>
                      <a:off x="7673767" y="2862469"/>
                      <a:ext cx="1125677" cy="106017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001">
                      <a:schemeClr val="lt2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/>
                    </a:p>
                  </p:txBody>
                </p:sp>
                <p:cxnSp>
                  <p:nvCxnSpPr>
                    <p:cNvPr id="47" name="Conector recto 46"/>
                    <p:cNvCxnSpPr>
                      <a:stCxn id="42" idx="1"/>
                      <a:endCxn id="42" idx="3"/>
                    </p:cNvCxnSpPr>
                    <p:nvPr/>
                  </p:nvCxnSpPr>
                  <p:spPr>
                    <a:xfrm>
                      <a:off x="7673767" y="3392556"/>
                      <a:ext cx="112567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8232250" y="3128376"/>
                    <a:ext cx="7951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AR" dirty="0" smtClean="0"/>
                      <a:t>89</a:t>
                    </a:r>
                    <a:endParaRPr lang="es-AR" dirty="0"/>
                  </a:p>
                </p:txBody>
              </p:sp>
              <p:sp>
                <p:nvSpPr>
                  <p:cNvPr id="40" name="CuadroTexto 39"/>
                  <p:cNvSpPr txBox="1"/>
                  <p:nvPr/>
                </p:nvSpPr>
                <p:spPr>
                  <a:xfrm>
                    <a:off x="8261405" y="3647371"/>
                    <a:ext cx="7951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AR" dirty="0" smtClean="0"/>
                      <a:t>NULL</a:t>
                    </a:r>
                    <a:endParaRPr lang="es-AR" dirty="0"/>
                  </a:p>
                </p:txBody>
              </p:sp>
            </p:grpSp>
            <p:sp>
              <p:nvSpPr>
                <p:cNvPr id="35" name="CuadroTexto 34"/>
                <p:cNvSpPr txBox="1"/>
                <p:nvPr/>
              </p:nvSpPr>
              <p:spPr>
                <a:xfrm>
                  <a:off x="8288933" y="3682293"/>
                  <a:ext cx="328792" cy="3759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x</a:t>
                  </a:r>
                  <a:endParaRPr lang="es-AR" dirty="0"/>
                </a:p>
              </p:txBody>
            </p:sp>
            <p:cxnSp>
              <p:nvCxnSpPr>
                <p:cNvPr id="36" name="Conector recto de flecha 35"/>
                <p:cNvCxnSpPr/>
                <p:nvPr/>
              </p:nvCxnSpPr>
              <p:spPr>
                <a:xfrm>
                  <a:off x="8682447" y="4107887"/>
                  <a:ext cx="224624" cy="3641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ángulo 32"/>
              <p:cNvSpPr/>
              <p:nvPr/>
            </p:nvSpPr>
            <p:spPr>
              <a:xfrm>
                <a:off x="9197099" y="4633837"/>
                <a:ext cx="992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6A0E30</a:t>
                </a:r>
              </a:p>
            </p:txBody>
          </p:sp>
        </p:grpSp>
        <p:cxnSp>
          <p:nvCxnSpPr>
            <p:cNvPr id="51" name="Conector curvado 50"/>
            <p:cNvCxnSpPr/>
            <p:nvPr/>
          </p:nvCxnSpPr>
          <p:spPr>
            <a:xfrm flipV="1">
              <a:off x="7195837" y="5003168"/>
              <a:ext cx="1205999" cy="5189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ángulo 1"/>
            <p:cNvSpPr/>
            <p:nvPr/>
          </p:nvSpPr>
          <p:spPr>
            <a:xfrm>
              <a:off x="6063933" y="5190429"/>
              <a:ext cx="995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6A0E30</a:t>
              </a:r>
            </a:p>
          </p:txBody>
        </p:sp>
      </p:grpSp>
      <p:sp>
        <p:nvSpPr>
          <p:cNvPr id="8" name="Rectángulo 7"/>
          <p:cNvSpPr/>
          <p:nvPr/>
        </p:nvSpPr>
        <p:spPr>
          <a:xfrm>
            <a:off x="2443686" y="1990566"/>
            <a:ext cx="94435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ingrese cantidad de datos</a:t>
            </a:r>
          </a:p>
          <a:p>
            <a:r>
              <a:rPr lang="es-AR" dirty="0"/>
              <a:t>3</a:t>
            </a:r>
          </a:p>
          <a:p>
            <a:r>
              <a:rPr lang="es-AR" dirty="0"/>
              <a:t>ingrese un dato:23</a:t>
            </a:r>
          </a:p>
          <a:p>
            <a:r>
              <a:rPr lang="es-AR" dirty="0"/>
              <a:t>nuevo-&gt;6A0DB8</a:t>
            </a:r>
          </a:p>
          <a:p>
            <a:endParaRPr lang="es-AR" dirty="0"/>
          </a:p>
          <a:p>
            <a:r>
              <a:rPr lang="es-AR" dirty="0"/>
              <a:t>ingrese un dato:56</a:t>
            </a:r>
          </a:p>
          <a:p>
            <a:r>
              <a:rPr lang="es-AR" dirty="0"/>
              <a:t>nuevo-&gt;6A0DE8</a:t>
            </a:r>
          </a:p>
          <a:p>
            <a:endParaRPr lang="es-AR" dirty="0"/>
          </a:p>
          <a:p>
            <a:r>
              <a:rPr lang="es-AR" dirty="0"/>
              <a:t>ingrese un dato:89</a:t>
            </a:r>
          </a:p>
          <a:p>
            <a:r>
              <a:rPr lang="es-AR" dirty="0"/>
              <a:t>nuevo-&gt;6A0E30</a:t>
            </a:r>
          </a:p>
          <a:p>
            <a:endParaRPr lang="es-AR" dirty="0"/>
          </a:p>
          <a:p>
            <a:r>
              <a:rPr lang="es-AR" dirty="0"/>
              <a:t>cabeza antes:6A0DB8</a:t>
            </a:r>
          </a:p>
          <a:p>
            <a:endParaRPr lang="es-AR" dirty="0"/>
          </a:p>
          <a:p>
            <a:r>
              <a:rPr lang="es-AR" dirty="0"/>
              <a:t>lista ingresada</a:t>
            </a:r>
          </a:p>
          <a:p>
            <a:r>
              <a:rPr lang="es-AR" dirty="0"/>
              <a:t> [6A0DB8:]dato:  23 contador:   1 contenido 6A0DB8 </a:t>
            </a:r>
            <a:r>
              <a:rPr lang="es-AR" dirty="0" err="1"/>
              <a:t>sig</a:t>
            </a:r>
            <a:r>
              <a:rPr lang="es-AR" dirty="0"/>
              <a:t>-&gt;[6A0DE8]</a:t>
            </a:r>
          </a:p>
          <a:p>
            <a:r>
              <a:rPr lang="es-AR" dirty="0"/>
              <a:t> [6A0DE8:]dato:  56 contador:   1 contenido 6A0DE8 </a:t>
            </a:r>
            <a:r>
              <a:rPr lang="es-AR" dirty="0" err="1"/>
              <a:t>sig</a:t>
            </a:r>
            <a:r>
              <a:rPr lang="es-AR" dirty="0"/>
              <a:t>-&gt;[6A0E30]</a:t>
            </a:r>
          </a:p>
          <a:p>
            <a:r>
              <a:rPr lang="es-AR" dirty="0"/>
              <a:t> [6A0E30:]dato:  89 contador:   1 contenido 6A0E30 </a:t>
            </a:r>
            <a:r>
              <a:rPr lang="es-AR" dirty="0" err="1"/>
              <a:t>sig</a:t>
            </a:r>
            <a:r>
              <a:rPr lang="es-AR" dirty="0"/>
              <a:t>-&gt;[0</a:t>
            </a:r>
            <a:r>
              <a:rPr lang="es-AR" dirty="0" smtClean="0"/>
              <a:t>]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82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00091 0.6736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2" y="68946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0924903" y="7937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grpSp>
        <p:nvGrpSpPr>
          <p:cNvPr id="5" name="Grupo 4"/>
          <p:cNvGrpSpPr/>
          <p:nvPr/>
        </p:nvGrpSpPr>
        <p:grpSpPr>
          <a:xfrm>
            <a:off x="2917178" y="4556429"/>
            <a:ext cx="7811360" cy="1957845"/>
            <a:chOff x="2081491" y="3682293"/>
            <a:chExt cx="7811360" cy="1957845"/>
          </a:xfrm>
        </p:grpSpPr>
        <p:grpSp>
          <p:nvGrpSpPr>
            <p:cNvPr id="52" name="Grupo 51"/>
            <p:cNvGrpSpPr/>
            <p:nvPr/>
          </p:nvGrpSpPr>
          <p:grpSpPr>
            <a:xfrm>
              <a:off x="4906402" y="4579964"/>
              <a:ext cx="2200854" cy="1060174"/>
              <a:chOff x="6526654" y="4579964"/>
              <a:chExt cx="2200854" cy="1060174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7601831" y="4579964"/>
                <a:ext cx="1125677" cy="1060174"/>
                <a:chOff x="8066978" y="3074503"/>
                <a:chExt cx="1125677" cy="1060174"/>
              </a:xfrm>
            </p:grpSpPr>
            <p:grpSp>
              <p:nvGrpSpPr>
                <p:cNvPr id="41" name="Grupo 40"/>
                <p:cNvGrpSpPr/>
                <p:nvPr/>
              </p:nvGrpSpPr>
              <p:grpSpPr>
                <a:xfrm>
                  <a:off x="8066978" y="3074503"/>
                  <a:ext cx="1125677" cy="1060174"/>
                  <a:chOff x="7673767" y="2862469"/>
                  <a:chExt cx="1125677" cy="1060174"/>
                </a:xfrm>
              </p:grpSpPr>
              <p:sp>
                <p:nvSpPr>
                  <p:cNvPr id="45" name="Rectángulo 44"/>
                  <p:cNvSpPr/>
                  <p:nvPr/>
                </p:nvSpPr>
                <p:spPr>
                  <a:xfrm>
                    <a:off x="7673767" y="2862469"/>
                    <a:ext cx="1125677" cy="1060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46" name="Conector recto 45"/>
                  <p:cNvCxnSpPr>
                    <a:stCxn id="45" idx="1"/>
                    <a:endCxn id="45" idx="3"/>
                  </p:cNvCxnSpPr>
                  <p:nvPr/>
                </p:nvCxnSpPr>
                <p:spPr>
                  <a:xfrm>
                    <a:off x="7673767" y="3392556"/>
                    <a:ext cx="112567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CuadroTexto 42"/>
                <p:cNvSpPr txBox="1"/>
                <p:nvPr/>
              </p:nvSpPr>
              <p:spPr>
                <a:xfrm>
                  <a:off x="8232250" y="3128376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56</a:t>
                  </a:r>
                  <a:endParaRPr lang="es-AR" dirty="0"/>
                </a:p>
              </p:txBody>
            </p:sp>
            <p:sp>
              <p:nvSpPr>
                <p:cNvPr id="44" name="CuadroTexto 43"/>
                <p:cNvSpPr txBox="1"/>
                <p:nvPr/>
              </p:nvSpPr>
              <p:spPr>
                <a:xfrm>
                  <a:off x="8261405" y="3647371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7" name="Rectángulo 6"/>
              <p:cNvSpPr/>
              <p:nvPr/>
            </p:nvSpPr>
            <p:spPr>
              <a:xfrm>
                <a:off x="6526654" y="4633837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6A0DE8</a:t>
                </a: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2081491" y="4579964"/>
              <a:ext cx="2136843" cy="1060174"/>
              <a:chOff x="2514628" y="4516381"/>
              <a:chExt cx="2136843" cy="1060174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3525794" y="4516381"/>
                <a:ext cx="1125677" cy="1060174"/>
                <a:chOff x="8066978" y="3074503"/>
                <a:chExt cx="1125677" cy="1060174"/>
              </a:xfrm>
            </p:grpSpPr>
            <p:grpSp>
              <p:nvGrpSpPr>
                <p:cNvPr id="22" name="Grupo 21"/>
                <p:cNvGrpSpPr/>
                <p:nvPr/>
              </p:nvGrpSpPr>
              <p:grpSpPr>
                <a:xfrm>
                  <a:off x="8066978" y="3074503"/>
                  <a:ext cx="1125677" cy="1060174"/>
                  <a:chOff x="7673767" y="2862469"/>
                  <a:chExt cx="1125677" cy="1060174"/>
                </a:xfrm>
              </p:grpSpPr>
              <p:sp>
                <p:nvSpPr>
                  <p:cNvPr id="25" name="Rectángulo 24"/>
                  <p:cNvSpPr/>
                  <p:nvPr/>
                </p:nvSpPr>
                <p:spPr>
                  <a:xfrm>
                    <a:off x="7673767" y="2862469"/>
                    <a:ext cx="1125677" cy="1060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27" name="Conector recto 26"/>
                  <p:cNvCxnSpPr>
                    <a:stCxn id="25" idx="1"/>
                    <a:endCxn id="25" idx="3"/>
                  </p:cNvCxnSpPr>
                  <p:nvPr/>
                </p:nvCxnSpPr>
                <p:spPr>
                  <a:xfrm>
                    <a:off x="7673767" y="3392556"/>
                    <a:ext cx="112567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CuadroTexto 22"/>
                <p:cNvSpPr txBox="1"/>
                <p:nvPr/>
              </p:nvSpPr>
              <p:spPr>
                <a:xfrm>
                  <a:off x="8232250" y="3128376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23</a:t>
                  </a:r>
                  <a:endParaRPr lang="es-AR" dirty="0"/>
                </a:p>
              </p:txBody>
            </p:sp>
            <p:sp>
              <p:nvSpPr>
                <p:cNvPr id="24" name="CuadroTexto 23"/>
                <p:cNvSpPr txBox="1"/>
                <p:nvPr/>
              </p:nvSpPr>
              <p:spPr>
                <a:xfrm>
                  <a:off x="8261405" y="3647371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48" name="Rectángulo 47"/>
              <p:cNvSpPr/>
              <p:nvPr/>
            </p:nvSpPr>
            <p:spPr>
              <a:xfrm>
                <a:off x="2514628" y="4575208"/>
                <a:ext cx="1042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6A0DB8</a:t>
                </a:r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3599342" y="5089249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6A0DE8</a:t>
                </a:r>
              </a:p>
            </p:txBody>
          </p:sp>
        </p:grpSp>
        <p:cxnSp>
          <p:nvCxnSpPr>
            <p:cNvPr id="11" name="Conector curvado 10"/>
            <p:cNvCxnSpPr>
              <a:endCxn id="7" idx="2"/>
            </p:cNvCxnSpPr>
            <p:nvPr/>
          </p:nvCxnSpPr>
          <p:spPr>
            <a:xfrm flipV="1">
              <a:off x="4218334" y="5003169"/>
              <a:ext cx="1205999" cy="5189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o 27"/>
            <p:cNvGrpSpPr/>
            <p:nvPr/>
          </p:nvGrpSpPr>
          <p:grpSpPr>
            <a:xfrm>
              <a:off x="7664502" y="3682293"/>
              <a:ext cx="2228349" cy="1957845"/>
              <a:chOff x="9197099" y="3682293"/>
              <a:chExt cx="2228349" cy="1957845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9681633" y="3682293"/>
                <a:ext cx="1743815" cy="1957845"/>
                <a:chOff x="8288933" y="3682293"/>
                <a:chExt cx="1743815" cy="1957845"/>
              </a:xfrm>
            </p:grpSpPr>
            <p:grpSp>
              <p:nvGrpSpPr>
                <p:cNvPr id="34" name="Grupo 33"/>
                <p:cNvGrpSpPr/>
                <p:nvPr/>
              </p:nvGrpSpPr>
              <p:grpSpPr>
                <a:xfrm>
                  <a:off x="8907071" y="4579964"/>
                  <a:ext cx="1125677" cy="1060174"/>
                  <a:chOff x="8066978" y="3074503"/>
                  <a:chExt cx="1125677" cy="1060174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8066978" y="3074503"/>
                    <a:ext cx="1125677" cy="1060174"/>
                    <a:chOff x="7673767" y="2862469"/>
                    <a:chExt cx="1125677" cy="1060174"/>
                  </a:xfrm>
                </p:grpSpPr>
                <p:sp>
                  <p:nvSpPr>
                    <p:cNvPr id="42" name="Rectángulo 41"/>
                    <p:cNvSpPr/>
                    <p:nvPr/>
                  </p:nvSpPr>
                  <p:spPr>
                    <a:xfrm>
                      <a:off x="7673767" y="2862469"/>
                      <a:ext cx="1125677" cy="106017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001">
                      <a:schemeClr val="lt2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/>
                    </a:p>
                  </p:txBody>
                </p:sp>
                <p:cxnSp>
                  <p:nvCxnSpPr>
                    <p:cNvPr id="47" name="Conector recto 46"/>
                    <p:cNvCxnSpPr>
                      <a:stCxn id="42" idx="1"/>
                      <a:endCxn id="42" idx="3"/>
                    </p:cNvCxnSpPr>
                    <p:nvPr/>
                  </p:nvCxnSpPr>
                  <p:spPr>
                    <a:xfrm>
                      <a:off x="7673767" y="3392556"/>
                      <a:ext cx="112567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8232250" y="3128376"/>
                    <a:ext cx="7951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AR" dirty="0" smtClean="0"/>
                      <a:t>89</a:t>
                    </a:r>
                    <a:endParaRPr lang="es-AR" dirty="0"/>
                  </a:p>
                </p:txBody>
              </p:sp>
              <p:sp>
                <p:nvSpPr>
                  <p:cNvPr id="40" name="CuadroTexto 39"/>
                  <p:cNvSpPr txBox="1"/>
                  <p:nvPr/>
                </p:nvSpPr>
                <p:spPr>
                  <a:xfrm>
                    <a:off x="8261405" y="3647371"/>
                    <a:ext cx="7951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AR" dirty="0" smtClean="0"/>
                      <a:t>NULL</a:t>
                    </a:r>
                    <a:endParaRPr lang="es-AR" dirty="0"/>
                  </a:p>
                </p:txBody>
              </p:sp>
            </p:grpSp>
            <p:sp>
              <p:nvSpPr>
                <p:cNvPr id="35" name="CuadroTexto 34"/>
                <p:cNvSpPr txBox="1"/>
                <p:nvPr/>
              </p:nvSpPr>
              <p:spPr>
                <a:xfrm>
                  <a:off x="8288933" y="3682293"/>
                  <a:ext cx="328792" cy="3759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x</a:t>
                  </a:r>
                  <a:endParaRPr lang="es-AR" dirty="0"/>
                </a:p>
              </p:txBody>
            </p:sp>
            <p:cxnSp>
              <p:nvCxnSpPr>
                <p:cNvPr id="36" name="Conector recto de flecha 35"/>
                <p:cNvCxnSpPr/>
                <p:nvPr/>
              </p:nvCxnSpPr>
              <p:spPr>
                <a:xfrm>
                  <a:off x="8682447" y="4107887"/>
                  <a:ext cx="224624" cy="3641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ángulo 32"/>
              <p:cNvSpPr/>
              <p:nvPr/>
            </p:nvSpPr>
            <p:spPr>
              <a:xfrm>
                <a:off x="9197099" y="4633837"/>
                <a:ext cx="992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6A0E30</a:t>
                </a:r>
              </a:p>
            </p:txBody>
          </p:sp>
        </p:grpSp>
        <p:cxnSp>
          <p:nvCxnSpPr>
            <p:cNvPr id="51" name="Conector curvado 50"/>
            <p:cNvCxnSpPr/>
            <p:nvPr/>
          </p:nvCxnSpPr>
          <p:spPr>
            <a:xfrm flipV="1">
              <a:off x="7195837" y="5003168"/>
              <a:ext cx="1205999" cy="5189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ángulo 1"/>
            <p:cNvSpPr/>
            <p:nvPr/>
          </p:nvSpPr>
          <p:spPr>
            <a:xfrm>
              <a:off x="6063933" y="5190429"/>
              <a:ext cx="995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6A0E30</a:t>
              </a: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3959451" y="7937"/>
            <a:ext cx="45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Informe de la Lista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3314873" y="1307281"/>
            <a:ext cx="2342147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ITERATIVA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listar(nodo*x)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(x!=NULL)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p("%4d",x-&gt;dato);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x=x-&gt;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s-AR" dirty="0"/>
          </a:p>
        </p:txBody>
      </p:sp>
      <p:sp>
        <p:nvSpPr>
          <p:cNvPr id="53" name="CuadroTexto 52"/>
          <p:cNvSpPr txBox="1"/>
          <p:nvPr/>
        </p:nvSpPr>
        <p:spPr>
          <a:xfrm>
            <a:off x="4010074" y="466367"/>
            <a:ext cx="45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Hay 2 maneras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6692191" y="1307280"/>
            <a:ext cx="2678666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listar(nodo*x)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p("%4d",x-&gt;dato);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listar(x-&gt;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s-AR" dirty="0"/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4917902" y="835699"/>
            <a:ext cx="739118" cy="47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6951312" y="835699"/>
            <a:ext cx="700772" cy="47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9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2" y="68946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0924903" y="7937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grpSp>
        <p:nvGrpSpPr>
          <p:cNvPr id="5" name="Grupo 4"/>
          <p:cNvGrpSpPr/>
          <p:nvPr/>
        </p:nvGrpSpPr>
        <p:grpSpPr>
          <a:xfrm>
            <a:off x="2917178" y="4556429"/>
            <a:ext cx="7811360" cy="1957845"/>
            <a:chOff x="2081491" y="3682293"/>
            <a:chExt cx="7811360" cy="1957845"/>
          </a:xfrm>
        </p:grpSpPr>
        <p:grpSp>
          <p:nvGrpSpPr>
            <p:cNvPr id="52" name="Grupo 51"/>
            <p:cNvGrpSpPr/>
            <p:nvPr/>
          </p:nvGrpSpPr>
          <p:grpSpPr>
            <a:xfrm>
              <a:off x="4906402" y="4579964"/>
              <a:ext cx="2200854" cy="1060174"/>
              <a:chOff x="6526654" y="4579964"/>
              <a:chExt cx="2200854" cy="1060174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7601831" y="4579964"/>
                <a:ext cx="1125677" cy="1060174"/>
                <a:chOff x="8066978" y="3074503"/>
                <a:chExt cx="1125677" cy="1060174"/>
              </a:xfrm>
            </p:grpSpPr>
            <p:grpSp>
              <p:nvGrpSpPr>
                <p:cNvPr id="41" name="Grupo 40"/>
                <p:cNvGrpSpPr/>
                <p:nvPr/>
              </p:nvGrpSpPr>
              <p:grpSpPr>
                <a:xfrm>
                  <a:off x="8066978" y="3074503"/>
                  <a:ext cx="1125677" cy="1060174"/>
                  <a:chOff x="7673767" y="2862469"/>
                  <a:chExt cx="1125677" cy="1060174"/>
                </a:xfrm>
              </p:grpSpPr>
              <p:sp>
                <p:nvSpPr>
                  <p:cNvPr id="45" name="Rectángulo 44"/>
                  <p:cNvSpPr/>
                  <p:nvPr/>
                </p:nvSpPr>
                <p:spPr>
                  <a:xfrm>
                    <a:off x="7673767" y="2862469"/>
                    <a:ext cx="1125677" cy="1060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46" name="Conector recto 45"/>
                  <p:cNvCxnSpPr>
                    <a:stCxn id="45" idx="1"/>
                    <a:endCxn id="45" idx="3"/>
                  </p:cNvCxnSpPr>
                  <p:nvPr/>
                </p:nvCxnSpPr>
                <p:spPr>
                  <a:xfrm>
                    <a:off x="7673767" y="3392556"/>
                    <a:ext cx="112567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CuadroTexto 42"/>
                <p:cNvSpPr txBox="1"/>
                <p:nvPr/>
              </p:nvSpPr>
              <p:spPr>
                <a:xfrm>
                  <a:off x="8232250" y="3128376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56</a:t>
                  </a:r>
                  <a:endParaRPr lang="es-AR" dirty="0"/>
                </a:p>
              </p:txBody>
            </p:sp>
            <p:sp>
              <p:nvSpPr>
                <p:cNvPr id="44" name="CuadroTexto 43"/>
                <p:cNvSpPr txBox="1"/>
                <p:nvPr/>
              </p:nvSpPr>
              <p:spPr>
                <a:xfrm>
                  <a:off x="8261405" y="3647371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7" name="Rectángulo 6"/>
              <p:cNvSpPr/>
              <p:nvPr/>
            </p:nvSpPr>
            <p:spPr>
              <a:xfrm>
                <a:off x="6526654" y="4633837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6A0DE8</a:t>
                </a: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2081491" y="4579964"/>
              <a:ext cx="2136843" cy="1060174"/>
              <a:chOff x="2514628" y="4516381"/>
              <a:chExt cx="2136843" cy="1060174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3525794" y="4516381"/>
                <a:ext cx="1125677" cy="1060174"/>
                <a:chOff x="8066978" y="3074503"/>
                <a:chExt cx="1125677" cy="1060174"/>
              </a:xfrm>
            </p:grpSpPr>
            <p:grpSp>
              <p:nvGrpSpPr>
                <p:cNvPr id="22" name="Grupo 21"/>
                <p:cNvGrpSpPr/>
                <p:nvPr/>
              </p:nvGrpSpPr>
              <p:grpSpPr>
                <a:xfrm>
                  <a:off x="8066978" y="3074503"/>
                  <a:ext cx="1125677" cy="1060174"/>
                  <a:chOff x="7673767" y="2862469"/>
                  <a:chExt cx="1125677" cy="1060174"/>
                </a:xfrm>
              </p:grpSpPr>
              <p:sp>
                <p:nvSpPr>
                  <p:cNvPr id="25" name="Rectángulo 24"/>
                  <p:cNvSpPr/>
                  <p:nvPr/>
                </p:nvSpPr>
                <p:spPr>
                  <a:xfrm>
                    <a:off x="7673767" y="2862469"/>
                    <a:ext cx="1125677" cy="1060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27" name="Conector recto 26"/>
                  <p:cNvCxnSpPr>
                    <a:stCxn id="25" idx="1"/>
                    <a:endCxn id="25" idx="3"/>
                  </p:cNvCxnSpPr>
                  <p:nvPr/>
                </p:nvCxnSpPr>
                <p:spPr>
                  <a:xfrm>
                    <a:off x="7673767" y="3392556"/>
                    <a:ext cx="112567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CuadroTexto 22"/>
                <p:cNvSpPr txBox="1"/>
                <p:nvPr/>
              </p:nvSpPr>
              <p:spPr>
                <a:xfrm>
                  <a:off x="8232250" y="3128376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23</a:t>
                  </a:r>
                  <a:endParaRPr lang="es-AR" dirty="0"/>
                </a:p>
              </p:txBody>
            </p:sp>
            <p:sp>
              <p:nvSpPr>
                <p:cNvPr id="24" name="CuadroTexto 23"/>
                <p:cNvSpPr txBox="1"/>
                <p:nvPr/>
              </p:nvSpPr>
              <p:spPr>
                <a:xfrm>
                  <a:off x="8261405" y="3647371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48" name="Rectángulo 47"/>
              <p:cNvSpPr/>
              <p:nvPr/>
            </p:nvSpPr>
            <p:spPr>
              <a:xfrm>
                <a:off x="2514628" y="4575208"/>
                <a:ext cx="1042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6A0DB8</a:t>
                </a:r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3599342" y="5089249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6A0DE8</a:t>
                </a:r>
              </a:p>
            </p:txBody>
          </p:sp>
        </p:grpSp>
        <p:cxnSp>
          <p:nvCxnSpPr>
            <p:cNvPr id="11" name="Conector curvado 10"/>
            <p:cNvCxnSpPr>
              <a:endCxn id="7" idx="2"/>
            </p:cNvCxnSpPr>
            <p:nvPr/>
          </p:nvCxnSpPr>
          <p:spPr>
            <a:xfrm flipV="1">
              <a:off x="4218334" y="5003169"/>
              <a:ext cx="1205999" cy="5189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o 27"/>
            <p:cNvGrpSpPr/>
            <p:nvPr/>
          </p:nvGrpSpPr>
          <p:grpSpPr>
            <a:xfrm>
              <a:off x="7664502" y="3682293"/>
              <a:ext cx="2228349" cy="1957845"/>
              <a:chOff x="9197099" y="3682293"/>
              <a:chExt cx="2228349" cy="1957845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9681633" y="3682293"/>
                <a:ext cx="1743815" cy="1957845"/>
                <a:chOff x="8288933" y="3682293"/>
                <a:chExt cx="1743815" cy="1957845"/>
              </a:xfrm>
            </p:grpSpPr>
            <p:grpSp>
              <p:nvGrpSpPr>
                <p:cNvPr id="34" name="Grupo 33"/>
                <p:cNvGrpSpPr/>
                <p:nvPr/>
              </p:nvGrpSpPr>
              <p:grpSpPr>
                <a:xfrm>
                  <a:off x="8907071" y="4579964"/>
                  <a:ext cx="1125677" cy="1060174"/>
                  <a:chOff x="8066978" y="3074503"/>
                  <a:chExt cx="1125677" cy="1060174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8066978" y="3074503"/>
                    <a:ext cx="1125677" cy="1060174"/>
                    <a:chOff x="7673767" y="2862469"/>
                    <a:chExt cx="1125677" cy="1060174"/>
                  </a:xfrm>
                </p:grpSpPr>
                <p:sp>
                  <p:nvSpPr>
                    <p:cNvPr id="42" name="Rectángulo 41"/>
                    <p:cNvSpPr/>
                    <p:nvPr/>
                  </p:nvSpPr>
                  <p:spPr>
                    <a:xfrm>
                      <a:off x="7673767" y="2862469"/>
                      <a:ext cx="1125677" cy="106017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001">
                      <a:schemeClr val="lt2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/>
                    </a:p>
                  </p:txBody>
                </p:sp>
                <p:cxnSp>
                  <p:nvCxnSpPr>
                    <p:cNvPr id="47" name="Conector recto 46"/>
                    <p:cNvCxnSpPr>
                      <a:stCxn id="42" idx="1"/>
                      <a:endCxn id="42" idx="3"/>
                    </p:cNvCxnSpPr>
                    <p:nvPr/>
                  </p:nvCxnSpPr>
                  <p:spPr>
                    <a:xfrm>
                      <a:off x="7673767" y="3392556"/>
                      <a:ext cx="112567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8232250" y="3128376"/>
                    <a:ext cx="7951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AR" dirty="0" smtClean="0"/>
                      <a:t>89</a:t>
                    </a:r>
                    <a:endParaRPr lang="es-AR" dirty="0"/>
                  </a:p>
                </p:txBody>
              </p:sp>
              <p:sp>
                <p:nvSpPr>
                  <p:cNvPr id="40" name="CuadroTexto 39"/>
                  <p:cNvSpPr txBox="1"/>
                  <p:nvPr/>
                </p:nvSpPr>
                <p:spPr>
                  <a:xfrm>
                    <a:off x="8261405" y="3647371"/>
                    <a:ext cx="7951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AR" dirty="0" smtClean="0"/>
                      <a:t>NULL</a:t>
                    </a:r>
                    <a:endParaRPr lang="es-AR" dirty="0"/>
                  </a:p>
                </p:txBody>
              </p:sp>
            </p:grpSp>
            <p:sp>
              <p:nvSpPr>
                <p:cNvPr id="35" name="CuadroTexto 34"/>
                <p:cNvSpPr txBox="1"/>
                <p:nvPr/>
              </p:nvSpPr>
              <p:spPr>
                <a:xfrm>
                  <a:off x="8288933" y="3682293"/>
                  <a:ext cx="328792" cy="3759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x</a:t>
                  </a:r>
                  <a:endParaRPr lang="es-AR" dirty="0"/>
                </a:p>
              </p:txBody>
            </p:sp>
            <p:cxnSp>
              <p:nvCxnSpPr>
                <p:cNvPr id="36" name="Conector recto de flecha 35"/>
                <p:cNvCxnSpPr/>
                <p:nvPr/>
              </p:nvCxnSpPr>
              <p:spPr>
                <a:xfrm>
                  <a:off x="8682447" y="4107887"/>
                  <a:ext cx="224624" cy="3641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ángulo 32"/>
              <p:cNvSpPr/>
              <p:nvPr/>
            </p:nvSpPr>
            <p:spPr>
              <a:xfrm>
                <a:off x="9197099" y="4633837"/>
                <a:ext cx="992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6A0E30</a:t>
                </a:r>
              </a:p>
            </p:txBody>
          </p:sp>
        </p:grpSp>
        <p:cxnSp>
          <p:nvCxnSpPr>
            <p:cNvPr id="51" name="Conector curvado 50"/>
            <p:cNvCxnSpPr/>
            <p:nvPr/>
          </p:nvCxnSpPr>
          <p:spPr>
            <a:xfrm flipV="1">
              <a:off x="7195837" y="5003168"/>
              <a:ext cx="1205999" cy="5189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ángulo 1"/>
            <p:cNvSpPr/>
            <p:nvPr/>
          </p:nvSpPr>
          <p:spPr>
            <a:xfrm>
              <a:off x="6063933" y="5190429"/>
              <a:ext cx="995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6A0E30</a:t>
              </a: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3959451" y="7937"/>
            <a:ext cx="45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Informe de la Lista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3314873" y="1307281"/>
            <a:ext cx="2342147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ITERATIVA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listar(nodo*x)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(x!=NULL)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p("%4d",x-&gt;dato);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x=x-&gt;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s-AR" dirty="0"/>
          </a:p>
        </p:txBody>
      </p:sp>
      <p:sp>
        <p:nvSpPr>
          <p:cNvPr id="53" name="CuadroTexto 52"/>
          <p:cNvSpPr txBox="1"/>
          <p:nvPr/>
        </p:nvSpPr>
        <p:spPr>
          <a:xfrm>
            <a:off x="4010074" y="466367"/>
            <a:ext cx="45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Hay 2 maneras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6692191" y="1307280"/>
            <a:ext cx="2678666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listar(nodo*x)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p("%4d",x-&gt;dato);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listar(x-&gt;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s-AR" dirty="0"/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4917902" y="835699"/>
            <a:ext cx="739118" cy="47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6951312" y="835699"/>
            <a:ext cx="700772" cy="47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2" y="68946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0924903" y="7937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grpSp>
        <p:nvGrpSpPr>
          <p:cNvPr id="5" name="Grupo 4"/>
          <p:cNvGrpSpPr/>
          <p:nvPr/>
        </p:nvGrpSpPr>
        <p:grpSpPr>
          <a:xfrm>
            <a:off x="2917178" y="4556429"/>
            <a:ext cx="7811360" cy="1957845"/>
            <a:chOff x="2081491" y="3682293"/>
            <a:chExt cx="7811360" cy="1957845"/>
          </a:xfrm>
        </p:grpSpPr>
        <p:grpSp>
          <p:nvGrpSpPr>
            <p:cNvPr id="52" name="Grupo 51"/>
            <p:cNvGrpSpPr/>
            <p:nvPr/>
          </p:nvGrpSpPr>
          <p:grpSpPr>
            <a:xfrm>
              <a:off x="4906402" y="4579964"/>
              <a:ext cx="2200854" cy="1060174"/>
              <a:chOff x="6526654" y="4579964"/>
              <a:chExt cx="2200854" cy="1060174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7601831" y="4579964"/>
                <a:ext cx="1125677" cy="1060174"/>
                <a:chOff x="8066978" y="3074503"/>
                <a:chExt cx="1125677" cy="1060174"/>
              </a:xfrm>
            </p:grpSpPr>
            <p:grpSp>
              <p:nvGrpSpPr>
                <p:cNvPr id="41" name="Grupo 40"/>
                <p:cNvGrpSpPr/>
                <p:nvPr/>
              </p:nvGrpSpPr>
              <p:grpSpPr>
                <a:xfrm>
                  <a:off x="8066978" y="3074503"/>
                  <a:ext cx="1125677" cy="1060174"/>
                  <a:chOff x="7673767" y="2862469"/>
                  <a:chExt cx="1125677" cy="1060174"/>
                </a:xfrm>
              </p:grpSpPr>
              <p:sp>
                <p:nvSpPr>
                  <p:cNvPr id="45" name="Rectángulo 44"/>
                  <p:cNvSpPr/>
                  <p:nvPr/>
                </p:nvSpPr>
                <p:spPr>
                  <a:xfrm>
                    <a:off x="7673767" y="2862469"/>
                    <a:ext cx="1125677" cy="1060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46" name="Conector recto 45"/>
                  <p:cNvCxnSpPr>
                    <a:stCxn id="45" idx="1"/>
                    <a:endCxn id="45" idx="3"/>
                  </p:cNvCxnSpPr>
                  <p:nvPr/>
                </p:nvCxnSpPr>
                <p:spPr>
                  <a:xfrm>
                    <a:off x="7673767" y="3392556"/>
                    <a:ext cx="112567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CuadroTexto 42"/>
                <p:cNvSpPr txBox="1"/>
                <p:nvPr/>
              </p:nvSpPr>
              <p:spPr>
                <a:xfrm>
                  <a:off x="8232250" y="3128376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56</a:t>
                  </a:r>
                  <a:endParaRPr lang="es-AR" dirty="0"/>
                </a:p>
              </p:txBody>
            </p:sp>
            <p:sp>
              <p:nvSpPr>
                <p:cNvPr id="44" name="CuadroTexto 43"/>
                <p:cNvSpPr txBox="1"/>
                <p:nvPr/>
              </p:nvSpPr>
              <p:spPr>
                <a:xfrm>
                  <a:off x="8261405" y="3647371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7" name="Rectángulo 6"/>
              <p:cNvSpPr/>
              <p:nvPr/>
            </p:nvSpPr>
            <p:spPr>
              <a:xfrm>
                <a:off x="6526654" y="4633837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6A0DE8</a:t>
                </a: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2081491" y="4579964"/>
              <a:ext cx="2136843" cy="1060174"/>
              <a:chOff x="2514628" y="4516381"/>
              <a:chExt cx="2136843" cy="1060174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3525794" y="4516381"/>
                <a:ext cx="1125677" cy="1060174"/>
                <a:chOff x="8066978" y="3074503"/>
                <a:chExt cx="1125677" cy="1060174"/>
              </a:xfrm>
            </p:grpSpPr>
            <p:grpSp>
              <p:nvGrpSpPr>
                <p:cNvPr id="22" name="Grupo 21"/>
                <p:cNvGrpSpPr/>
                <p:nvPr/>
              </p:nvGrpSpPr>
              <p:grpSpPr>
                <a:xfrm>
                  <a:off x="8066978" y="3074503"/>
                  <a:ext cx="1125677" cy="1060174"/>
                  <a:chOff x="7673767" y="2862469"/>
                  <a:chExt cx="1125677" cy="1060174"/>
                </a:xfrm>
              </p:grpSpPr>
              <p:sp>
                <p:nvSpPr>
                  <p:cNvPr id="25" name="Rectángulo 24"/>
                  <p:cNvSpPr/>
                  <p:nvPr/>
                </p:nvSpPr>
                <p:spPr>
                  <a:xfrm>
                    <a:off x="7673767" y="2862469"/>
                    <a:ext cx="1125677" cy="1060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27" name="Conector recto 26"/>
                  <p:cNvCxnSpPr>
                    <a:stCxn id="25" idx="1"/>
                    <a:endCxn id="25" idx="3"/>
                  </p:cNvCxnSpPr>
                  <p:nvPr/>
                </p:nvCxnSpPr>
                <p:spPr>
                  <a:xfrm>
                    <a:off x="7673767" y="3392556"/>
                    <a:ext cx="112567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CuadroTexto 22"/>
                <p:cNvSpPr txBox="1"/>
                <p:nvPr/>
              </p:nvSpPr>
              <p:spPr>
                <a:xfrm>
                  <a:off x="8232250" y="3128376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23</a:t>
                  </a:r>
                  <a:endParaRPr lang="es-AR" dirty="0"/>
                </a:p>
              </p:txBody>
            </p:sp>
            <p:sp>
              <p:nvSpPr>
                <p:cNvPr id="24" name="CuadroTexto 23"/>
                <p:cNvSpPr txBox="1"/>
                <p:nvPr/>
              </p:nvSpPr>
              <p:spPr>
                <a:xfrm>
                  <a:off x="8261405" y="3647371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48" name="Rectángulo 47"/>
              <p:cNvSpPr/>
              <p:nvPr/>
            </p:nvSpPr>
            <p:spPr>
              <a:xfrm>
                <a:off x="2514628" y="4575208"/>
                <a:ext cx="1042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6A0DB8</a:t>
                </a:r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3599342" y="5089249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6A0DE8</a:t>
                </a:r>
              </a:p>
            </p:txBody>
          </p:sp>
        </p:grpSp>
        <p:cxnSp>
          <p:nvCxnSpPr>
            <p:cNvPr id="11" name="Conector curvado 10"/>
            <p:cNvCxnSpPr>
              <a:endCxn id="7" idx="2"/>
            </p:cNvCxnSpPr>
            <p:nvPr/>
          </p:nvCxnSpPr>
          <p:spPr>
            <a:xfrm flipV="1">
              <a:off x="4218334" y="5003169"/>
              <a:ext cx="1205999" cy="5189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o 27"/>
            <p:cNvGrpSpPr/>
            <p:nvPr/>
          </p:nvGrpSpPr>
          <p:grpSpPr>
            <a:xfrm>
              <a:off x="7664502" y="3682293"/>
              <a:ext cx="2228349" cy="1957845"/>
              <a:chOff x="9197099" y="3682293"/>
              <a:chExt cx="2228349" cy="1957845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9681633" y="3682293"/>
                <a:ext cx="1743815" cy="1957845"/>
                <a:chOff x="8288933" y="3682293"/>
                <a:chExt cx="1743815" cy="1957845"/>
              </a:xfrm>
            </p:grpSpPr>
            <p:grpSp>
              <p:nvGrpSpPr>
                <p:cNvPr id="34" name="Grupo 33"/>
                <p:cNvGrpSpPr/>
                <p:nvPr/>
              </p:nvGrpSpPr>
              <p:grpSpPr>
                <a:xfrm>
                  <a:off x="8907071" y="4579964"/>
                  <a:ext cx="1125677" cy="1060174"/>
                  <a:chOff x="8066978" y="3074503"/>
                  <a:chExt cx="1125677" cy="1060174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8066978" y="3074503"/>
                    <a:ext cx="1125677" cy="1060174"/>
                    <a:chOff x="7673767" y="2862469"/>
                    <a:chExt cx="1125677" cy="1060174"/>
                  </a:xfrm>
                </p:grpSpPr>
                <p:sp>
                  <p:nvSpPr>
                    <p:cNvPr id="42" name="Rectángulo 41"/>
                    <p:cNvSpPr/>
                    <p:nvPr/>
                  </p:nvSpPr>
                  <p:spPr>
                    <a:xfrm>
                      <a:off x="7673767" y="2862469"/>
                      <a:ext cx="1125677" cy="106017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001">
                      <a:schemeClr val="lt2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/>
                    </a:p>
                  </p:txBody>
                </p:sp>
                <p:cxnSp>
                  <p:nvCxnSpPr>
                    <p:cNvPr id="47" name="Conector recto 46"/>
                    <p:cNvCxnSpPr>
                      <a:stCxn id="42" idx="1"/>
                      <a:endCxn id="42" idx="3"/>
                    </p:cNvCxnSpPr>
                    <p:nvPr/>
                  </p:nvCxnSpPr>
                  <p:spPr>
                    <a:xfrm>
                      <a:off x="7673767" y="3392556"/>
                      <a:ext cx="112567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8232250" y="3128376"/>
                    <a:ext cx="7951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AR" dirty="0" smtClean="0"/>
                      <a:t>89</a:t>
                    </a:r>
                    <a:endParaRPr lang="es-AR" dirty="0"/>
                  </a:p>
                </p:txBody>
              </p:sp>
              <p:sp>
                <p:nvSpPr>
                  <p:cNvPr id="40" name="CuadroTexto 39"/>
                  <p:cNvSpPr txBox="1"/>
                  <p:nvPr/>
                </p:nvSpPr>
                <p:spPr>
                  <a:xfrm>
                    <a:off x="8261405" y="3647371"/>
                    <a:ext cx="7951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AR" dirty="0" smtClean="0"/>
                      <a:t>NULL</a:t>
                    </a:r>
                    <a:endParaRPr lang="es-AR" dirty="0"/>
                  </a:p>
                </p:txBody>
              </p:sp>
            </p:grpSp>
            <p:sp>
              <p:nvSpPr>
                <p:cNvPr id="35" name="CuadroTexto 34"/>
                <p:cNvSpPr txBox="1"/>
                <p:nvPr/>
              </p:nvSpPr>
              <p:spPr>
                <a:xfrm>
                  <a:off x="8288933" y="3682293"/>
                  <a:ext cx="328792" cy="3759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x</a:t>
                  </a:r>
                  <a:endParaRPr lang="es-AR" dirty="0"/>
                </a:p>
              </p:txBody>
            </p:sp>
            <p:cxnSp>
              <p:nvCxnSpPr>
                <p:cNvPr id="36" name="Conector recto de flecha 35"/>
                <p:cNvCxnSpPr/>
                <p:nvPr/>
              </p:nvCxnSpPr>
              <p:spPr>
                <a:xfrm>
                  <a:off x="8682447" y="4107887"/>
                  <a:ext cx="224624" cy="3641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ángulo 32"/>
              <p:cNvSpPr/>
              <p:nvPr/>
            </p:nvSpPr>
            <p:spPr>
              <a:xfrm>
                <a:off x="9197099" y="4633837"/>
                <a:ext cx="992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6A0E30</a:t>
                </a:r>
              </a:p>
            </p:txBody>
          </p:sp>
        </p:grpSp>
        <p:cxnSp>
          <p:nvCxnSpPr>
            <p:cNvPr id="51" name="Conector curvado 50"/>
            <p:cNvCxnSpPr/>
            <p:nvPr/>
          </p:nvCxnSpPr>
          <p:spPr>
            <a:xfrm flipV="1">
              <a:off x="7195837" y="5003168"/>
              <a:ext cx="1205999" cy="5189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ángulo 1"/>
            <p:cNvSpPr/>
            <p:nvPr/>
          </p:nvSpPr>
          <p:spPr>
            <a:xfrm>
              <a:off x="6063933" y="5190429"/>
              <a:ext cx="995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6A0E30</a:t>
              </a: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3959451" y="7937"/>
            <a:ext cx="45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Informe de la Lista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6692191" y="1307280"/>
            <a:ext cx="2678666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listar(nodo*x)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p("%4d",x-&gt;dato);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listar(x-&gt;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169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0.33046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2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2" y="68946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0924903" y="7937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grpSp>
        <p:nvGrpSpPr>
          <p:cNvPr id="5" name="Grupo 4"/>
          <p:cNvGrpSpPr/>
          <p:nvPr/>
        </p:nvGrpSpPr>
        <p:grpSpPr>
          <a:xfrm>
            <a:off x="2917178" y="4556429"/>
            <a:ext cx="7811360" cy="1957845"/>
            <a:chOff x="2081491" y="3682293"/>
            <a:chExt cx="7811360" cy="1957845"/>
          </a:xfrm>
        </p:grpSpPr>
        <p:grpSp>
          <p:nvGrpSpPr>
            <p:cNvPr id="52" name="Grupo 51"/>
            <p:cNvGrpSpPr/>
            <p:nvPr/>
          </p:nvGrpSpPr>
          <p:grpSpPr>
            <a:xfrm>
              <a:off x="4906402" y="4579964"/>
              <a:ext cx="2200854" cy="1060174"/>
              <a:chOff x="6526654" y="4579964"/>
              <a:chExt cx="2200854" cy="1060174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7601831" y="4579964"/>
                <a:ext cx="1125677" cy="1060174"/>
                <a:chOff x="8066978" y="3074503"/>
                <a:chExt cx="1125677" cy="1060174"/>
              </a:xfrm>
            </p:grpSpPr>
            <p:grpSp>
              <p:nvGrpSpPr>
                <p:cNvPr id="41" name="Grupo 40"/>
                <p:cNvGrpSpPr/>
                <p:nvPr/>
              </p:nvGrpSpPr>
              <p:grpSpPr>
                <a:xfrm>
                  <a:off x="8066978" y="3074503"/>
                  <a:ext cx="1125677" cy="1060174"/>
                  <a:chOff x="7673767" y="2862469"/>
                  <a:chExt cx="1125677" cy="1060174"/>
                </a:xfrm>
              </p:grpSpPr>
              <p:sp>
                <p:nvSpPr>
                  <p:cNvPr id="45" name="Rectángulo 44"/>
                  <p:cNvSpPr/>
                  <p:nvPr/>
                </p:nvSpPr>
                <p:spPr>
                  <a:xfrm>
                    <a:off x="7673767" y="2862469"/>
                    <a:ext cx="1125677" cy="1060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46" name="Conector recto 45"/>
                  <p:cNvCxnSpPr>
                    <a:stCxn id="45" idx="1"/>
                    <a:endCxn id="45" idx="3"/>
                  </p:cNvCxnSpPr>
                  <p:nvPr/>
                </p:nvCxnSpPr>
                <p:spPr>
                  <a:xfrm>
                    <a:off x="7673767" y="3392556"/>
                    <a:ext cx="112567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CuadroTexto 42"/>
                <p:cNvSpPr txBox="1"/>
                <p:nvPr/>
              </p:nvSpPr>
              <p:spPr>
                <a:xfrm>
                  <a:off x="8232250" y="3128376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56</a:t>
                  </a:r>
                  <a:endParaRPr lang="es-AR" dirty="0"/>
                </a:p>
              </p:txBody>
            </p:sp>
            <p:sp>
              <p:nvSpPr>
                <p:cNvPr id="44" name="CuadroTexto 43"/>
                <p:cNvSpPr txBox="1"/>
                <p:nvPr/>
              </p:nvSpPr>
              <p:spPr>
                <a:xfrm>
                  <a:off x="8261405" y="3647371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7" name="Rectángulo 6"/>
              <p:cNvSpPr/>
              <p:nvPr/>
            </p:nvSpPr>
            <p:spPr>
              <a:xfrm>
                <a:off x="6526654" y="4633837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6A0DE8</a:t>
                </a: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2081491" y="4579964"/>
              <a:ext cx="2136843" cy="1060174"/>
              <a:chOff x="2514628" y="4516381"/>
              <a:chExt cx="2136843" cy="1060174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3525794" y="4516381"/>
                <a:ext cx="1125677" cy="1060174"/>
                <a:chOff x="8066978" y="3074503"/>
                <a:chExt cx="1125677" cy="1060174"/>
              </a:xfrm>
            </p:grpSpPr>
            <p:grpSp>
              <p:nvGrpSpPr>
                <p:cNvPr id="22" name="Grupo 21"/>
                <p:cNvGrpSpPr/>
                <p:nvPr/>
              </p:nvGrpSpPr>
              <p:grpSpPr>
                <a:xfrm>
                  <a:off x="8066978" y="3074503"/>
                  <a:ext cx="1125677" cy="1060174"/>
                  <a:chOff x="7673767" y="2862469"/>
                  <a:chExt cx="1125677" cy="1060174"/>
                </a:xfrm>
              </p:grpSpPr>
              <p:sp>
                <p:nvSpPr>
                  <p:cNvPr id="25" name="Rectángulo 24"/>
                  <p:cNvSpPr/>
                  <p:nvPr/>
                </p:nvSpPr>
                <p:spPr>
                  <a:xfrm>
                    <a:off x="7673767" y="2862469"/>
                    <a:ext cx="1125677" cy="1060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27" name="Conector recto 26"/>
                  <p:cNvCxnSpPr>
                    <a:stCxn id="25" idx="1"/>
                    <a:endCxn id="25" idx="3"/>
                  </p:cNvCxnSpPr>
                  <p:nvPr/>
                </p:nvCxnSpPr>
                <p:spPr>
                  <a:xfrm>
                    <a:off x="7673767" y="3392556"/>
                    <a:ext cx="112567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CuadroTexto 22"/>
                <p:cNvSpPr txBox="1"/>
                <p:nvPr/>
              </p:nvSpPr>
              <p:spPr>
                <a:xfrm>
                  <a:off x="8232250" y="3128376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23</a:t>
                  </a:r>
                  <a:endParaRPr lang="es-AR" dirty="0"/>
                </a:p>
              </p:txBody>
            </p:sp>
            <p:sp>
              <p:nvSpPr>
                <p:cNvPr id="24" name="CuadroTexto 23"/>
                <p:cNvSpPr txBox="1"/>
                <p:nvPr/>
              </p:nvSpPr>
              <p:spPr>
                <a:xfrm>
                  <a:off x="8261405" y="3647371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48" name="Rectángulo 47"/>
              <p:cNvSpPr/>
              <p:nvPr/>
            </p:nvSpPr>
            <p:spPr>
              <a:xfrm>
                <a:off x="2514628" y="4575208"/>
                <a:ext cx="1042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6A0DB8</a:t>
                </a:r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3599342" y="5089249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6A0DE8</a:t>
                </a:r>
              </a:p>
            </p:txBody>
          </p:sp>
        </p:grpSp>
        <p:cxnSp>
          <p:nvCxnSpPr>
            <p:cNvPr id="11" name="Conector curvado 10"/>
            <p:cNvCxnSpPr>
              <a:endCxn id="7" idx="2"/>
            </p:cNvCxnSpPr>
            <p:nvPr/>
          </p:nvCxnSpPr>
          <p:spPr>
            <a:xfrm flipV="1">
              <a:off x="4218334" y="5003169"/>
              <a:ext cx="1205999" cy="5189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o 27"/>
            <p:cNvGrpSpPr/>
            <p:nvPr/>
          </p:nvGrpSpPr>
          <p:grpSpPr>
            <a:xfrm>
              <a:off x="7664502" y="3682293"/>
              <a:ext cx="2228349" cy="1957845"/>
              <a:chOff x="9197099" y="3682293"/>
              <a:chExt cx="2228349" cy="1957845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9681633" y="3682293"/>
                <a:ext cx="1743815" cy="1957845"/>
                <a:chOff x="8288933" y="3682293"/>
                <a:chExt cx="1743815" cy="1957845"/>
              </a:xfrm>
            </p:grpSpPr>
            <p:grpSp>
              <p:nvGrpSpPr>
                <p:cNvPr id="34" name="Grupo 33"/>
                <p:cNvGrpSpPr/>
                <p:nvPr/>
              </p:nvGrpSpPr>
              <p:grpSpPr>
                <a:xfrm>
                  <a:off x="8907071" y="4579964"/>
                  <a:ext cx="1125677" cy="1060174"/>
                  <a:chOff x="8066978" y="3074503"/>
                  <a:chExt cx="1125677" cy="1060174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8066978" y="3074503"/>
                    <a:ext cx="1125677" cy="1060174"/>
                    <a:chOff x="7673767" y="2862469"/>
                    <a:chExt cx="1125677" cy="1060174"/>
                  </a:xfrm>
                </p:grpSpPr>
                <p:sp>
                  <p:nvSpPr>
                    <p:cNvPr id="42" name="Rectángulo 41"/>
                    <p:cNvSpPr/>
                    <p:nvPr/>
                  </p:nvSpPr>
                  <p:spPr>
                    <a:xfrm>
                      <a:off x="7673767" y="2862469"/>
                      <a:ext cx="1125677" cy="106017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001">
                      <a:schemeClr val="lt2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/>
                    </a:p>
                  </p:txBody>
                </p:sp>
                <p:cxnSp>
                  <p:nvCxnSpPr>
                    <p:cNvPr id="47" name="Conector recto 46"/>
                    <p:cNvCxnSpPr>
                      <a:stCxn id="42" idx="1"/>
                      <a:endCxn id="42" idx="3"/>
                    </p:cNvCxnSpPr>
                    <p:nvPr/>
                  </p:nvCxnSpPr>
                  <p:spPr>
                    <a:xfrm>
                      <a:off x="7673767" y="3392556"/>
                      <a:ext cx="112567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8232250" y="3128376"/>
                    <a:ext cx="7951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AR" dirty="0" smtClean="0"/>
                      <a:t>89</a:t>
                    </a:r>
                    <a:endParaRPr lang="es-AR" dirty="0"/>
                  </a:p>
                </p:txBody>
              </p:sp>
              <p:sp>
                <p:nvSpPr>
                  <p:cNvPr id="40" name="CuadroTexto 39"/>
                  <p:cNvSpPr txBox="1"/>
                  <p:nvPr/>
                </p:nvSpPr>
                <p:spPr>
                  <a:xfrm>
                    <a:off x="8261405" y="3647371"/>
                    <a:ext cx="7951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AR" dirty="0" smtClean="0"/>
                      <a:t>NULL</a:t>
                    </a:r>
                    <a:endParaRPr lang="es-AR" dirty="0"/>
                  </a:p>
                </p:txBody>
              </p:sp>
            </p:grpSp>
            <p:sp>
              <p:nvSpPr>
                <p:cNvPr id="35" name="CuadroTexto 34"/>
                <p:cNvSpPr txBox="1"/>
                <p:nvPr/>
              </p:nvSpPr>
              <p:spPr>
                <a:xfrm>
                  <a:off x="8288933" y="3682293"/>
                  <a:ext cx="328792" cy="3759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x</a:t>
                  </a:r>
                  <a:endParaRPr lang="es-AR" dirty="0"/>
                </a:p>
              </p:txBody>
            </p:sp>
            <p:cxnSp>
              <p:nvCxnSpPr>
                <p:cNvPr id="36" name="Conector recto de flecha 35"/>
                <p:cNvCxnSpPr/>
                <p:nvPr/>
              </p:nvCxnSpPr>
              <p:spPr>
                <a:xfrm>
                  <a:off x="8682447" y="4107887"/>
                  <a:ext cx="224624" cy="3641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ángulo 32"/>
              <p:cNvSpPr/>
              <p:nvPr/>
            </p:nvSpPr>
            <p:spPr>
              <a:xfrm>
                <a:off x="9197099" y="4633837"/>
                <a:ext cx="992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6A0E30</a:t>
                </a:r>
              </a:p>
            </p:txBody>
          </p:sp>
        </p:grpSp>
        <p:cxnSp>
          <p:nvCxnSpPr>
            <p:cNvPr id="51" name="Conector curvado 50"/>
            <p:cNvCxnSpPr/>
            <p:nvPr/>
          </p:nvCxnSpPr>
          <p:spPr>
            <a:xfrm flipV="1">
              <a:off x="7195837" y="5003168"/>
              <a:ext cx="1205999" cy="5189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ángulo 1"/>
            <p:cNvSpPr/>
            <p:nvPr/>
          </p:nvSpPr>
          <p:spPr>
            <a:xfrm>
              <a:off x="6063933" y="5190429"/>
              <a:ext cx="995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6A0E30</a:t>
              </a: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3959451" y="7937"/>
            <a:ext cx="45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Informe de la Lista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2589011" y="1416912"/>
            <a:ext cx="2678666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listar(nodo*x)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p("%4d",x-&gt;dato);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listar(x-&gt;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7299158" y="1973179"/>
            <a:ext cx="3429380" cy="11389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SI existe la lista, seguimos </a:t>
            </a:r>
            <a:r>
              <a:rPr lang="es-AR" dirty="0"/>
              <a:t>ó</a:t>
            </a:r>
            <a:r>
              <a:rPr lang="es-AR" dirty="0" smtClean="0"/>
              <a:t> lo podemos ver  mientras no apunte a NULL seguirá listando</a:t>
            </a:r>
            <a:endParaRPr lang="es-AR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3400926" y="2374232"/>
            <a:ext cx="3898232" cy="41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40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2" y="68946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0924903" y="7937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grpSp>
        <p:nvGrpSpPr>
          <p:cNvPr id="5" name="Grupo 4"/>
          <p:cNvGrpSpPr/>
          <p:nvPr/>
        </p:nvGrpSpPr>
        <p:grpSpPr>
          <a:xfrm>
            <a:off x="2917178" y="4575325"/>
            <a:ext cx="7811360" cy="1938949"/>
            <a:chOff x="2081491" y="3701189"/>
            <a:chExt cx="7811360" cy="1938949"/>
          </a:xfrm>
        </p:grpSpPr>
        <p:grpSp>
          <p:nvGrpSpPr>
            <p:cNvPr id="52" name="Grupo 51"/>
            <p:cNvGrpSpPr/>
            <p:nvPr/>
          </p:nvGrpSpPr>
          <p:grpSpPr>
            <a:xfrm>
              <a:off x="4906402" y="4579964"/>
              <a:ext cx="2200854" cy="1060174"/>
              <a:chOff x="6526654" y="4579964"/>
              <a:chExt cx="2200854" cy="1060174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7601831" y="4579964"/>
                <a:ext cx="1125677" cy="1060174"/>
                <a:chOff x="8066978" y="3074503"/>
                <a:chExt cx="1125677" cy="1060174"/>
              </a:xfrm>
            </p:grpSpPr>
            <p:grpSp>
              <p:nvGrpSpPr>
                <p:cNvPr id="41" name="Grupo 40"/>
                <p:cNvGrpSpPr/>
                <p:nvPr/>
              </p:nvGrpSpPr>
              <p:grpSpPr>
                <a:xfrm>
                  <a:off x="8066978" y="3074503"/>
                  <a:ext cx="1125677" cy="1060174"/>
                  <a:chOff x="7673767" y="2862469"/>
                  <a:chExt cx="1125677" cy="1060174"/>
                </a:xfrm>
              </p:grpSpPr>
              <p:sp>
                <p:nvSpPr>
                  <p:cNvPr id="45" name="Rectángulo 44"/>
                  <p:cNvSpPr/>
                  <p:nvPr/>
                </p:nvSpPr>
                <p:spPr>
                  <a:xfrm>
                    <a:off x="7673767" y="2862469"/>
                    <a:ext cx="1125677" cy="1060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46" name="Conector recto 45"/>
                  <p:cNvCxnSpPr>
                    <a:stCxn id="45" idx="1"/>
                    <a:endCxn id="45" idx="3"/>
                  </p:cNvCxnSpPr>
                  <p:nvPr/>
                </p:nvCxnSpPr>
                <p:spPr>
                  <a:xfrm>
                    <a:off x="7673767" y="3392556"/>
                    <a:ext cx="112567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CuadroTexto 42"/>
                <p:cNvSpPr txBox="1"/>
                <p:nvPr/>
              </p:nvSpPr>
              <p:spPr>
                <a:xfrm>
                  <a:off x="8232250" y="3128376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56</a:t>
                  </a:r>
                  <a:endParaRPr lang="es-AR" dirty="0"/>
                </a:p>
              </p:txBody>
            </p:sp>
            <p:sp>
              <p:nvSpPr>
                <p:cNvPr id="44" name="CuadroTexto 43"/>
                <p:cNvSpPr txBox="1"/>
                <p:nvPr/>
              </p:nvSpPr>
              <p:spPr>
                <a:xfrm>
                  <a:off x="8261405" y="3647371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7" name="Rectángulo 6"/>
              <p:cNvSpPr/>
              <p:nvPr/>
            </p:nvSpPr>
            <p:spPr>
              <a:xfrm>
                <a:off x="6526654" y="4633837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6A0DE8</a:t>
                </a: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2081491" y="4579964"/>
              <a:ext cx="2136843" cy="1060174"/>
              <a:chOff x="2514628" y="4516381"/>
              <a:chExt cx="2136843" cy="1060174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3525794" y="4516381"/>
                <a:ext cx="1125677" cy="1060174"/>
                <a:chOff x="8066978" y="3074503"/>
                <a:chExt cx="1125677" cy="1060174"/>
              </a:xfrm>
            </p:grpSpPr>
            <p:grpSp>
              <p:nvGrpSpPr>
                <p:cNvPr id="22" name="Grupo 21"/>
                <p:cNvGrpSpPr/>
                <p:nvPr/>
              </p:nvGrpSpPr>
              <p:grpSpPr>
                <a:xfrm>
                  <a:off x="8066978" y="3074503"/>
                  <a:ext cx="1125677" cy="1060174"/>
                  <a:chOff x="7673767" y="2862469"/>
                  <a:chExt cx="1125677" cy="1060174"/>
                </a:xfrm>
              </p:grpSpPr>
              <p:sp>
                <p:nvSpPr>
                  <p:cNvPr id="25" name="Rectángulo 24"/>
                  <p:cNvSpPr/>
                  <p:nvPr/>
                </p:nvSpPr>
                <p:spPr>
                  <a:xfrm>
                    <a:off x="7673767" y="2862469"/>
                    <a:ext cx="1125677" cy="1060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27" name="Conector recto 26"/>
                  <p:cNvCxnSpPr>
                    <a:stCxn id="25" idx="1"/>
                    <a:endCxn id="25" idx="3"/>
                  </p:cNvCxnSpPr>
                  <p:nvPr/>
                </p:nvCxnSpPr>
                <p:spPr>
                  <a:xfrm>
                    <a:off x="7673767" y="3392556"/>
                    <a:ext cx="112567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CuadroTexto 22"/>
                <p:cNvSpPr txBox="1"/>
                <p:nvPr/>
              </p:nvSpPr>
              <p:spPr>
                <a:xfrm>
                  <a:off x="8232250" y="3128376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23</a:t>
                  </a:r>
                  <a:endParaRPr lang="es-AR" dirty="0"/>
                </a:p>
              </p:txBody>
            </p:sp>
            <p:sp>
              <p:nvSpPr>
                <p:cNvPr id="24" name="CuadroTexto 23"/>
                <p:cNvSpPr txBox="1"/>
                <p:nvPr/>
              </p:nvSpPr>
              <p:spPr>
                <a:xfrm>
                  <a:off x="8261405" y="3647371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48" name="Rectángulo 47"/>
              <p:cNvSpPr/>
              <p:nvPr/>
            </p:nvSpPr>
            <p:spPr>
              <a:xfrm>
                <a:off x="2514628" y="4575208"/>
                <a:ext cx="1042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6A0DB8</a:t>
                </a:r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3599342" y="5089249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6A0DE8</a:t>
                </a:r>
              </a:p>
            </p:txBody>
          </p:sp>
        </p:grpSp>
        <p:cxnSp>
          <p:nvCxnSpPr>
            <p:cNvPr id="11" name="Conector curvado 10"/>
            <p:cNvCxnSpPr>
              <a:endCxn id="7" idx="2"/>
            </p:cNvCxnSpPr>
            <p:nvPr/>
          </p:nvCxnSpPr>
          <p:spPr>
            <a:xfrm flipV="1">
              <a:off x="4218334" y="5003169"/>
              <a:ext cx="1205999" cy="5189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o 27"/>
            <p:cNvGrpSpPr/>
            <p:nvPr/>
          </p:nvGrpSpPr>
          <p:grpSpPr>
            <a:xfrm>
              <a:off x="7664502" y="3701189"/>
              <a:ext cx="2228349" cy="1938949"/>
              <a:chOff x="9197099" y="3701189"/>
              <a:chExt cx="2228349" cy="1938949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9823836" y="3701189"/>
                <a:ext cx="1601612" cy="1938949"/>
                <a:chOff x="8431136" y="3701189"/>
                <a:chExt cx="1601612" cy="1938949"/>
              </a:xfrm>
            </p:grpSpPr>
            <p:grpSp>
              <p:nvGrpSpPr>
                <p:cNvPr id="34" name="Grupo 33"/>
                <p:cNvGrpSpPr/>
                <p:nvPr/>
              </p:nvGrpSpPr>
              <p:grpSpPr>
                <a:xfrm>
                  <a:off x="8907071" y="4579964"/>
                  <a:ext cx="1125677" cy="1060174"/>
                  <a:chOff x="8066978" y="3074503"/>
                  <a:chExt cx="1125677" cy="1060174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8066978" y="3074503"/>
                    <a:ext cx="1125677" cy="1060174"/>
                    <a:chOff x="7673767" y="2862469"/>
                    <a:chExt cx="1125677" cy="1060174"/>
                  </a:xfrm>
                </p:grpSpPr>
                <p:sp>
                  <p:nvSpPr>
                    <p:cNvPr id="42" name="Rectángulo 41"/>
                    <p:cNvSpPr/>
                    <p:nvPr/>
                  </p:nvSpPr>
                  <p:spPr>
                    <a:xfrm>
                      <a:off x="7673767" y="2862469"/>
                      <a:ext cx="1125677" cy="106017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001">
                      <a:schemeClr val="lt2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/>
                    </a:p>
                  </p:txBody>
                </p:sp>
                <p:cxnSp>
                  <p:nvCxnSpPr>
                    <p:cNvPr id="47" name="Conector recto 46"/>
                    <p:cNvCxnSpPr>
                      <a:stCxn id="42" idx="1"/>
                      <a:endCxn id="42" idx="3"/>
                    </p:cNvCxnSpPr>
                    <p:nvPr/>
                  </p:nvCxnSpPr>
                  <p:spPr>
                    <a:xfrm>
                      <a:off x="7673767" y="3392556"/>
                      <a:ext cx="112567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8232250" y="3128376"/>
                    <a:ext cx="7951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AR" dirty="0" smtClean="0"/>
                      <a:t>89</a:t>
                    </a:r>
                    <a:endParaRPr lang="es-AR" dirty="0"/>
                  </a:p>
                </p:txBody>
              </p:sp>
              <p:sp>
                <p:nvSpPr>
                  <p:cNvPr id="40" name="CuadroTexto 39"/>
                  <p:cNvSpPr txBox="1"/>
                  <p:nvPr/>
                </p:nvSpPr>
                <p:spPr>
                  <a:xfrm>
                    <a:off x="8261405" y="3647371"/>
                    <a:ext cx="7951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AR" dirty="0" smtClean="0"/>
                      <a:t>NULL</a:t>
                    </a:r>
                    <a:endParaRPr lang="es-AR" dirty="0"/>
                  </a:p>
                </p:txBody>
              </p:sp>
            </p:grpSp>
            <p:sp>
              <p:nvSpPr>
                <p:cNvPr id="35" name="CuadroTexto 34"/>
                <p:cNvSpPr txBox="1"/>
                <p:nvPr/>
              </p:nvSpPr>
              <p:spPr>
                <a:xfrm>
                  <a:off x="8431136" y="3701189"/>
                  <a:ext cx="328792" cy="3759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x</a:t>
                  </a:r>
                  <a:endParaRPr lang="es-AR" dirty="0"/>
                </a:p>
              </p:txBody>
            </p:sp>
            <p:cxnSp>
              <p:nvCxnSpPr>
                <p:cNvPr id="36" name="Conector recto de flecha 35"/>
                <p:cNvCxnSpPr/>
                <p:nvPr/>
              </p:nvCxnSpPr>
              <p:spPr>
                <a:xfrm>
                  <a:off x="8682447" y="4107887"/>
                  <a:ext cx="224624" cy="3641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ángulo 32"/>
              <p:cNvSpPr/>
              <p:nvPr/>
            </p:nvSpPr>
            <p:spPr>
              <a:xfrm>
                <a:off x="9197099" y="4633837"/>
                <a:ext cx="992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6A0E30</a:t>
                </a:r>
              </a:p>
            </p:txBody>
          </p:sp>
        </p:grpSp>
        <p:cxnSp>
          <p:nvCxnSpPr>
            <p:cNvPr id="51" name="Conector curvado 50"/>
            <p:cNvCxnSpPr/>
            <p:nvPr/>
          </p:nvCxnSpPr>
          <p:spPr>
            <a:xfrm flipV="1">
              <a:off x="7195837" y="5003168"/>
              <a:ext cx="1205999" cy="5189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ángulo 1"/>
            <p:cNvSpPr/>
            <p:nvPr/>
          </p:nvSpPr>
          <p:spPr>
            <a:xfrm>
              <a:off x="6063933" y="5190429"/>
              <a:ext cx="995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6A0E30</a:t>
              </a: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3959451" y="7937"/>
            <a:ext cx="45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Informe de la Lista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2589011" y="1416912"/>
            <a:ext cx="2678666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listar(nodo*x)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p("%4d",x-&gt;dato);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listar(x-&gt;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7380103" y="2791326"/>
            <a:ext cx="3429380" cy="11389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SI existe la lista, seguimos  informando </a:t>
            </a:r>
            <a:r>
              <a:rPr lang="es-AR" dirty="0" err="1" smtClean="0"/>
              <a:t>ó</a:t>
            </a:r>
            <a:r>
              <a:rPr lang="es-AR" dirty="0" smtClean="0"/>
              <a:t> lo podemos ver  mientras no apunte a NULL seguirá listando</a:t>
            </a:r>
            <a:endParaRPr lang="es-AR" dirty="0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3400926" y="2791326"/>
            <a:ext cx="3898232" cy="56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7412236" y="1327859"/>
            <a:ext cx="3429380" cy="11389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Pasamos El inicio de nodo Cabeza con la dirección </a:t>
            </a:r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6A0DE8</a:t>
            </a:r>
            <a:endParaRPr lang="es-A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Conector recto de flecha 53"/>
          <p:cNvCxnSpPr/>
          <p:nvPr/>
        </p:nvCxnSpPr>
        <p:spPr>
          <a:xfrm flipH="1">
            <a:off x="4598011" y="1416912"/>
            <a:ext cx="2701148" cy="51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/>
          <p:cNvGrpSpPr/>
          <p:nvPr/>
        </p:nvGrpSpPr>
        <p:grpSpPr>
          <a:xfrm>
            <a:off x="4539916" y="4215413"/>
            <a:ext cx="2759242" cy="1130724"/>
            <a:chOff x="4539916" y="4215413"/>
            <a:chExt cx="2759242" cy="1130724"/>
          </a:xfrm>
        </p:grpSpPr>
        <p:sp>
          <p:nvSpPr>
            <p:cNvPr id="8" name="Flecha curvada hacia abajo 7"/>
            <p:cNvSpPr/>
            <p:nvPr/>
          </p:nvSpPr>
          <p:spPr>
            <a:xfrm>
              <a:off x="4539916" y="4556429"/>
              <a:ext cx="2759242" cy="789708"/>
            </a:xfrm>
            <a:prstGeom prst="curvedDownArrow">
              <a:avLst>
                <a:gd name="adj1" fmla="val 13002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5218566" y="4215413"/>
              <a:ext cx="1383136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A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listar(x-&gt;</a:t>
              </a:r>
              <a:r>
                <a:rPr lang="es-AR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sig</a:t>
              </a:r>
              <a:r>
                <a:rPr lang="es-A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);</a:t>
              </a:r>
              <a:endParaRPr lang="es-A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7663246" y="4184990"/>
            <a:ext cx="2759242" cy="1130724"/>
            <a:chOff x="4539916" y="4215413"/>
            <a:chExt cx="2759242" cy="1130724"/>
          </a:xfrm>
        </p:grpSpPr>
        <p:sp>
          <p:nvSpPr>
            <p:cNvPr id="56" name="Flecha curvada hacia abajo 55"/>
            <p:cNvSpPr/>
            <p:nvPr/>
          </p:nvSpPr>
          <p:spPr>
            <a:xfrm>
              <a:off x="4539916" y="4556429"/>
              <a:ext cx="2759242" cy="789708"/>
            </a:xfrm>
            <a:prstGeom prst="curvedDownArrow">
              <a:avLst>
                <a:gd name="adj1" fmla="val 13002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5218566" y="4215413"/>
              <a:ext cx="1383136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A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listar(x-&gt;</a:t>
              </a:r>
              <a:r>
                <a:rPr lang="es-AR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sig</a:t>
              </a:r>
              <a:r>
                <a:rPr lang="es-A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);</a:t>
              </a:r>
              <a:endParaRPr lang="es-A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69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9" y="306978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6966857" y="1743894"/>
            <a:ext cx="38491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Las listas enlazadas son un recurso dinámico muy potente que nos permite realizar tareas más 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</a:rPr>
              <a:t>eficientes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que con los arrays.</a:t>
            </a:r>
            <a:endParaRPr lang="es-AR" dirty="0"/>
          </a:p>
        </p:txBody>
      </p:sp>
      <p:pic>
        <p:nvPicPr>
          <p:cNvPr id="10" name="Picture 2" descr="Resultado de imagen para lista enlazad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05" b="9944"/>
          <a:stretch/>
        </p:blipFill>
        <p:spPr bwMode="auto">
          <a:xfrm>
            <a:off x="3232008" y="2944223"/>
            <a:ext cx="1784129" cy="50702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</p:pic>
      <p:cxnSp>
        <p:nvCxnSpPr>
          <p:cNvPr id="9" name="Conector recto de flecha 8"/>
          <p:cNvCxnSpPr/>
          <p:nvPr/>
        </p:nvCxnSpPr>
        <p:spPr>
          <a:xfrm flipV="1">
            <a:off x="5016137" y="2157150"/>
            <a:ext cx="1950720" cy="85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6966857" y="3307560"/>
            <a:ext cx="3435531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lista enlazada es una colección lineal de estructuras 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referenciadas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llamadas </a:t>
            </a:r>
            <a:r>
              <a:rPr lang="es-AR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nodos,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conectadas por enlaces de apuntador. 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016137" y="3307560"/>
            <a:ext cx="1950720" cy="16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>
            <a:off x="5542107" y="4402183"/>
            <a:ext cx="1424750" cy="12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Resultado de imagen para lista enlazad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" b="69024"/>
          <a:stretch/>
        </p:blipFill>
        <p:spPr bwMode="auto">
          <a:xfrm>
            <a:off x="3102048" y="4651580"/>
            <a:ext cx="3253412" cy="8098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323114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2" y="68946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0924903" y="7937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grpSp>
        <p:nvGrpSpPr>
          <p:cNvPr id="5" name="Grupo 4"/>
          <p:cNvGrpSpPr/>
          <p:nvPr/>
        </p:nvGrpSpPr>
        <p:grpSpPr>
          <a:xfrm>
            <a:off x="2917178" y="4575325"/>
            <a:ext cx="7811360" cy="1938949"/>
            <a:chOff x="2081491" y="3701189"/>
            <a:chExt cx="7811360" cy="1938949"/>
          </a:xfrm>
        </p:grpSpPr>
        <p:grpSp>
          <p:nvGrpSpPr>
            <p:cNvPr id="52" name="Grupo 51"/>
            <p:cNvGrpSpPr/>
            <p:nvPr/>
          </p:nvGrpSpPr>
          <p:grpSpPr>
            <a:xfrm>
              <a:off x="4906402" y="4579964"/>
              <a:ext cx="2200854" cy="1060174"/>
              <a:chOff x="6526654" y="4579964"/>
              <a:chExt cx="2200854" cy="1060174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7601831" y="4579964"/>
                <a:ext cx="1125677" cy="1060174"/>
                <a:chOff x="8066978" y="3074503"/>
                <a:chExt cx="1125677" cy="1060174"/>
              </a:xfrm>
            </p:grpSpPr>
            <p:grpSp>
              <p:nvGrpSpPr>
                <p:cNvPr id="41" name="Grupo 40"/>
                <p:cNvGrpSpPr/>
                <p:nvPr/>
              </p:nvGrpSpPr>
              <p:grpSpPr>
                <a:xfrm>
                  <a:off x="8066978" y="3074503"/>
                  <a:ext cx="1125677" cy="1060174"/>
                  <a:chOff x="7673767" y="2862469"/>
                  <a:chExt cx="1125677" cy="1060174"/>
                </a:xfrm>
              </p:grpSpPr>
              <p:sp>
                <p:nvSpPr>
                  <p:cNvPr id="45" name="Rectángulo 44"/>
                  <p:cNvSpPr/>
                  <p:nvPr/>
                </p:nvSpPr>
                <p:spPr>
                  <a:xfrm>
                    <a:off x="7673767" y="2862469"/>
                    <a:ext cx="1125677" cy="1060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46" name="Conector recto 45"/>
                  <p:cNvCxnSpPr>
                    <a:stCxn id="45" idx="1"/>
                    <a:endCxn id="45" idx="3"/>
                  </p:cNvCxnSpPr>
                  <p:nvPr/>
                </p:nvCxnSpPr>
                <p:spPr>
                  <a:xfrm>
                    <a:off x="7673767" y="3392556"/>
                    <a:ext cx="112567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CuadroTexto 42"/>
                <p:cNvSpPr txBox="1"/>
                <p:nvPr/>
              </p:nvSpPr>
              <p:spPr>
                <a:xfrm>
                  <a:off x="8232250" y="3128376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56</a:t>
                  </a:r>
                  <a:endParaRPr lang="es-AR" dirty="0"/>
                </a:p>
              </p:txBody>
            </p:sp>
            <p:sp>
              <p:nvSpPr>
                <p:cNvPr id="44" name="CuadroTexto 43"/>
                <p:cNvSpPr txBox="1"/>
                <p:nvPr/>
              </p:nvSpPr>
              <p:spPr>
                <a:xfrm>
                  <a:off x="8261405" y="3647371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7" name="Rectángulo 6"/>
              <p:cNvSpPr/>
              <p:nvPr/>
            </p:nvSpPr>
            <p:spPr>
              <a:xfrm>
                <a:off x="6526654" y="4633837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6A0DE8</a:t>
                </a: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2081491" y="4579964"/>
              <a:ext cx="2136843" cy="1060174"/>
              <a:chOff x="2514628" y="4516381"/>
              <a:chExt cx="2136843" cy="1060174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3525794" y="4516381"/>
                <a:ext cx="1125677" cy="1060174"/>
                <a:chOff x="8066978" y="3074503"/>
                <a:chExt cx="1125677" cy="1060174"/>
              </a:xfrm>
            </p:grpSpPr>
            <p:grpSp>
              <p:nvGrpSpPr>
                <p:cNvPr id="22" name="Grupo 21"/>
                <p:cNvGrpSpPr/>
                <p:nvPr/>
              </p:nvGrpSpPr>
              <p:grpSpPr>
                <a:xfrm>
                  <a:off x="8066978" y="3074503"/>
                  <a:ext cx="1125677" cy="1060174"/>
                  <a:chOff x="7673767" y="2862469"/>
                  <a:chExt cx="1125677" cy="1060174"/>
                </a:xfrm>
              </p:grpSpPr>
              <p:sp>
                <p:nvSpPr>
                  <p:cNvPr id="25" name="Rectángulo 24"/>
                  <p:cNvSpPr/>
                  <p:nvPr/>
                </p:nvSpPr>
                <p:spPr>
                  <a:xfrm>
                    <a:off x="7673767" y="2862469"/>
                    <a:ext cx="1125677" cy="1060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lt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27" name="Conector recto 26"/>
                  <p:cNvCxnSpPr>
                    <a:stCxn id="25" idx="1"/>
                    <a:endCxn id="25" idx="3"/>
                  </p:cNvCxnSpPr>
                  <p:nvPr/>
                </p:nvCxnSpPr>
                <p:spPr>
                  <a:xfrm>
                    <a:off x="7673767" y="3392556"/>
                    <a:ext cx="112567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CuadroTexto 22"/>
                <p:cNvSpPr txBox="1"/>
                <p:nvPr/>
              </p:nvSpPr>
              <p:spPr>
                <a:xfrm>
                  <a:off x="8232250" y="3128376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23</a:t>
                  </a:r>
                  <a:endParaRPr lang="es-AR" dirty="0"/>
                </a:p>
              </p:txBody>
            </p:sp>
            <p:sp>
              <p:nvSpPr>
                <p:cNvPr id="24" name="CuadroTexto 23"/>
                <p:cNvSpPr txBox="1"/>
                <p:nvPr/>
              </p:nvSpPr>
              <p:spPr>
                <a:xfrm>
                  <a:off x="8261405" y="3647371"/>
                  <a:ext cx="7951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48" name="Rectángulo 47"/>
              <p:cNvSpPr/>
              <p:nvPr/>
            </p:nvSpPr>
            <p:spPr>
              <a:xfrm>
                <a:off x="2514628" y="4575208"/>
                <a:ext cx="1042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6A0DB8</a:t>
                </a:r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3599342" y="5089249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6A0DE8</a:t>
                </a:r>
              </a:p>
            </p:txBody>
          </p:sp>
        </p:grpSp>
        <p:cxnSp>
          <p:nvCxnSpPr>
            <p:cNvPr id="11" name="Conector curvado 10"/>
            <p:cNvCxnSpPr>
              <a:endCxn id="7" idx="2"/>
            </p:cNvCxnSpPr>
            <p:nvPr/>
          </p:nvCxnSpPr>
          <p:spPr>
            <a:xfrm flipV="1">
              <a:off x="4218334" y="5003169"/>
              <a:ext cx="1205999" cy="5189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o 27"/>
            <p:cNvGrpSpPr/>
            <p:nvPr/>
          </p:nvGrpSpPr>
          <p:grpSpPr>
            <a:xfrm>
              <a:off x="7664502" y="3701189"/>
              <a:ext cx="2228349" cy="1938949"/>
              <a:chOff x="9197099" y="3701189"/>
              <a:chExt cx="2228349" cy="1938949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9823836" y="3701189"/>
                <a:ext cx="1601612" cy="1938949"/>
                <a:chOff x="8431136" y="3701189"/>
                <a:chExt cx="1601612" cy="1938949"/>
              </a:xfrm>
            </p:grpSpPr>
            <p:grpSp>
              <p:nvGrpSpPr>
                <p:cNvPr id="34" name="Grupo 33"/>
                <p:cNvGrpSpPr/>
                <p:nvPr/>
              </p:nvGrpSpPr>
              <p:grpSpPr>
                <a:xfrm>
                  <a:off x="8907071" y="4579964"/>
                  <a:ext cx="1125677" cy="1060174"/>
                  <a:chOff x="8066978" y="3074503"/>
                  <a:chExt cx="1125677" cy="1060174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8066978" y="3074503"/>
                    <a:ext cx="1125677" cy="1060174"/>
                    <a:chOff x="7673767" y="2862469"/>
                    <a:chExt cx="1125677" cy="1060174"/>
                  </a:xfrm>
                </p:grpSpPr>
                <p:sp>
                  <p:nvSpPr>
                    <p:cNvPr id="42" name="Rectángulo 41"/>
                    <p:cNvSpPr/>
                    <p:nvPr/>
                  </p:nvSpPr>
                  <p:spPr>
                    <a:xfrm>
                      <a:off x="7673767" y="2862469"/>
                      <a:ext cx="1125677" cy="106017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001">
                      <a:schemeClr val="lt2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/>
                    </a:p>
                  </p:txBody>
                </p:sp>
                <p:cxnSp>
                  <p:nvCxnSpPr>
                    <p:cNvPr id="47" name="Conector recto 46"/>
                    <p:cNvCxnSpPr>
                      <a:stCxn id="42" idx="1"/>
                      <a:endCxn id="42" idx="3"/>
                    </p:cNvCxnSpPr>
                    <p:nvPr/>
                  </p:nvCxnSpPr>
                  <p:spPr>
                    <a:xfrm>
                      <a:off x="7673767" y="3392556"/>
                      <a:ext cx="112567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8232250" y="3128376"/>
                    <a:ext cx="7951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AR" dirty="0" smtClean="0"/>
                      <a:t>89</a:t>
                    </a:r>
                    <a:endParaRPr lang="es-AR" dirty="0"/>
                  </a:p>
                </p:txBody>
              </p:sp>
              <p:sp>
                <p:nvSpPr>
                  <p:cNvPr id="40" name="CuadroTexto 39"/>
                  <p:cNvSpPr txBox="1"/>
                  <p:nvPr/>
                </p:nvSpPr>
                <p:spPr>
                  <a:xfrm>
                    <a:off x="8261405" y="3647371"/>
                    <a:ext cx="7951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AR" dirty="0" smtClean="0"/>
                      <a:t>NULL</a:t>
                    </a:r>
                    <a:endParaRPr lang="es-AR" dirty="0"/>
                  </a:p>
                </p:txBody>
              </p:sp>
            </p:grpSp>
            <p:sp>
              <p:nvSpPr>
                <p:cNvPr id="35" name="CuadroTexto 34"/>
                <p:cNvSpPr txBox="1"/>
                <p:nvPr/>
              </p:nvSpPr>
              <p:spPr>
                <a:xfrm>
                  <a:off x="8431136" y="3701189"/>
                  <a:ext cx="328792" cy="3759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dirty="0" smtClean="0"/>
                    <a:t>x</a:t>
                  </a:r>
                  <a:endParaRPr lang="es-AR" dirty="0"/>
                </a:p>
              </p:txBody>
            </p:sp>
            <p:cxnSp>
              <p:nvCxnSpPr>
                <p:cNvPr id="36" name="Conector recto de flecha 35"/>
                <p:cNvCxnSpPr/>
                <p:nvPr/>
              </p:nvCxnSpPr>
              <p:spPr>
                <a:xfrm>
                  <a:off x="8682447" y="4107887"/>
                  <a:ext cx="224624" cy="3641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ángulo 32"/>
              <p:cNvSpPr/>
              <p:nvPr/>
            </p:nvSpPr>
            <p:spPr>
              <a:xfrm>
                <a:off x="9197099" y="4633837"/>
                <a:ext cx="992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/>
                  <a:t>6A0E30</a:t>
                </a:r>
              </a:p>
            </p:txBody>
          </p:sp>
        </p:grpSp>
        <p:cxnSp>
          <p:nvCxnSpPr>
            <p:cNvPr id="51" name="Conector curvado 50"/>
            <p:cNvCxnSpPr/>
            <p:nvPr/>
          </p:nvCxnSpPr>
          <p:spPr>
            <a:xfrm flipV="1">
              <a:off x="7195837" y="5003168"/>
              <a:ext cx="1205999" cy="5189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ángulo 1"/>
            <p:cNvSpPr/>
            <p:nvPr/>
          </p:nvSpPr>
          <p:spPr>
            <a:xfrm>
              <a:off x="6063933" y="5190429"/>
              <a:ext cx="995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6A0E30</a:t>
              </a: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3959451" y="7937"/>
            <a:ext cx="45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Informe de la Lista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2589011" y="1416912"/>
            <a:ext cx="2678666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listar(nodo*x)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p("%4d",x-&gt;dato);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listar(x-&gt;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7380103" y="2791326"/>
            <a:ext cx="3429380" cy="11389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SI existe la lista, seguimos  informando </a:t>
            </a:r>
            <a:r>
              <a:rPr lang="es-AR" dirty="0" err="1" smtClean="0"/>
              <a:t>ó</a:t>
            </a:r>
            <a:r>
              <a:rPr lang="es-AR" dirty="0" smtClean="0"/>
              <a:t> lo podemos ver  mientras no apunte a NULL seguirá listando</a:t>
            </a:r>
            <a:endParaRPr lang="es-AR" dirty="0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3400926" y="2791326"/>
            <a:ext cx="3898232" cy="56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7412236" y="1327859"/>
            <a:ext cx="3429380" cy="11389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Pasamos El inicio de nodo Cabeza con la dirección </a:t>
            </a:r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6A0DE8</a:t>
            </a:r>
            <a:endParaRPr lang="es-A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Conector recto de flecha 53"/>
          <p:cNvCxnSpPr/>
          <p:nvPr/>
        </p:nvCxnSpPr>
        <p:spPr>
          <a:xfrm flipH="1">
            <a:off x="4598011" y="1416912"/>
            <a:ext cx="2701148" cy="51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/>
          <p:cNvGrpSpPr/>
          <p:nvPr/>
        </p:nvGrpSpPr>
        <p:grpSpPr>
          <a:xfrm>
            <a:off x="4539916" y="4215413"/>
            <a:ext cx="2759242" cy="1130724"/>
            <a:chOff x="4539916" y="4215413"/>
            <a:chExt cx="2759242" cy="1130724"/>
          </a:xfrm>
        </p:grpSpPr>
        <p:sp>
          <p:nvSpPr>
            <p:cNvPr id="8" name="Flecha curvada hacia abajo 7"/>
            <p:cNvSpPr/>
            <p:nvPr/>
          </p:nvSpPr>
          <p:spPr>
            <a:xfrm>
              <a:off x="4539916" y="4556429"/>
              <a:ext cx="2759242" cy="789708"/>
            </a:xfrm>
            <a:prstGeom prst="curvedDownArrow">
              <a:avLst>
                <a:gd name="adj1" fmla="val 13002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5218566" y="4215413"/>
              <a:ext cx="1383136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A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listar(x-&gt;</a:t>
              </a:r>
              <a:r>
                <a:rPr lang="es-AR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sig</a:t>
              </a:r>
              <a:r>
                <a:rPr lang="es-A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);</a:t>
              </a:r>
              <a:endParaRPr lang="es-A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7663246" y="4184990"/>
            <a:ext cx="2759242" cy="1130724"/>
            <a:chOff x="4539916" y="4215413"/>
            <a:chExt cx="2759242" cy="1130724"/>
          </a:xfrm>
        </p:grpSpPr>
        <p:sp>
          <p:nvSpPr>
            <p:cNvPr id="56" name="Flecha curvada hacia abajo 55"/>
            <p:cNvSpPr/>
            <p:nvPr/>
          </p:nvSpPr>
          <p:spPr>
            <a:xfrm>
              <a:off x="4539916" y="4556429"/>
              <a:ext cx="2759242" cy="789708"/>
            </a:xfrm>
            <a:prstGeom prst="curvedDownArrow">
              <a:avLst>
                <a:gd name="adj1" fmla="val 13002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5218566" y="4215413"/>
              <a:ext cx="1383136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A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listar(x-&gt;</a:t>
              </a:r>
              <a:r>
                <a:rPr lang="es-AR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sig</a:t>
              </a:r>
              <a:r>
                <a:rPr lang="es-A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);</a:t>
              </a:r>
              <a:endParaRPr lang="es-A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25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2" y="68946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0924903" y="7937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959451" y="7937"/>
            <a:ext cx="45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Informe de la Lista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2589011" y="1416912"/>
            <a:ext cx="2678666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listar(nodo*x)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p("%4d",x-&gt;dato);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listar(x-&gt;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s-AR" dirty="0"/>
          </a:p>
        </p:txBody>
      </p:sp>
      <p:grpSp>
        <p:nvGrpSpPr>
          <p:cNvPr id="13" name="Grupo 12"/>
          <p:cNvGrpSpPr/>
          <p:nvPr/>
        </p:nvGrpSpPr>
        <p:grpSpPr>
          <a:xfrm>
            <a:off x="2917178" y="3961398"/>
            <a:ext cx="7811360" cy="2552876"/>
            <a:chOff x="2917178" y="3961398"/>
            <a:chExt cx="7811360" cy="2552876"/>
          </a:xfrm>
        </p:grpSpPr>
        <p:grpSp>
          <p:nvGrpSpPr>
            <p:cNvPr id="12" name="Grupo 11"/>
            <p:cNvGrpSpPr/>
            <p:nvPr/>
          </p:nvGrpSpPr>
          <p:grpSpPr>
            <a:xfrm>
              <a:off x="2917178" y="4184990"/>
              <a:ext cx="7811360" cy="2329284"/>
              <a:chOff x="2917178" y="4184990"/>
              <a:chExt cx="7811360" cy="2329284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2917178" y="4575325"/>
                <a:ext cx="7811360" cy="1938949"/>
                <a:chOff x="2081491" y="3701189"/>
                <a:chExt cx="7811360" cy="1938949"/>
              </a:xfrm>
            </p:grpSpPr>
            <p:grpSp>
              <p:nvGrpSpPr>
                <p:cNvPr id="52" name="Grupo 51"/>
                <p:cNvGrpSpPr/>
                <p:nvPr/>
              </p:nvGrpSpPr>
              <p:grpSpPr>
                <a:xfrm>
                  <a:off x="4906402" y="4579964"/>
                  <a:ext cx="2200854" cy="1060174"/>
                  <a:chOff x="6526654" y="4579964"/>
                  <a:chExt cx="2200854" cy="1060174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7601831" y="4579964"/>
                    <a:ext cx="1125677" cy="1060174"/>
                    <a:chOff x="8066978" y="3074503"/>
                    <a:chExt cx="1125677" cy="1060174"/>
                  </a:xfrm>
                </p:grpSpPr>
                <p:grpSp>
                  <p:nvGrpSpPr>
                    <p:cNvPr id="41" name="Grupo 40"/>
                    <p:cNvGrpSpPr/>
                    <p:nvPr/>
                  </p:nvGrpSpPr>
                  <p:grpSpPr>
                    <a:xfrm>
                      <a:off x="8066978" y="3074503"/>
                      <a:ext cx="1125677" cy="1060174"/>
                      <a:chOff x="7673767" y="2862469"/>
                      <a:chExt cx="1125677" cy="1060174"/>
                    </a:xfrm>
                  </p:grpSpPr>
                  <p:sp>
                    <p:nvSpPr>
                      <p:cNvPr id="45" name="Rectángulo 44"/>
                      <p:cNvSpPr/>
                      <p:nvPr/>
                    </p:nvSpPr>
                    <p:spPr>
                      <a:xfrm>
                        <a:off x="7673767" y="2862469"/>
                        <a:ext cx="1125677" cy="106017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001">
                        <a:schemeClr val="lt2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  <p:cxnSp>
                    <p:nvCxnSpPr>
                      <p:cNvPr id="46" name="Conector recto 45"/>
                      <p:cNvCxnSpPr>
                        <a:stCxn id="45" idx="1"/>
                        <a:endCxn id="45" idx="3"/>
                      </p:cNvCxnSpPr>
                      <p:nvPr/>
                    </p:nvCxnSpPr>
                    <p:spPr>
                      <a:xfrm>
                        <a:off x="7673767" y="3392556"/>
                        <a:ext cx="1125677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3" name="CuadroTexto 42"/>
                    <p:cNvSpPr txBox="1"/>
                    <p:nvPr/>
                  </p:nvSpPr>
                  <p:spPr>
                    <a:xfrm>
                      <a:off x="8232250" y="3128376"/>
                      <a:ext cx="7951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AR" dirty="0" smtClean="0"/>
                        <a:t>56</a:t>
                      </a:r>
                      <a:endParaRPr lang="es-AR" dirty="0"/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8261405" y="3647371"/>
                      <a:ext cx="7951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s-AR" dirty="0"/>
                    </a:p>
                  </p:txBody>
                </p:sp>
              </p:grpSp>
              <p:sp>
                <p:nvSpPr>
                  <p:cNvPr id="7" name="Rectángulo 6"/>
                  <p:cNvSpPr/>
                  <p:nvPr/>
                </p:nvSpPr>
                <p:spPr>
                  <a:xfrm>
                    <a:off x="6526654" y="4633837"/>
                    <a:ext cx="103586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dirty="0"/>
                      <a:t>6A0DE8</a:t>
                    </a:r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>
                  <a:off x="2081491" y="4579964"/>
                  <a:ext cx="2136843" cy="1060174"/>
                  <a:chOff x="2514628" y="4516381"/>
                  <a:chExt cx="2136843" cy="1060174"/>
                </a:xfrm>
              </p:grpSpPr>
              <p:grpSp>
                <p:nvGrpSpPr>
                  <p:cNvPr id="19" name="Grupo 18"/>
                  <p:cNvGrpSpPr/>
                  <p:nvPr/>
                </p:nvGrpSpPr>
                <p:grpSpPr>
                  <a:xfrm>
                    <a:off x="3525794" y="4516381"/>
                    <a:ext cx="1125677" cy="1060174"/>
                    <a:chOff x="8066978" y="3074503"/>
                    <a:chExt cx="1125677" cy="1060174"/>
                  </a:xfrm>
                </p:grpSpPr>
                <p:grpSp>
                  <p:nvGrpSpPr>
                    <p:cNvPr id="22" name="Grupo 21"/>
                    <p:cNvGrpSpPr/>
                    <p:nvPr/>
                  </p:nvGrpSpPr>
                  <p:grpSpPr>
                    <a:xfrm>
                      <a:off x="8066978" y="3074503"/>
                      <a:ext cx="1125677" cy="1060174"/>
                      <a:chOff x="7673767" y="2862469"/>
                      <a:chExt cx="1125677" cy="1060174"/>
                    </a:xfrm>
                  </p:grpSpPr>
                  <p:sp>
                    <p:nvSpPr>
                      <p:cNvPr id="25" name="Rectángulo 24"/>
                      <p:cNvSpPr/>
                      <p:nvPr/>
                    </p:nvSpPr>
                    <p:spPr>
                      <a:xfrm>
                        <a:off x="7673767" y="2862469"/>
                        <a:ext cx="1125677" cy="106017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001">
                        <a:schemeClr val="lt2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  <p:cxnSp>
                    <p:nvCxnSpPr>
                      <p:cNvPr id="27" name="Conector recto 26"/>
                      <p:cNvCxnSpPr>
                        <a:stCxn id="25" idx="1"/>
                        <a:endCxn id="25" idx="3"/>
                      </p:cNvCxnSpPr>
                      <p:nvPr/>
                    </p:nvCxnSpPr>
                    <p:spPr>
                      <a:xfrm>
                        <a:off x="7673767" y="3392556"/>
                        <a:ext cx="1125677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" name="CuadroTexto 22"/>
                    <p:cNvSpPr txBox="1"/>
                    <p:nvPr/>
                  </p:nvSpPr>
                  <p:spPr>
                    <a:xfrm>
                      <a:off x="8232250" y="3128376"/>
                      <a:ext cx="7951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AR" dirty="0" smtClean="0"/>
                        <a:t>23</a:t>
                      </a:r>
                      <a:endParaRPr lang="es-AR" dirty="0"/>
                    </a:p>
                  </p:txBody>
                </p:sp>
                <p:sp>
                  <p:nvSpPr>
                    <p:cNvPr id="24" name="CuadroTexto 23"/>
                    <p:cNvSpPr txBox="1"/>
                    <p:nvPr/>
                  </p:nvSpPr>
                  <p:spPr>
                    <a:xfrm>
                      <a:off x="8261405" y="3647371"/>
                      <a:ext cx="7951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s-AR" dirty="0"/>
                    </a:p>
                  </p:txBody>
                </p:sp>
              </p:grpSp>
              <p:sp>
                <p:nvSpPr>
                  <p:cNvPr id="48" name="Rectángulo 47"/>
                  <p:cNvSpPr/>
                  <p:nvPr/>
                </p:nvSpPr>
                <p:spPr>
                  <a:xfrm>
                    <a:off x="2514628" y="4575208"/>
                    <a:ext cx="104227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dirty="0"/>
                      <a:t>6A0DB8</a:t>
                    </a:r>
                  </a:p>
                </p:txBody>
              </p:sp>
              <p:sp>
                <p:nvSpPr>
                  <p:cNvPr id="49" name="Rectángulo 48"/>
                  <p:cNvSpPr/>
                  <p:nvPr/>
                </p:nvSpPr>
                <p:spPr>
                  <a:xfrm>
                    <a:off x="3599342" y="5089249"/>
                    <a:ext cx="103586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dirty="0"/>
                      <a:t>6A0DE8</a:t>
                    </a:r>
                  </a:p>
                </p:txBody>
              </p:sp>
            </p:grpSp>
            <p:cxnSp>
              <p:nvCxnSpPr>
                <p:cNvPr id="11" name="Conector curvado 10"/>
                <p:cNvCxnSpPr>
                  <a:endCxn id="7" idx="2"/>
                </p:cNvCxnSpPr>
                <p:nvPr/>
              </p:nvCxnSpPr>
              <p:spPr>
                <a:xfrm flipV="1">
                  <a:off x="4218334" y="5003169"/>
                  <a:ext cx="1205999" cy="518995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upo 27"/>
                <p:cNvGrpSpPr/>
                <p:nvPr/>
              </p:nvGrpSpPr>
              <p:grpSpPr>
                <a:xfrm>
                  <a:off x="7664502" y="3701189"/>
                  <a:ext cx="2228349" cy="1938949"/>
                  <a:chOff x="9197099" y="3701189"/>
                  <a:chExt cx="2228349" cy="1938949"/>
                </a:xfrm>
              </p:grpSpPr>
              <p:grpSp>
                <p:nvGrpSpPr>
                  <p:cNvPr id="30" name="Grupo 29"/>
                  <p:cNvGrpSpPr/>
                  <p:nvPr/>
                </p:nvGrpSpPr>
                <p:grpSpPr>
                  <a:xfrm>
                    <a:off x="9823836" y="3701189"/>
                    <a:ext cx="1601612" cy="1938949"/>
                    <a:chOff x="8431136" y="3701189"/>
                    <a:chExt cx="1601612" cy="1938949"/>
                  </a:xfrm>
                </p:grpSpPr>
                <p:grpSp>
                  <p:nvGrpSpPr>
                    <p:cNvPr id="34" name="Grupo 33"/>
                    <p:cNvGrpSpPr/>
                    <p:nvPr/>
                  </p:nvGrpSpPr>
                  <p:grpSpPr>
                    <a:xfrm>
                      <a:off x="8907071" y="4579964"/>
                      <a:ext cx="1125677" cy="1060174"/>
                      <a:chOff x="8066978" y="3074503"/>
                      <a:chExt cx="1125677" cy="1060174"/>
                    </a:xfrm>
                  </p:grpSpPr>
                  <p:grpSp>
                    <p:nvGrpSpPr>
                      <p:cNvPr id="37" name="Grupo 36"/>
                      <p:cNvGrpSpPr/>
                      <p:nvPr/>
                    </p:nvGrpSpPr>
                    <p:grpSpPr>
                      <a:xfrm>
                        <a:off x="8066978" y="3074503"/>
                        <a:ext cx="1125677" cy="1060174"/>
                        <a:chOff x="7673767" y="2862469"/>
                        <a:chExt cx="1125677" cy="1060174"/>
                      </a:xfrm>
                    </p:grpSpPr>
                    <p:sp>
                      <p:nvSpPr>
                        <p:cNvPr id="42" name="Rectángulo 41"/>
                        <p:cNvSpPr/>
                        <p:nvPr/>
                      </p:nvSpPr>
                      <p:spPr>
                        <a:xfrm>
                          <a:off x="7673767" y="2862469"/>
                          <a:ext cx="1125677" cy="106017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001">
                          <a:schemeClr val="lt2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/>
                        </a:p>
                      </p:txBody>
                    </p:sp>
                    <p:cxnSp>
                      <p:nvCxnSpPr>
                        <p:cNvPr id="47" name="Conector recto 46"/>
                        <p:cNvCxnSpPr>
                          <a:stCxn id="42" idx="1"/>
                          <a:endCxn id="42" idx="3"/>
                        </p:cNvCxnSpPr>
                        <p:nvPr/>
                      </p:nvCxnSpPr>
                      <p:spPr>
                        <a:xfrm>
                          <a:off x="7673767" y="3392556"/>
                          <a:ext cx="1125677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8" name="CuadroTexto 37"/>
                      <p:cNvSpPr txBox="1"/>
                      <p:nvPr/>
                    </p:nvSpPr>
                    <p:spPr>
                      <a:xfrm>
                        <a:off x="8232250" y="3128376"/>
                        <a:ext cx="7951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AR" dirty="0" smtClean="0"/>
                          <a:t>89</a:t>
                        </a:r>
                        <a:endParaRPr lang="es-AR" dirty="0"/>
                      </a:p>
                    </p:txBody>
                  </p:sp>
                  <p:sp>
                    <p:nvSpPr>
                      <p:cNvPr id="40" name="CuadroTexto 39"/>
                      <p:cNvSpPr txBox="1"/>
                      <p:nvPr/>
                    </p:nvSpPr>
                    <p:spPr>
                      <a:xfrm>
                        <a:off x="8261405" y="3647371"/>
                        <a:ext cx="7951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AR" dirty="0" smtClean="0"/>
                          <a:t>NULL</a:t>
                        </a:r>
                        <a:endParaRPr lang="es-AR" dirty="0"/>
                      </a:p>
                    </p:txBody>
                  </p:sp>
                </p:grpSp>
                <p:sp>
                  <p:nvSpPr>
                    <p:cNvPr id="35" name="CuadroTexto 34"/>
                    <p:cNvSpPr txBox="1"/>
                    <p:nvPr/>
                  </p:nvSpPr>
                  <p:spPr>
                    <a:xfrm>
                      <a:off x="8431136" y="3701189"/>
                      <a:ext cx="328792" cy="3759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AR" dirty="0" smtClean="0"/>
                        <a:t>x</a:t>
                      </a:r>
                      <a:endParaRPr lang="es-AR" dirty="0"/>
                    </a:p>
                  </p:txBody>
                </p:sp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8682447" y="4107887"/>
                      <a:ext cx="224624" cy="3641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Rectángulo 32"/>
                  <p:cNvSpPr/>
                  <p:nvPr/>
                </p:nvSpPr>
                <p:spPr>
                  <a:xfrm>
                    <a:off x="9197099" y="4633837"/>
                    <a:ext cx="9925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dirty="0"/>
                      <a:t>6A0E30</a:t>
                    </a:r>
                  </a:p>
                </p:txBody>
              </p:sp>
            </p:grpSp>
            <p:cxnSp>
              <p:nvCxnSpPr>
                <p:cNvPr id="51" name="Conector curvado 50"/>
                <p:cNvCxnSpPr/>
                <p:nvPr/>
              </p:nvCxnSpPr>
              <p:spPr>
                <a:xfrm flipV="1">
                  <a:off x="7195837" y="5003168"/>
                  <a:ext cx="1205999" cy="518995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Rectángulo 1"/>
                <p:cNvSpPr/>
                <p:nvPr/>
              </p:nvSpPr>
              <p:spPr>
                <a:xfrm>
                  <a:off x="6063933" y="5190429"/>
                  <a:ext cx="9957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AR" b="1" dirty="0"/>
                    <a:t>6A0E30</a:t>
                  </a:r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4539916" y="4215413"/>
                <a:ext cx="2759242" cy="1130724"/>
                <a:chOff x="4539916" y="4215413"/>
                <a:chExt cx="2759242" cy="1130724"/>
              </a:xfrm>
            </p:grpSpPr>
            <p:sp>
              <p:nvSpPr>
                <p:cNvPr id="8" name="Flecha curvada hacia abajo 7"/>
                <p:cNvSpPr/>
                <p:nvPr/>
              </p:nvSpPr>
              <p:spPr>
                <a:xfrm>
                  <a:off x="4539916" y="4556429"/>
                  <a:ext cx="2759242" cy="789708"/>
                </a:xfrm>
                <a:prstGeom prst="curvedDownArrow">
                  <a:avLst>
                    <a:gd name="adj1" fmla="val 13002"/>
                    <a:gd name="adj2" fmla="val 50000"/>
                    <a:gd name="adj3" fmla="val 2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ángulo 15"/>
                <p:cNvSpPr/>
                <p:nvPr/>
              </p:nvSpPr>
              <p:spPr>
                <a:xfrm>
                  <a:off x="5218566" y="4215413"/>
                  <a:ext cx="1383136" cy="3886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A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listar(x-&gt;</a:t>
                  </a:r>
                  <a:r>
                    <a:rPr lang="es-AR" dirty="0" err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sig</a:t>
                  </a:r>
                  <a:r>
                    <a:rPr lang="es-A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);</a:t>
                  </a:r>
                  <a:endParaRPr lang="es-AR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Grupo 54"/>
              <p:cNvGrpSpPr/>
              <p:nvPr/>
            </p:nvGrpSpPr>
            <p:grpSpPr>
              <a:xfrm>
                <a:off x="7663246" y="4184990"/>
                <a:ext cx="2759242" cy="1130724"/>
                <a:chOff x="4539916" y="4215413"/>
                <a:chExt cx="2759242" cy="1130724"/>
              </a:xfrm>
            </p:grpSpPr>
            <p:sp>
              <p:nvSpPr>
                <p:cNvPr id="56" name="Flecha curvada hacia abajo 55"/>
                <p:cNvSpPr/>
                <p:nvPr/>
              </p:nvSpPr>
              <p:spPr>
                <a:xfrm>
                  <a:off x="4539916" y="4556429"/>
                  <a:ext cx="2759242" cy="789708"/>
                </a:xfrm>
                <a:prstGeom prst="curvedDownArrow">
                  <a:avLst>
                    <a:gd name="adj1" fmla="val 13002"/>
                    <a:gd name="adj2" fmla="val 50000"/>
                    <a:gd name="adj3" fmla="val 2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5218566" y="4215413"/>
                  <a:ext cx="1383136" cy="3886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A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listar(x-&gt;</a:t>
                  </a:r>
                  <a:r>
                    <a:rPr lang="es-AR" dirty="0" err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sig</a:t>
                  </a:r>
                  <a:r>
                    <a:rPr lang="es-A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);</a:t>
                  </a:r>
                  <a:endParaRPr lang="es-AR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8" name="Rectángulo 57"/>
            <p:cNvSpPr/>
            <p:nvPr/>
          </p:nvSpPr>
          <p:spPr>
            <a:xfrm>
              <a:off x="5742089" y="3961398"/>
              <a:ext cx="1035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6A0DE8</a:t>
              </a: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8691482" y="3986300"/>
              <a:ext cx="995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6A0E30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5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10338 -0.4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-2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2" y="68946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0924903" y="7937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959451" y="7937"/>
            <a:ext cx="45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Informe de la Lista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2589011" y="1416912"/>
            <a:ext cx="2678666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listar(nodo*x)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p("%4d",x-&gt;dato);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listar(x-&gt;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s-AR" dirty="0"/>
          </a:p>
        </p:txBody>
      </p:sp>
      <p:grpSp>
        <p:nvGrpSpPr>
          <p:cNvPr id="13" name="Grupo 12"/>
          <p:cNvGrpSpPr/>
          <p:nvPr/>
        </p:nvGrpSpPr>
        <p:grpSpPr>
          <a:xfrm>
            <a:off x="3960861" y="931267"/>
            <a:ext cx="7811360" cy="2552876"/>
            <a:chOff x="2917178" y="3961398"/>
            <a:chExt cx="7811360" cy="2552876"/>
          </a:xfrm>
        </p:grpSpPr>
        <p:grpSp>
          <p:nvGrpSpPr>
            <p:cNvPr id="12" name="Grupo 11"/>
            <p:cNvGrpSpPr/>
            <p:nvPr/>
          </p:nvGrpSpPr>
          <p:grpSpPr>
            <a:xfrm>
              <a:off x="2917178" y="4184990"/>
              <a:ext cx="7811360" cy="2329284"/>
              <a:chOff x="2917178" y="4184990"/>
              <a:chExt cx="7811360" cy="2329284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2917178" y="4575325"/>
                <a:ext cx="7811360" cy="1938949"/>
                <a:chOff x="2081491" y="3701189"/>
                <a:chExt cx="7811360" cy="1938949"/>
              </a:xfrm>
            </p:grpSpPr>
            <p:grpSp>
              <p:nvGrpSpPr>
                <p:cNvPr id="52" name="Grupo 51"/>
                <p:cNvGrpSpPr/>
                <p:nvPr/>
              </p:nvGrpSpPr>
              <p:grpSpPr>
                <a:xfrm>
                  <a:off x="4906402" y="4579964"/>
                  <a:ext cx="2200854" cy="1060174"/>
                  <a:chOff x="6526654" y="4579964"/>
                  <a:chExt cx="2200854" cy="1060174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7601831" y="4579964"/>
                    <a:ext cx="1125677" cy="1060174"/>
                    <a:chOff x="8066978" y="3074503"/>
                    <a:chExt cx="1125677" cy="1060174"/>
                  </a:xfrm>
                </p:grpSpPr>
                <p:grpSp>
                  <p:nvGrpSpPr>
                    <p:cNvPr id="41" name="Grupo 40"/>
                    <p:cNvGrpSpPr/>
                    <p:nvPr/>
                  </p:nvGrpSpPr>
                  <p:grpSpPr>
                    <a:xfrm>
                      <a:off x="8066978" y="3074503"/>
                      <a:ext cx="1125677" cy="1060174"/>
                      <a:chOff x="7673767" y="2862469"/>
                      <a:chExt cx="1125677" cy="1060174"/>
                    </a:xfrm>
                  </p:grpSpPr>
                  <p:sp>
                    <p:nvSpPr>
                      <p:cNvPr id="45" name="Rectángulo 44"/>
                      <p:cNvSpPr/>
                      <p:nvPr/>
                    </p:nvSpPr>
                    <p:spPr>
                      <a:xfrm>
                        <a:off x="7673767" y="2862469"/>
                        <a:ext cx="1125677" cy="106017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001">
                        <a:schemeClr val="lt2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  <p:cxnSp>
                    <p:nvCxnSpPr>
                      <p:cNvPr id="46" name="Conector recto 45"/>
                      <p:cNvCxnSpPr>
                        <a:stCxn id="45" idx="1"/>
                        <a:endCxn id="45" idx="3"/>
                      </p:cNvCxnSpPr>
                      <p:nvPr/>
                    </p:nvCxnSpPr>
                    <p:spPr>
                      <a:xfrm>
                        <a:off x="7673767" y="3392556"/>
                        <a:ext cx="1125677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3" name="CuadroTexto 42"/>
                    <p:cNvSpPr txBox="1"/>
                    <p:nvPr/>
                  </p:nvSpPr>
                  <p:spPr>
                    <a:xfrm>
                      <a:off x="8232250" y="3128376"/>
                      <a:ext cx="7951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AR" dirty="0" smtClean="0"/>
                        <a:t>56</a:t>
                      </a:r>
                      <a:endParaRPr lang="es-AR" dirty="0"/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8261405" y="3647371"/>
                      <a:ext cx="7951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s-AR" dirty="0"/>
                    </a:p>
                  </p:txBody>
                </p:sp>
              </p:grpSp>
              <p:sp>
                <p:nvSpPr>
                  <p:cNvPr id="7" name="Rectángulo 6"/>
                  <p:cNvSpPr/>
                  <p:nvPr/>
                </p:nvSpPr>
                <p:spPr>
                  <a:xfrm>
                    <a:off x="6526654" y="4633837"/>
                    <a:ext cx="103586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dirty="0"/>
                      <a:t>6A0DE8</a:t>
                    </a:r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>
                  <a:off x="2081491" y="4579964"/>
                  <a:ext cx="2136843" cy="1060174"/>
                  <a:chOff x="2514628" y="4516381"/>
                  <a:chExt cx="2136843" cy="1060174"/>
                </a:xfrm>
              </p:grpSpPr>
              <p:grpSp>
                <p:nvGrpSpPr>
                  <p:cNvPr id="19" name="Grupo 18"/>
                  <p:cNvGrpSpPr/>
                  <p:nvPr/>
                </p:nvGrpSpPr>
                <p:grpSpPr>
                  <a:xfrm>
                    <a:off x="3525794" y="4516381"/>
                    <a:ext cx="1125677" cy="1060174"/>
                    <a:chOff x="8066978" y="3074503"/>
                    <a:chExt cx="1125677" cy="1060174"/>
                  </a:xfrm>
                </p:grpSpPr>
                <p:grpSp>
                  <p:nvGrpSpPr>
                    <p:cNvPr id="22" name="Grupo 21"/>
                    <p:cNvGrpSpPr/>
                    <p:nvPr/>
                  </p:nvGrpSpPr>
                  <p:grpSpPr>
                    <a:xfrm>
                      <a:off x="8066978" y="3074503"/>
                      <a:ext cx="1125677" cy="1060174"/>
                      <a:chOff x="7673767" y="2862469"/>
                      <a:chExt cx="1125677" cy="1060174"/>
                    </a:xfrm>
                  </p:grpSpPr>
                  <p:sp>
                    <p:nvSpPr>
                      <p:cNvPr id="25" name="Rectángulo 24"/>
                      <p:cNvSpPr/>
                      <p:nvPr/>
                    </p:nvSpPr>
                    <p:spPr>
                      <a:xfrm>
                        <a:off x="7673767" y="2862469"/>
                        <a:ext cx="1125677" cy="106017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001">
                        <a:schemeClr val="lt2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  <p:cxnSp>
                    <p:nvCxnSpPr>
                      <p:cNvPr id="27" name="Conector recto 26"/>
                      <p:cNvCxnSpPr>
                        <a:stCxn id="25" idx="1"/>
                        <a:endCxn id="25" idx="3"/>
                      </p:cNvCxnSpPr>
                      <p:nvPr/>
                    </p:nvCxnSpPr>
                    <p:spPr>
                      <a:xfrm>
                        <a:off x="7673767" y="3392556"/>
                        <a:ext cx="1125677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" name="CuadroTexto 22"/>
                    <p:cNvSpPr txBox="1"/>
                    <p:nvPr/>
                  </p:nvSpPr>
                  <p:spPr>
                    <a:xfrm>
                      <a:off x="8232250" y="3128376"/>
                      <a:ext cx="7951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AR" dirty="0" smtClean="0"/>
                        <a:t>23</a:t>
                      </a:r>
                      <a:endParaRPr lang="es-AR" dirty="0"/>
                    </a:p>
                  </p:txBody>
                </p:sp>
                <p:sp>
                  <p:nvSpPr>
                    <p:cNvPr id="24" name="CuadroTexto 23"/>
                    <p:cNvSpPr txBox="1"/>
                    <p:nvPr/>
                  </p:nvSpPr>
                  <p:spPr>
                    <a:xfrm>
                      <a:off x="8261405" y="3647371"/>
                      <a:ext cx="7951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s-AR" dirty="0"/>
                    </a:p>
                  </p:txBody>
                </p:sp>
              </p:grpSp>
              <p:sp>
                <p:nvSpPr>
                  <p:cNvPr id="48" name="Rectángulo 47"/>
                  <p:cNvSpPr/>
                  <p:nvPr/>
                </p:nvSpPr>
                <p:spPr>
                  <a:xfrm>
                    <a:off x="2514628" y="4575208"/>
                    <a:ext cx="104227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dirty="0"/>
                      <a:t>6A0DB8</a:t>
                    </a:r>
                  </a:p>
                </p:txBody>
              </p:sp>
              <p:sp>
                <p:nvSpPr>
                  <p:cNvPr id="49" name="Rectángulo 48"/>
                  <p:cNvSpPr/>
                  <p:nvPr/>
                </p:nvSpPr>
                <p:spPr>
                  <a:xfrm>
                    <a:off x="3599342" y="5089249"/>
                    <a:ext cx="103586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dirty="0"/>
                      <a:t>6A0DE8</a:t>
                    </a:r>
                  </a:p>
                </p:txBody>
              </p:sp>
            </p:grpSp>
            <p:cxnSp>
              <p:nvCxnSpPr>
                <p:cNvPr id="11" name="Conector curvado 10"/>
                <p:cNvCxnSpPr>
                  <a:endCxn id="7" idx="2"/>
                </p:cNvCxnSpPr>
                <p:nvPr/>
              </p:nvCxnSpPr>
              <p:spPr>
                <a:xfrm flipV="1">
                  <a:off x="4218334" y="5003169"/>
                  <a:ext cx="1205999" cy="518995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upo 27"/>
                <p:cNvGrpSpPr/>
                <p:nvPr/>
              </p:nvGrpSpPr>
              <p:grpSpPr>
                <a:xfrm>
                  <a:off x="7664502" y="3701189"/>
                  <a:ext cx="2228349" cy="1938949"/>
                  <a:chOff x="9197099" y="3701189"/>
                  <a:chExt cx="2228349" cy="1938949"/>
                </a:xfrm>
              </p:grpSpPr>
              <p:grpSp>
                <p:nvGrpSpPr>
                  <p:cNvPr id="30" name="Grupo 29"/>
                  <p:cNvGrpSpPr/>
                  <p:nvPr/>
                </p:nvGrpSpPr>
                <p:grpSpPr>
                  <a:xfrm>
                    <a:off x="9823836" y="3701189"/>
                    <a:ext cx="1601612" cy="1938949"/>
                    <a:chOff x="8431136" y="3701189"/>
                    <a:chExt cx="1601612" cy="1938949"/>
                  </a:xfrm>
                </p:grpSpPr>
                <p:grpSp>
                  <p:nvGrpSpPr>
                    <p:cNvPr id="34" name="Grupo 33"/>
                    <p:cNvGrpSpPr/>
                    <p:nvPr/>
                  </p:nvGrpSpPr>
                  <p:grpSpPr>
                    <a:xfrm>
                      <a:off x="8907071" y="4579964"/>
                      <a:ext cx="1125677" cy="1060174"/>
                      <a:chOff x="8066978" y="3074503"/>
                      <a:chExt cx="1125677" cy="1060174"/>
                    </a:xfrm>
                  </p:grpSpPr>
                  <p:grpSp>
                    <p:nvGrpSpPr>
                      <p:cNvPr id="37" name="Grupo 36"/>
                      <p:cNvGrpSpPr/>
                      <p:nvPr/>
                    </p:nvGrpSpPr>
                    <p:grpSpPr>
                      <a:xfrm>
                        <a:off x="8066978" y="3074503"/>
                        <a:ext cx="1125677" cy="1060174"/>
                        <a:chOff x="7673767" y="2862469"/>
                        <a:chExt cx="1125677" cy="1060174"/>
                      </a:xfrm>
                    </p:grpSpPr>
                    <p:sp>
                      <p:nvSpPr>
                        <p:cNvPr id="42" name="Rectángulo 41"/>
                        <p:cNvSpPr/>
                        <p:nvPr/>
                      </p:nvSpPr>
                      <p:spPr>
                        <a:xfrm>
                          <a:off x="7673767" y="2862469"/>
                          <a:ext cx="1125677" cy="106017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001">
                          <a:schemeClr val="lt2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/>
                        </a:p>
                      </p:txBody>
                    </p:sp>
                    <p:cxnSp>
                      <p:nvCxnSpPr>
                        <p:cNvPr id="47" name="Conector recto 46"/>
                        <p:cNvCxnSpPr>
                          <a:stCxn id="42" idx="1"/>
                          <a:endCxn id="42" idx="3"/>
                        </p:cNvCxnSpPr>
                        <p:nvPr/>
                      </p:nvCxnSpPr>
                      <p:spPr>
                        <a:xfrm>
                          <a:off x="7673767" y="3392556"/>
                          <a:ext cx="1125677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8" name="CuadroTexto 37"/>
                      <p:cNvSpPr txBox="1"/>
                      <p:nvPr/>
                    </p:nvSpPr>
                    <p:spPr>
                      <a:xfrm>
                        <a:off x="8232250" y="3128376"/>
                        <a:ext cx="7951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AR" dirty="0" smtClean="0"/>
                          <a:t>89</a:t>
                        </a:r>
                        <a:endParaRPr lang="es-AR" dirty="0"/>
                      </a:p>
                    </p:txBody>
                  </p:sp>
                  <p:sp>
                    <p:nvSpPr>
                      <p:cNvPr id="40" name="CuadroTexto 39"/>
                      <p:cNvSpPr txBox="1"/>
                      <p:nvPr/>
                    </p:nvSpPr>
                    <p:spPr>
                      <a:xfrm>
                        <a:off x="8261405" y="3647371"/>
                        <a:ext cx="7951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AR" dirty="0" smtClean="0"/>
                          <a:t>NULL</a:t>
                        </a:r>
                        <a:endParaRPr lang="es-AR" dirty="0"/>
                      </a:p>
                    </p:txBody>
                  </p:sp>
                </p:grpSp>
                <p:sp>
                  <p:nvSpPr>
                    <p:cNvPr id="35" name="CuadroTexto 34"/>
                    <p:cNvSpPr txBox="1"/>
                    <p:nvPr/>
                  </p:nvSpPr>
                  <p:spPr>
                    <a:xfrm>
                      <a:off x="8431136" y="3701189"/>
                      <a:ext cx="328792" cy="3759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AR" dirty="0" smtClean="0"/>
                        <a:t>x</a:t>
                      </a:r>
                      <a:endParaRPr lang="es-AR" dirty="0"/>
                    </a:p>
                  </p:txBody>
                </p:sp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8682447" y="4107887"/>
                      <a:ext cx="224624" cy="3641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Rectángulo 32"/>
                  <p:cNvSpPr/>
                  <p:nvPr/>
                </p:nvSpPr>
                <p:spPr>
                  <a:xfrm>
                    <a:off x="9197099" y="4633837"/>
                    <a:ext cx="9925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dirty="0"/>
                      <a:t>6A0E30</a:t>
                    </a:r>
                  </a:p>
                </p:txBody>
              </p:sp>
            </p:grpSp>
            <p:cxnSp>
              <p:nvCxnSpPr>
                <p:cNvPr id="51" name="Conector curvado 50"/>
                <p:cNvCxnSpPr/>
                <p:nvPr/>
              </p:nvCxnSpPr>
              <p:spPr>
                <a:xfrm flipV="1">
                  <a:off x="7195837" y="5003168"/>
                  <a:ext cx="1205999" cy="518995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Rectángulo 1"/>
                <p:cNvSpPr/>
                <p:nvPr/>
              </p:nvSpPr>
              <p:spPr>
                <a:xfrm>
                  <a:off x="6063933" y="5190429"/>
                  <a:ext cx="9957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AR" b="1" dirty="0"/>
                    <a:t>6A0E30</a:t>
                  </a:r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4539916" y="4215413"/>
                <a:ext cx="2759242" cy="1130724"/>
                <a:chOff x="4539916" y="4215413"/>
                <a:chExt cx="2759242" cy="1130724"/>
              </a:xfrm>
            </p:grpSpPr>
            <p:sp>
              <p:nvSpPr>
                <p:cNvPr id="8" name="Flecha curvada hacia abajo 7"/>
                <p:cNvSpPr/>
                <p:nvPr/>
              </p:nvSpPr>
              <p:spPr>
                <a:xfrm>
                  <a:off x="4539916" y="4556429"/>
                  <a:ext cx="2759242" cy="789708"/>
                </a:xfrm>
                <a:prstGeom prst="curvedDownArrow">
                  <a:avLst>
                    <a:gd name="adj1" fmla="val 13002"/>
                    <a:gd name="adj2" fmla="val 50000"/>
                    <a:gd name="adj3" fmla="val 2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ángulo 15"/>
                <p:cNvSpPr/>
                <p:nvPr/>
              </p:nvSpPr>
              <p:spPr>
                <a:xfrm>
                  <a:off x="5218566" y="4215413"/>
                  <a:ext cx="1383136" cy="3886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A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listar(x-&gt;</a:t>
                  </a:r>
                  <a:r>
                    <a:rPr lang="es-AR" dirty="0" err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sig</a:t>
                  </a:r>
                  <a:r>
                    <a:rPr lang="es-A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);</a:t>
                  </a:r>
                  <a:endParaRPr lang="es-AR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Grupo 54"/>
              <p:cNvGrpSpPr/>
              <p:nvPr/>
            </p:nvGrpSpPr>
            <p:grpSpPr>
              <a:xfrm>
                <a:off x="7663246" y="4184990"/>
                <a:ext cx="2759242" cy="1130724"/>
                <a:chOff x="4539916" y="4215413"/>
                <a:chExt cx="2759242" cy="1130724"/>
              </a:xfrm>
            </p:grpSpPr>
            <p:sp>
              <p:nvSpPr>
                <p:cNvPr id="56" name="Flecha curvada hacia abajo 55"/>
                <p:cNvSpPr/>
                <p:nvPr/>
              </p:nvSpPr>
              <p:spPr>
                <a:xfrm>
                  <a:off x="4539916" y="4556429"/>
                  <a:ext cx="2759242" cy="789708"/>
                </a:xfrm>
                <a:prstGeom prst="curvedDownArrow">
                  <a:avLst>
                    <a:gd name="adj1" fmla="val 13002"/>
                    <a:gd name="adj2" fmla="val 50000"/>
                    <a:gd name="adj3" fmla="val 2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5218566" y="4215413"/>
                  <a:ext cx="1383136" cy="3886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A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listar(x-&gt;</a:t>
                  </a:r>
                  <a:r>
                    <a:rPr lang="es-AR" dirty="0" err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sig</a:t>
                  </a:r>
                  <a:r>
                    <a:rPr lang="es-A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);</a:t>
                  </a:r>
                  <a:endParaRPr lang="es-AR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8" name="Rectángulo 57"/>
            <p:cNvSpPr/>
            <p:nvPr/>
          </p:nvSpPr>
          <p:spPr>
            <a:xfrm>
              <a:off x="5742089" y="3961398"/>
              <a:ext cx="1035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6A0DE8</a:t>
              </a: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8691482" y="3986300"/>
              <a:ext cx="995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6A0E30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335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2" y="68946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0924903" y="7937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959451" y="7937"/>
            <a:ext cx="45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Informe de la Lista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2589011" y="1416912"/>
            <a:ext cx="2678666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listar(nodo*x)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p("%4d",x-&gt;dato);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listar(x-&gt;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s-AR" dirty="0"/>
          </a:p>
        </p:txBody>
      </p:sp>
      <p:grpSp>
        <p:nvGrpSpPr>
          <p:cNvPr id="13" name="Grupo 12"/>
          <p:cNvGrpSpPr/>
          <p:nvPr/>
        </p:nvGrpSpPr>
        <p:grpSpPr>
          <a:xfrm>
            <a:off x="3960861" y="931267"/>
            <a:ext cx="7811360" cy="2552876"/>
            <a:chOff x="2917178" y="3961398"/>
            <a:chExt cx="7811360" cy="2552876"/>
          </a:xfrm>
        </p:grpSpPr>
        <p:grpSp>
          <p:nvGrpSpPr>
            <p:cNvPr id="12" name="Grupo 11"/>
            <p:cNvGrpSpPr/>
            <p:nvPr/>
          </p:nvGrpSpPr>
          <p:grpSpPr>
            <a:xfrm>
              <a:off x="2917178" y="4184990"/>
              <a:ext cx="7811360" cy="2329284"/>
              <a:chOff x="2917178" y="4184990"/>
              <a:chExt cx="7811360" cy="2329284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2917178" y="4575325"/>
                <a:ext cx="7811360" cy="1938949"/>
                <a:chOff x="2081491" y="3701189"/>
                <a:chExt cx="7811360" cy="1938949"/>
              </a:xfrm>
            </p:grpSpPr>
            <p:grpSp>
              <p:nvGrpSpPr>
                <p:cNvPr id="52" name="Grupo 51"/>
                <p:cNvGrpSpPr/>
                <p:nvPr/>
              </p:nvGrpSpPr>
              <p:grpSpPr>
                <a:xfrm>
                  <a:off x="4906402" y="4579964"/>
                  <a:ext cx="2200854" cy="1060174"/>
                  <a:chOff x="6526654" y="4579964"/>
                  <a:chExt cx="2200854" cy="1060174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7601831" y="4579964"/>
                    <a:ext cx="1125677" cy="1060174"/>
                    <a:chOff x="8066978" y="3074503"/>
                    <a:chExt cx="1125677" cy="1060174"/>
                  </a:xfrm>
                </p:grpSpPr>
                <p:grpSp>
                  <p:nvGrpSpPr>
                    <p:cNvPr id="41" name="Grupo 40"/>
                    <p:cNvGrpSpPr/>
                    <p:nvPr/>
                  </p:nvGrpSpPr>
                  <p:grpSpPr>
                    <a:xfrm>
                      <a:off x="8066978" y="3074503"/>
                      <a:ext cx="1125677" cy="1060174"/>
                      <a:chOff x="7673767" y="2862469"/>
                      <a:chExt cx="1125677" cy="1060174"/>
                    </a:xfrm>
                  </p:grpSpPr>
                  <p:sp>
                    <p:nvSpPr>
                      <p:cNvPr id="45" name="Rectángulo 44"/>
                      <p:cNvSpPr/>
                      <p:nvPr/>
                    </p:nvSpPr>
                    <p:spPr>
                      <a:xfrm>
                        <a:off x="7673767" y="2862469"/>
                        <a:ext cx="1125677" cy="106017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001">
                        <a:schemeClr val="lt2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  <p:cxnSp>
                    <p:nvCxnSpPr>
                      <p:cNvPr id="46" name="Conector recto 45"/>
                      <p:cNvCxnSpPr>
                        <a:stCxn id="45" idx="1"/>
                        <a:endCxn id="45" idx="3"/>
                      </p:cNvCxnSpPr>
                      <p:nvPr/>
                    </p:nvCxnSpPr>
                    <p:spPr>
                      <a:xfrm>
                        <a:off x="7673767" y="3392556"/>
                        <a:ext cx="1125677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3" name="CuadroTexto 42"/>
                    <p:cNvSpPr txBox="1"/>
                    <p:nvPr/>
                  </p:nvSpPr>
                  <p:spPr>
                    <a:xfrm>
                      <a:off x="8232250" y="3128376"/>
                      <a:ext cx="7951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AR" dirty="0" smtClean="0"/>
                        <a:t>56</a:t>
                      </a:r>
                      <a:endParaRPr lang="es-AR" dirty="0"/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8261405" y="3647371"/>
                      <a:ext cx="7951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s-AR" dirty="0"/>
                    </a:p>
                  </p:txBody>
                </p:sp>
              </p:grpSp>
              <p:sp>
                <p:nvSpPr>
                  <p:cNvPr id="7" name="Rectángulo 6"/>
                  <p:cNvSpPr/>
                  <p:nvPr/>
                </p:nvSpPr>
                <p:spPr>
                  <a:xfrm>
                    <a:off x="6526654" y="4633837"/>
                    <a:ext cx="103586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dirty="0"/>
                      <a:t>6A0DE8</a:t>
                    </a:r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>
                  <a:off x="2081491" y="4579964"/>
                  <a:ext cx="2136843" cy="1060174"/>
                  <a:chOff x="2514628" y="4516381"/>
                  <a:chExt cx="2136843" cy="1060174"/>
                </a:xfrm>
              </p:grpSpPr>
              <p:grpSp>
                <p:nvGrpSpPr>
                  <p:cNvPr id="19" name="Grupo 18"/>
                  <p:cNvGrpSpPr/>
                  <p:nvPr/>
                </p:nvGrpSpPr>
                <p:grpSpPr>
                  <a:xfrm>
                    <a:off x="3525794" y="4516381"/>
                    <a:ext cx="1125677" cy="1060174"/>
                    <a:chOff x="8066978" y="3074503"/>
                    <a:chExt cx="1125677" cy="1060174"/>
                  </a:xfrm>
                </p:grpSpPr>
                <p:grpSp>
                  <p:nvGrpSpPr>
                    <p:cNvPr id="22" name="Grupo 21"/>
                    <p:cNvGrpSpPr/>
                    <p:nvPr/>
                  </p:nvGrpSpPr>
                  <p:grpSpPr>
                    <a:xfrm>
                      <a:off x="8066978" y="3074503"/>
                      <a:ext cx="1125677" cy="1060174"/>
                      <a:chOff x="7673767" y="2862469"/>
                      <a:chExt cx="1125677" cy="1060174"/>
                    </a:xfrm>
                  </p:grpSpPr>
                  <p:sp>
                    <p:nvSpPr>
                      <p:cNvPr id="25" name="Rectángulo 24"/>
                      <p:cNvSpPr/>
                      <p:nvPr/>
                    </p:nvSpPr>
                    <p:spPr>
                      <a:xfrm>
                        <a:off x="7673767" y="2862469"/>
                        <a:ext cx="1125677" cy="106017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001">
                        <a:schemeClr val="lt2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  <p:cxnSp>
                    <p:nvCxnSpPr>
                      <p:cNvPr id="27" name="Conector recto 26"/>
                      <p:cNvCxnSpPr>
                        <a:stCxn id="25" idx="1"/>
                        <a:endCxn id="25" idx="3"/>
                      </p:cNvCxnSpPr>
                      <p:nvPr/>
                    </p:nvCxnSpPr>
                    <p:spPr>
                      <a:xfrm>
                        <a:off x="7673767" y="3392556"/>
                        <a:ext cx="1125677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" name="CuadroTexto 22"/>
                    <p:cNvSpPr txBox="1"/>
                    <p:nvPr/>
                  </p:nvSpPr>
                  <p:spPr>
                    <a:xfrm>
                      <a:off x="8232250" y="3128376"/>
                      <a:ext cx="7951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AR" dirty="0" smtClean="0"/>
                        <a:t>23</a:t>
                      </a:r>
                      <a:endParaRPr lang="es-AR" dirty="0"/>
                    </a:p>
                  </p:txBody>
                </p:sp>
                <p:sp>
                  <p:nvSpPr>
                    <p:cNvPr id="24" name="CuadroTexto 23"/>
                    <p:cNvSpPr txBox="1"/>
                    <p:nvPr/>
                  </p:nvSpPr>
                  <p:spPr>
                    <a:xfrm>
                      <a:off x="8261405" y="3647371"/>
                      <a:ext cx="7951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s-AR" dirty="0"/>
                    </a:p>
                  </p:txBody>
                </p:sp>
              </p:grpSp>
              <p:sp>
                <p:nvSpPr>
                  <p:cNvPr id="48" name="Rectángulo 47"/>
                  <p:cNvSpPr/>
                  <p:nvPr/>
                </p:nvSpPr>
                <p:spPr>
                  <a:xfrm>
                    <a:off x="2514628" y="4575208"/>
                    <a:ext cx="104227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dirty="0"/>
                      <a:t>6A0DB8</a:t>
                    </a:r>
                  </a:p>
                </p:txBody>
              </p:sp>
              <p:sp>
                <p:nvSpPr>
                  <p:cNvPr id="49" name="Rectángulo 48"/>
                  <p:cNvSpPr/>
                  <p:nvPr/>
                </p:nvSpPr>
                <p:spPr>
                  <a:xfrm>
                    <a:off x="3599342" y="5089249"/>
                    <a:ext cx="103586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dirty="0"/>
                      <a:t>6A0DE8</a:t>
                    </a:r>
                  </a:p>
                </p:txBody>
              </p:sp>
            </p:grpSp>
            <p:cxnSp>
              <p:nvCxnSpPr>
                <p:cNvPr id="11" name="Conector curvado 10"/>
                <p:cNvCxnSpPr>
                  <a:endCxn id="7" idx="2"/>
                </p:cNvCxnSpPr>
                <p:nvPr/>
              </p:nvCxnSpPr>
              <p:spPr>
                <a:xfrm flipV="1">
                  <a:off x="4218334" y="5003169"/>
                  <a:ext cx="1205999" cy="518995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upo 27"/>
                <p:cNvGrpSpPr/>
                <p:nvPr/>
              </p:nvGrpSpPr>
              <p:grpSpPr>
                <a:xfrm>
                  <a:off x="7664502" y="3701189"/>
                  <a:ext cx="2228349" cy="1938949"/>
                  <a:chOff x="9197099" y="3701189"/>
                  <a:chExt cx="2228349" cy="1938949"/>
                </a:xfrm>
              </p:grpSpPr>
              <p:grpSp>
                <p:nvGrpSpPr>
                  <p:cNvPr id="30" name="Grupo 29"/>
                  <p:cNvGrpSpPr/>
                  <p:nvPr/>
                </p:nvGrpSpPr>
                <p:grpSpPr>
                  <a:xfrm>
                    <a:off x="9823836" y="3701189"/>
                    <a:ext cx="1601612" cy="1938949"/>
                    <a:chOff x="8431136" y="3701189"/>
                    <a:chExt cx="1601612" cy="1938949"/>
                  </a:xfrm>
                </p:grpSpPr>
                <p:grpSp>
                  <p:nvGrpSpPr>
                    <p:cNvPr id="34" name="Grupo 33"/>
                    <p:cNvGrpSpPr/>
                    <p:nvPr/>
                  </p:nvGrpSpPr>
                  <p:grpSpPr>
                    <a:xfrm>
                      <a:off x="8907071" y="4579964"/>
                      <a:ext cx="1125677" cy="1060174"/>
                      <a:chOff x="8066978" y="3074503"/>
                      <a:chExt cx="1125677" cy="1060174"/>
                    </a:xfrm>
                  </p:grpSpPr>
                  <p:grpSp>
                    <p:nvGrpSpPr>
                      <p:cNvPr id="37" name="Grupo 36"/>
                      <p:cNvGrpSpPr/>
                      <p:nvPr/>
                    </p:nvGrpSpPr>
                    <p:grpSpPr>
                      <a:xfrm>
                        <a:off x="8066978" y="3074503"/>
                        <a:ext cx="1125677" cy="1060174"/>
                        <a:chOff x="7673767" y="2862469"/>
                        <a:chExt cx="1125677" cy="1060174"/>
                      </a:xfrm>
                    </p:grpSpPr>
                    <p:sp>
                      <p:nvSpPr>
                        <p:cNvPr id="42" name="Rectángulo 41"/>
                        <p:cNvSpPr/>
                        <p:nvPr/>
                      </p:nvSpPr>
                      <p:spPr>
                        <a:xfrm>
                          <a:off x="7673767" y="2862469"/>
                          <a:ext cx="1125677" cy="106017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001">
                          <a:schemeClr val="lt2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/>
                        </a:p>
                      </p:txBody>
                    </p:sp>
                    <p:cxnSp>
                      <p:nvCxnSpPr>
                        <p:cNvPr id="47" name="Conector recto 46"/>
                        <p:cNvCxnSpPr>
                          <a:stCxn id="42" idx="1"/>
                          <a:endCxn id="42" idx="3"/>
                        </p:cNvCxnSpPr>
                        <p:nvPr/>
                      </p:nvCxnSpPr>
                      <p:spPr>
                        <a:xfrm>
                          <a:off x="7673767" y="3392556"/>
                          <a:ext cx="1125677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8" name="CuadroTexto 37"/>
                      <p:cNvSpPr txBox="1"/>
                      <p:nvPr/>
                    </p:nvSpPr>
                    <p:spPr>
                      <a:xfrm>
                        <a:off x="8232250" y="3128376"/>
                        <a:ext cx="7951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AR" dirty="0" smtClean="0"/>
                          <a:t>89</a:t>
                        </a:r>
                        <a:endParaRPr lang="es-AR" dirty="0"/>
                      </a:p>
                    </p:txBody>
                  </p:sp>
                  <p:sp>
                    <p:nvSpPr>
                      <p:cNvPr id="40" name="CuadroTexto 39"/>
                      <p:cNvSpPr txBox="1"/>
                      <p:nvPr/>
                    </p:nvSpPr>
                    <p:spPr>
                      <a:xfrm>
                        <a:off x="8261405" y="3647371"/>
                        <a:ext cx="7951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AR" dirty="0" smtClean="0"/>
                          <a:t>NULL</a:t>
                        </a:r>
                        <a:endParaRPr lang="es-AR" dirty="0"/>
                      </a:p>
                    </p:txBody>
                  </p:sp>
                </p:grpSp>
                <p:sp>
                  <p:nvSpPr>
                    <p:cNvPr id="35" name="CuadroTexto 34"/>
                    <p:cNvSpPr txBox="1"/>
                    <p:nvPr/>
                  </p:nvSpPr>
                  <p:spPr>
                    <a:xfrm>
                      <a:off x="8431136" y="3701189"/>
                      <a:ext cx="328792" cy="3759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AR" dirty="0" smtClean="0"/>
                        <a:t>x</a:t>
                      </a:r>
                      <a:endParaRPr lang="es-AR" dirty="0"/>
                    </a:p>
                  </p:txBody>
                </p:sp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8682447" y="4107887"/>
                      <a:ext cx="224624" cy="3641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Rectángulo 32"/>
                  <p:cNvSpPr/>
                  <p:nvPr/>
                </p:nvSpPr>
                <p:spPr>
                  <a:xfrm>
                    <a:off x="9197099" y="4633837"/>
                    <a:ext cx="9925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dirty="0"/>
                      <a:t>6A0E30</a:t>
                    </a:r>
                  </a:p>
                </p:txBody>
              </p:sp>
            </p:grpSp>
            <p:cxnSp>
              <p:nvCxnSpPr>
                <p:cNvPr id="51" name="Conector curvado 50"/>
                <p:cNvCxnSpPr/>
                <p:nvPr/>
              </p:nvCxnSpPr>
              <p:spPr>
                <a:xfrm flipV="1">
                  <a:off x="7195837" y="5003168"/>
                  <a:ext cx="1205999" cy="518995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Rectángulo 1"/>
                <p:cNvSpPr/>
                <p:nvPr/>
              </p:nvSpPr>
              <p:spPr>
                <a:xfrm>
                  <a:off x="6063933" y="5190429"/>
                  <a:ext cx="9957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AR" b="1" dirty="0"/>
                    <a:t>6A0E30</a:t>
                  </a:r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4539916" y="4215413"/>
                <a:ext cx="2759242" cy="1130724"/>
                <a:chOff x="4539916" y="4215413"/>
                <a:chExt cx="2759242" cy="1130724"/>
              </a:xfrm>
            </p:grpSpPr>
            <p:sp>
              <p:nvSpPr>
                <p:cNvPr id="8" name="Flecha curvada hacia abajo 7"/>
                <p:cNvSpPr/>
                <p:nvPr/>
              </p:nvSpPr>
              <p:spPr>
                <a:xfrm>
                  <a:off x="4539916" y="4556429"/>
                  <a:ext cx="2759242" cy="789708"/>
                </a:xfrm>
                <a:prstGeom prst="curvedDownArrow">
                  <a:avLst>
                    <a:gd name="adj1" fmla="val 13002"/>
                    <a:gd name="adj2" fmla="val 50000"/>
                    <a:gd name="adj3" fmla="val 2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ángulo 15"/>
                <p:cNvSpPr/>
                <p:nvPr/>
              </p:nvSpPr>
              <p:spPr>
                <a:xfrm>
                  <a:off x="5218566" y="4215413"/>
                  <a:ext cx="1383136" cy="3886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A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listar(x-&gt;</a:t>
                  </a:r>
                  <a:r>
                    <a:rPr lang="es-AR" dirty="0" err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sig</a:t>
                  </a:r>
                  <a:r>
                    <a:rPr lang="es-A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);</a:t>
                  </a:r>
                  <a:endParaRPr lang="es-AR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Grupo 54"/>
              <p:cNvGrpSpPr/>
              <p:nvPr/>
            </p:nvGrpSpPr>
            <p:grpSpPr>
              <a:xfrm>
                <a:off x="7663246" y="4184990"/>
                <a:ext cx="2759242" cy="1130724"/>
                <a:chOff x="4539916" y="4215413"/>
                <a:chExt cx="2759242" cy="1130724"/>
              </a:xfrm>
            </p:grpSpPr>
            <p:sp>
              <p:nvSpPr>
                <p:cNvPr id="56" name="Flecha curvada hacia abajo 55"/>
                <p:cNvSpPr/>
                <p:nvPr/>
              </p:nvSpPr>
              <p:spPr>
                <a:xfrm>
                  <a:off x="4539916" y="4556429"/>
                  <a:ext cx="2759242" cy="789708"/>
                </a:xfrm>
                <a:prstGeom prst="curvedDownArrow">
                  <a:avLst>
                    <a:gd name="adj1" fmla="val 13002"/>
                    <a:gd name="adj2" fmla="val 50000"/>
                    <a:gd name="adj3" fmla="val 2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5218566" y="4215413"/>
                  <a:ext cx="1383136" cy="3886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A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listar(x-&gt;</a:t>
                  </a:r>
                  <a:r>
                    <a:rPr lang="es-AR" dirty="0" err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sig</a:t>
                  </a:r>
                  <a:r>
                    <a:rPr lang="es-A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);</a:t>
                  </a:r>
                  <a:endParaRPr lang="es-AR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8" name="Rectángulo 57"/>
            <p:cNvSpPr/>
            <p:nvPr/>
          </p:nvSpPr>
          <p:spPr>
            <a:xfrm>
              <a:off x="5742089" y="3961398"/>
              <a:ext cx="1035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6A0DE8</a:t>
              </a: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8691482" y="3986300"/>
              <a:ext cx="995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6A0E30</a:t>
              </a:r>
            </a:p>
          </p:txBody>
        </p:sp>
      </p:grpSp>
      <p:sp>
        <p:nvSpPr>
          <p:cNvPr id="3" name="Rectángulo 2"/>
          <p:cNvSpPr/>
          <p:nvPr/>
        </p:nvSpPr>
        <p:spPr>
          <a:xfrm>
            <a:off x="3905817" y="4491200"/>
            <a:ext cx="8167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lista ingresada</a:t>
            </a:r>
          </a:p>
          <a:p>
            <a:r>
              <a:rPr lang="es-AR" dirty="0"/>
              <a:t> [6A0DB8:]dato:  23 contador:   1 contenido 6A0DB8 </a:t>
            </a:r>
            <a:r>
              <a:rPr lang="es-AR" dirty="0" err="1"/>
              <a:t>sig</a:t>
            </a:r>
            <a:r>
              <a:rPr lang="es-AR" dirty="0"/>
              <a:t>-&gt;[6A0DE8]</a:t>
            </a:r>
          </a:p>
          <a:p>
            <a:r>
              <a:rPr lang="es-AR" dirty="0"/>
              <a:t> [6A0DE8:]dato:  56 contador:   1 contenido 6A0DE8 </a:t>
            </a:r>
            <a:r>
              <a:rPr lang="es-AR" dirty="0" err="1"/>
              <a:t>sig</a:t>
            </a:r>
            <a:r>
              <a:rPr lang="es-AR" dirty="0"/>
              <a:t>-&gt;[6A0E30]</a:t>
            </a:r>
          </a:p>
          <a:p>
            <a:r>
              <a:rPr lang="es-AR" dirty="0"/>
              <a:t> [6A0E30:]dato:  89 contador:   1 contenido 6A0E30 </a:t>
            </a:r>
            <a:r>
              <a:rPr lang="es-AR" dirty="0" err="1"/>
              <a:t>sig</a:t>
            </a:r>
            <a:r>
              <a:rPr lang="es-AR" dirty="0"/>
              <a:t>-&gt;[0]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781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2" y="68946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0924903" y="7937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959451" y="7937"/>
            <a:ext cx="45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Informe de la Lista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2589011" y="1416912"/>
            <a:ext cx="2678666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listar(nodo*x)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p("%4d",x-&gt;dato);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listar(x-&gt;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s-AR" dirty="0"/>
          </a:p>
        </p:txBody>
      </p:sp>
      <p:grpSp>
        <p:nvGrpSpPr>
          <p:cNvPr id="13" name="Grupo 12"/>
          <p:cNvGrpSpPr/>
          <p:nvPr/>
        </p:nvGrpSpPr>
        <p:grpSpPr>
          <a:xfrm>
            <a:off x="3960861" y="931267"/>
            <a:ext cx="7811360" cy="2552876"/>
            <a:chOff x="2917178" y="3961398"/>
            <a:chExt cx="7811360" cy="2552876"/>
          </a:xfrm>
        </p:grpSpPr>
        <p:grpSp>
          <p:nvGrpSpPr>
            <p:cNvPr id="12" name="Grupo 11"/>
            <p:cNvGrpSpPr/>
            <p:nvPr/>
          </p:nvGrpSpPr>
          <p:grpSpPr>
            <a:xfrm>
              <a:off x="2917178" y="4184990"/>
              <a:ext cx="7811360" cy="2329284"/>
              <a:chOff x="2917178" y="4184990"/>
              <a:chExt cx="7811360" cy="2329284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2917178" y="4575325"/>
                <a:ext cx="7811360" cy="1938949"/>
                <a:chOff x="2081491" y="3701189"/>
                <a:chExt cx="7811360" cy="1938949"/>
              </a:xfrm>
            </p:grpSpPr>
            <p:grpSp>
              <p:nvGrpSpPr>
                <p:cNvPr id="52" name="Grupo 51"/>
                <p:cNvGrpSpPr/>
                <p:nvPr/>
              </p:nvGrpSpPr>
              <p:grpSpPr>
                <a:xfrm>
                  <a:off x="4906402" y="4579964"/>
                  <a:ext cx="2200854" cy="1060174"/>
                  <a:chOff x="6526654" y="4579964"/>
                  <a:chExt cx="2200854" cy="1060174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7601831" y="4579964"/>
                    <a:ext cx="1125677" cy="1060174"/>
                    <a:chOff x="8066978" y="3074503"/>
                    <a:chExt cx="1125677" cy="1060174"/>
                  </a:xfrm>
                </p:grpSpPr>
                <p:grpSp>
                  <p:nvGrpSpPr>
                    <p:cNvPr id="41" name="Grupo 40"/>
                    <p:cNvGrpSpPr/>
                    <p:nvPr/>
                  </p:nvGrpSpPr>
                  <p:grpSpPr>
                    <a:xfrm>
                      <a:off x="8066978" y="3074503"/>
                      <a:ext cx="1125677" cy="1060174"/>
                      <a:chOff x="7673767" y="2862469"/>
                      <a:chExt cx="1125677" cy="1060174"/>
                    </a:xfrm>
                  </p:grpSpPr>
                  <p:sp>
                    <p:nvSpPr>
                      <p:cNvPr id="45" name="Rectángulo 44"/>
                      <p:cNvSpPr/>
                      <p:nvPr/>
                    </p:nvSpPr>
                    <p:spPr>
                      <a:xfrm>
                        <a:off x="7673767" y="2862469"/>
                        <a:ext cx="1125677" cy="106017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001">
                        <a:schemeClr val="lt2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  <p:cxnSp>
                    <p:nvCxnSpPr>
                      <p:cNvPr id="46" name="Conector recto 45"/>
                      <p:cNvCxnSpPr>
                        <a:stCxn id="45" idx="1"/>
                        <a:endCxn id="45" idx="3"/>
                      </p:cNvCxnSpPr>
                      <p:nvPr/>
                    </p:nvCxnSpPr>
                    <p:spPr>
                      <a:xfrm>
                        <a:off x="7673767" y="3392556"/>
                        <a:ext cx="1125677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3" name="CuadroTexto 42"/>
                    <p:cNvSpPr txBox="1"/>
                    <p:nvPr/>
                  </p:nvSpPr>
                  <p:spPr>
                    <a:xfrm>
                      <a:off x="8232250" y="3128376"/>
                      <a:ext cx="7951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AR" dirty="0" smtClean="0"/>
                        <a:t>56</a:t>
                      </a:r>
                      <a:endParaRPr lang="es-AR" dirty="0"/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8261405" y="3647371"/>
                      <a:ext cx="7951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s-AR" dirty="0"/>
                    </a:p>
                  </p:txBody>
                </p:sp>
              </p:grpSp>
              <p:sp>
                <p:nvSpPr>
                  <p:cNvPr id="7" name="Rectángulo 6"/>
                  <p:cNvSpPr/>
                  <p:nvPr/>
                </p:nvSpPr>
                <p:spPr>
                  <a:xfrm>
                    <a:off x="6526654" y="4633837"/>
                    <a:ext cx="103586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dirty="0"/>
                      <a:t>6A0DE8</a:t>
                    </a:r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>
                  <a:off x="2081491" y="4579964"/>
                  <a:ext cx="2136843" cy="1060174"/>
                  <a:chOff x="2514628" y="4516381"/>
                  <a:chExt cx="2136843" cy="1060174"/>
                </a:xfrm>
              </p:grpSpPr>
              <p:grpSp>
                <p:nvGrpSpPr>
                  <p:cNvPr id="19" name="Grupo 18"/>
                  <p:cNvGrpSpPr/>
                  <p:nvPr/>
                </p:nvGrpSpPr>
                <p:grpSpPr>
                  <a:xfrm>
                    <a:off x="3525794" y="4516381"/>
                    <a:ext cx="1125677" cy="1060174"/>
                    <a:chOff x="8066978" y="3074503"/>
                    <a:chExt cx="1125677" cy="1060174"/>
                  </a:xfrm>
                </p:grpSpPr>
                <p:grpSp>
                  <p:nvGrpSpPr>
                    <p:cNvPr id="22" name="Grupo 21"/>
                    <p:cNvGrpSpPr/>
                    <p:nvPr/>
                  </p:nvGrpSpPr>
                  <p:grpSpPr>
                    <a:xfrm>
                      <a:off x="8066978" y="3074503"/>
                      <a:ext cx="1125677" cy="1060174"/>
                      <a:chOff x="7673767" y="2862469"/>
                      <a:chExt cx="1125677" cy="1060174"/>
                    </a:xfrm>
                  </p:grpSpPr>
                  <p:sp>
                    <p:nvSpPr>
                      <p:cNvPr id="25" name="Rectángulo 24"/>
                      <p:cNvSpPr/>
                      <p:nvPr/>
                    </p:nvSpPr>
                    <p:spPr>
                      <a:xfrm>
                        <a:off x="7673767" y="2862469"/>
                        <a:ext cx="1125677" cy="106017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001">
                        <a:schemeClr val="lt2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AR"/>
                      </a:p>
                    </p:txBody>
                  </p:sp>
                  <p:cxnSp>
                    <p:nvCxnSpPr>
                      <p:cNvPr id="27" name="Conector recto 26"/>
                      <p:cNvCxnSpPr>
                        <a:stCxn id="25" idx="1"/>
                        <a:endCxn id="25" idx="3"/>
                      </p:cNvCxnSpPr>
                      <p:nvPr/>
                    </p:nvCxnSpPr>
                    <p:spPr>
                      <a:xfrm>
                        <a:off x="7673767" y="3392556"/>
                        <a:ext cx="1125677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" name="CuadroTexto 22"/>
                    <p:cNvSpPr txBox="1"/>
                    <p:nvPr/>
                  </p:nvSpPr>
                  <p:spPr>
                    <a:xfrm>
                      <a:off x="8232250" y="3128376"/>
                      <a:ext cx="7951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AR" dirty="0" smtClean="0"/>
                        <a:t>23</a:t>
                      </a:r>
                      <a:endParaRPr lang="es-AR" dirty="0"/>
                    </a:p>
                  </p:txBody>
                </p:sp>
                <p:sp>
                  <p:nvSpPr>
                    <p:cNvPr id="24" name="CuadroTexto 23"/>
                    <p:cNvSpPr txBox="1"/>
                    <p:nvPr/>
                  </p:nvSpPr>
                  <p:spPr>
                    <a:xfrm>
                      <a:off x="8261405" y="3647371"/>
                      <a:ext cx="7951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s-AR" dirty="0"/>
                    </a:p>
                  </p:txBody>
                </p:sp>
              </p:grpSp>
              <p:sp>
                <p:nvSpPr>
                  <p:cNvPr id="48" name="Rectángulo 47"/>
                  <p:cNvSpPr/>
                  <p:nvPr/>
                </p:nvSpPr>
                <p:spPr>
                  <a:xfrm>
                    <a:off x="2514628" y="4575208"/>
                    <a:ext cx="104227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dirty="0"/>
                      <a:t>6A0DB8</a:t>
                    </a:r>
                  </a:p>
                </p:txBody>
              </p:sp>
              <p:sp>
                <p:nvSpPr>
                  <p:cNvPr id="49" name="Rectángulo 48"/>
                  <p:cNvSpPr/>
                  <p:nvPr/>
                </p:nvSpPr>
                <p:spPr>
                  <a:xfrm>
                    <a:off x="3599342" y="5089249"/>
                    <a:ext cx="103586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dirty="0"/>
                      <a:t>6A0DE8</a:t>
                    </a:r>
                  </a:p>
                </p:txBody>
              </p:sp>
            </p:grpSp>
            <p:cxnSp>
              <p:nvCxnSpPr>
                <p:cNvPr id="11" name="Conector curvado 10"/>
                <p:cNvCxnSpPr>
                  <a:endCxn id="7" idx="2"/>
                </p:cNvCxnSpPr>
                <p:nvPr/>
              </p:nvCxnSpPr>
              <p:spPr>
                <a:xfrm flipV="1">
                  <a:off x="4218334" y="5003169"/>
                  <a:ext cx="1205999" cy="518995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upo 27"/>
                <p:cNvGrpSpPr/>
                <p:nvPr/>
              </p:nvGrpSpPr>
              <p:grpSpPr>
                <a:xfrm>
                  <a:off x="7664502" y="3701189"/>
                  <a:ext cx="2228349" cy="1938949"/>
                  <a:chOff x="9197099" y="3701189"/>
                  <a:chExt cx="2228349" cy="1938949"/>
                </a:xfrm>
              </p:grpSpPr>
              <p:grpSp>
                <p:nvGrpSpPr>
                  <p:cNvPr id="30" name="Grupo 29"/>
                  <p:cNvGrpSpPr/>
                  <p:nvPr/>
                </p:nvGrpSpPr>
                <p:grpSpPr>
                  <a:xfrm>
                    <a:off x="9823836" y="3701189"/>
                    <a:ext cx="1601612" cy="1938949"/>
                    <a:chOff x="8431136" y="3701189"/>
                    <a:chExt cx="1601612" cy="1938949"/>
                  </a:xfrm>
                </p:grpSpPr>
                <p:grpSp>
                  <p:nvGrpSpPr>
                    <p:cNvPr id="34" name="Grupo 33"/>
                    <p:cNvGrpSpPr/>
                    <p:nvPr/>
                  </p:nvGrpSpPr>
                  <p:grpSpPr>
                    <a:xfrm>
                      <a:off x="8907071" y="4579964"/>
                      <a:ext cx="1125677" cy="1060174"/>
                      <a:chOff x="8066978" y="3074503"/>
                      <a:chExt cx="1125677" cy="1060174"/>
                    </a:xfrm>
                  </p:grpSpPr>
                  <p:grpSp>
                    <p:nvGrpSpPr>
                      <p:cNvPr id="37" name="Grupo 36"/>
                      <p:cNvGrpSpPr/>
                      <p:nvPr/>
                    </p:nvGrpSpPr>
                    <p:grpSpPr>
                      <a:xfrm>
                        <a:off x="8066978" y="3074503"/>
                        <a:ext cx="1125677" cy="1060174"/>
                        <a:chOff x="7673767" y="2862469"/>
                        <a:chExt cx="1125677" cy="1060174"/>
                      </a:xfrm>
                    </p:grpSpPr>
                    <p:sp>
                      <p:nvSpPr>
                        <p:cNvPr id="42" name="Rectángulo 41"/>
                        <p:cNvSpPr/>
                        <p:nvPr/>
                      </p:nvSpPr>
                      <p:spPr>
                        <a:xfrm>
                          <a:off x="7673767" y="2862469"/>
                          <a:ext cx="1125677" cy="106017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001">
                          <a:schemeClr val="lt2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AR"/>
                        </a:p>
                      </p:txBody>
                    </p:sp>
                    <p:cxnSp>
                      <p:nvCxnSpPr>
                        <p:cNvPr id="47" name="Conector recto 46"/>
                        <p:cNvCxnSpPr>
                          <a:stCxn id="42" idx="1"/>
                          <a:endCxn id="42" idx="3"/>
                        </p:cNvCxnSpPr>
                        <p:nvPr/>
                      </p:nvCxnSpPr>
                      <p:spPr>
                        <a:xfrm>
                          <a:off x="7673767" y="3392556"/>
                          <a:ext cx="1125677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8" name="CuadroTexto 37"/>
                      <p:cNvSpPr txBox="1"/>
                      <p:nvPr/>
                    </p:nvSpPr>
                    <p:spPr>
                      <a:xfrm>
                        <a:off x="8232250" y="3128376"/>
                        <a:ext cx="7951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AR" dirty="0" smtClean="0"/>
                          <a:t>89</a:t>
                        </a:r>
                        <a:endParaRPr lang="es-AR" dirty="0"/>
                      </a:p>
                    </p:txBody>
                  </p:sp>
                  <p:sp>
                    <p:nvSpPr>
                      <p:cNvPr id="40" name="CuadroTexto 39"/>
                      <p:cNvSpPr txBox="1"/>
                      <p:nvPr/>
                    </p:nvSpPr>
                    <p:spPr>
                      <a:xfrm>
                        <a:off x="8261405" y="3647371"/>
                        <a:ext cx="7951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AR" dirty="0" smtClean="0"/>
                          <a:t>NULL</a:t>
                        </a:r>
                        <a:endParaRPr lang="es-AR" dirty="0"/>
                      </a:p>
                    </p:txBody>
                  </p:sp>
                </p:grpSp>
                <p:sp>
                  <p:nvSpPr>
                    <p:cNvPr id="35" name="CuadroTexto 34"/>
                    <p:cNvSpPr txBox="1"/>
                    <p:nvPr/>
                  </p:nvSpPr>
                  <p:spPr>
                    <a:xfrm>
                      <a:off x="8431136" y="3701189"/>
                      <a:ext cx="328792" cy="3759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AR" dirty="0" smtClean="0"/>
                        <a:t>x</a:t>
                      </a:r>
                      <a:endParaRPr lang="es-AR" dirty="0"/>
                    </a:p>
                  </p:txBody>
                </p:sp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8682447" y="4107887"/>
                      <a:ext cx="224624" cy="3641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Rectángulo 32"/>
                  <p:cNvSpPr/>
                  <p:nvPr/>
                </p:nvSpPr>
                <p:spPr>
                  <a:xfrm>
                    <a:off x="9197099" y="4633837"/>
                    <a:ext cx="9925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dirty="0"/>
                      <a:t>6A0E30</a:t>
                    </a:r>
                  </a:p>
                </p:txBody>
              </p:sp>
            </p:grpSp>
            <p:cxnSp>
              <p:nvCxnSpPr>
                <p:cNvPr id="51" name="Conector curvado 50"/>
                <p:cNvCxnSpPr/>
                <p:nvPr/>
              </p:nvCxnSpPr>
              <p:spPr>
                <a:xfrm flipV="1">
                  <a:off x="7195837" y="5003168"/>
                  <a:ext cx="1205999" cy="518995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Rectángulo 1"/>
                <p:cNvSpPr/>
                <p:nvPr/>
              </p:nvSpPr>
              <p:spPr>
                <a:xfrm>
                  <a:off x="6063933" y="5190429"/>
                  <a:ext cx="9957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AR" b="1" dirty="0"/>
                    <a:t>6A0E30</a:t>
                  </a:r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4539916" y="4215413"/>
                <a:ext cx="2759242" cy="1130724"/>
                <a:chOff x="4539916" y="4215413"/>
                <a:chExt cx="2759242" cy="1130724"/>
              </a:xfrm>
            </p:grpSpPr>
            <p:sp>
              <p:nvSpPr>
                <p:cNvPr id="8" name="Flecha curvada hacia abajo 7"/>
                <p:cNvSpPr/>
                <p:nvPr/>
              </p:nvSpPr>
              <p:spPr>
                <a:xfrm>
                  <a:off x="4539916" y="4556429"/>
                  <a:ext cx="2759242" cy="789708"/>
                </a:xfrm>
                <a:prstGeom prst="curvedDownArrow">
                  <a:avLst>
                    <a:gd name="adj1" fmla="val 13002"/>
                    <a:gd name="adj2" fmla="val 50000"/>
                    <a:gd name="adj3" fmla="val 2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ángulo 15"/>
                <p:cNvSpPr/>
                <p:nvPr/>
              </p:nvSpPr>
              <p:spPr>
                <a:xfrm>
                  <a:off x="5218566" y="4215413"/>
                  <a:ext cx="1383136" cy="3886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A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listar(x-&gt;</a:t>
                  </a:r>
                  <a:r>
                    <a:rPr lang="es-AR" dirty="0" err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sig</a:t>
                  </a:r>
                  <a:r>
                    <a:rPr lang="es-A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);</a:t>
                  </a:r>
                  <a:endParaRPr lang="es-AR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Grupo 54"/>
              <p:cNvGrpSpPr/>
              <p:nvPr/>
            </p:nvGrpSpPr>
            <p:grpSpPr>
              <a:xfrm>
                <a:off x="7663246" y="4184990"/>
                <a:ext cx="2759242" cy="1130724"/>
                <a:chOff x="4539916" y="4215413"/>
                <a:chExt cx="2759242" cy="1130724"/>
              </a:xfrm>
            </p:grpSpPr>
            <p:sp>
              <p:nvSpPr>
                <p:cNvPr id="56" name="Flecha curvada hacia abajo 55"/>
                <p:cNvSpPr/>
                <p:nvPr/>
              </p:nvSpPr>
              <p:spPr>
                <a:xfrm>
                  <a:off x="4539916" y="4556429"/>
                  <a:ext cx="2759242" cy="789708"/>
                </a:xfrm>
                <a:prstGeom prst="curvedDownArrow">
                  <a:avLst>
                    <a:gd name="adj1" fmla="val 13002"/>
                    <a:gd name="adj2" fmla="val 50000"/>
                    <a:gd name="adj3" fmla="val 2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5218566" y="4215413"/>
                  <a:ext cx="1383136" cy="3886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A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listar(x-&gt;</a:t>
                  </a:r>
                  <a:r>
                    <a:rPr lang="es-AR" dirty="0" err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sig</a:t>
                  </a:r>
                  <a:r>
                    <a:rPr lang="es-A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);</a:t>
                  </a:r>
                  <a:endParaRPr lang="es-AR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8" name="Rectángulo 57"/>
            <p:cNvSpPr/>
            <p:nvPr/>
          </p:nvSpPr>
          <p:spPr>
            <a:xfrm>
              <a:off x="5742089" y="3961398"/>
              <a:ext cx="1035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6A0DE8</a:t>
              </a: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8691482" y="3986300"/>
              <a:ext cx="995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6A0E30</a:t>
              </a:r>
            </a:p>
          </p:txBody>
        </p:sp>
      </p:grpSp>
      <p:sp>
        <p:nvSpPr>
          <p:cNvPr id="3" name="Rectángulo 2"/>
          <p:cNvSpPr/>
          <p:nvPr/>
        </p:nvSpPr>
        <p:spPr>
          <a:xfrm>
            <a:off x="3905817" y="4491200"/>
            <a:ext cx="8167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lista ingresada</a:t>
            </a:r>
          </a:p>
          <a:p>
            <a:r>
              <a:rPr lang="es-AR" dirty="0"/>
              <a:t> [6A0DB8:]dato:  23 contador:   1 contenido 6A0DB8 </a:t>
            </a:r>
            <a:r>
              <a:rPr lang="es-AR" dirty="0" err="1"/>
              <a:t>sig</a:t>
            </a:r>
            <a:r>
              <a:rPr lang="es-AR" dirty="0"/>
              <a:t>-&gt;[6A0DE8]</a:t>
            </a:r>
          </a:p>
          <a:p>
            <a:r>
              <a:rPr lang="es-AR" dirty="0"/>
              <a:t> [6A0DE8:]dato:  56 contador:   1 contenido 6A0DE8 </a:t>
            </a:r>
            <a:r>
              <a:rPr lang="es-AR" dirty="0" err="1"/>
              <a:t>sig</a:t>
            </a:r>
            <a:r>
              <a:rPr lang="es-AR" dirty="0"/>
              <a:t>-&gt;[6A0E30]</a:t>
            </a:r>
          </a:p>
          <a:p>
            <a:r>
              <a:rPr lang="es-AR" dirty="0"/>
              <a:t> [6A0E30:]dato:  89 contador:   1 contenido 6A0E30 </a:t>
            </a:r>
            <a:r>
              <a:rPr lang="es-AR" dirty="0" err="1"/>
              <a:t>sig</a:t>
            </a:r>
            <a:r>
              <a:rPr lang="es-AR" dirty="0"/>
              <a:t>-&gt;[0]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3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7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7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2" y="68946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0924903" y="7937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</a:t>
            </a:r>
            <a:r>
              <a:rPr lang="es-AR" dirty="0" err="1" smtClean="0"/>
              <a:t>ó</a:t>
            </a:r>
            <a:r>
              <a:rPr lang="es-AR" dirty="0" smtClean="0"/>
              <a:t> </a:t>
            </a:r>
            <a:r>
              <a:rPr lang="es-AR" dirty="0" smtClean="0"/>
              <a:t>final</a:t>
            </a:r>
            <a:endParaRPr lang="es-AR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873851" y="284936"/>
            <a:ext cx="450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Informe de la Lista</a:t>
            </a:r>
            <a:endParaRPr lang="es-AR" dirty="0"/>
          </a:p>
        </p:txBody>
      </p:sp>
      <p:pic>
        <p:nvPicPr>
          <p:cNvPr id="1026" name="Picture 2" descr="Resultado de imagen para f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045" y="895412"/>
            <a:ext cx="7652941" cy="573970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27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9" y="306978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lista enlazad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05" b="9944"/>
          <a:stretch/>
        </p:blipFill>
        <p:spPr bwMode="auto">
          <a:xfrm>
            <a:off x="3427951" y="1743894"/>
            <a:ext cx="1784129" cy="50702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</p:pic>
      <p:cxnSp>
        <p:nvCxnSpPr>
          <p:cNvPr id="9" name="Conector recto de flecha 8"/>
          <p:cNvCxnSpPr/>
          <p:nvPr/>
        </p:nvCxnSpPr>
        <p:spPr>
          <a:xfrm>
            <a:off x="5538651" y="2157150"/>
            <a:ext cx="142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7067005" y="1418486"/>
            <a:ext cx="3866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Calibri" panose="020F0502020204030204" pitchFamily="34" charset="0"/>
                <a:ea typeface="Times New Roman" panose="02020603050405020304" pitchFamily="18" charset="0"/>
              </a:rPr>
              <a:t>Tratándose de estructuras de datos que crecen o se reducen en tiempo de ejecución, es posible ahorrar memoria utilizando asignación dinámica de memoria </a:t>
            </a:r>
            <a:endParaRPr lang="es-AR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35505"/>
              </p:ext>
            </p:extLst>
          </p:nvPr>
        </p:nvGraphicFramePr>
        <p:xfrm>
          <a:off x="3232007" y="4211157"/>
          <a:ext cx="6930896" cy="2001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1658">
                  <a:extLst>
                    <a:ext uri="{9D8B030D-6E8A-4147-A177-3AD203B41FA5}">
                      <a16:colId xmlns:a16="http://schemas.microsoft.com/office/drawing/2014/main" val="76986448"/>
                    </a:ext>
                  </a:extLst>
                </a:gridCol>
                <a:gridCol w="2569619">
                  <a:extLst>
                    <a:ext uri="{9D8B030D-6E8A-4147-A177-3AD203B41FA5}">
                      <a16:colId xmlns:a16="http://schemas.microsoft.com/office/drawing/2014/main" val="3423860003"/>
                    </a:ext>
                  </a:extLst>
                </a:gridCol>
                <a:gridCol w="2569619">
                  <a:extLst>
                    <a:ext uri="{9D8B030D-6E8A-4147-A177-3AD203B41FA5}">
                      <a16:colId xmlns:a16="http://schemas.microsoft.com/office/drawing/2014/main" val="149812515"/>
                    </a:ext>
                  </a:extLst>
                </a:gridCol>
              </a:tblGrid>
              <a:tr h="240030">
                <a:tc gridSpan="3"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Distintos tipos de Definición de Estructuras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86336"/>
                  </a:ext>
                </a:extLst>
              </a:tr>
              <a:tr h="10439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s-A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s-A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elemento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A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A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dato;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A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s-A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elemento*</a:t>
                      </a:r>
                      <a:r>
                        <a:rPr lang="es-A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</a:t>
                      </a:r>
                      <a:r>
                        <a:rPr lang="es-A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nodo;				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lista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s-A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dato;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A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lista*</a:t>
                      </a:r>
                      <a:r>
                        <a:rPr lang="es-A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</a:t>
                      </a: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;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lista nodo;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nodo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s-A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dato;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s-A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nodo*</a:t>
                      </a:r>
                      <a:r>
                        <a:rPr lang="es-A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</a:t>
                      </a: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nodo;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8093786"/>
                  </a:ext>
                </a:extLst>
              </a:tr>
            </a:tbl>
          </a:graphicData>
        </a:graphic>
      </p:graphicFrame>
      <p:pic>
        <p:nvPicPr>
          <p:cNvPr id="14" name="Picture 2" descr="Resultado de imagen para lista enlazad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" b="69024"/>
          <a:stretch/>
        </p:blipFill>
        <p:spPr bwMode="auto">
          <a:xfrm>
            <a:off x="2920964" y="3401260"/>
            <a:ext cx="3253412" cy="8098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3905821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9" y="306978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6966857" y="1743894"/>
            <a:ext cx="3849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</a:rPr>
              <a:t>Existen algunos métodos, para insertar datos en una lista auto referenciada, uno de ellos seria…</a:t>
            </a:r>
            <a:endParaRPr lang="es-AR" dirty="0"/>
          </a:p>
        </p:txBody>
      </p:sp>
      <p:pic>
        <p:nvPicPr>
          <p:cNvPr id="10" name="Picture 2" descr="Resultado de imagen para lista enlazad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05" b="9944"/>
          <a:stretch/>
        </p:blipFill>
        <p:spPr bwMode="auto">
          <a:xfrm>
            <a:off x="3232008" y="2944223"/>
            <a:ext cx="1784129" cy="50702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</p:pic>
      <p:cxnSp>
        <p:nvCxnSpPr>
          <p:cNvPr id="9" name="Conector recto de flecha 8"/>
          <p:cNvCxnSpPr/>
          <p:nvPr/>
        </p:nvCxnSpPr>
        <p:spPr>
          <a:xfrm flipV="1">
            <a:off x="5016137" y="2157150"/>
            <a:ext cx="1950720" cy="85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/>
          <p:nvPr/>
        </p:nvCxnSpPr>
        <p:spPr>
          <a:xfrm flipH="1">
            <a:off x="7210697" y="2743200"/>
            <a:ext cx="535577" cy="10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8016240" y="2743200"/>
            <a:ext cx="409303" cy="10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6348549" y="3892731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181703" y="3892731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</a:t>
            </a:r>
          </a:p>
          <a:p>
            <a:pPr algn="ctr"/>
            <a:r>
              <a:rPr lang="es-AR" dirty="0" smtClean="0"/>
              <a:t>Cabeza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822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7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7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-0.00118 -0.3916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9" y="306978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872550" y="563771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sp>
        <p:nvSpPr>
          <p:cNvPr id="2" name="CuadroTexto 1"/>
          <p:cNvSpPr txBox="1"/>
          <p:nvPr/>
        </p:nvSpPr>
        <p:spPr>
          <a:xfrm>
            <a:off x="5007152" y="1689907"/>
            <a:ext cx="23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Definimos un nodo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5007152" y="2299634"/>
            <a:ext cx="2711706" cy="2718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49580">
              <a:lnSpc>
                <a:spcPts val="1400"/>
              </a:lnSpc>
              <a:spcAft>
                <a:spcPts val="0"/>
              </a:spcAft>
            </a:pPr>
            <a:r>
              <a:rPr lang="es-A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nodo*lista=NULL;</a:t>
            </a:r>
            <a:endParaRPr lang="es-A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007152" y="2749210"/>
            <a:ext cx="567629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primera operación de creación es asignar la lista a NULL: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554686" y="4605270"/>
            <a:ext cx="34897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</a:rPr>
              <a:t>FUNCIONES:</a:t>
            </a:r>
          </a:p>
          <a:p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</a:rPr>
              <a:t>Las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funciones </a:t>
            </a:r>
            <a:r>
              <a:rPr lang="es-AR" b="1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malloc</a:t>
            </a:r>
            <a:r>
              <a:rPr lang="es-AR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s-AR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es-AR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EMORY </a:t>
            </a:r>
            <a:r>
              <a:rPr lang="es-AR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ALLOC</a:t>
            </a:r>
            <a:r>
              <a:rPr lang="es-AR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ATION)</a:t>
            </a: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y </a:t>
            </a:r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</a:rPr>
              <a:t>free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 y el operador </a:t>
            </a:r>
            <a:r>
              <a:rPr lang="es-AR" b="1" dirty="0" err="1">
                <a:latin typeface="Calibri" panose="020F0502020204030204" pitchFamily="34" charset="0"/>
                <a:ea typeface="Calibri" panose="020F0502020204030204" pitchFamily="34" charset="0"/>
              </a:rPr>
              <a:t>sizeof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, son esenciales en la asignación dinámica de memoria.</a:t>
            </a:r>
            <a:endParaRPr lang="es-AR" dirty="0"/>
          </a:p>
        </p:txBody>
      </p:sp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08" y="3485322"/>
            <a:ext cx="4225855" cy="316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3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9" y="306978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925558" y="563771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sp>
        <p:nvSpPr>
          <p:cNvPr id="2" name="Rectángulo 1"/>
          <p:cNvSpPr/>
          <p:nvPr/>
        </p:nvSpPr>
        <p:spPr>
          <a:xfrm>
            <a:off x="4982818" y="2023839"/>
            <a:ext cx="3326295" cy="3580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" algn="ctr">
              <a:lnSpc>
                <a:spcPct val="107000"/>
              </a:lnSpc>
              <a:spcAft>
                <a:spcPts val="800"/>
              </a:spcAft>
            </a:pP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CREAMOS UN NODO</a:t>
            </a:r>
          </a:p>
          <a:p>
            <a:pPr marL="1270">
              <a:lnSpc>
                <a:spcPct val="107000"/>
              </a:lnSpc>
              <a:spcAft>
                <a:spcPts val="800"/>
              </a:spcAft>
            </a:pP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nodo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nuevonodo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"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"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nodo *a;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"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a=(nodo*)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malloc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(nodo));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"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a-&gt;dato=x;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"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a-&gt;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=NULL;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"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"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}		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7540487" y="2372139"/>
            <a:ext cx="1908313" cy="25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9594574" y="1908313"/>
            <a:ext cx="2305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devuelve la dirección del nuevo nodo creado, x ,será el valor del dato que se le paso</a:t>
            </a:r>
            <a:endParaRPr lang="es-AR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77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9" y="306978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925558" y="563771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sp>
        <p:nvSpPr>
          <p:cNvPr id="2" name="Rectángulo 1"/>
          <p:cNvSpPr/>
          <p:nvPr/>
        </p:nvSpPr>
        <p:spPr>
          <a:xfrm>
            <a:off x="4982818" y="2023839"/>
            <a:ext cx="3326295" cy="3580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" algn="ctr">
              <a:lnSpc>
                <a:spcPct val="107000"/>
              </a:lnSpc>
              <a:spcAft>
                <a:spcPts val="800"/>
              </a:spcAft>
            </a:pP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CREAMOS UN NODO</a:t>
            </a:r>
          </a:p>
          <a:p>
            <a:pPr marL="1270">
              <a:lnSpc>
                <a:spcPct val="107000"/>
              </a:lnSpc>
              <a:spcAft>
                <a:spcPts val="800"/>
              </a:spcAft>
            </a:pPr>
            <a:r>
              <a:rPr lang="es-A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nodo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nuevonodo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x)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"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"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nodo *a;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"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a=(nodo*)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malloc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(nodo));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"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a-&gt;dato=x;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"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a-&gt;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=NULL;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"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"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}		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7540487" y="2372139"/>
            <a:ext cx="1908313" cy="25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9594574" y="1908313"/>
            <a:ext cx="2305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devuelve la dirección del nuevo nodo creado, x ,será el valor del dato que se le paso</a:t>
            </a:r>
            <a:endParaRPr lang="es-AR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399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7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9" y="306978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925558" y="563771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4421699" y="2606849"/>
            <a:ext cx="3750365" cy="319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insertar(nodo** x,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y) 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nodo *nuevo;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(*x==NULL</a:t>
            </a:r>
            <a:r>
              <a:rPr lang="es-A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nuevo=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nuevonodo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(y);	   </a:t>
            </a:r>
            <a:endParaRPr lang="es-AR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*x=nuevo</a:t>
            </a:r>
            <a:r>
              <a:rPr lang="es-A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s-AR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s-A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insertar(&amp;(*x)-&gt;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sig,y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}</a:t>
            </a:r>
            <a:endParaRPr lang="es-AR" dirty="0"/>
          </a:p>
        </p:txBody>
      </p:sp>
      <p:grpSp>
        <p:nvGrpSpPr>
          <p:cNvPr id="17" name="Grupo 16"/>
          <p:cNvGrpSpPr/>
          <p:nvPr/>
        </p:nvGrpSpPr>
        <p:grpSpPr>
          <a:xfrm>
            <a:off x="10200578" y="1213807"/>
            <a:ext cx="1125677" cy="1060174"/>
            <a:chOff x="8066978" y="3074503"/>
            <a:chExt cx="1125677" cy="1060174"/>
          </a:xfrm>
        </p:grpSpPr>
        <p:grpSp>
          <p:nvGrpSpPr>
            <p:cNvPr id="10" name="Grupo 9"/>
            <p:cNvGrpSpPr/>
            <p:nvPr/>
          </p:nvGrpSpPr>
          <p:grpSpPr>
            <a:xfrm>
              <a:off x="8066978" y="3074503"/>
              <a:ext cx="1125677" cy="1060174"/>
              <a:chOff x="7673767" y="2862469"/>
              <a:chExt cx="1125677" cy="1060174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7673767" y="2862469"/>
                <a:ext cx="1125677" cy="10601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" name="Conector recto 8"/>
              <p:cNvCxnSpPr>
                <a:stCxn id="5" idx="1"/>
                <a:endCxn id="5" idx="3"/>
              </p:cNvCxnSpPr>
              <p:nvPr/>
            </p:nvCxnSpPr>
            <p:spPr>
              <a:xfrm>
                <a:off x="7673767" y="3392556"/>
                <a:ext cx="11256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adroTexto 15"/>
            <p:cNvSpPr txBox="1"/>
            <p:nvPr/>
          </p:nvSpPr>
          <p:spPr>
            <a:xfrm>
              <a:off x="8232250" y="3128376"/>
              <a:ext cx="795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dato</a:t>
              </a:r>
              <a:endParaRPr lang="es-AR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8261405" y="3647371"/>
              <a:ext cx="795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sig</a:t>
              </a:r>
              <a:endParaRPr lang="es-AR" dirty="0"/>
            </a:p>
          </p:txBody>
        </p:sp>
      </p:grpSp>
      <p:sp>
        <p:nvSpPr>
          <p:cNvPr id="20" name="CuadroTexto 19"/>
          <p:cNvSpPr txBox="1"/>
          <p:nvPr/>
        </p:nvSpPr>
        <p:spPr>
          <a:xfrm>
            <a:off x="9072343" y="3023174"/>
            <a:ext cx="2940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Nuevo (declaro el nodo) nuevo será un puntero que contendrá la dirección de </a:t>
            </a:r>
            <a:r>
              <a:rPr lang="es-AR" dirty="0" err="1" smtClean="0"/>
              <a:t>nuevonodo</a:t>
            </a:r>
            <a:endParaRPr lang="es-AR" dirty="0"/>
          </a:p>
        </p:txBody>
      </p:sp>
      <p:sp>
        <p:nvSpPr>
          <p:cNvPr id="28" name="Rectángulo 27"/>
          <p:cNvSpPr/>
          <p:nvPr/>
        </p:nvSpPr>
        <p:spPr>
          <a:xfrm>
            <a:off x="8150382" y="418369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6A0DB8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6332919" y="3721767"/>
            <a:ext cx="1830003" cy="63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/>
          <p:cNvGrpSpPr/>
          <p:nvPr/>
        </p:nvGrpSpPr>
        <p:grpSpPr>
          <a:xfrm>
            <a:off x="8907071" y="4579964"/>
            <a:ext cx="1125677" cy="1060174"/>
            <a:chOff x="8066978" y="3074503"/>
            <a:chExt cx="1125677" cy="1060174"/>
          </a:xfrm>
        </p:grpSpPr>
        <p:grpSp>
          <p:nvGrpSpPr>
            <p:cNvPr id="34" name="Grupo 33"/>
            <p:cNvGrpSpPr/>
            <p:nvPr/>
          </p:nvGrpSpPr>
          <p:grpSpPr>
            <a:xfrm>
              <a:off x="8066978" y="3074503"/>
              <a:ext cx="1125677" cy="1060174"/>
              <a:chOff x="7673767" y="2862469"/>
              <a:chExt cx="1125677" cy="1060174"/>
            </a:xfrm>
          </p:grpSpPr>
          <p:sp>
            <p:nvSpPr>
              <p:cNvPr id="37" name="Rectángulo 36"/>
              <p:cNvSpPr/>
              <p:nvPr/>
            </p:nvSpPr>
            <p:spPr>
              <a:xfrm>
                <a:off x="7673767" y="2862469"/>
                <a:ext cx="1125677" cy="10601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38" name="Conector recto 37"/>
              <p:cNvCxnSpPr>
                <a:stCxn id="37" idx="1"/>
                <a:endCxn id="37" idx="3"/>
              </p:cNvCxnSpPr>
              <p:nvPr/>
            </p:nvCxnSpPr>
            <p:spPr>
              <a:xfrm>
                <a:off x="7673767" y="3392556"/>
                <a:ext cx="11256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CuadroTexto 34"/>
            <p:cNvSpPr txBox="1"/>
            <p:nvPr/>
          </p:nvSpPr>
          <p:spPr>
            <a:xfrm>
              <a:off x="8232250" y="3128376"/>
              <a:ext cx="795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23</a:t>
              </a:r>
              <a:endParaRPr lang="es-AR" dirty="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8261405" y="3647371"/>
              <a:ext cx="795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NULL</a:t>
              </a:r>
              <a:endParaRPr lang="es-AR" dirty="0"/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1541701" y="4633837"/>
            <a:ext cx="3018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*x es NULL de entrada entonces x 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queda 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mirando a nuevo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7909772" y="3544071"/>
            <a:ext cx="328792" cy="37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x</a:t>
            </a:r>
            <a:endParaRPr lang="es-AR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8213049" y="3874129"/>
            <a:ext cx="224624" cy="36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6085450" y="3249836"/>
            <a:ext cx="29868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V="1">
            <a:off x="3411216" y="4086119"/>
            <a:ext cx="1615743" cy="54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ins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2" name="Picture 8" descr="Resultado de imagen para ins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9" y="306978"/>
            <a:ext cx="2723736" cy="14369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925558" y="563771"/>
            <a:ext cx="12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Inserción Por Cola o final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4421699" y="2606849"/>
            <a:ext cx="3750365" cy="337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insertar(nodo** x,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y) 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nodo *nuevo;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(*x==NULL)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nuevo=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nuevonodo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(y);	   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*x=nuevo;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insertar(&amp;(*x)-&gt;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sig,y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}</a:t>
            </a:r>
            <a:endParaRPr lang="es-AR" dirty="0"/>
          </a:p>
          <a:p>
            <a:pPr>
              <a:lnSpc>
                <a:spcPts val="1400"/>
              </a:lnSpc>
              <a:spcAft>
                <a:spcPts val="800"/>
              </a:spcAft>
            </a:pPr>
            <a:endParaRPr lang="es-AR" dirty="0"/>
          </a:p>
        </p:txBody>
      </p:sp>
      <p:grpSp>
        <p:nvGrpSpPr>
          <p:cNvPr id="17" name="Grupo 16"/>
          <p:cNvGrpSpPr/>
          <p:nvPr/>
        </p:nvGrpSpPr>
        <p:grpSpPr>
          <a:xfrm>
            <a:off x="10200578" y="1213807"/>
            <a:ext cx="1125677" cy="1060174"/>
            <a:chOff x="8066978" y="3074503"/>
            <a:chExt cx="1125677" cy="1060174"/>
          </a:xfrm>
        </p:grpSpPr>
        <p:grpSp>
          <p:nvGrpSpPr>
            <p:cNvPr id="10" name="Grupo 9"/>
            <p:cNvGrpSpPr/>
            <p:nvPr/>
          </p:nvGrpSpPr>
          <p:grpSpPr>
            <a:xfrm>
              <a:off x="8066978" y="3074503"/>
              <a:ext cx="1125677" cy="1060174"/>
              <a:chOff x="7673767" y="2862469"/>
              <a:chExt cx="1125677" cy="1060174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7673767" y="2862469"/>
                <a:ext cx="1125677" cy="10601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" name="Conector recto 8"/>
              <p:cNvCxnSpPr>
                <a:stCxn id="5" idx="1"/>
                <a:endCxn id="5" idx="3"/>
              </p:cNvCxnSpPr>
              <p:nvPr/>
            </p:nvCxnSpPr>
            <p:spPr>
              <a:xfrm>
                <a:off x="7673767" y="3392556"/>
                <a:ext cx="11256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adroTexto 15"/>
            <p:cNvSpPr txBox="1"/>
            <p:nvPr/>
          </p:nvSpPr>
          <p:spPr>
            <a:xfrm>
              <a:off x="8232250" y="3128376"/>
              <a:ext cx="795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dato</a:t>
              </a:r>
              <a:endParaRPr lang="es-AR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8261405" y="3647371"/>
              <a:ext cx="795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sig</a:t>
              </a:r>
              <a:endParaRPr lang="es-AR" dirty="0"/>
            </a:p>
          </p:txBody>
        </p:sp>
      </p:grpSp>
      <p:sp>
        <p:nvSpPr>
          <p:cNvPr id="20" name="CuadroTexto 19"/>
          <p:cNvSpPr txBox="1"/>
          <p:nvPr/>
        </p:nvSpPr>
        <p:spPr>
          <a:xfrm>
            <a:off x="8907071" y="3051422"/>
            <a:ext cx="1101823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nuevo</a:t>
            </a:r>
            <a:endParaRPr lang="es-AR" dirty="0"/>
          </a:p>
        </p:txBody>
      </p:sp>
      <p:sp>
        <p:nvSpPr>
          <p:cNvPr id="28" name="Rectángulo 27"/>
          <p:cNvSpPr/>
          <p:nvPr/>
        </p:nvSpPr>
        <p:spPr>
          <a:xfrm>
            <a:off x="8150382" y="418369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6A0DB8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6332919" y="3721767"/>
            <a:ext cx="1830003" cy="63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/>
          <p:cNvGrpSpPr/>
          <p:nvPr/>
        </p:nvGrpSpPr>
        <p:grpSpPr>
          <a:xfrm>
            <a:off x="8907071" y="4579964"/>
            <a:ext cx="1125677" cy="1060174"/>
            <a:chOff x="8066978" y="3074503"/>
            <a:chExt cx="1125677" cy="1060174"/>
          </a:xfrm>
        </p:grpSpPr>
        <p:grpSp>
          <p:nvGrpSpPr>
            <p:cNvPr id="34" name="Grupo 33"/>
            <p:cNvGrpSpPr/>
            <p:nvPr/>
          </p:nvGrpSpPr>
          <p:grpSpPr>
            <a:xfrm>
              <a:off x="8066978" y="3074503"/>
              <a:ext cx="1125677" cy="1060174"/>
              <a:chOff x="7673767" y="2862469"/>
              <a:chExt cx="1125677" cy="1060174"/>
            </a:xfrm>
          </p:grpSpPr>
          <p:sp>
            <p:nvSpPr>
              <p:cNvPr id="37" name="Rectángulo 36"/>
              <p:cNvSpPr/>
              <p:nvPr/>
            </p:nvSpPr>
            <p:spPr>
              <a:xfrm>
                <a:off x="7673767" y="2862469"/>
                <a:ext cx="1125677" cy="10601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38" name="Conector recto 37"/>
              <p:cNvCxnSpPr>
                <a:stCxn id="37" idx="1"/>
                <a:endCxn id="37" idx="3"/>
              </p:cNvCxnSpPr>
              <p:nvPr/>
            </p:nvCxnSpPr>
            <p:spPr>
              <a:xfrm>
                <a:off x="7673767" y="3392556"/>
                <a:ext cx="11256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CuadroTexto 34"/>
            <p:cNvSpPr txBox="1"/>
            <p:nvPr/>
          </p:nvSpPr>
          <p:spPr>
            <a:xfrm>
              <a:off x="8232250" y="3128376"/>
              <a:ext cx="795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23</a:t>
              </a:r>
              <a:endParaRPr lang="es-AR" dirty="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8261405" y="3647371"/>
              <a:ext cx="795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NULL</a:t>
              </a:r>
              <a:endParaRPr lang="es-AR" dirty="0"/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1541701" y="4633837"/>
            <a:ext cx="3018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*x es NULL de entrada entonces x que mirando a nuevo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7909772" y="3544071"/>
            <a:ext cx="328792" cy="37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x</a:t>
            </a:r>
            <a:endParaRPr lang="es-AR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8213049" y="3874129"/>
            <a:ext cx="224624" cy="36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6085450" y="3249836"/>
            <a:ext cx="29868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V="1">
            <a:off x="3411216" y="4086119"/>
            <a:ext cx="1615743" cy="54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07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9" grpId="0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287</TotalTime>
  <Words>1377</Words>
  <Application>Microsoft Office PowerPoint</Application>
  <PresentationFormat>Panorámica</PresentationFormat>
  <Paragraphs>465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 3</vt:lpstr>
      <vt:lpstr>Espiral</vt:lpstr>
      <vt:lpstr>Listas Auto referenciadas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</dc:title>
  <dc:creator>informatica</dc:creator>
  <cp:lastModifiedBy>informatica</cp:lastModifiedBy>
  <cp:revision>28</cp:revision>
  <dcterms:created xsi:type="dcterms:W3CDTF">2018-05-24T20:46:04Z</dcterms:created>
  <dcterms:modified xsi:type="dcterms:W3CDTF">2018-05-30T21:47:53Z</dcterms:modified>
</cp:coreProperties>
</file>