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4"/>
    <p:restoredTop sz="94633"/>
  </p:normalViewPr>
  <p:slideViewPr>
    <p:cSldViewPr snapToGrid="0" snapToObjects="1">
      <p:cViewPr varScale="1">
        <p:scale>
          <a:sx n="61" d="100"/>
          <a:sy n="61" d="100"/>
        </p:scale>
        <p:origin x="224"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C7478E-A70A-4858-A157-5A418B9791E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BD89890-B111-4263-905A-EB6694A58830}">
      <dgm:prSet/>
      <dgm:spPr/>
      <dgm:t>
        <a:bodyPr/>
        <a:lstStyle/>
        <a:p>
          <a:r>
            <a:rPr lang="en-GB"/>
            <a:t>In order to get a numerical gauge of the impact of each feature in the LogisticRegression model, the Odds Ratio is used. </a:t>
          </a:r>
          <a:endParaRPr lang="en-US"/>
        </a:p>
      </dgm:t>
    </dgm:pt>
    <dgm:pt modelId="{F7473A17-6F62-428F-B1B8-EAA733A1182F}" type="parTrans" cxnId="{FAF52B93-2B0E-44C4-A28B-7D1686F823D2}">
      <dgm:prSet/>
      <dgm:spPr/>
      <dgm:t>
        <a:bodyPr/>
        <a:lstStyle/>
        <a:p>
          <a:endParaRPr lang="en-US"/>
        </a:p>
      </dgm:t>
    </dgm:pt>
    <dgm:pt modelId="{A0E4AD27-851F-4F90-98FD-C7AB58AA889A}" type="sibTrans" cxnId="{FAF52B93-2B0E-44C4-A28B-7D1686F823D2}">
      <dgm:prSet/>
      <dgm:spPr/>
      <dgm:t>
        <a:bodyPr/>
        <a:lstStyle/>
        <a:p>
          <a:endParaRPr lang="en-US"/>
        </a:p>
      </dgm:t>
    </dgm:pt>
    <dgm:pt modelId="{8824E3C8-687A-4945-B5B8-7CFEF342C730}">
      <dgm:prSet/>
      <dgm:spPr/>
      <dgm:t>
        <a:bodyPr/>
        <a:lstStyle/>
        <a:p>
          <a:r>
            <a:rPr lang="en-GB"/>
            <a:t>For continuous variables </a:t>
          </a:r>
          <a:endParaRPr lang="en-US"/>
        </a:p>
      </dgm:t>
    </dgm:pt>
    <dgm:pt modelId="{73AF938B-A366-4855-85CD-A1F097C97033}" type="parTrans" cxnId="{2EBA4EEF-1F2A-493D-BB62-7E73093630AA}">
      <dgm:prSet/>
      <dgm:spPr/>
      <dgm:t>
        <a:bodyPr/>
        <a:lstStyle/>
        <a:p>
          <a:endParaRPr lang="en-US"/>
        </a:p>
      </dgm:t>
    </dgm:pt>
    <dgm:pt modelId="{180E7D44-54EC-413B-97AA-842999447F9E}" type="sibTrans" cxnId="{2EBA4EEF-1F2A-493D-BB62-7E73093630AA}">
      <dgm:prSet/>
      <dgm:spPr/>
      <dgm:t>
        <a:bodyPr/>
        <a:lstStyle/>
        <a:p>
          <a:endParaRPr lang="en-US"/>
        </a:p>
      </dgm:t>
    </dgm:pt>
    <dgm:pt modelId="{6ABF86F3-428E-49B3-9F53-19902B6103E8}">
      <dgm:prSet/>
      <dgm:spPr/>
      <dgm:t>
        <a:bodyPr/>
        <a:lstStyle/>
        <a:p>
          <a:r>
            <a:rPr lang="en-GB"/>
            <a:t>For categorical predictors</a:t>
          </a:r>
          <a:endParaRPr lang="en-US"/>
        </a:p>
      </dgm:t>
    </dgm:pt>
    <dgm:pt modelId="{CC18DEB5-0E82-4585-AF69-D5180945394C}" type="parTrans" cxnId="{1842E1ED-BBBE-411C-845F-60EF571DE03F}">
      <dgm:prSet/>
      <dgm:spPr/>
      <dgm:t>
        <a:bodyPr/>
        <a:lstStyle/>
        <a:p>
          <a:endParaRPr lang="en-US"/>
        </a:p>
      </dgm:t>
    </dgm:pt>
    <dgm:pt modelId="{7EADB129-CEEE-48D0-9A2F-52A7F35C8779}" type="sibTrans" cxnId="{1842E1ED-BBBE-411C-845F-60EF571DE03F}">
      <dgm:prSet/>
      <dgm:spPr/>
      <dgm:t>
        <a:bodyPr/>
        <a:lstStyle/>
        <a:p>
          <a:endParaRPr lang="en-US"/>
        </a:p>
      </dgm:t>
    </dgm:pt>
    <dgm:pt modelId="{6B7A4740-CD9E-7E40-A4E2-6B2FDE6AC2D3}" type="pres">
      <dgm:prSet presAssocID="{C6C7478E-A70A-4858-A157-5A418B9791E2}" presName="linear" presStyleCnt="0">
        <dgm:presLayoutVars>
          <dgm:animLvl val="lvl"/>
          <dgm:resizeHandles val="exact"/>
        </dgm:presLayoutVars>
      </dgm:prSet>
      <dgm:spPr/>
    </dgm:pt>
    <dgm:pt modelId="{5EBA291C-E882-544F-BF51-5CF9365CF8F1}" type="pres">
      <dgm:prSet presAssocID="{8BD89890-B111-4263-905A-EB6694A58830}" presName="parentText" presStyleLbl="node1" presStyleIdx="0" presStyleCnt="3">
        <dgm:presLayoutVars>
          <dgm:chMax val="0"/>
          <dgm:bulletEnabled val="1"/>
        </dgm:presLayoutVars>
      </dgm:prSet>
      <dgm:spPr/>
    </dgm:pt>
    <dgm:pt modelId="{4C89323B-04C1-F14C-AB69-65DBA505A58A}" type="pres">
      <dgm:prSet presAssocID="{A0E4AD27-851F-4F90-98FD-C7AB58AA889A}" presName="spacer" presStyleCnt="0"/>
      <dgm:spPr/>
    </dgm:pt>
    <dgm:pt modelId="{37FED1E3-E9E7-9E4A-9DD5-3A34D8AF2A45}" type="pres">
      <dgm:prSet presAssocID="{8824E3C8-687A-4945-B5B8-7CFEF342C730}" presName="parentText" presStyleLbl="node1" presStyleIdx="1" presStyleCnt="3">
        <dgm:presLayoutVars>
          <dgm:chMax val="0"/>
          <dgm:bulletEnabled val="1"/>
        </dgm:presLayoutVars>
      </dgm:prSet>
      <dgm:spPr/>
    </dgm:pt>
    <dgm:pt modelId="{0403F175-BF62-DF4A-BB30-19338F373E39}" type="pres">
      <dgm:prSet presAssocID="{180E7D44-54EC-413B-97AA-842999447F9E}" presName="spacer" presStyleCnt="0"/>
      <dgm:spPr/>
    </dgm:pt>
    <dgm:pt modelId="{2BE5D981-B9F6-BA40-9465-D3B277AF20E0}" type="pres">
      <dgm:prSet presAssocID="{6ABF86F3-428E-49B3-9F53-19902B6103E8}" presName="parentText" presStyleLbl="node1" presStyleIdx="2" presStyleCnt="3">
        <dgm:presLayoutVars>
          <dgm:chMax val="0"/>
          <dgm:bulletEnabled val="1"/>
        </dgm:presLayoutVars>
      </dgm:prSet>
      <dgm:spPr/>
    </dgm:pt>
  </dgm:ptLst>
  <dgm:cxnLst>
    <dgm:cxn modelId="{AA01524C-4742-B64E-A788-4743EAA40627}" type="presOf" srcId="{C6C7478E-A70A-4858-A157-5A418B9791E2}" destId="{6B7A4740-CD9E-7E40-A4E2-6B2FDE6AC2D3}" srcOrd="0" destOrd="0" presId="urn:microsoft.com/office/officeart/2005/8/layout/vList2"/>
    <dgm:cxn modelId="{FAF52B93-2B0E-44C4-A28B-7D1686F823D2}" srcId="{C6C7478E-A70A-4858-A157-5A418B9791E2}" destId="{8BD89890-B111-4263-905A-EB6694A58830}" srcOrd="0" destOrd="0" parTransId="{F7473A17-6F62-428F-B1B8-EAA733A1182F}" sibTransId="{A0E4AD27-851F-4F90-98FD-C7AB58AA889A}"/>
    <dgm:cxn modelId="{20764EAE-71D8-504F-B7E3-001AF6F8ADE6}" type="presOf" srcId="{8BD89890-B111-4263-905A-EB6694A58830}" destId="{5EBA291C-E882-544F-BF51-5CF9365CF8F1}" srcOrd="0" destOrd="0" presId="urn:microsoft.com/office/officeart/2005/8/layout/vList2"/>
    <dgm:cxn modelId="{FB2821AF-6E3F-BA4D-BEA4-AD0D90A823A4}" type="presOf" srcId="{8824E3C8-687A-4945-B5B8-7CFEF342C730}" destId="{37FED1E3-E9E7-9E4A-9DD5-3A34D8AF2A45}" srcOrd="0" destOrd="0" presId="urn:microsoft.com/office/officeart/2005/8/layout/vList2"/>
    <dgm:cxn modelId="{B2378DD4-BB36-9047-AE7B-13413FD9F0C6}" type="presOf" srcId="{6ABF86F3-428E-49B3-9F53-19902B6103E8}" destId="{2BE5D981-B9F6-BA40-9465-D3B277AF20E0}" srcOrd="0" destOrd="0" presId="urn:microsoft.com/office/officeart/2005/8/layout/vList2"/>
    <dgm:cxn modelId="{1842E1ED-BBBE-411C-845F-60EF571DE03F}" srcId="{C6C7478E-A70A-4858-A157-5A418B9791E2}" destId="{6ABF86F3-428E-49B3-9F53-19902B6103E8}" srcOrd="2" destOrd="0" parTransId="{CC18DEB5-0E82-4585-AF69-D5180945394C}" sibTransId="{7EADB129-CEEE-48D0-9A2F-52A7F35C8779}"/>
    <dgm:cxn modelId="{2EBA4EEF-1F2A-493D-BB62-7E73093630AA}" srcId="{C6C7478E-A70A-4858-A157-5A418B9791E2}" destId="{8824E3C8-687A-4945-B5B8-7CFEF342C730}" srcOrd="1" destOrd="0" parTransId="{73AF938B-A366-4855-85CD-A1F097C97033}" sibTransId="{180E7D44-54EC-413B-97AA-842999447F9E}"/>
    <dgm:cxn modelId="{CE09B445-92E4-054A-96B4-814502675F40}" type="presParOf" srcId="{6B7A4740-CD9E-7E40-A4E2-6B2FDE6AC2D3}" destId="{5EBA291C-E882-544F-BF51-5CF9365CF8F1}" srcOrd="0" destOrd="0" presId="urn:microsoft.com/office/officeart/2005/8/layout/vList2"/>
    <dgm:cxn modelId="{A67A5EFA-EFE9-1E42-81A7-24437EEA0160}" type="presParOf" srcId="{6B7A4740-CD9E-7E40-A4E2-6B2FDE6AC2D3}" destId="{4C89323B-04C1-F14C-AB69-65DBA505A58A}" srcOrd="1" destOrd="0" presId="urn:microsoft.com/office/officeart/2005/8/layout/vList2"/>
    <dgm:cxn modelId="{A6FE65AD-4AA0-0F43-A48B-3F88F8D7C82D}" type="presParOf" srcId="{6B7A4740-CD9E-7E40-A4E2-6B2FDE6AC2D3}" destId="{37FED1E3-E9E7-9E4A-9DD5-3A34D8AF2A45}" srcOrd="2" destOrd="0" presId="urn:microsoft.com/office/officeart/2005/8/layout/vList2"/>
    <dgm:cxn modelId="{D8C5A751-C452-4F49-AD6F-6638ECF786C7}" type="presParOf" srcId="{6B7A4740-CD9E-7E40-A4E2-6B2FDE6AC2D3}" destId="{0403F175-BF62-DF4A-BB30-19338F373E39}" srcOrd="3" destOrd="0" presId="urn:microsoft.com/office/officeart/2005/8/layout/vList2"/>
    <dgm:cxn modelId="{8096A424-25E7-CA4C-B92E-4497E2FBE34D}" type="presParOf" srcId="{6B7A4740-CD9E-7E40-A4E2-6B2FDE6AC2D3}" destId="{2BE5D981-B9F6-BA40-9465-D3B277AF20E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A291C-E882-544F-BF51-5CF9365CF8F1}">
      <dsp:nvSpPr>
        <dsp:cNvPr id="0" name=""/>
        <dsp:cNvSpPr/>
      </dsp:nvSpPr>
      <dsp:spPr>
        <a:xfrm>
          <a:off x="0" y="548580"/>
          <a:ext cx="6900512" cy="1429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In order to get a numerical gauge of the impact of each feature in the LogisticRegression model, the Odds Ratio is used. </a:t>
          </a:r>
          <a:endParaRPr lang="en-US" sz="2600" kern="1200"/>
        </a:p>
      </dsp:txBody>
      <dsp:txXfrm>
        <a:off x="69794" y="618374"/>
        <a:ext cx="6760924" cy="1290152"/>
      </dsp:txXfrm>
    </dsp:sp>
    <dsp:sp modelId="{37FED1E3-E9E7-9E4A-9DD5-3A34D8AF2A45}">
      <dsp:nvSpPr>
        <dsp:cNvPr id="0" name=""/>
        <dsp:cNvSpPr/>
      </dsp:nvSpPr>
      <dsp:spPr>
        <a:xfrm>
          <a:off x="0" y="2053200"/>
          <a:ext cx="6900512" cy="14297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For continuous variables </a:t>
          </a:r>
          <a:endParaRPr lang="en-US" sz="2600" kern="1200"/>
        </a:p>
      </dsp:txBody>
      <dsp:txXfrm>
        <a:off x="69794" y="2122994"/>
        <a:ext cx="6760924" cy="1290152"/>
      </dsp:txXfrm>
    </dsp:sp>
    <dsp:sp modelId="{2BE5D981-B9F6-BA40-9465-D3B277AF20E0}">
      <dsp:nvSpPr>
        <dsp:cNvPr id="0" name=""/>
        <dsp:cNvSpPr/>
      </dsp:nvSpPr>
      <dsp:spPr>
        <a:xfrm>
          <a:off x="0" y="3557820"/>
          <a:ext cx="6900512" cy="14297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For categorical predictors</a:t>
          </a:r>
          <a:endParaRPr lang="en-US" sz="2600" kern="1200"/>
        </a:p>
      </dsp:txBody>
      <dsp:txXfrm>
        <a:off x="69794" y="3627614"/>
        <a:ext cx="6760924" cy="1290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EAB2-B11B-5344-B258-AF1D9937C96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63B97D0F-C9AF-274B-B462-9833006A2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A06B62F-DAE5-0247-B79B-826CD7434F28}"/>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5" name="Footer Placeholder 4">
            <a:extLst>
              <a:ext uri="{FF2B5EF4-FFF2-40B4-BE49-F238E27FC236}">
                <a16:creationId xmlns:a16="http://schemas.microsoft.com/office/drawing/2014/main" id="{B9331950-06AF-3C43-AF7D-975ADA415D5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EC6A9E1-C18F-F045-A72F-E860D5F5AAAC}"/>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243764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D6BD-DA3E-554A-9F2C-F215047ED712}"/>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5751D57-9BE0-C148-9A8E-590C0222FBD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41CBE4A-80F6-7F42-B6AE-A5A0D51D36D1}"/>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5" name="Footer Placeholder 4">
            <a:extLst>
              <a:ext uri="{FF2B5EF4-FFF2-40B4-BE49-F238E27FC236}">
                <a16:creationId xmlns:a16="http://schemas.microsoft.com/office/drawing/2014/main" id="{F6C1BA70-5F60-0045-BD93-B2503846130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2F93C5C-B71D-D642-A18F-9C939143652E}"/>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148503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B0D10D-40C7-3443-B70D-B515F7F995C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728624D9-40BF-DE48-B890-96E8892EE3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A3E5347-6DC7-AB4A-8F23-45349F1323A4}"/>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5" name="Footer Placeholder 4">
            <a:extLst>
              <a:ext uri="{FF2B5EF4-FFF2-40B4-BE49-F238E27FC236}">
                <a16:creationId xmlns:a16="http://schemas.microsoft.com/office/drawing/2014/main" id="{92F9054A-EC78-3E4E-9D7D-54F4EBEAA2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34C603C-78DE-9747-B392-D9F4151D77DE}"/>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30442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C489-2454-864A-BF1D-EDDFC3673965}"/>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3A11B9C8-AD9C-5047-A42F-4F39F6E95C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3DF77A1F-A712-B44D-B8C4-FD7BD14BEBD9}"/>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5" name="Footer Placeholder 4">
            <a:extLst>
              <a:ext uri="{FF2B5EF4-FFF2-40B4-BE49-F238E27FC236}">
                <a16:creationId xmlns:a16="http://schemas.microsoft.com/office/drawing/2014/main" id="{54EEE94A-BC1F-E54E-B103-4C6D4FC7857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A3CC138-DA6F-B349-958D-8F2F0921AAE2}"/>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1774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284D-7802-774D-B5C7-4FB1D5654E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0F5FA78C-6C45-624F-BD26-075022C163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55AF73-9CD6-B44E-8853-212974F5D9D3}"/>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5" name="Footer Placeholder 4">
            <a:extLst>
              <a:ext uri="{FF2B5EF4-FFF2-40B4-BE49-F238E27FC236}">
                <a16:creationId xmlns:a16="http://schemas.microsoft.com/office/drawing/2014/main" id="{69F9C08D-9D67-6647-9296-6F17D4F15E1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1B0E948-C925-4448-9155-CF6B5747B61E}"/>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343294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8744-C9FA-9B45-97A2-2A134BC979C1}"/>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E03956DD-4810-2141-804A-41BD025FFA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54945D58-6FC8-C946-9461-C1BB087D24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DC067683-57C5-0349-AFF2-C9D2254C48F1}"/>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6" name="Footer Placeholder 5">
            <a:extLst>
              <a:ext uri="{FF2B5EF4-FFF2-40B4-BE49-F238E27FC236}">
                <a16:creationId xmlns:a16="http://schemas.microsoft.com/office/drawing/2014/main" id="{D7E39E03-4A76-E649-B0A3-EF2B998BF10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835A5CF-BFB9-1745-805A-FFF135B5B8D9}"/>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414473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FE23-847D-E840-A326-5558AE47FD30}"/>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4E24E82C-3280-2440-8843-E8CA22008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1694D54-BFA9-3C40-8774-82E00134DE7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39EF6203-4338-DA48-9256-6C23A4C85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EE62EE-5C8C-1B48-88D4-E027A6204F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3BBA45F6-C6FB-7F4F-BEF3-D0F6728A4B03}"/>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8" name="Footer Placeholder 7">
            <a:extLst>
              <a:ext uri="{FF2B5EF4-FFF2-40B4-BE49-F238E27FC236}">
                <a16:creationId xmlns:a16="http://schemas.microsoft.com/office/drawing/2014/main" id="{E9044193-EC91-E444-B5D0-7639976CD565}"/>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5021186E-8F4C-3F41-BD3C-ECC1BCC354A0}"/>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228948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9E36-B96E-1C47-BDD7-D3151D32752A}"/>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C02AA837-1A20-E147-A7E6-46DC9FDEDF05}"/>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4" name="Footer Placeholder 3">
            <a:extLst>
              <a:ext uri="{FF2B5EF4-FFF2-40B4-BE49-F238E27FC236}">
                <a16:creationId xmlns:a16="http://schemas.microsoft.com/office/drawing/2014/main" id="{ED8A8028-06D7-5A47-8A18-486E411308C0}"/>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7B8F956-4C92-CA46-AD15-7BF2E4A707AA}"/>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216392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EAE50-54BB-DC41-882D-535668D6997A}"/>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3" name="Footer Placeholder 2">
            <a:extLst>
              <a:ext uri="{FF2B5EF4-FFF2-40B4-BE49-F238E27FC236}">
                <a16:creationId xmlns:a16="http://schemas.microsoft.com/office/drawing/2014/main" id="{798B6891-D9E3-B44C-B24B-1CA024F9C22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13F44BDD-30B2-CA46-BC61-589EDB55B89A}"/>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95669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32E9-E00E-7946-9F6F-9C4624614F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F0F7C09E-BF89-174D-B9DB-7E6F9D608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E56FF1BD-1D8D-FB47-9F15-3C4D0BE54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EE6241-F5BD-C648-A66F-E7DF6BCE6E76}"/>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6" name="Footer Placeholder 5">
            <a:extLst>
              <a:ext uri="{FF2B5EF4-FFF2-40B4-BE49-F238E27FC236}">
                <a16:creationId xmlns:a16="http://schemas.microsoft.com/office/drawing/2014/main" id="{231BD7FD-71F9-0F4C-99E9-90390D5B390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9109659-5DC5-EE4C-89DA-22D25B90A216}"/>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56359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4B58-2680-2A48-90BB-47D1C2FB92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13527EA5-CA61-2C44-AC71-76D1846F3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B1A8A6AC-FB9D-E34E-B5BE-90E7684B7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8058AA-E09E-8D44-887D-0823113CDDC3}"/>
              </a:ext>
            </a:extLst>
          </p:cNvPr>
          <p:cNvSpPr>
            <a:spLocks noGrp="1"/>
          </p:cNvSpPr>
          <p:nvPr>
            <p:ph type="dt" sz="half" idx="10"/>
          </p:nvPr>
        </p:nvSpPr>
        <p:spPr/>
        <p:txBody>
          <a:bodyPr/>
          <a:lstStyle/>
          <a:p>
            <a:fld id="{5BA93228-1224-954F-8264-F3FF88705C3C}" type="datetimeFigureOut">
              <a:rPr lang="en-DE" smtClean="0"/>
              <a:t>20.02.21</a:t>
            </a:fld>
            <a:endParaRPr lang="en-DE"/>
          </a:p>
        </p:txBody>
      </p:sp>
      <p:sp>
        <p:nvSpPr>
          <p:cNvPr id="6" name="Footer Placeholder 5">
            <a:extLst>
              <a:ext uri="{FF2B5EF4-FFF2-40B4-BE49-F238E27FC236}">
                <a16:creationId xmlns:a16="http://schemas.microsoft.com/office/drawing/2014/main" id="{C2463E54-00FA-6C42-A2F5-5038119B0E4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A5D2911-64DB-B744-9733-670333075E72}"/>
              </a:ext>
            </a:extLst>
          </p:cNvPr>
          <p:cNvSpPr>
            <a:spLocks noGrp="1"/>
          </p:cNvSpPr>
          <p:nvPr>
            <p:ph type="sldNum" sz="quarter" idx="12"/>
          </p:nvPr>
        </p:nvSpPr>
        <p:spPr/>
        <p:txBody>
          <a:bodyPr/>
          <a:lstStyle/>
          <a:p>
            <a:fld id="{30C55EED-FD1F-094A-BF23-1A7ACC6CDE06}" type="slidenum">
              <a:rPr lang="en-DE" smtClean="0"/>
              <a:t>‹#›</a:t>
            </a:fld>
            <a:endParaRPr lang="en-DE"/>
          </a:p>
        </p:txBody>
      </p:sp>
    </p:spTree>
    <p:extLst>
      <p:ext uri="{BB962C8B-B14F-4D97-AF65-F5344CB8AC3E}">
        <p14:creationId xmlns:p14="http://schemas.microsoft.com/office/powerpoint/2010/main" val="178701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9F92C-C015-6D45-9950-4D0D33061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51D6A39-2E43-DD43-A85C-AC4A3720F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86C86F8-BD1B-394E-A01C-F462B92942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93228-1224-954F-8264-F3FF88705C3C}" type="datetimeFigureOut">
              <a:rPr lang="en-DE" smtClean="0"/>
              <a:t>20.02.21</a:t>
            </a:fld>
            <a:endParaRPr lang="en-DE"/>
          </a:p>
        </p:txBody>
      </p:sp>
      <p:sp>
        <p:nvSpPr>
          <p:cNvPr id="5" name="Footer Placeholder 4">
            <a:extLst>
              <a:ext uri="{FF2B5EF4-FFF2-40B4-BE49-F238E27FC236}">
                <a16:creationId xmlns:a16="http://schemas.microsoft.com/office/drawing/2014/main" id="{1BEAA5FC-A5A5-824D-9D44-EC291C1D3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39D1D0B4-3F3C-834C-B948-91C3BC9C3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55EED-FD1F-094A-BF23-1A7ACC6CDE06}" type="slidenum">
              <a:rPr lang="en-DE" smtClean="0"/>
              <a:t>‹#›</a:t>
            </a:fld>
            <a:endParaRPr lang="en-DE"/>
          </a:p>
        </p:txBody>
      </p:sp>
    </p:spTree>
    <p:extLst>
      <p:ext uri="{BB962C8B-B14F-4D97-AF65-F5344CB8AC3E}">
        <p14:creationId xmlns:p14="http://schemas.microsoft.com/office/powerpoint/2010/main" val="144533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9"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FB5C0-7871-6847-A780-D04A272427E5}"/>
              </a:ext>
            </a:extLst>
          </p:cNvPr>
          <p:cNvSpPr>
            <a:spLocks noGrp="1"/>
          </p:cNvSpPr>
          <p:nvPr>
            <p:ph type="ctrTitle"/>
          </p:nvPr>
        </p:nvSpPr>
        <p:spPr>
          <a:xfrm>
            <a:off x="2381534" y="1344304"/>
            <a:ext cx="7451678" cy="2843702"/>
          </a:xfrm>
        </p:spPr>
        <p:txBody>
          <a:bodyPr>
            <a:normAutofit/>
          </a:bodyPr>
          <a:lstStyle/>
          <a:p>
            <a:r>
              <a:rPr lang="en-DE" sz="5400" b="1" dirty="0">
                <a:solidFill>
                  <a:schemeClr val="bg1"/>
                </a:solidFill>
                <a:latin typeface="+mn-lt"/>
              </a:rPr>
              <a:t>Final Project:</a:t>
            </a:r>
            <a:br>
              <a:rPr lang="en-DE" sz="5400" b="1" dirty="0">
                <a:solidFill>
                  <a:schemeClr val="bg1"/>
                </a:solidFill>
                <a:latin typeface="+mn-lt"/>
              </a:rPr>
            </a:br>
            <a:r>
              <a:rPr lang="en-DE" sz="5400" b="1" dirty="0">
                <a:solidFill>
                  <a:schemeClr val="bg1"/>
                </a:solidFill>
                <a:latin typeface="+mn-lt"/>
              </a:rPr>
              <a:t>Health Insurance Sales Prediction</a:t>
            </a:r>
          </a:p>
        </p:txBody>
      </p:sp>
      <p:sp>
        <p:nvSpPr>
          <p:cNvPr id="3" name="Subtitle 2">
            <a:extLst>
              <a:ext uri="{FF2B5EF4-FFF2-40B4-BE49-F238E27FC236}">
                <a16:creationId xmlns:a16="http://schemas.microsoft.com/office/drawing/2014/main" id="{1A5D841B-4741-FA47-ABB5-ABE811D71D2C}"/>
              </a:ext>
            </a:extLst>
          </p:cNvPr>
          <p:cNvSpPr>
            <a:spLocks noGrp="1"/>
          </p:cNvSpPr>
          <p:nvPr>
            <p:ph type="subTitle" idx="1"/>
          </p:nvPr>
        </p:nvSpPr>
        <p:spPr>
          <a:xfrm>
            <a:off x="2886765" y="4414123"/>
            <a:ext cx="6418471" cy="1432109"/>
          </a:xfrm>
        </p:spPr>
        <p:txBody>
          <a:bodyPr>
            <a:normAutofit/>
          </a:bodyPr>
          <a:lstStyle/>
          <a:p>
            <a:r>
              <a:rPr lang="en-DE" sz="2000" b="1">
                <a:solidFill>
                  <a:schemeClr val="bg1"/>
                </a:solidFill>
              </a:rPr>
              <a:t>Ayodeji &amp; Behrooz</a:t>
            </a:r>
          </a:p>
          <a:p>
            <a:r>
              <a:rPr lang="en-DE" sz="2000" b="1">
                <a:solidFill>
                  <a:schemeClr val="bg1"/>
                </a:solidFill>
              </a:rPr>
              <a:t>20.02.2021</a:t>
            </a:r>
          </a:p>
          <a:p>
            <a:r>
              <a:rPr lang="en-DE" sz="2000" b="1">
                <a:solidFill>
                  <a:schemeClr val="bg1"/>
                </a:solidFill>
              </a:rPr>
              <a:t>Ironhack Berlin</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3016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A3FB0D8-48DD-FA43-A49E-B46854E5541B}"/>
              </a:ext>
            </a:extLst>
          </p:cNvPr>
          <p:cNvSpPr>
            <a:spLocks noGrp="1"/>
          </p:cNvSpPr>
          <p:nvPr>
            <p:ph type="title"/>
          </p:nvPr>
        </p:nvSpPr>
        <p:spPr>
          <a:xfrm>
            <a:off x="958506" y="800392"/>
            <a:ext cx="10264697" cy="1212102"/>
          </a:xfrm>
        </p:spPr>
        <p:txBody>
          <a:bodyPr>
            <a:normAutofit/>
          </a:bodyPr>
          <a:lstStyle/>
          <a:p>
            <a:r>
              <a:rPr lang="en-DE" sz="4000" dirty="0">
                <a:solidFill>
                  <a:srgbClr val="FFFFFF"/>
                </a:solidFill>
              </a:rPr>
              <a:t>The Story</a:t>
            </a:r>
          </a:p>
        </p:txBody>
      </p:sp>
      <p:sp>
        <p:nvSpPr>
          <p:cNvPr id="3" name="Content Placeholder 2">
            <a:extLst>
              <a:ext uri="{FF2B5EF4-FFF2-40B4-BE49-F238E27FC236}">
                <a16:creationId xmlns:a16="http://schemas.microsoft.com/office/drawing/2014/main" id="{C5EC63D3-C6B8-794D-8C92-8723F1DE91BF}"/>
              </a:ext>
            </a:extLst>
          </p:cNvPr>
          <p:cNvSpPr>
            <a:spLocks noGrp="1"/>
          </p:cNvSpPr>
          <p:nvPr>
            <p:ph idx="1"/>
          </p:nvPr>
        </p:nvSpPr>
        <p:spPr>
          <a:xfrm>
            <a:off x="1367624" y="2490436"/>
            <a:ext cx="9708995" cy="3567173"/>
          </a:xfrm>
        </p:spPr>
        <p:txBody>
          <a:bodyPr anchor="ctr">
            <a:normAutofit/>
          </a:bodyPr>
          <a:lstStyle/>
          <a:p>
            <a:r>
              <a:rPr lang="en-GB" sz="1900"/>
              <a:t>This is about an Insurance company that has provided Health Insurance to its customers, now the company needs help in building a model to predict whether the policyholders (customers) from past year will also be interested in Vehicle Insurance provided by the company again.</a:t>
            </a:r>
          </a:p>
          <a:p>
            <a:r>
              <a:rPr lang="en-GB" sz="1900"/>
              <a:t>Building a model to predict whether a customer would be interested in Vehicle Insurance is extremely helpful for the company because it can then accordingly plan its communication strategy to reach out to those customers and optimise its business model and revenue.</a:t>
            </a:r>
          </a:p>
          <a:p>
            <a:r>
              <a:rPr lang="en-GB" sz="1900"/>
              <a:t>Now, in order to predict, whether the customer would be interested in Vehicle insurance, I will use the below information: demographics (gender, age, region code type), Vehicles (Vehicle Age, Damage), and Policy (Premium, sourcing channel).</a:t>
            </a:r>
          </a:p>
          <a:p>
            <a:r>
              <a:rPr lang="en-GB" sz="1900"/>
              <a:t>Therefore we are interested to predict the response of the customer to take up the insurance (Probability of response 'yes' or '1'). The evaluation metric for this project is ROC_AUC score.</a:t>
            </a:r>
          </a:p>
          <a:p>
            <a:endParaRPr lang="en-DE" sz="1900"/>
          </a:p>
        </p:txBody>
      </p:sp>
    </p:spTree>
    <p:extLst>
      <p:ext uri="{BB962C8B-B14F-4D97-AF65-F5344CB8AC3E}">
        <p14:creationId xmlns:p14="http://schemas.microsoft.com/office/powerpoint/2010/main" val="54574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3B1FA9-B402-9D4C-8E08-9631222142E0}"/>
              </a:ext>
            </a:extLst>
          </p:cNvPr>
          <p:cNvSpPr>
            <a:spLocks noGrp="1"/>
          </p:cNvSpPr>
          <p:nvPr>
            <p:ph type="title"/>
          </p:nvPr>
        </p:nvSpPr>
        <p:spPr>
          <a:xfrm>
            <a:off x="841247" y="978619"/>
            <a:ext cx="3410712" cy="1106424"/>
          </a:xfrm>
        </p:spPr>
        <p:txBody>
          <a:bodyPr>
            <a:normAutofit/>
          </a:bodyPr>
          <a:lstStyle/>
          <a:p>
            <a:r>
              <a:rPr lang="en-GB" sz="2800" b="1" dirty="0">
                <a:latin typeface="+mn-lt"/>
              </a:rPr>
              <a:t>C</a:t>
            </a:r>
            <a:r>
              <a:rPr lang="en-DE" sz="2800" b="1" dirty="0">
                <a:latin typeface="+mn-lt"/>
              </a:rPr>
              <a:t>orrelation </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treemap chart&#10;&#10;Description automatically generated">
            <a:extLst>
              <a:ext uri="{FF2B5EF4-FFF2-40B4-BE49-F238E27FC236}">
                <a16:creationId xmlns:a16="http://schemas.microsoft.com/office/drawing/2014/main" id="{CD683F7A-87CF-8D42-966F-66060B28DFA5}"/>
              </a:ext>
            </a:extLst>
          </p:cNvPr>
          <p:cNvPicPr>
            <a:picLocks noChangeAspect="1"/>
          </p:cNvPicPr>
          <p:nvPr/>
        </p:nvPicPr>
        <p:blipFill rotWithShape="1">
          <a:blip r:embed="rId2"/>
          <a:srcRect t="5932"/>
          <a:stretch/>
        </p:blipFill>
        <p:spPr>
          <a:xfrm>
            <a:off x="5124450" y="634382"/>
            <a:ext cx="6657213" cy="5495162"/>
          </a:xfrm>
          <a:prstGeom prst="rect">
            <a:avLst/>
          </a:prstGeom>
        </p:spPr>
      </p:pic>
    </p:spTree>
    <p:extLst>
      <p:ext uri="{BB962C8B-B14F-4D97-AF65-F5344CB8AC3E}">
        <p14:creationId xmlns:p14="http://schemas.microsoft.com/office/powerpoint/2010/main" val="346065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B4D7-ED7E-EC4A-AF2D-C70DA153A4EA}"/>
              </a:ext>
            </a:extLst>
          </p:cNvPr>
          <p:cNvSpPr>
            <a:spLocks noGrp="1"/>
          </p:cNvSpPr>
          <p:nvPr>
            <p:ph type="title"/>
          </p:nvPr>
        </p:nvSpPr>
        <p:spPr/>
        <p:txBody>
          <a:bodyPr>
            <a:normAutofit/>
          </a:bodyPr>
          <a:lstStyle/>
          <a:p>
            <a:r>
              <a:rPr lang="en-DE" sz="3000" dirty="0">
                <a:latin typeface="+mn-lt"/>
              </a:rPr>
              <a:t>ROC_AUC Curve: original data</a:t>
            </a:r>
          </a:p>
        </p:txBody>
      </p:sp>
      <p:pic>
        <p:nvPicPr>
          <p:cNvPr id="5" name="Content Placeholder 4" descr="Chart, line chart&#10;&#10;Description automatically generated">
            <a:extLst>
              <a:ext uri="{FF2B5EF4-FFF2-40B4-BE49-F238E27FC236}">
                <a16:creationId xmlns:a16="http://schemas.microsoft.com/office/drawing/2014/main" id="{130F9E53-6234-D845-98DA-EADCBCB1B4B0}"/>
              </a:ext>
            </a:extLst>
          </p:cNvPr>
          <p:cNvPicPr>
            <a:picLocks noGrp="1" noChangeAspect="1"/>
          </p:cNvPicPr>
          <p:nvPr>
            <p:ph idx="1"/>
          </p:nvPr>
        </p:nvPicPr>
        <p:blipFill>
          <a:blip r:embed="rId2"/>
          <a:stretch>
            <a:fillRect/>
          </a:stretch>
        </p:blipFill>
        <p:spPr>
          <a:xfrm>
            <a:off x="1041583" y="1825625"/>
            <a:ext cx="10108833" cy="4351338"/>
          </a:xfrm>
        </p:spPr>
      </p:pic>
    </p:spTree>
    <p:extLst>
      <p:ext uri="{BB962C8B-B14F-4D97-AF65-F5344CB8AC3E}">
        <p14:creationId xmlns:p14="http://schemas.microsoft.com/office/powerpoint/2010/main" val="396557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D4A6-DBCB-F34F-BD22-196E470E890B}"/>
              </a:ext>
            </a:extLst>
          </p:cNvPr>
          <p:cNvSpPr>
            <a:spLocks noGrp="1"/>
          </p:cNvSpPr>
          <p:nvPr>
            <p:ph type="title"/>
          </p:nvPr>
        </p:nvSpPr>
        <p:spPr/>
        <p:txBody>
          <a:bodyPr>
            <a:normAutofit/>
          </a:bodyPr>
          <a:lstStyle/>
          <a:p>
            <a:r>
              <a:rPr lang="en-GB" sz="3200" b="1" dirty="0">
                <a:latin typeface="+mn-lt"/>
              </a:rPr>
              <a:t>Dealing with imbalanced data - Under Sampling</a:t>
            </a:r>
            <a:br>
              <a:rPr lang="en-GB" sz="3200" b="1" dirty="0">
                <a:latin typeface="+mn-lt"/>
              </a:rPr>
            </a:br>
            <a:r>
              <a:rPr lang="en-DE" sz="3200" dirty="0">
                <a:latin typeface="+mn-lt"/>
              </a:rPr>
              <a:t>ROC_AUC Curve: UnderSampled</a:t>
            </a:r>
          </a:p>
        </p:txBody>
      </p:sp>
      <p:pic>
        <p:nvPicPr>
          <p:cNvPr id="5" name="Content Placeholder 4">
            <a:extLst>
              <a:ext uri="{FF2B5EF4-FFF2-40B4-BE49-F238E27FC236}">
                <a16:creationId xmlns:a16="http://schemas.microsoft.com/office/drawing/2014/main" id="{89C6F1AB-EB44-A14D-B9DF-722953A44C90}"/>
              </a:ext>
            </a:extLst>
          </p:cNvPr>
          <p:cNvPicPr>
            <a:picLocks noGrp="1" noChangeAspect="1"/>
          </p:cNvPicPr>
          <p:nvPr>
            <p:ph idx="1"/>
          </p:nvPr>
        </p:nvPicPr>
        <p:blipFill>
          <a:blip r:embed="rId2"/>
          <a:stretch>
            <a:fillRect/>
          </a:stretch>
        </p:blipFill>
        <p:spPr>
          <a:xfrm>
            <a:off x="936556" y="1825625"/>
            <a:ext cx="10318887" cy="4351338"/>
          </a:xfrm>
        </p:spPr>
      </p:pic>
    </p:spTree>
    <p:extLst>
      <p:ext uri="{BB962C8B-B14F-4D97-AF65-F5344CB8AC3E}">
        <p14:creationId xmlns:p14="http://schemas.microsoft.com/office/powerpoint/2010/main" val="266929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AAF68-507B-EC4D-8209-276CFBBE246D}"/>
              </a:ext>
            </a:extLst>
          </p:cNvPr>
          <p:cNvSpPr>
            <a:spLocks noGrp="1"/>
          </p:cNvSpPr>
          <p:nvPr>
            <p:ph type="title"/>
          </p:nvPr>
        </p:nvSpPr>
        <p:spPr>
          <a:xfrm>
            <a:off x="635000" y="640823"/>
            <a:ext cx="3418659" cy="5583148"/>
          </a:xfrm>
        </p:spPr>
        <p:txBody>
          <a:bodyPr anchor="ctr">
            <a:normAutofit/>
          </a:bodyPr>
          <a:lstStyle/>
          <a:p>
            <a:r>
              <a:rPr lang="en-DE" sz="5400"/>
              <a:t>Odds Ratio</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AA2317F0-27BF-4D10-A2C8-D419CBE4F9BA}"/>
              </a:ext>
            </a:extLst>
          </p:cNvPr>
          <p:cNvGraphicFramePr>
            <a:graphicFrameLocks noGrp="1"/>
          </p:cNvGraphicFramePr>
          <p:nvPr>
            <p:ph idx="1"/>
            <p:extLst>
              <p:ext uri="{D42A27DB-BD31-4B8C-83A1-F6EECF244321}">
                <p14:modId xmlns:p14="http://schemas.microsoft.com/office/powerpoint/2010/main" val="335460138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843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9112E3-3675-1246-8CE9-396842716CFB}"/>
              </a:ext>
            </a:extLst>
          </p:cNvPr>
          <p:cNvSpPr>
            <a:spLocks noGrp="1"/>
          </p:cNvSpPr>
          <p:nvPr>
            <p:ph type="title"/>
          </p:nvPr>
        </p:nvSpPr>
        <p:spPr>
          <a:xfrm>
            <a:off x="524256" y="491260"/>
            <a:ext cx="6594189" cy="1625210"/>
          </a:xfrm>
        </p:spPr>
        <p:txBody>
          <a:bodyPr>
            <a:normAutofit/>
          </a:bodyPr>
          <a:lstStyle/>
          <a:p>
            <a:r>
              <a:rPr lang="en-DE">
                <a:solidFill>
                  <a:srgbClr val="FFFFFF"/>
                </a:solidFill>
              </a:rPr>
              <a:t>Odds Ratio</a:t>
            </a:r>
          </a:p>
        </p:txBody>
      </p:sp>
      <p:pic>
        <p:nvPicPr>
          <p:cNvPr id="5" name="Picture 4" descr="Text&#10;&#10;Description automatically generated">
            <a:extLst>
              <a:ext uri="{FF2B5EF4-FFF2-40B4-BE49-F238E27FC236}">
                <a16:creationId xmlns:a16="http://schemas.microsoft.com/office/drawing/2014/main" id="{5CAFDD5F-CBB1-4A42-AAAD-4E9E105B73EF}"/>
              </a:ext>
            </a:extLst>
          </p:cNvPr>
          <p:cNvPicPr>
            <a:picLocks noChangeAspect="1"/>
          </p:cNvPicPr>
          <p:nvPr/>
        </p:nvPicPr>
        <p:blipFill rotWithShape="1">
          <a:blip r:embed="rId2"/>
          <a:srcRect r="3559" b="-1"/>
          <a:stretch/>
        </p:blipFill>
        <p:spPr>
          <a:xfrm>
            <a:off x="327547" y="2454903"/>
            <a:ext cx="7058306" cy="4080254"/>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D90803-BDED-614F-B1AA-1617AEC41BA7}"/>
              </a:ext>
            </a:extLst>
          </p:cNvPr>
          <p:cNvSpPr>
            <a:spLocks noGrp="1"/>
          </p:cNvSpPr>
          <p:nvPr>
            <p:ph idx="1"/>
          </p:nvPr>
        </p:nvSpPr>
        <p:spPr>
          <a:xfrm>
            <a:off x="8029319" y="917725"/>
            <a:ext cx="3424739" cy="4852362"/>
          </a:xfrm>
        </p:spPr>
        <p:txBody>
          <a:bodyPr anchor="ctr">
            <a:normAutofit/>
          </a:bodyPr>
          <a:lstStyle/>
          <a:p>
            <a:r>
              <a:rPr lang="en-DE" sz="1700">
                <a:solidFill>
                  <a:srgbClr val="FFFFFF"/>
                </a:solidFill>
              </a:rPr>
              <a:t>Age, Annual premium, and vintage will increase the possiblity of signing up with the insurance is 0.97, 1, and 0.99 respectively if they increase by 1 unit. </a:t>
            </a:r>
          </a:p>
          <a:p>
            <a:endParaRPr lang="en-DE" sz="1700">
              <a:solidFill>
                <a:srgbClr val="FFFFFF"/>
              </a:solidFill>
            </a:endParaRPr>
          </a:p>
          <a:p>
            <a:r>
              <a:rPr lang="en-DE" sz="1700">
                <a:solidFill>
                  <a:srgbClr val="FFFFFF"/>
                </a:solidFill>
              </a:rPr>
              <a:t>Our results show that being Male, anda having driver license, and also previously damaged vehicle you are more likely to take up insurance.</a:t>
            </a:r>
          </a:p>
          <a:p>
            <a:endParaRPr lang="en-GB" sz="1700">
              <a:solidFill>
                <a:srgbClr val="FFFFFF"/>
              </a:solidFill>
            </a:endParaRPr>
          </a:p>
          <a:p>
            <a:r>
              <a:rPr lang="en-GB" sz="1700">
                <a:solidFill>
                  <a:srgbClr val="FFFFFF"/>
                </a:solidFill>
              </a:rPr>
              <a:t>B</a:t>
            </a:r>
            <a:r>
              <a:rPr lang="en-DE" sz="1700">
                <a:solidFill>
                  <a:srgbClr val="FFFFFF"/>
                </a:solidFill>
              </a:rPr>
              <a:t>eing previously insured and the vehicle age does not necessarily contribute to the enrollment. </a:t>
            </a:r>
          </a:p>
        </p:txBody>
      </p:sp>
    </p:spTree>
    <p:extLst>
      <p:ext uri="{BB962C8B-B14F-4D97-AF65-F5344CB8AC3E}">
        <p14:creationId xmlns:p14="http://schemas.microsoft.com/office/powerpoint/2010/main" val="78996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01C7-5DE0-3046-BE56-D1A79B2EBC47}"/>
              </a:ext>
            </a:extLst>
          </p:cNvPr>
          <p:cNvSpPr>
            <a:spLocks noGrp="1"/>
          </p:cNvSpPr>
          <p:nvPr>
            <p:ph type="title"/>
          </p:nvPr>
        </p:nvSpPr>
        <p:spPr>
          <a:xfrm>
            <a:off x="838200" y="365125"/>
            <a:ext cx="8785860" cy="5395595"/>
          </a:xfrm>
        </p:spPr>
        <p:txBody>
          <a:bodyPr>
            <a:normAutofit/>
          </a:bodyPr>
          <a:lstStyle/>
          <a:p>
            <a:pPr algn="ctr"/>
            <a:r>
              <a:rPr lang="en-DE" b="1" dirty="0">
                <a:latin typeface="+mn-lt"/>
              </a:rPr>
              <a:t>Real world  test:</a:t>
            </a:r>
            <a:br>
              <a:rPr lang="en-DE" b="1" dirty="0">
                <a:latin typeface="+mn-lt"/>
              </a:rPr>
            </a:br>
            <a:r>
              <a:rPr lang="en-GB" b="1" dirty="0">
                <a:latin typeface="+mn-lt"/>
              </a:rPr>
              <a:t>W</a:t>
            </a:r>
            <a:r>
              <a:rPr lang="en-DE" b="1" dirty="0">
                <a:latin typeface="+mn-lt"/>
              </a:rPr>
              <a:t>e used Pickle to predict</a:t>
            </a:r>
            <a:br>
              <a:rPr lang="en-DE" b="1" dirty="0">
                <a:latin typeface="+mn-lt"/>
              </a:rPr>
            </a:br>
            <a:endParaRPr lang="en-DE" b="1" dirty="0">
              <a:latin typeface="+mn-lt"/>
            </a:endParaRPr>
          </a:p>
        </p:txBody>
      </p:sp>
    </p:spTree>
    <p:extLst>
      <p:ext uri="{BB962C8B-B14F-4D97-AF65-F5344CB8AC3E}">
        <p14:creationId xmlns:p14="http://schemas.microsoft.com/office/powerpoint/2010/main" val="3460576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336</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Final Project: Health Insurance Sales Prediction</vt:lpstr>
      <vt:lpstr>The Story</vt:lpstr>
      <vt:lpstr>Correlation </vt:lpstr>
      <vt:lpstr>ROC_AUC Curve: original data</vt:lpstr>
      <vt:lpstr>Dealing with imbalanced data - Under Sampling ROC_AUC Curve: UnderSampled</vt:lpstr>
      <vt:lpstr>Odds Ratio</vt:lpstr>
      <vt:lpstr>Odds Ratio</vt:lpstr>
      <vt:lpstr>Real world  test: We used Pickle to predict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Health Insurance Sales Prediction</dc:title>
  <dc:creator>Behrooz Gharleghi</dc:creator>
  <cp:lastModifiedBy>Behrooz Gharleghi</cp:lastModifiedBy>
  <cp:revision>16</cp:revision>
  <dcterms:created xsi:type="dcterms:W3CDTF">2021-02-20T11:11:47Z</dcterms:created>
  <dcterms:modified xsi:type="dcterms:W3CDTF">2021-02-20T12:56:52Z</dcterms:modified>
</cp:coreProperties>
</file>