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B Nazanin" panose="00000400000000000000" pitchFamily="2" charset="-78"/>
      <p:regular r:id="rId14"/>
      <p:bold r:id="rId15"/>
    </p:embeddedFont>
    <p:embeddedFont>
      <p:font typeface="XB Kayhan" panose="02000503080000020003" pitchFamily="2" charset="-78"/>
      <p:regular r:id="rId16"/>
      <p:bold r:id="rId17"/>
      <p:italic r:id="rId18"/>
      <p:boldItalic r:id="rId19"/>
    </p:embeddedFont>
    <p:embeddedFont>
      <p:font typeface="Calibri Light" panose="020F0302020204030204" pitchFamily="34" charset="0"/>
      <p:regular r:id="rId20"/>
    </p:embeddedFont>
    <p:embeddedFont>
      <p:font typeface="XB Tabriz" panose="02000503080000020003" pitchFamily="2" charset="-78"/>
      <p:regular r:id="rId21"/>
      <p:bold r:id="rId22"/>
      <p:italic r:id="rId23"/>
      <p:boldItalic r:id="rId24"/>
    </p:embeddedFont>
    <p:embeddedFont>
      <p:font typeface="Calibri" panose="020F0502020204030204" pitchFamily="34" charset="0"/>
      <p:regular r:id="rId25"/>
      <p:bold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3" d="100"/>
          <a:sy n="63" d="100"/>
        </p:scale>
        <p:origin x="8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6307971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334861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891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0EEAD03-9C29-4976-AD10-196D056B2C2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3124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3417973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3458404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3878181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3838616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a:prstGeom prst="rect">
            <a:avLst/>
          </a:prstGeom>
        </p:spPr>
        <p:txBody>
          <a:bodyPr/>
          <a:lstStyle/>
          <a:p>
            <a:fld id="{46F916D2-025B-400A-84CD-744B9D61F4D6}" type="datetimeFigureOut">
              <a:rPr lang="en-US" smtClean="0"/>
              <a:t>2/7/2017</a:t>
            </a:fld>
            <a:endParaRPr lang="en-US"/>
          </a:p>
        </p:txBody>
      </p:sp>
      <p:sp>
        <p:nvSpPr>
          <p:cNvPr id="5" name="Footer Placeholder 4"/>
          <p:cNvSpPr>
            <a:spLocks noGrp="1"/>
          </p:cNvSpPr>
          <p:nvPr>
            <p:ph type="ftr" sz="quarter" idx="11"/>
          </p:nvPr>
        </p:nvSpPr>
        <p:spPr>
          <a:xfrm>
            <a:off x="680321" y="5936188"/>
            <a:ext cx="612680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0EEAD03-9C29-4976-AD10-196D056B2C21}" type="slidenum">
              <a:rPr lang="en-US" smtClean="0"/>
              <a:t>‹#›</a:t>
            </a:fld>
            <a:endParaRPr lang="en-US"/>
          </a:p>
        </p:txBody>
      </p:sp>
    </p:spTree>
    <p:extLst>
      <p:ext uri="{BB962C8B-B14F-4D97-AF65-F5344CB8AC3E}">
        <p14:creationId xmlns:p14="http://schemas.microsoft.com/office/powerpoint/2010/main" val="396221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7598"/>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rtl="1">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0321" y="2336873"/>
            <a:ext cx="9613861" cy="3781876"/>
          </a:xfrm>
        </p:spPr>
        <p:txBody>
          <a:bodyPr/>
          <a:lstStyle>
            <a:lvl1pPr algn="just" rtl="1">
              <a:defRPr/>
            </a:lvl1pPr>
            <a:lvl2pPr algn="just" rtl="1">
              <a:defRPr/>
            </a:lvl2pPr>
            <a:lvl3pPr algn="just" rtl="1">
              <a:defRPr/>
            </a:lvl3pPr>
            <a:lvl4pPr algn="just" rtl="1">
              <a:defRPr/>
            </a:lvl4pPr>
            <a:lvl5pPr algn="just" rtl="1">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2621806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ctr" rtl="1">
              <a:defRPr sz="3600"/>
            </a:lvl1pPr>
          </a:lstStyle>
          <a:p>
            <a:r>
              <a:rPr lang="en-US" dirty="0"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ctr" rtl="1">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6" name="Slide Number Placeholder 5"/>
          <p:cNvSpPr>
            <a:spLocks noGrp="1"/>
          </p:cNvSpPr>
          <p:nvPr>
            <p:ph type="sldNum" sz="quarter" idx="12"/>
          </p:nvPr>
        </p:nvSpPr>
        <p:spPr>
          <a:xfrm>
            <a:off x="10729455" y="2869895"/>
            <a:ext cx="1154151" cy="1090789"/>
          </a:xfrm>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2529878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rtl="1">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lvl1pPr algn="just" rtl="1">
              <a:defRPr/>
            </a:lvl1pPr>
            <a:lvl2pPr algn="just" rtl="1">
              <a:defRPr/>
            </a:lvl2pPr>
            <a:lvl3pPr algn="just" rtl="1">
              <a:defRPr/>
            </a:lvl3pPr>
            <a:lvl4pPr algn="just" rtl="1">
              <a:defRPr/>
            </a:lvl4pPr>
            <a:lvl5pPr algn="just" rtl="1">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lvl1pPr algn="just" rtl="1">
              <a:defRPr/>
            </a:lvl1pPr>
            <a:lvl2pPr algn="just" rtl="1">
              <a:defRPr/>
            </a:lvl2pPr>
            <a:lvl3pPr algn="just" rtl="1">
              <a:defRPr/>
            </a:lvl3pPr>
            <a:lvl4pPr algn="just" rtl="1">
              <a:defRPr/>
            </a:lvl4pPr>
            <a:lvl5pPr algn="just" rtl="1">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28622497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8" name="Footer Placeholder 7"/>
          <p:cNvSpPr>
            <a:spLocks noGrp="1"/>
          </p:cNvSpPr>
          <p:nvPr>
            <p:ph type="ftr" sz="quarter" idx="11"/>
          </p:nvPr>
        </p:nvSpPr>
        <p:spPr>
          <a:xfrm>
            <a:off x="680321" y="5936188"/>
            <a:ext cx="687066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17571589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36841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3" name="Footer Placeholder 2"/>
          <p:cNvSpPr>
            <a:spLocks noGrp="1"/>
          </p:cNvSpPr>
          <p:nvPr>
            <p:ph type="ftr" sz="quarter" idx="11"/>
          </p:nvPr>
        </p:nvSpPr>
        <p:spPr>
          <a:xfrm>
            <a:off x="680321" y="5936188"/>
            <a:ext cx="687066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228677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137576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0981" y="5936187"/>
            <a:ext cx="2743200" cy="365125"/>
          </a:xfrm>
          <a:prstGeom prst="rect">
            <a:avLst/>
          </a:prstGeom>
        </p:spPr>
        <p:txBody>
          <a:bodyPr/>
          <a:lstStyle/>
          <a:p>
            <a:fld id="{46F916D2-025B-400A-84CD-744B9D61F4D6}" type="datetimeFigureOut">
              <a:rPr lang="en-US" smtClean="0"/>
              <a:t>2/7/2017</a:t>
            </a:fld>
            <a:endParaRPr lang="en-US"/>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0EEAD03-9C29-4976-AD10-196D056B2C21}" type="slidenum">
              <a:rPr lang="en-US" smtClean="0"/>
              <a:t>‹#›</a:t>
            </a:fld>
            <a:endParaRPr lang="en-US"/>
          </a:p>
        </p:txBody>
      </p:sp>
    </p:spTree>
    <p:extLst>
      <p:ext uri="{BB962C8B-B14F-4D97-AF65-F5344CB8AC3E}">
        <p14:creationId xmlns:p14="http://schemas.microsoft.com/office/powerpoint/2010/main" val="296483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0EEAD03-9C29-4976-AD10-196D056B2C21}" type="slidenum">
              <a:rPr lang="en-US" smtClean="0"/>
              <a:t>‹#›</a:t>
            </a:fld>
            <a:endParaRPr lang="en-US"/>
          </a:p>
        </p:txBody>
      </p:sp>
      <p:pic>
        <p:nvPicPr>
          <p:cNvPr id="8" name="Picture 2" descr="شرکت سرمایه گذاری گروه صنایع بهشهر ایران"/>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8922581" y="5983285"/>
            <a:ext cx="3124200"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2206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t>جعبه ابزار پیش‌بینی</a:t>
            </a:r>
            <a:endParaRPr lang="en-US" dirty="0"/>
          </a:p>
        </p:txBody>
      </p:sp>
      <p:sp>
        <p:nvSpPr>
          <p:cNvPr id="3" name="Subtitle 2"/>
          <p:cNvSpPr>
            <a:spLocks noGrp="1"/>
          </p:cNvSpPr>
          <p:nvPr>
            <p:ph type="subTitle" idx="1"/>
          </p:nvPr>
        </p:nvSpPr>
        <p:spPr/>
        <p:txBody>
          <a:bodyPr/>
          <a:lstStyle/>
          <a:p>
            <a:pPr algn="l"/>
            <a:endParaRPr lang="en-US" dirty="0"/>
          </a:p>
        </p:txBody>
      </p:sp>
    </p:spTree>
    <p:extLst>
      <p:ext uri="{BB962C8B-B14F-4D97-AF65-F5344CB8AC3E}">
        <p14:creationId xmlns:p14="http://schemas.microsoft.com/office/powerpoint/2010/main" val="4087398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انتخاب الگوی بهتر</a:t>
            </a:r>
            <a:endParaRPr lang="en-US" dirty="0"/>
          </a:p>
        </p:txBody>
      </p:sp>
      <p:sp>
        <p:nvSpPr>
          <p:cNvPr id="3" name="Content Placeholder 2"/>
          <p:cNvSpPr>
            <a:spLocks noGrp="1"/>
          </p:cNvSpPr>
          <p:nvPr>
            <p:ph idx="1"/>
          </p:nvPr>
        </p:nvSpPr>
        <p:spPr/>
        <p:txBody>
          <a:bodyPr/>
          <a:lstStyle/>
          <a:p>
            <a:pPr algn="just"/>
            <a:r>
              <a:rPr lang="fa-IR" dirty="0"/>
              <a:t>برای انتخاب بهترین الگو، یک دوره محک استفاده می‌شود که با تنظیمات فعلی ۲۰ دوره است. در این دوره پیش‌بینی‌های الگوها انجام و با استفاده از معیار </a:t>
            </a:r>
            <a:r>
              <a:rPr lang="en-US" dirty="0"/>
              <a:t>RMSEF</a:t>
            </a:r>
            <a:r>
              <a:rPr lang="fa-IR" dirty="0"/>
              <a:t> الگوها بر اساس کیفیت پیش‌بینی مرتب می‌شود.</a:t>
            </a:r>
            <a:endParaRPr lang="en-US" dirty="0"/>
          </a:p>
          <a:p>
            <a:r>
              <a:rPr lang="fa-IR" dirty="0"/>
              <a:t>معیار </a:t>
            </a:r>
            <a:r>
              <a:rPr lang="en-US" dirty="0"/>
              <a:t>RMSEF</a:t>
            </a:r>
            <a:r>
              <a:rPr lang="fa-IR" dirty="0"/>
              <a:t> چیزی شبیه انحراف معیار است. در واقع جذر مجموع مجذور تفاضل پیش‌بینی از مقدار محقق شده است.</a:t>
            </a:r>
            <a:endParaRPr lang="en-US" dirty="0"/>
          </a:p>
          <a:p>
            <a:pPr algn="just"/>
            <a:endParaRPr lang="en-US" dirty="0"/>
          </a:p>
        </p:txBody>
      </p:sp>
    </p:spTree>
    <p:extLst>
      <p:ext uri="{BB962C8B-B14F-4D97-AF65-F5344CB8AC3E}">
        <p14:creationId xmlns:p14="http://schemas.microsoft.com/office/powerpoint/2010/main" val="141273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بررسی خروجی‌ها</a:t>
            </a:r>
            <a:endParaRPr lang="en-US" dirty="0"/>
          </a:p>
        </p:txBody>
      </p:sp>
      <p:sp>
        <p:nvSpPr>
          <p:cNvPr id="3" name="Content Placeholder 2"/>
          <p:cNvSpPr>
            <a:spLocks noGrp="1"/>
          </p:cNvSpPr>
          <p:nvPr>
            <p:ph idx="1"/>
          </p:nvPr>
        </p:nvSpPr>
        <p:spPr/>
        <p:txBody>
          <a:bodyPr>
            <a:normAutofit/>
          </a:bodyPr>
          <a:lstStyle/>
          <a:p>
            <a:pPr algn="just"/>
            <a:r>
              <a:rPr lang="fa-IR" dirty="0"/>
              <a:t>خروجی‌های جعبه ابزار در پوشه </a:t>
            </a:r>
            <a:r>
              <a:rPr lang="en-US" dirty="0"/>
              <a:t>OUT</a:t>
            </a:r>
            <a:r>
              <a:rPr lang="fa-IR" dirty="0"/>
              <a:t> قرار می‌گیرد که شامل یک فایل اکسل و دو نمودار برای هر متغیر تحت پیش‌بینی است. فایل اکسل همنام </a:t>
            </a:r>
            <a:r>
              <a:rPr lang="fa-IR" dirty="0" smtClean="0"/>
              <a:t>با متغیر </a:t>
            </a:r>
            <a:r>
              <a:rPr lang="fa-IR" dirty="0"/>
              <a:t>پیش‌بینی شده است. در کنار اینکه تمامی متغیرهای محیط متلب در فایل با پسوند </a:t>
            </a:r>
            <a:r>
              <a:rPr lang="en-US" dirty="0"/>
              <a:t>.mat</a:t>
            </a:r>
            <a:r>
              <a:rPr lang="fa-IR" dirty="0"/>
              <a:t> نیز ذخیره می‌شود. عکس نمودارهای بهترین پیش‌بینی ها نیز به در کنار این دو فایل ذخیر </a:t>
            </a:r>
            <a:r>
              <a:rPr lang="fa-IR" dirty="0" smtClean="0"/>
              <a:t>می‌شود</a:t>
            </a:r>
            <a:r>
              <a:rPr lang="fa-IR" dirty="0"/>
              <a:t>. برای مثال برای پیش‌بینی متغیر </a:t>
            </a:r>
            <a:r>
              <a:rPr lang="en-US" dirty="0"/>
              <a:t>CPI</a:t>
            </a:r>
            <a:r>
              <a:rPr lang="fa-IR" dirty="0"/>
              <a:t> خروجی های زیر را خواهیم داشت:</a:t>
            </a:r>
            <a:endParaRPr lang="en-US" dirty="0"/>
          </a:p>
          <a:p>
            <a:pPr algn="just"/>
            <a:r>
              <a:rPr lang="en-US" dirty="0"/>
              <a:t>CPI.xlsx, </a:t>
            </a:r>
            <a:r>
              <a:rPr lang="en-US" dirty="0" err="1"/>
              <a:t>CPI.mat</a:t>
            </a:r>
            <a:r>
              <a:rPr lang="en-US" dirty="0"/>
              <a:t>, Lev_CPI.bmp, Grt_CPI.bmp</a:t>
            </a:r>
          </a:p>
          <a:p>
            <a:pPr algn="just"/>
            <a:r>
              <a:rPr lang="fa-IR" dirty="0"/>
              <a:t>محتویات فایل اکسل به‌صورت زیر است:</a:t>
            </a:r>
            <a:endParaRPr lang="en-US" dirty="0"/>
          </a:p>
          <a:p>
            <a:pPr algn="just"/>
            <a:r>
              <a:rPr lang="fa-IR" i="1" dirty="0"/>
              <a:t>درهر سطر نتایج یک الگو قرار دارد: ۵ ستون اول ۵ دوره داده تاریخی است/ ۴ ستون بعدی چهار افق پیش بینی است / عدد معیار </a:t>
            </a:r>
            <a:r>
              <a:rPr lang="en-US" i="1" dirty="0"/>
              <a:t>RMSEF</a:t>
            </a:r>
            <a:r>
              <a:rPr lang="fa-IR" i="1" dirty="0"/>
              <a:t> / توضیح مربوط به نام الگو و متغیرهای برونزا در صورت وجود.</a:t>
            </a:r>
            <a:endParaRPr lang="en-US" i="1" dirty="0"/>
          </a:p>
          <a:p>
            <a:pPr algn="just"/>
            <a:endParaRPr lang="en-US" dirty="0"/>
          </a:p>
        </p:txBody>
      </p:sp>
    </p:spTree>
    <p:extLst>
      <p:ext uri="{BB962C8B-B14F-4D97-AF65-F5344CB8AC3E}">
        <p14:creationId xmlns:p14="http://schemas.microsoft.com/office/powerpoint/2010/main" val="308637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بیان محدودیت‌ها</a:t>
            </a:r>
            <a:endParaRPr lang="en-US" dirty="0"/>
          </a:p>
        </p:txBody>
      </p:sp>
      <p:sp>
        <p:nvSpPr>
          <p:cNvPr id="3" name="Content Placeholder 2"/>
          <p:cNvSpPr>
            <a:spLocks noGrp="1"/>
          </p:cNvSpPr>
          <p:nvPr>
            <p:ph idx="1"/>
          </p:nvPr>
        </p:nvSpPr>
        <p:spPr/>
        <p:txBody>
          <a:bodyPr/>
          <a:lstStyle/>
          <a:p>
            <a:pPr marL="0" indent="0">
              <a:buNone/>
            </a:pPr>
            <a:r>
              <a:rPr lang="fa-IR" dirty="0"/>
              <a:t>* مشکلات مربوط به نبودن بستر یکپارچه آماری در محیط </a:t>
            </a:r>
            <a:r>
              <a:rPr lang="fa-IR" dirty="0" smtClean="0"/>
              <a:t>متلب و کند بودن فرایند یکپارچه سازی</a:t>
            </a:r>
            <a:endParaRPr lang="en-US" dirty="0"/>
          </a:p>
          <a:p>
            <a:pPr marL="0" indent="0">
              <a:buNone/>
            </a:pPr>
            <a:r>
              <a:rPr lang="fa-IR" dirty="0"/>
              <a:t>* در اختیار نبود </a:t>
            </a:r>
            <a:r>
              <a:rPr lang="en-US" dirty="0"/>
              <a:t>API</a:t>
            </a:r>
            <a:r>
              <a:rPr lang="fa-IR" dirty="0"/>
              <a:t> رایگان برای بسیاری از متغیرهای کلیدی</a:t>
            </a:r>
            <a:endParaRPr lang="en-US" dirty="0"/>
          </a:p>
          <a:p>
            <a:pPr marL="0" indent="0">
              <a:buNone/>
            </a:pPr>
            <a:r>
              <a:rPr lang="fa-IR" dirty="0"/>
              <a:t>* افق ۴ فصل</a:t>
            </a:r>
            <a:endParaRPr lang="en-US" dirty="0"/>
          </a:p>
          <a:p>
            <a:pPr marL="0" indent="0">
              <a:buNone/>
            </a:pPr>
            <a:r>
              <a:rPr lang="fa-IR" dirty="0"/>
              <a:t>و …</a:t>
            </a:r>
            <a:endParaRPr lang="en-US" dirty="0"/>
          </a:p>
          <a:p>
            <a:endParaRPr lang="en-US" dirty="0"/>
          </a:p>
        </p:txBody>
      </p:sp>
    </p:spTree>
    <p:extLst>
      <p:ext uri="{BB962C8B-B14F-4D97-AF65-F5344CB8AC3E}">
        <p14:creationId xmlns:p14="http://schemas.microsoft.com/office/powerpoint/2010/main" val="1394351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کلیات</a:t>
            </a:r>
            <a:endParaRPr lang="en-US" dirty="0"/>
          </a:p>
        </p:txBody>
      </p:sp>
      <p:sp>
        <p:nvSpPr>
          <p:cNvPr id="3" name="Content Placeholder 2"/>
          <p:cNvSpPr>
            <a:spLocks noGrp="1"/>
          </p:cNvSpPr>
          <p:nvPr>
            <p:ph idx="1"/>
          </p:nvPr>
        </p:nvSpPr>
        <p:spPr/>
        <p:txBody>
          <a:bodyPr/>
          <a:lstStyle/>
          <a:p>
            <a:r>
              <a:rPr lang="fa-IR" dirty="0" smtClean="0"/>
              <a:t>این گزارش به معرفی جعبه ابزار پیش‌بینی اختصاص یافته است. این جعبه ابزار  با دریافت یک پایگاه داده با فرمت اکسل، و با اعمال تنظیمات محدود در محیط متلب نسبت به پیش‌بینی متغیرهای مورد نظر کاربر اقدام می‌نماید. این فرایند بر اساس پیشنهاد کرمی و بیات  (۱۳۹۲) توسعه یافته است.  </a:t>
            </a:r>
          </a:p>
          <a:p>
            <a:r>
              <a:rPr lang="fa-IR" dirty="0" smtClean="0"/>
              <a:t>* در صورت تجهیز به </a:t>
            </a:r>
            <a:r>
              <a:rPr lang="en-US" dirty="0" smtClean="0"/>
              <a:t>API </a:t>
            </a:r>
            <a:r>
              <a:rPr lang="fa-IR" dirty="0" smtClean="0"/>
              <a:t> امکان دریافت برخط اطلاعات وجود دارد. که فرایند آماده سازی پایگاه داده را حذف خواهد نمود.</a:t>
            </a:r>
          </a:p>
          <a:p>
            <a:endParaRPr lang="en-US" dirty="0"/>
          </a:p>
        </p:txBody>
      </p:sp>
    </p:spTree>
    <p:extLst>
      <p:ext uri="{BB962C8B-B14F-4D97-AF65-F5344CB8AC3E}">
        <p14:creationId xmlns:p14="http://schemas.microsoft.com/office/powerpoint/2010/main" val="374546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تشریح فرایند آماده سازی پایگاه داده</a:t>
            </a:r>
            <a:endParaRPr lang="en-US" dirty="0"/>
          </a:p>
        </p:txBody>
      </p:sp>
      <p:sp>
        <p:nvSpPr>
          <p:cNvPr id="3" name="Content Placeholder 2"/>
          <p:cNvSpPr>
            <a:spLocks noGrp="1"/>
          </p:cNvSpPr>
          <p:nvPr>
            <p:ph idx="1"/>
          </p:nvPr>
        </p:nvSpPr>
        <p:spPr>
          <a:xfrm>
            <a:off x="4922520" y="2336873"/>
            <a:ext cx="5371662" cy="3781876"/>
          </a:xfrm>
        </p:spPr>
        <p:txBody>
          <a:bodyPr>
            <a:normAutofit lnSpcReduction="10000"/>
          </a:bodyPr>
          <a:lstStyle/>
          <a:p>
            <a:pPr algn="just"/>
            <a:r>
              <a:rPr lang="fa-IR" dirty="0" smtClean="0"/>
              <a:t>در حال حاضر پایگاه داده‌ی مورد استفاده در این جعبه ابزار یک پایگاه دو بعدی ساختار یافته است. بدین معنی که هر سطر مربوط به یک دوره زمان و هر ستون مربوط به یک متغیر است. </a:t>
            </a:r>
          </a:p>
          <a:p>
            <a:pPr lvl="0"/>
            <a:r>
              <a:rPr lang="fa-IR" dirty="0" smtClean="0"/>
              <a:t>سطر </a:t>
            </a:r>
            <a:r>
              <a:rPr lang="fa-IR" dirty="0"/>
              <a:t>اول باید نام معتبر مربوط به متغیر باشد.</a:t>
            </a:r>
            <a:endParaRPr lang="en-US" dirty="0"/>
          </a:p>
          <a:p>
            <a:pPr lvl="0" algn="just"/>
            <a:r>
              <a:rPr lang="fa-IR" dirty="0"/>
              <a:t>هر ستون باید یک نام استاندارد داشته باشد. بدین معنی که با یکی از حروف الفبای لاتین (</a:t>
            </a:r>
            <a:r>
              <a:rPr lang="en-US" dirty="0"/>
              <a:t>A-z</a:t>
            </a:r>
            <a:r>
              <a:rPr lang="fa-IR" dirty="0"/>
              <a:t>) شروع شود اما برای حرف دوم به بعد می‌توان از اعداد (</a:t>
            </a:r>
            <a:r>
              <a:rPr lang="en-US" dirty="0"/>
              <a:t>0-9</a:t>
            </a:r>
            <a:r>
              <a:rPr lang="fa-IR" dirty="0"/>
              <a:t>) و  (</a:t>
            </a:r>
            <a:r>
              <a:rPr lang="en-US" dirty="0"/>
              <a:t>_</a:t>
            </a:r>
            <a:r>
              <a:rPr lang="fa-IR" dirty="0"/>
              <a:t>) هم استفاده نمود. </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70760567"/>
              </p:ext>
            </p:extLst>
          </p:nvPr>
        </p:nvGraphicFramePr>
        <p:xfrm>
          <a:off x="381001" y="2336869"/>
          <a:ext cx="4541519" cy="3149530"/>
        </p:xfrm>
        <a:graphic>
          <a:graphicData uri="http://schemas.openxmlformats.org/drawingml/2006/table">
            <a:tbl>
              <a:tblPr firstRow="1" firstCol="1" bandRow="1">
                <a:tableStyleId>{5C22544A-7EE6-4342-B048-85BDC9FD1C3A}</a:tableStyleId>
              </a:tblPr>
              <a:tblGrid>
                <a:gridCol w="1083510">
                  <a:extLst>
                    <a:ext uri="{9D8B030D-6E8A-4147-A177-3AD203B41FA5}">
                      <a16:colId xmlns:a16="http://schemas.microsoft.com/office/drawing/2014/main" val="4130079617"/>
                    </a:ext>
                  </a:extLst>
                </a:gridCol>
                <a:gridCol w="1106563">
                  <a:extLst>
                    <a:ext uri="{9D8B030D-6E8A-4147-A177-3AD203B41FA5}">
                      <a16:colId xmlns:a16="http://schemas.microsoft.com/office/drawing/2014/main" val="3165110932"/>
                    </a:ext>
                  </a:extLst>
                </a:gridCol>
                <a:gridCol w="1175723">
                  <a:extLst>
                    <a:ext uri="{9D8B030D-6E8A-4147-A177-3AD203B41FA5}">
                      <a16:colId xmlns:a16="http://schemas.microsoft.com/office/drawing/2014/main" val="752089602"/>
                    </a:ext>
                  </a:extLst>
                </a:gridCol>
                <a:gridCol w="1175723">
                  <a:extLst>
                    <a:ext uri="{9D8B030D-6E8A-4147-A177-3AD203B41FA5}">
                      <a16:colId xmlns:a16="http://schemas.microsoft.com/office/drawing/2014/main" val="1467748659"/>
                    </a:ext>
                  </a:extLst>
                </a:gridCol>
              </a:tblGrid>
              <a:tr h="332509">
                <a:tc>
                  <a:txBody>
                    <a:bodyPr/>
                    <a:lstStyle/>
                    <a:p>
                      <a:pPr marL="0" marR="0" algn="ctr" rtl="0">
                        <a:lnSpc>
                          <a:spcPct val="107000"/>
                        </a:lnSpc>
                        <a:spcBef>
                          <a:spcPts val="0"/>
                        </a:spcBef>
                        <a:spcAft>
                          <a:spcPts val="0"/>
                        </a:spcAft>
                      </a:pPr>
                      <a:r>
                        <a:rPr lang="en-US" sz="1600">
                          <a:effectLst/>
                          <a:cs typeface="B Nazanin" panose="00000400000000000000" pitchFamily="2" charset="-78"/>
                        </a:rPr>
                        <a:t>Date</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CPI</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MB</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M1</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107381948"/>
                  </a:ext>
                </a:extLst>
              </a:tr>
              <a:tr h="332509">
                <a:tc>
                  <a:txBody>
                    <a:bodyPr/>
                    <a:lstStyle/>
                    <a:p>
                      <a:pPr marL="0" marR="0" algn="ctr" rtl="0">
                        <a:lnSpc>
                          <a:spcPct val="107000"/>
                        </a:lnSpc>
                        <a:spcBef>
                          <a:spcPts val="0"/>
                        </a:spcBef>
                        <a:spcAft>
                          <a:spcPts val="0"/>
                        </a:spcAft>
                      </a:pPr>
                      <a:r>
                        <a:rPr lang="en-US" sz="1600" dirty="0">
                          <a:solidFill>
                            <a:srgbClr val="FF0000"/>
                          </a:solidFill>
                          <a:effectLst/>
                          <a:cs typeface="B Nazanin" panose="00000400000000000000" pitchFamily="2" charset="-78"/>
                        </a:rPr>
                        <a:t>4</a:t>
                      </a:r>
                      <a:endParaRPr lang="en-US" sz="1600" dirty="0">
                        <a:solidFill>
                          <a:srgbClr val="FF0000"/>
                        </a:solidFill>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solidFill>
                      <a:srgbClr val="FFFF00"/>
                    </a:solidFill>
                  </a:tcPr>
                </a:tc>
                <a:tc>
                  <a:txBody>
                    <a:bodyPr/>
                    <a:lstStyle/>
                    <a:p>
                      <a:pPr marL="0" marR="0" algn="ctr" rtl="0">
                        <a:lnSpc>
                          <a:spcPct val="107000"/>
                        </a:lnSpc>
                        <a:spcBef>
                          <a:spcPts val="0"/>
                        </a:spcBef>
                        <a:spcAft>
                          <a:spcPts val="0"/>
                        </a:spcAft>
                      </a:pPr>
                      <a:r>
                        <a:rPr lang="en-US" sz="1600" dirty="0">
                          <a:solidFill>
                            <a:srgbClr val="FF0000"/>
                          </a:solidFill>
                          <a:effectLst/>
                          <a:cs typeface="B Nazanin" panose="00000400000000000000" pitchFamily="2" charset="-78"/>
                        </a:rPr>
                        <a:t>410</a:t>
                      </a:r>
                      <a:endParaRPr lang="en-US" sz="1600" dirty="0">
                        <a:solidFill>
                          <a:srgbClr val="FF0000"/>
                        </a:solidFill>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solidFill>
                      <a:srgbClr val="FFFF00"/>
                    </a:solidFill>
                  </a:tcPr>
                </a:tc>
                <a:tc>
                  <a:txBody>
                    <a:bodyPr/>
                    <a:lstStyle/>
                    <a:p>
                      <a:pPr marL="0" marR="0" algn="ctr" rtl="0">
                        <a:lnSpc>
                          <a:spcPct val="107000"/>
                        </a:lnSpc>
                        <a:spcBef>
                          <a:spcPts val="0"/>
                        </a:spcBef>
                        <a:spcAft>
                          <a:spcPts val="0"/>
                        </a:spcAft>
                      </a:pPr>
                      <a:r>
                        <a:rPr lang="en-US" sz="1600" dirty="0">
                          <a:solidFill>
                            <a:srgbClr val="FF0000"/>
                          </a:solidFill>
                          <a:effectLst/>
                          <a:cs typeface="B Nazanin" panose="00000400000000000000" pitchFamily="2" charset="-78"/>
                        </a:rPr>
                        <a:t>410</a:t>
                      </a:r>
                      <a:endParaRPr lang="en-US" sz="1600" dirty="0">
                        <a:solidFill>
                          <a:srgbClr val="FF0000"/>
                        </a:solidFill>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solidFill>
                      <a:srgbClr val="FFFF00"/>
                    </a:solidFill>
                  </a:tcPr>
                </a:tc>
                <a:tc>
                  <a:txBody>
                    <a:bodyPr/>
                    <a:lstStyle/>
                    <a:p>
                      <a:pPr marL="0" marR="0" algn="ctr" rtl="0">
                        <a:lnSpc>
                          <a:spcPct val="107000"/>
                        </a:lnSpc>
                        <a:spcBef>
                          <a:spcPts val="0"/>
                        </a:spcBef>
                        <a:spcAft>
                          <a:spcPts val="0"/>
                        </a:spcAft>
                      </a:pPr>
                      <a:r>
                        <a:rPr lang="en-US" sz="1600" dirty="0">
                          <a:solidFill>
                            <a:srgbClr val="FF0000"/>
                          </a:solidFill>
                          <a:effectLst/>
                          <a:cs typeface="B Nazanin" panose="00000400000000000000" pitchFamily="2" charset="-78"/>
                        </a:rPr>
                        <a:t>410</a:t>
                      </a:r>
                      <a:endParaRPr lang="en-US" sz="1600" dirty="0">
                        <a:solidFill>
                          <a:srgbClr val="FF0000"/>
                        </a:solidFill>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solidFill>
                      <a:srgbClr val="FFFF00"/>
                    </a:solidFill>
                  </a:tcPr>
                </a:tc>
                <a:extLst>
                  <a:ext uri="{0D108BD9-81ED-4DB2-BD59-A6C34878D82A}">
                    <a16:rowId xmlns:a16="http://schemas.microsoft.com/office/drawing/2014/main" val="2721799017"/>
                  </a:ext>
                </a:extLst>
              </a:tr>
              <a:tr h="621128">
                <a:tc>
                  <a:txBody>
                    <a:bodyPr/>
                    <a:lstStyle/>
                    <a:p>
                      <a:pPr marL="0" marR="0" algn="ctr" rtl="0">
                        <a:lnSpc>
                          <a:spcPct val="107000"/>
                        </a:lnSpc>
                        <a:spcBef>
                          <a:spcPts val="0"/>
                        </a:spcBef>
                        <a:spcAft>
                          <a:spcPts val="0"/>
                        </a:spcAft>
                      </a:pPr>
                      <a:r>
                        <a:rPr lang="en-US" sz="1600">
                          <a:effectLst/>
                          <a:cs typeface="B Nazanin" panose="00000400000000000000" pitchFamily="2" charset="-78"/>
                        </a:rPr>
                        <a:t>1369.03</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2.36</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dirty="0">
                          <a:effectLst/>
                          <a:cs typeface="B Nazanin" panose="00000400000000000000" pitchFamily="2" charset="-78"/>
                        </a:rPr>
                        <a:t>10527.2</a:t>
                      </a:r>
                      <a:endParaRPr lang="en-US" sz="1600" dirty="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9216.5</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91644984"/>
                  </a:ext>
                </a:extLst>
              </a:tr>
              <a:tr h="621128">
                <a:tc>
                  <a:txBody>
                    <a:bodyPr/>
                    <a:lstStyle/>
                    <a:p>
                      <a:pPr marL="0" marR="0" algn="ctr" rtl="0">
                        <a:lnSpc>
                          <a:spcPct val="107000"/>
                        </a:lnSpc>
                        <a:spcBef>
                          <a:spcPts val="0"/>
                        </a:spcBef>
                        <a:spcAft>
                          <a:spcPts val="0"/>
                        </a:spcAft>
                      </a:pPr>
                      <a:r>
                        <a:rPr lang="en-US" sz="1600">
                          <a:effectLst/>
                          <a:cs typeface="B Nazanin" panose="00000400000000000000" pitchFamily="2" charset="-78"/>
                        </a:rPr>
                        <a:t>1369.06</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2.43</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10627</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9455.5</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53449839"/>
                  </a:ext>
                </a:extLst>
              </a:tr>
              <a:tr h="621128">
                <a:tc>
                  <a:txBody>
                    <a:bodyPr/>
                    <a:lstStyle/>
                    <a:p>
                      <a:pPr marL="0" marR="0" algn="ctr" rtl="0">
                        <a:lnSpc>
                          <a:spcPct val="107000"/>
                        </a:lnSpc>
                        <a:spcBef>
                          <a:spcPts val="0"/>
                        </a:spcBef>
                        <a:spcAft>
                          <a:spcPts val="0"/>
                        </a:spcAft>
                      </a:pPr>
                      <a:r>
                        <a:rPr lang="en-US" sz="1600">
                          <a:effectLst/>
                          <a:cs typeface="B Nazanin" panose="00000400000000000000" pitchFamily="2" charset="-78"/>
                        </a:rPr>
                        <a:t>1369.09</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2.56</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10394.2</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a:effectLst/>
                          <a:cs typeface="B Nazanin" panose="00000400000000000000" pitchFamily="2" charset="-78"/>
                        </a:rPr>
                        <a:t>9814.1</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334936119"/>
                  </a:ext>
                </a:extLst>
              </a:tr>
              <a:tr h="621128">
                <a:tc>
                  <a:txBody>
                    <a:bodyPr/>
                    <a:lstStyle/>
                    <a:p>
                      <a:pPr marL="0" marR="0" algn="ctr" rtl="0">
                        <a:lnSpc>
                          <a:spcPct val="107000"/>
                        </a:lnSpc>
                        <a:spcBef>
                          <a:spcPts val="0"/>
                        </a:spcBef>
                        <a:spcAft>
                          <a:spcPts val="0"/>
                        </a:spcAft>
                      </a:pPr>
                      <a:r>
                        <a:rPr lang="en-US" sz="1600">
                          <a:effectLst/>
                          <a:cs typeface="B Nazanin" panose="00000400000000000000" pitchFamily="2" charset="-78"/>
                        </a:rPr>
                        <a:t>1369.12</a:t>
                      </a:r>
                      <a:endParaRPr lang="en-US" sz="160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dirty="0">
                          <a:effectLst/>
                          <a:cs typeface="B Nazanin" panose="00000400000000000000" pitchFamily="2" charset="-78"/>
                        </a:rPr>
                        <a:t>2.7</a:t>
                      </a:r>
                      <a:endParaRPr lang="en-US" sz="1600" dirty="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dirty="0">
                          <a:effectLst/>
                          <a:cs typeface="B Nazanin" panose="00000400000000000000" pitchFamily="2" charset="-78"/>
                        </a:rPr>
                        <a:t>10711.7</a:t>
                      </a:r>
                      <a:endParaRPr lang="en-US" sz="1600" dirty="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en-US" sz="1600" dirty="0">
                          <a:effectLst/>
                          <a:cs typeface="B Nazanin" panose="00000400000000000000" pitchFamily="2" charset="-78"/>
                        </a:rPr>
                        <a:t>11195.2</a:t>
                      </a:r>
                      <a:endParaRPr lang="en-US" sz="1600" dirty="0">
                        <a:effectLst/>
                        <a:latin typeface="XB Kayhan" panose="02000503080000020003" pitchFamily="2" charset="-78"/>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205486494"/>
                  </a:ext>
                </a:extLst>
              </a:tr>
            </a:tbl>
          </a:graphicData>
        </a:graphic>
      </p:graphicFrame>
    </p:spTree>
    <p:extLst>
      <p:ext uri="{BB962C8B-B14F-4D97-AF65-F5344CB8AC3E}">
        <p14:creationId xmlns:p14="http://schemas.microsoft.com/office/powerpoint/2010/main" val="3844818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تشریح فرایند آماده سازی پایگاه </a:t>
            </a:r>
            <a:r>
              <a:rPr lang="fa-IR" dirty="0" smtClean="0"/>
              <a:t>داده (ادامه)</a:t>
            </a:r>
            <a:endParaRPr lang="en-US" dirty="0"/>
          </a:p>
        </p:txBody>
      </p:sp>
      <p:sp>
        <p:nvSpPr>
          <p:cNvPr id="3" name="Content Placeholder 2"/>
          <p:cNvSpPr>
            <a:spLocks noGrp="1"/>
          </p:cNvSpPr>
          <p:nvPr>
            <p:ph idx="1"/>
          </p:nvPr>
        </p:nvSpPr>
        <p:spPr/>
        <p:txBody>
          <a:bodyPr/>
          <a:lstStyle/>
          <a:p>
            <a:r>
              <a:rPr lang="fa-IR" dirty="0" smtClean="0"/>
              <a:t>یک ستون با نام «</a:t>
            </a:r>
            <a:r>
              <a:rPr lang="en-US" dirty="0" smtClean="0"/>
              <a:t>Date» </a:t>
            </a:r>
            <a:r>
              <a:rPr lang="fa-IR" dirty="0" smtClean="0"/>
              <a:t>که تاریخ‌ها در آن وارد شده حتما باید باشد.</a:t>
            </a:r>
          </a:p>
          <a:p>
            <a:pPr algn="just"/>
            <a:r>
              <a:rPr lang="fa-IR" dirty="0" smtClean="0"/>
              <a:t>فرمت تاریخ فارسی رعایت شود یا از تاریخ میلادی استفاده شود.</a:t>
            </a:r>
          </a:p>
          <a:p>
            <a:pPr algn="just"/>
            <a:r>
              <a:rPr lang="fa-IR" dirty="0" smtClean="0"/>
              <a:t>فرمت تاریخ فارسی به صورت </a:t>
            </a:r>
            <a:r>
              <a:rPr lang="en-US" dirty="0" err="1" smtClean="0"/>
              <a:t>year+month</a:t>
            </a:r>
            <a:r>
              <a:rPr lang="en-US" dirty="0" smtClean="0"/>
              <a:t>/100 </a:t>
            </a:r>
            <a:r>
              <a:rPr lang="fa-IR" dirty="0" smtClean="0"/>
              <a:t>باید باشد. برای داده‌های فصلی ماه آخر فصل به عنوان </a:t>
            </a:r>
            <a:r>
              <a:rPr lang="en-US" dirty="0" smtClean="0"/>
              <a:t>month </a:t>
            </a:r>
            <a:r>
              <a:rPr lang="fa-IR" dirty="0" smtClean="0"/>
              <a:t>قرار گیرد. این کد هنوز آمادگی استفاده از داده‌های هفتگی و روزانه را ندارد.</a:t>
            </a:r>
          </a:p>
          <a:p>
            <a:pPr algn="just"/>
            <a:r>
              <a:rPr lang="fa-IR" dirty="0" smtClean="0"/>
              <a:t>سطر دوم مربوط (به استثنای سطر دوم مربوط به ستون تاریخ) به تبدیل‌هایی است که کاربر انتظار دارد در تخمین مورد استفاده قرار گیرد. این کد‌ها به شکل زیر تفسیر می‌شود.</a:t>
            </a:r>
          </a:p>
          <a:p>
            <a:r>
              <a:rPr lang="en-US" dirty="0" smtClean="0"/>
              <a:t>[0 1 2 3 4 5]=[no change, Ln, Diff, Double Diff, </a:t>
            </a:r>
            <a:r>
              <a:rPr lang="en-US" dirty="0" err="1" smtClean="0"/>
              <a:t>Diff_Ln</a:t>
            </a:r>
            <a:r>
              <a:rPr lang="en-US" dirty="0" smtClean="0"/>
              <a:t>, Double </a:t>
            </a:r>
            <a:r>
              <a:rPr lang="en-US" dirty="0" err="1" smtClean="0"/>
              <a:t>Diff_Ln</a:t>
            </a:r>
            <a:r>
              <a:rPr lang="en-US" dirty="0" smtClean="0"/>
              <a:t>]</a:t>
            </a:r>
            <a:endParaRPr lang="en-US" dirty="0"/>
          </a:p>
        </p:txBody>
      </p:sp>
    </p:spTree>
    <p:extLst>
      <p:ext uri="{BB962C8B-B14F-4D97-AF65-F5344CB8AC3E}">
        <p14:creationId xmlns:p14="http://schemas.microsoft.com/office/powerpoint/2010/main" val="390974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تشریح فرایند آماده سازی پایگاه </a:t>
            </a:r>
            <a:r>
              <a:rPr lang="fa-IR" dirty="0"/>
              <a:t>داده (ادامه)</a:t>
            </a:r>
            <a:endParaRPr lang="en-US" dirty="0"/>
          </a:p>
        </p:txBody>
      </p:sp>
      <p:sp>
        <p:nvSpPr>
          <p:cNvPr id="3" name="Content Placeholder 2"/>
          <p:cNvSpPr>
            <a:spLocks noGrp="1"/>
          </p:cNvSpPr>
          <p:nvPr>
            <p:ph idx="1"/>
          </p:nvPr>
        </p:nvSpPr>
        <p:spPr/>
        <p:txBody>
          <a:bodyPr>
            <a:normAutofit fontScale="92500"/>
          </a:bodyPr>
          <a:lstStyle/>
          <a:p>
            <a:pPr algn="just"/>
            <a:r>
              <a:rPr lang="fa-IR" dirty="0" smtClean="0"/>
              <a:t>برای مثال اگر کاربری تنها می‌خواهد الگو‌های در سطح را داشته باشد کافیست عدد 0 را برای همه ستون‌ها در سطر دوم اضافه کند.</a:t>
            </a:r>
          </a:p>
          <a:p>
            <a:pPr algn="just"/>
            <a:r>
              <a:rPr lang="fa-IR" dirty="0" smtClean="0"/>
              <a:t>اگر کاربر می‌خواهد علاوه بر سطح، در تفاضل مرتبه اول نیز تخمین‌ها انجام شود، عدد 10 را برای همه ستون‌ها در سطر دوم اضافه کند. (نکته عدد صفر نمی‌تواند در ابتدا باشد یعنی 01 توسط متلب 1 خوانده شده و این‌طور تفسیر می‌شود که کاربر خواسته تنها حالت تفاضلی در تخمین استفاده شود)</a:t>
            </a:r>
          </a:p>
          <a:p>
            <a:pPr algn="just"/>
            <a:r>
              <a:rPr lang="fa-IR" dirty="0" smtClean="0"/>
              <a:t>سطر دوم ستون</a:t>
            </a:r>
            <a:r>
              <a:rPr lang="en-US" dirty="0" smtClean="0"/>
              <a:t>Date </a:t>
            </a:r>
            <a:r>
              <a:rPr lang="fa-IR" dirty="0" smtClean="0"/>
              <a:t>مربوط به تواتر داده‌ها می‌باشد. برای فصلی ۴، ماهانه ۱۲ و سالانه ۱</a:t>
            </a:r>
          </a:p>
          <a:p>
            <a:pPr algn="just"/>
            <a:r>
              <a:rPr lang="fa-IR" dirty="0" smtClean="0"/>
              <a:t>نکته: در صورتی که نمیخواهید از سطر دوم برای تعیین نوع تبدیل‌ها استفاده نمایید در محیط متلب متغیر </a:t>
            </a:r>
            <a:r>
              <a:rPr lang="en-US" dirty="0" smtClean="0"/>
              <a:t>FRT=0 </a:t>
            </a:r>
            <a:r>
              <a:rPr lang="fa-IR" dirty="0" smtClean="0"/>
              <a:t>را تنظیم کنید.</a:t>
            </a:r>
          </a:p>
          <a:p>
            <a:pPr algn="just"/>
            <a:r>
              <a:rPr lang="fa-IR" dirty="0" smtClean="0"/>
              <a:t>بین ستون‌ها و سطرها نباید فاصله باشد</a:t>
            </a:r>
          </a:p>
          <a:p>
            <a:pPr algn="just"/>
            <a:endParaRPr lang="en-US" dirty="0"/>
          </a:p>
        </p:txBody>
      </p:sp>
    </p:spTree>
    <p:extLst>
      <p:ext uri="{BB962C8B-B14F-4D97-AF65-F5344CB8AC3E}">
        <p14:creationId xmlns:p14="http://schemas.microsoft.com/office/powerpoint/2010/main" val="2743016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روش‌های مورد استفاده در پیش‌بینی</a:t>
            </a:r>
            <a:endParaRPr lang="en-US" dirty="0"/>
          </a:p>
        </p:txBody>
      </p:sp>
      <p:sp>
        <p:nvSpPr>
          <p:cNvPr id="3" name="Content Placeholder 2"/>
          <p:cNvSpPr>
            <a:spLocks noGrp="1"/>
          </p:cNvSpPr>
          <p:nvPr>
            <p:ph idx="1"/>
          </p:nvPr>
        </p:nvSpPr>
        <p:spPr/>
        <p:txBody>
          <a:bodyPr/>
          <a:lstStyle/>
          <a:p>
            <a:pPr marL="0" indent="0" algn="just">
              <a:buNone/>
            </a:pPr>
            <a:r>
              <a:rPr lang="fa-IR" dirty="0" smtClean="0"/>
              <a:t>در این  جعبه ابزار از  حدود ۹ روش  خودرگرسیونی (</a:t>
            </a:r>
            <a:r>
              <a:rPr lang="en-US" dirty="0" smtClean="0"/>
              <a:t>AR)، </a:t>
            </a:r>
            <a:r>
              <a:rPr lang="fa-IR" dirty="0" smtClean="0"/>
              <a:t>خودرگرسیونی با آستانه (</a:t>
            </a:r>
            <a:r>
              <a:rPr lang="en-US" dirty="0" smtClean="0"/>
              <a:t>TAR)، </a:t>
            </a:r>
            <a:r>
              <a:rPr lang="fa-IR" dirty="0" smtClean="0"/>
              <a:t>میانگین غیر شرطی دوره (</a:t>
            </a:r>
            <a:r>
              <a:rPr lang="en-US" dirty="0" smtClean="0"/>
              <a:t>UM)، </a:t>
            </a:r>
            <a:r>
              <a:rPr lang="fa-IR" dirty="0" smtClean="0"/>
              <a:t>پیش‌بینی بر اساس آخرین قیمت‌مشاهده شده (</a:t>
            </a:r>
            <a:r>
              <a:rPr lang="en-US" dirty="0" err="1" smtClean="0"/>
              <a:t>PureRW</a:t>
            </a:r>
            <a:r>
              <a:rPr lang="en-US" dirty="0" smtClean="0"/>
              <a:t>، </a:t>
            </a:r>
            <a:r>
              <a:rPr lang="en-US" dirty="0" err="1" smtClean="0"/>
              <a:t>RWDrift</a:t>
            </a:r>
            <a:r>
              <a:rPr lang="en-US" dirty="0" smtClean="0"/>
              <a:t> </a:t>
            </a:r>
            <a:r>
              <a:rPr lang="fa-IR" dirty="0" smtClean="0"/>
              <a:t>و </a:t>
            </a:r>
            <a:r>
              <a:rPr lang="en-US" dirty="0" smtClean="0"/>
              <a:t>RWAO)، </a:t>
            </a:r>
            <a:r>
              <a:rPr lang="fa-IR" dirty="0" smtClean="0"/>
              <a:t>خود رگرسیونی با وقفه‌های توزیعی (</a:t>
            </a:r>
            <a:r>
              <a:rPr lang="en-US" dirty="0" smtClean="0"/>
              <a:t>ARDL)، </a:t>
            </a:r>
            <a:r>
              <a:rPr lang="fa-IR" dirty="0" smtClean="0"/>
              <a:t>روشها‌چند معادله ای مانند بیزین </a:t>
            </a:r>
            <a:r>
              <a:rPr lang="en-US" dirty="0" smtClean="0"/>
              <a:t>VAR (BVAR)، VAR </a:t>
            </a:r>
            <a:r>
              <a:rPr lang="fa-IR" dirty="0" smtClean="0"/>
              <a:t>با تغییر پذیری پارامترها (</a:t>
            </a:r>
            <a:r>
              <a:rPr lang="en-US" dirty="0" smtClean="0"/>
              <a:t>TVPVAR) </a:t>
            </a:r>
            <a:r>
              <a:rPr lang="fa-IR" dirty="0" smtClean="0"/>
              <a:t>استفاده شده است. </a:t>
            </a:r>
            <a:endParaRPr lang="en-US" dirty="0"/>
          </a:p>
        </p:txBody>
      </p:sp>
    </p:spTree>
    <p:extLst>
      <p:ext uri="{BB962C8B-B14F-4D97-AF65-F5344CB8AC3E}">
        <p14:creationId xmlns:p14="http://schemas.microsoft.com/office/powerpoint/2010/main" val="19947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روش‌های سری زمانی تک معادله‌ای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2027978"/>
              </p:ext>
            </p:extLst>
          </p:nvPr>
        </p:nvGraphicFramePr>
        <p:xfrm>
          <a:off x="411481" y="1690688"/>
          <a:ext cx="10515599" cy="5138798"/>
        </p:xfrm>
        <a:graphic>
          <a:graphicData uri="http://schemas.openxmlformats.org/drawingml/2006/table">
            <a:tbl>
              <a:tblPr rtl="1" firstRow="1" firstCol="1" bandRow="1">
                <a:tableStyleId>{5C22544A-7EE6-4342-B048-85BDC9FD1C3A}</a:tableStyleId>
              </a:tblPr>
              <a:tblGrid>
                <a:gridCol w="1739280">
                  <a:extLst>
                    <a:ext uri="{9D8B030D-6E8A-4147-A177-3AD203B41FA5}">
                      <a16:colId xmlns:a16="http://schemas.microsoft.com/office/drawing/2014/main" val="820923321"/>
                    </a:ext>
                  </a:extLst>
                </a:gridCol>
                <a:gridCol w="2439619">
                  <a:extLst>
                    <a:ext uri="{9D8B030D-6E8A-4147-A177-3AD203B41FA5}">
                      <a16:colId xmlns:a16="http://schemas.microsoft.com/office/drawing/2014/main" val="854542017"/>
                    </a:ext>
                  </a:extLst>
                </a:gridCol>
                <a:gridCol w="2445928">
                  <a:extLst>
                    <a:ext uri="{9D8B030D-6E8A-4147-A177-3AD203B41FA5}">
                      <a16:colId xmlns:a16="http://schemas.microsoft.com/office/drawing/2014/main" val="3551007689"/>
                    </a:ext>
                  </a:extLst>
                </a:gridCol>
                <a:gridCol w="3890772">
                  <a:extLst>
                    <a:ext uri="{9D8B030D-6E8A-4147-A177-3AD203B41FA5}">
                      <a16:colId xmlns:a16="http://schemas.microsoft.com/office/drawing/2014/main" val="774361860"/>
                    </a:ext>
                  </a:extLst>
                </a:gridCol>
              </a:tblGrid>
              <a:tr h="310619">
                <a:tc>
                  <a:txBody>
                    <a:bodyPr/>
                    <a:lstStyle/>
                    <a:p>
                      <a:pPr marL="228600" marR="0" algn="just" rtl="1">
                        <a:lnSpc>
                          <a:spcPct val="107000"/>
                        </a:lnSpc>
                        <a:spcBef>
                          <a:spcPts val="0"/>
                        </a:spcBef>
                        <a:spcAft>
                          <a:spcPts val="0"/>
                        </a:spcAft>
                      </a:pPr>
                      <a:r>
                        <a:rPr lang="fa-IR" sz="1600">
                          <a:effectLst/>
                        </a:rPr>
                        <a:t>نام الگو</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a:txBody>
                    <a:bodyPr/>
                    <a:lstStyle/>
                    <a:p>
                      <a:pPr marL="228600" marR="0" algn="just" rtl="1">
                        <a:lnSpc>
                          <a:spcPct val="107000"/>
                        </a:lnSpc>
                        <a:spcBef>
                          <a:spcPts val="0"/>
                        </a:spcBef>
                        <a:spcAft>
                          <a:spcPts val="0"/>
                        </a:spcAft>
                      </a:pPr>
                      <a:r>
                        <a:rPr lang="fa-IR" sz="1600">
                          <a:effectLst/>
                        </a:rPr>
                        <a:t>شکل تبعی</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a:txBody>
                    <a:bodyPr/>
                    <a:lstStyle/>
                    <a:p>
                      <a:pPr marL="228600" marR="0" algn="just" rtl="1">
                        <a:lnSpc>
                          <a:spcPct val="107000"/>
                        </a:lnSpc>
                        <a:spcBef>
                          <a:spcPts val="0"/>
                        </a:spcBef>
                        <a:spcAft>
                          <a:spcPts val="0"/>
                        </a:spcAft>
                      </a:pPr>
                      <a:r>
                        <a:rPr lang="fa-IR" sz="1600">
                          <a:effectLst/>
                        </a:rPr>
                        <a:t>مزایا</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a:txBody>
                    <a:bodyPr/>
                    <a:lstStyle/>
                    <a:p>
                      <a:pPr marL="228600" marR="0" algn="just" rtl="1">
                        <a:lnSpc>
                          <a:spcPct val="107000"/>
                        </a:lnSpc>
                        <a:spcBef>
                          <a:spcPts val="0"/>
                        </a:spcBef>
                        <a:spcAft>
                          <a:spcPts val="0"/>
                        </a:spcAft>
                      </a:pPr>
                      <a:r>
                        <a:rPr lang="fa-IR" sz="1600">
                          <a:effectLst/>
                        </a:rPr>
                        <a:t>معایب</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extLst>
                  <a:ext uri="{0D108BD9-81ED-4DB2-BD59-A6C34878D82A}">
                    <a16:rowId xmlns:a16="http://schemas.microsoft.com/office/drawing/2014/main" val="3244197923"/>
                  </a:ext>
                </a:extLst>
              </a:tr>
              <a:tr h="1242470">
                <a:tc>
                  <a:txBody>
                    <a:bodyPr/>
                    <a:lstStyle/>
                    <a:p>
                      <a:pPr marL="228600" marR="0" algn="just" rtl="1">
                        <a:lnSpc>
                          <a:spcPct val="107000"/>
                        </a:lnSpc>
                        <a:spcBef>
                          <a:spcPts val="0"/>
                        </a:spcBef>
                        <a:spcAft>
                          <a:spcPts val="0"/>
                        </a:spcAft>
                      </a:pPr>
                      <a:r>
                        <a:rPr lang="en-US" sz="1600">
                          <a:effectLst/>
                        </a:rPr>
                        <a:t>ARMA</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a:txBody>
                    <a:bodyPr/>
                    <a:lstStyle/>
                    <a:p>
                      <a:pPr marL="228600" marR="0" algn="just" rtl="0">
                        <a:lnSpc>
                          <a:spcPct val="107000"/>
                        </a:lnSpc>
                        <a:spcBef>
                          <a:spcPts val="0"/>
                        </a:spcBef>
                        <a:spcAft>
                          <a:spcPts val="0"/>
                        </a:spcAft>
                      </a:pPr>
                      <a:endParaRPr lang="fa-IR"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a:txBody>
                    <a:bodyPr/>
                    <a:lstStyle/>
                    <a:p>
                      <a:pPr marL="228600" marR="0" algn="just" rtl="1">
                        <a:lnSpc>
                          <a:spcPct val="107000"/>
                        </a:lnSpc>
                        <a:spcBef>
                          <a:spcPts val="0"/>
                        </a:spcBef>
                        <a:spcAft>
                          <a:spcPts val="0"/>
                        </a:spcAft>
                      </a:pPr>
                      <a:r>
                        <a:rPr lang="fa-IR" sz="1600" dirty="0">
                          <a:effectLst/>
                        </a:rPr>
                        <a:t>پیش بینی مناسب</a:t>
                      </a:r>
                      <a:endParaRPr lang="en-US" sz="1600" dirty="0">
                        <a:effectLst/>
                      </a:endParaRPr>
                    </a:p>
                    <a:p>
                      <a:pPr marL="228600" marR="0" algn="just" rtl="1">
                        <a:lnSpc>
                          <a:spcPct val="107000"/>
                        </a:lnSpc>
                        <a:spcBef>
                          <a:spcPts val="0"/>
                        </a:spcBef>
                        <a:spcAft>
                          <a:spcPts val="0"/>
                        </a:spcAft>
                      </a:pPr>
                      <a:r>
                        <a:rPr lang="fa-IR" sz="1600" dirty="0">
                          <a:effectLst/>
                        </a:rPr>
                        <a:t>قابلیت تعمیم پذیری</a:t>
                      </a:r>
                      <a:endParaRPr lang="en-US" sz="1600" dirty="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a:txBody>
                    <a:bodyPr/>
                    <a:lstStyle/>
                    <a:p>
                      <a:pPr marL="228600" marR="0" algn="just" rtl="1">
                        <a:lnSpc>
                          <a:spcPct val="107000"/>
                        </a:lnSpc>
                        <a:spcBef>
                          <a:spcPts val="0"/>
                        </a:spcBef>
                        <a:spcAft>
                          <a:spcPts val="0"/>
                        </a:spcAft>
                      </a:pPr>
                      <a:r>
                        <a:rPr lang="fa-IR" sz="1600">
                          <a:effectLst/>
                        </a:rPr>
                        <a:t>عدم در نظر گرفتن نظریه‌های اقتصادی</a:t>
                      </a:r>
                      <a:endParaRPr lang="en-US" sz="1600">
                        <a:effectLst/>
                      </a:endParaRPr>
                    </a:p>
                    <a:p>
                      <a:pPr marL="228600" marR="0" algn="just" rtl="1">
                        <a:lnSpc>
                          <a:spcPct val="107000"/>
                        </a:lnSpc>
                        <a:spcBef>
                          <a:spcPts val="0"/>
                        </a:spcBef>
                        <a:spcAft>
                          <a:spcPts val="0"/>
                        </a:spcAft>
                      </a:pPr>
                      <a:r>
                        <a:rPr lang="fa-IR" sz="1600">
                          <a:effectLst/>
                        </a:rPr>
                        <a:t>مانا بودن متغیرها</a:t>
                      </a:r>
                      <a:endParaRPr lang="en-US" sz="1600">
                        <a:effectLst/>
                      </a:endParaRPr>
                    </a:p>
                    <a:p>
                      <a:pPr marL="228600" marR="0" algn="just" rtl="1">
                        <a:lnSpc>
                          <a:spcPct val="107000"/>
                        </a:lnSpc>
                        <a:spcBef>
                          <a:spcPts val="0"/>
                        </a:spcBef>
                        <a:spcAft>
                          <a:spcPts val="0"/>
                        </a:spcAft>
                      </a:pPr>
                      <a:r>
                        <a:rPr lang="fa-IR" sz="1600">
                          <a:effectLst/>
                        </a:rPr>
                        <a:t>تک معادله ای بودن</a:t>
                      </a:r>
                      <a:endParaRPr lang="en-US" sz="1600">
                        <a:effectLst/>
                      </a:endParaRPr>
                    </a:p>
                    <a:p>
                      <a:pPr marL="228600" marR="0" algn="just" rtl="1">
                        <a:lnSpc>
                          <a:spcPct val="107000"/>
                        </a:lnSpc>
                        <a:spcBef>
                          <a:spcPts val="0"/>
                        </a:spcBef>
                        <a:spcAft>
                          <a:spcPts val="0"/>
                        </a:spcAft>
                      </a:pPr>
                      <a:r>
                        <a:rPr lang="fa-IR" sz="1600">
                          <a:effectLst/>
                        </a:rPr>
                        <a:t>مشکلات مربوط به ناهمسانی واریانس</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extLst>
                  <a:ext uri="{0D108BD9-81ED-4DB2-BD59-A6C34878D82A}">
                    <a16:rowId xmlns:a16="http://schemas.microsoft.com/office/drawing/2014/main" val="2250052597"/>
                  </a:ext>
                </a:extLst>
              </a:tr>
              <a:tr h="305561">
                <a:tc>
                  <a:txBody>
                    <a:bodyPr/>
                    <a:lstStyle/>
                    <a:p>
                      <a:pPr marL="228600" marR="0" algn="just" rtl="1">
                        <a:lnSpc>
                          <a:spcPct val="107000"/>
                        </a:lnSpc>
                        <a:spcBef>
                          <a:spcPts val="0"/>
                        </a:spcBef>
                        <a:spcAft>
                          <a:spcPts val="0"/>
                        </a:spcAft>
                      </a:pPr>
                      <a:r>
                        <a:rPr lang="en-US" sz="1600">
                          <a:effectLst/>
                        </a:rPr>
                        <a:t>TAR</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gridSpan="3">
                  <a:txBody>
                    <a:bodyPr/>
                    <a:lstStyle/>
                    <a:p>
                      <a:pPr marL="228600" marR="0" algn="just" rtl="1">
                        <a:lnSpc>
                          <a:spcPct val="107000"/>
                        </a:lnSpc>
                        <a:spcBef>
                          <a:spcPts val="0"/>
                        </a:spcBef>
                        <a:spcAft>
                          <a:spcPts val="0"/>
                        </a:spcAft>
                      </a:pPr>
                      <a:r>
                        <a:rPr lang="fa-IR" sz="1600">
                          <a:effectLst/>
                        </a:rPr>
                        <a:t>مشابه الگوی </a:t>
                      </a:r>
                      <a:r>
                        <a:rPr lang="en-US" sz="1600">
                          <a:effectLst/>
                        </a:rPr>
                        <a:t>AR</a:t>
                      </a:r>
                      <a:r>
                        <a:rPr lang="fa-IR" sz="1600">
                          <a:effectLst/>
                        </a:rPr>
                        <a:t> با این تفاوت که امکان تشخیص تغییر رژیم را به‌صورت درونزا دارد.</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4188996"/>
                  </a:ext>
                </a:extLst>
              </a:tr>
              <a:tr h="931854">
                <a:tc>
                  <a:txBody>
                    <a:bodyPr/>
                    <a:lstStyle/>
                    <a:p>
                      <a:pPr marL="228600" marR="0" algn="just" rtl="1">
                        <a:lnSpc>
                          <a:spcPct val="107000"/>
                        </a:lnSpc>
                        <a:spcBef>
                          <a:spcPts val="0"/>
                        </a:spcBef>
                        <a:spcAft>
                          <a:spcPts val="0"/>
                        </a:spcAft>
                      </a:pPr>
                      <a:r>
                        <a:rPr lang="en-US" sz="1600">
                          <a:effectLst/>
                        </a:rPr>
                        <a:t>ARMAX</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a:txBody>
                    <a:bodyPr/>
                    <a:lstStyle/>
                    <a:p>
                      <a:pPr marL="228600" marR="0" algn="just" rtl="0">
                        <a:lnSpc>
                          <a:spcPct val="107000"/>
                        </a:lnSpc>
                        <a:spcBef>
                          <a:spcPts val="0"/>
                        </a:spcBef>
                        <a:spcAft>
                          <a:spcPts val="0"/>
                        </a:spcAft>
                      </a:pPr>
                      <a:endParaRPr lang="fa-IR"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a:txBody>
                    <a:bodyPr/>
                    <a:lstStyle/>
                    <a:p>
                      <a:pPr marL="228600" marR="0" algn="just" rtl="1">
                        <a:lnSpc>
                          <a:spcPct val="107000"/>
                        </a:lnSpc>
                        <a:spcBef>
                          <a:spcPts val="0"/>
                        </a:spcBef>
                        <a:spcAft>
                          <a:spcPts val="0"/>
                        </a:spcAft>
                      </a:pPr>
                      <a:r>
                        <a:rPr lang="fa-IR" sz="1600">
                          <a:effectLst/>
                        </a:rPr>
                        <a:t>تطابق بیشتر با نظریه</a:t>
                      </a:r>
                      <a:endParaRPr lang="en-US" sz="1600">
                        <a:effectLst/>
                      </a:endParaRPr>
                    </a:p>
                    <a:p>
                      <a:pPr marL="228600" marR="0" algn="just" rtl="1">
                        <a:lnSpc>
                          <a:spcPct val="107000"/>
                        </a:lnSpc>
                        <a:spcBef>
                          <a:spcPts val="0"/>
                        </a:spcBef>
                        <a:spcAft>
                          <a:spcPts val="0"/>
                        </a:spcAft>
                      </a:pPr>
                      <a:r>
                        <a:rPr lang="fa-IR" sz="1600">
                          <a:effectLst/>
                        </a:rPr>
                        <a:t>پیش بینی مناسب</a:t>
                      </a:r>
                      <a:endParaRPr lang="en-US" sz="1600">
                        <a:effectLst/>
                      </a:endParaRPr>
                    </a:p>
                    <a:p>
                      <a:pPr marL="228600" marR="0" algn="just" rtl="1">
                        <a:lnSpc>
                          <a:spcPct val="107000"/>
                        </a:lnSpc>
                        <a:spcBef>
                          <a:spcPts val="0"/>
                        </a:spcBef>
                        <a:spcAft>
                          <a:spcPts val="0"/>
                        </a:spcAft>
                      </a:pPr>
                      <a:r>
                        <a:rPr lang="fa-IR" sz="1600">
                          <a:effectLst/>
                        </a:rPr>
                        <a:t>قابلیت تعمیم پذیری</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a:txBody>
                    <a:bodyPr/>
                    <a:lstStyle/>
                    <a:p>
                      <a:pPr marL="228600" marR="0" algn="just" rtl="1">
                        <a:lnSpc>
                          <a:spcPct val="107000"/>
                        </a:lnSpc>
                        <a:spcBef>
                          <a:spcPts val="0"/>
                        </a:spcBef>
                        <a:spcAft>
                          <a:spcPts val="0"/>
                        </a:spcAft>
                      </a:pPr>
                      <a:r>
                        <a:rPr lang="fa-IR" sz="1600">
                          <a:effectLst/>
                        </a:rPr>
                        <a:t>مانا بودن متغیرها</a:t>
                      </a:r>
                      <a:endParaRPr lang="en-US" sz="1600">
                        <a:effectLst/>
                      </a:endParaRPr>
                    </a:p>
                    <a:p>
                      <a:pPr marL="228600" marR="0" algn="just" rtl="1">
                        <a:lnSpc>
                          <a:spcPct val="107000"/>
                        </a:lnSpc>
                        <a:spcBef>
                          <a:spcPts val="0"/>
                        </a:spcBef>
                        <a:spcAft>
                          <a:spcPts val="0"/>
                        </a:spcAft>
                      </a:pPr>
                      <a:r>
                        <a:rPr lang="fa-IR" sz="1600">
                          <a:effectLst/>
                        </a:rPr>
                        <a:t>تک معادله ای بودن</a:t>
                      </a:r>
                      <a:endParaRPr lang="en-US" sz="1600">
                        <a:effectLst/>
                      </a:endParaRPr>
                    </a:p>
                    <a:p>
                      <a:pPr marL="228600" marR="0" algn="just" rtl="1">
                        <a:lnSpc>
                          <a:spcPct val="107000"/>
                        </a:lnSpc>
                        <a:spcBef>
                          <a:spcPts val="0"/>
                        </a:spcBef>
                        <a:spcAft>
                          <a:spcPts val="0"/>
                        </a:spcAft>
                      </a:pPr>
                      <a:r>
                        <a:rPr lang="fa-IR" sz="1600">
                          <a:effectLst/>
                        </a:rPr>
                        <a:t>مشکلات مربوط به ناهمسانی واریانس</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extLst>
                  <a:ext uri="{0D108BD9-81ED-4DB2-BD59-A6C34878D82A}">
                    <a16:rowId xmlns:a16="http://schemas.microsoft.com/office/drawing/2014/main" val="834626254"/>
                  </a:ext>
                </a:extLst>
              </a:tr>
              <a:tr h="1237413">
                <a:tc>
                  <a:txBody>
                    <a:bodyPr/>
                    <a:lstStyle/>
                    <a:p>
                      <a:pPr marL="228600" marR="0" algn="just" rtl="1">
                        <a:lnSpc>
                          <a:spcPct val="107000"/>
                        </a:lnSpc>
                        <a:spcBef>
                          <a:spcPts val="0"/>
                        </a:spcBef>
                        <a:spcAft>
                          <a:spcPts val="0"/>
                        </a:spcAft>
                      </a:pPr>
                      <a:r>
                        <a:rPr lang="en-US" sz="1600">
                          <a:effectLst/>
                        </a:rPr>
                        <a:t>ARDL</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a:txBody>
                    <a:bodyPr/>
                    <a:lstStyle/>
                    <a:p>
                      <a:pPr marL="228600" marR="0" algn="just" rtl="0">
                        <a:lnSpc>
                          <a:spcPct val="107000"/>
                        </a:lnSpc>
                        <a:spcBef>
                          <a:spcPts val="0"/>
                        </a:spcBef>
                        <a:spcAft>
                          <a:spcPts val="0"/>
                        </a:spcAft>
                      </a:pPr>
                      <a:endParaRPr lang="fa-IR" sz="1600" dirty="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a:txBody>
                    <a:bodyPr/>
                    <a:lstStyle/>
                    <a:p>
                      <a:pPr marL="228600" marR="0" algn="just" rtl="1">
                        <a:lnSpc>
                          <a:spcPct val="107000"/>
                        </a:lnSpc>
                        <a:spcBef>
                          <a:spcPts val="0"/>
                        </a:spcBef>
                        <a:spcAft>
                          <a:spcPts val="0"/>
                        </a:spcAft>
                      </a:pPr>
                      <a:r>
                        <a:rPr lang="fa-IR" sz="1600">
                          <a:effectLst/>
                        </a:rPr>
                        <a:t>//</a:t>
                      </a:r>
                      <a:endParaRPr lang="en-US" sz="1600">
                        <a:effectLst/>
                      </a:endParaRPr>
                    </a:p>
                    <a:p>
                      <a:pPr marL="228600" marR="0" algn="just" rtl="1">
                        <a:lnSpc>
                          <a:spcPct val="107000"/>
                        </a:lnSpc>
                        <a:spcBef>
                          <a:spcPts val="0"/>
                        </a:spcBef>
                        <a:spcAft>
                          <a:spcPts val="0"/>
                        </a:spcAft>
                      </a:pPr>
                      <a:r>
                        <a:rPr lang="fa-IR" sz="1600">
                          <a:effectLst/>
                        </a:rPr>
                        <a:t>لحاظ متغیرهای نامانا</a:t>
                      </a:r>
                      <a:endParaRPr lang="en-US" sz="1600">
                        <a:effectLst/>
                      </a:endParaRPr>
                    </a:p>
                    <a:p>
                      <a:pPr marL="228600" marR="0" algn="just" rtl="1">
                        <a:lnSpc>
                          <a:spcPct val="107000"/>
                        </a:lnSpc>
                        <a:spcBef>
                          <a:spcPts val="0"/>
                        </a:spcBef>
                        <a:spcAft>
                          <a:spcPts val="0"/>
                        </a:spcAft>
                      </a:pPr>
                      <a:r>
                        <a:rPr lang="fa-IR" sz="1600">
                          <a:effectLst/>
                        </a:rPr>
                        <a:t>تفکیک به دوره‌های بلند مدت و کوتاه مدت</a:t>
                      </a:r>
                      <a:endParaRPr lang="en-US" sz="1600">
                        <a:effectLst/>
                      </a:endParaRPr>
                    </a:p>
                    <a:p>
                      <a:pPr marL="228600" marR="0" algn="just" rtl="1">
                        <a:lnSpc>
                          <a:spcPct val="107000"/>
                        </a:lnSpc>
                        <a:spcBef>
                          <a:spcPts val="0"/>
                        </a:spcBef>
                        <a:spcAft>
                          <a:spcPts val="0"/>
                        </a:spcAft>
                      </a:pPr>
                      <a:r>
                        <a:rPr lang="fa-IR" sz="1600">
                          <a:effectLst/>
                        </a:rPr>
                        <a:t>استخراج حباب‌های قیمتی و …</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a:txBody>
                    <a:bodyPr/>
                    <a:lstStyle/>
                    <a:p>
                      <a:pPr marL="228600" marR="0" algn="just" rtl="1">
                        <a:lnSpc>
                          <a:spcPct val="107000"/>
                        </a:lnSpc>
                        <a:spcBef>
                          <a:spcPts val="0"/>
                        </a:spcBef>
                        <a:spcAft>
                          <a:spcPts val="0"/>
                        </a:spcAft>
                      </a:pPr>
                      <a:r>
                        <a:rPr lang="fa-IR" sz="1600">
                          <a:effectLst/>
                        </a:rPr>
                        <a:t>تک معادله ای بودن</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extLst>
                  <a:ext uri="{0D108BD9-81ED-4DB2-BD59-A6C34878D82A}">
                    <a16:rowId xmlns:a16="http://schemas.microsoft.com/office/drawing/2014/main" val="3831292005"/>
                  </a:ext>
                </a:extLst>
              </a:tr>
              <a:tr h="621235">
                <a:tc>
                  <a:txBody>
                    <a:bodyPr/>
                    <a:lstStyle/>
                    <a:p>
                      <a:pPr marL="228600" marR="0" algn="r" rtl="1">
                        <a:lnSpc>
                          <a:spcPct val="107000"/>
                        </a:lnSpc>
                        <a:spcBef>
                          <a:spcPts val="0"/>
                        </a:spcBef>
                        <a:spcAft>
                          <a:spcPts val="0"/>
                        </a:spcAft>
                      </a:pPr>
                      <a:r>
                        <a:rPr lang="fa-IR" sz="1600">
                          <a:effectLst/>
                        </a:rPr>
                        <a:t>روشهای مبتنی بر آخرین قیمت‌های مشاهده شده</a:t>
                      </a:r>
                      <a:endParaRPr lang="en-US" sz="160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tc>
                <a:tc gridSpan="3">
                  <a:txBody>
                    <a:bodyPr/>
                    <a:lstStyle/>
                    <a:p>
                      <a:pPr marL="228600" marR="0" algn="just" rtl="1">
                        <a:lnSpc>
                          <a:spcPct val="107000"/>
                        </a:lnSpc>
                        <a:spcBef>
                          <a:spcPts val="0"/>
                        </a:spcBef>
                        <a:spcAft>
                          <a:spcPts val="0"/>
                        </a:spcAft>
                      </a:pPr>
                      <a:r>
                        <a:rPr lang="fa-IR" sz="1600" dirty="0">
                          <a:effectLst/>
                        </a:rPr>
                        <a:t>این الگو‌ها بر این اصل استوار است که در صورت کارایی کامل بازارها، آخرین قیمت حاوی همه اطلاعات گذشته و انتظارات از آینده است و بهترین پیش بینی به‌شمار می‌رود.</a:t>
                      </a:r>
                      <a:endParaRPr lang="en-US" sz="1600" dirty="0">
                        <a:effectLst/>
                        <a:latin typeface="XB Kayhan" panose="02000503080000020003" pitchFamily="2" charset="-78"/>
                        <a:ea typeface="Calibri" panose="020F0502020204030204" pitchFamily="34" charset="0"/>
                        <a:cs typeface="XB Kayhan" panose="02000503080000020003" pitchFamily="2" charset="-78"/>
                      </a:endParaRPr>
                    </a:p>
                  </a:txBody>
                  <a:tcPr marL="67354" marR="6735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4045364"/>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33229969"/>
              </p:ext>
            </p:extLst>
          </p:nvPr>
        </p:nvGraphicFramePr>
        <p:xfrm>
          <a:off x="7208520" y="2185016"/>
          <a:ext cx="1162050" cy="808155"/>
        </p:xfrm>
        <a:graphic>
          <a:graphicData uri="http://schemas.openxmlformats.org/presentationml/2006/ole">
            <mc:AlternateContent xmlns:mc="http://schemas.openxmlformats.org/markup-compatibility/2006">
              <mc:Choice xmlns:v="urn:schemas-microsoft-com:vml" Requires="v">
                <p:oleObj spid="_x0000_s2235" name="Equation" r:id="rId3" imgW="1155700" imgH="457200" progId="Equation.DSMT4">
                  <p:embed/>
                </p:oleObj>
              </mc:Choice>
              <mc:Fallback>
                <p:oleObj name="Equation" r:id="rId3" imgW="11557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520" y="2185016"/>
                        <a:ext cx="1162050" cy="808155"/>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70659140"/>
              </p:ext>
            </p:extLst>
          </p:nvPr>
        </p:nvGraphicFramePr>
        <p:xfrm>
          <a:off x="7208520" y="3611186"/>
          <a:ext cx="1314450" cy="808155"/>
        </p:xfrm>
        <a:graphic>
          <a:graphicData uri="http://schemas.openxmlformats.org/presentationml/2006/ole">
            <mc:AlternateContent xmlns:mc="http://schemas.openxmlformats.org/markup-compatibility/2006">
              <mc:Choice xmlns:v="urn:schemas-microsoft-com:vml" Requires="v">
                <p:oleObj spid="_x0000_s2236" name="Equation" r:id="rId5" imgW="1308100" imgH="457200" progId="Equation.DSMT4">
                  <p:embed/>
                </p:oleObj>
              </mc:Choice>
              <mc:Fallback>
                <p:oleObj name="Equation" r:id="rId5" imgW="1308100" imgH="457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8520" y="3611186"/>
                        <a:ext cx="1314450" cy="80815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4183566"/>
              </p:ext>
            </p:extLst>
          </p:nvPr>
        </p:nvGraphicFramePr>
        <p:xfrm>
          <a:off x="7208520" y="4632266"/>
          <a:ext cx="1247775" cy="808155"/>
        </p:xfrm>
        <a:graphic>
          <a:graphicData uri="http://schemas.openxmlformats.org/presentationml/2006/ole">
            <mc:AlternateContent xmlns:mc="http://schemas.openxmlformats.org/markup-compatibility/2006">
              <mc:Choice xmlns:v="urn:schemas-microsoft-com:vml" Requires="v">
                <p:oleObj spid="_x0000_s2237" name="Equation" r:id="rId7" imgW="1244600" imgH="457200" progId="Equation.DSMT4">
                  <p:embed/>
                </p:oleObj>
              </mc:Choice>
              <mc:Fallback>
                <p:oleObj name="Equation" r:id="rId7" imgW="1244600" imgH="4572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8520" y="4632266"/>
                        <a:ext cx="1247775" cy="808155"/>
                      </a:xfrm>
                      <a:prstGeom prst="rect">
                        <a:avLst/>
                      </a:prstGeom>
                      <a:noFill/>
                    </p:spPr>
                  </p:pic>
                </p:oleObj>
              </mc:Fallback>
            </mc:AlternateContent>
          </a:graphicData>
        </a:graphic>
      </p:graphicFrame>
    </p:spTree>
    <p:extLst>
      <p:ext uri="{BB962C8B-B14F-4D97-AF65-F5344CB8AC3E}">
        <p14:creationId xmlns:p14="http://schemas.microsoft.com/office/powerpoint/2010/main" val="14387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روش‌های سری زمانی چند معادله‌ای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371416"/>
              </p:ext>
            </p:extLst>
          </p:nvPr>
        </p:nvGraphicFramePr>
        <p:xfrm>
          <a:off x="0" y="1834166"/>
          <a:ext cx="11094719" cy="4739639"/>
        </p:xfrm>
        <a:graphic>
          <a:graphicData uri="http://schemas.openxmlformats.org/drawingml/2006/table">
            <a:tbl>
              <a:tblPr rtl="1" firstRow="1" firstCol="1" bandRow="1">
                <a:tableStyleId>{5C22544A-7EE6-4342-B048-85BDC9FD1C3A}</a:tableStyleId>
              </a:tblPr>
              <a:tblGrid>
                <a:gridCol w="1480035">
                  <a:extLst>
                    <a:ext uri="{9D8B030D-6E8A-4147-A177-3AD203B41FA5}">
                      <a16:colId xmlns:a16="http://schemas.microsoft.com/office/drawing/2014/main" val="2770002842"/>
                    </a:ext>
                  </a:extLst>
                </a:gridCol>
                <a:gridCol w="3980785">
                  <a:extLst>
                    <a:ext uri="{9D8B030D-6E8A-4147-A177-3AD203B41FA5}">
                      <a16:colId xmlns:a16="http://schemas.microsoft.com/office/drawing/2014/main" val="707433187"/>
                    </a:ext>
                  </a:extLst>
                </a:gridCol>
                <a:gridCol w="2571756">
                  <a:extLst>
                    <a:ext uri="{9D8B030D-6E8A-4147-A177-3AD203B41FA5}">
                      <a16:colId xmlns:a16="http://schemas.microsoft.com/office/drawing/2014/main" val="4057715718"/>
                    </a:ext>
                  </a:extLst>
                </a:gridCol>
                <a:gridCol w="3062143">
                  <a:extLst>
                    <a:ext uri="{9D8B030D-6E8A-4147-A177-3AD203B41FA5}">
                      <a16:colId xmlns:a16="http://schemas.microsoft.com/office/drawing/2014/main" val="85694245"/>
                    </a:ext>
                  </a:extLst>
                </a:gridCol>
              </a:tblGrid>
              <a:tr h="263791">
                <a:tc>
                  <a:txBody>
                    <a:bodyPr/>
                    <a:lstStyle/>
                    <a:p>
                      <a:pPr marL="228600" marR="0" algn="just" rtl="1">
                        <a:lnSpc>
                          <a:spcPct val="107000"/>
                        </a:lnSpc>
                        <a:spcBef>
                          <a:spcPts val="0"/>
                        </a:spcBef>
                        <a:spcAft>
                          <a:spcPts val="0"/>
                        </a:spcAft>
                      </a:pPr>
                      <a:r>
                        <a:rPr lang="fa-IR" sz="1400" dirty="0">
                          <a:effectLst/>
                        </a:rPr>
                        <a:t>نام الگو</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tc>
                  <a:txBody>
                    <a:bodyPr/>
                    <a:lstStyle/>
                    <a:p>
                      <a:pPr marL="228600" marR="0" algn="just" rtl="1">
                        <a:lnSpc>
                          <a:spcPct val="107000"/>
                        </a:lnSpc>
                        <a:spcBef>
                          <a:spcPts val="0"/>
                        </a:spcBef>
                        <a:spcAft>
                          <a:spcPts val="0"/>
                        </a:spcAft>
                      </a:pPr>
                      <a:r>
                        <a:rPr lang="fa-IR" sz="1400">
                          <a:effectLst/>
                        </a:rPr>
                        <a:t>شکل تبعی</a:t>
                      </a:r>
                      <a:endParaRPr lang="en-US" sz="140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tc>
                  <a:txBody>
                    <a:bodyPr/>
                    <a:lstStyle/>
                    <a:p>
                      <a:pPr marL="228600" marR="0" algn="just" rtl="1">
                        <a:lnSpc>
                          <a:spcPct val="107000"/>
                        </a:lnSpc>
                        <a:spcBef>
                          <a:spcPts val="0"/>
                        </a:spcBef>
                        <a:spcAft>
                          <a:spcPts val="0"/>
                        </a:spcAft>
                      </a:pPr>
                      <a:r>
                        <a:rPr lang="fa-IR" sz="1400">
                          <a:effectLst/>
                        </a:rPr>
                        <a:t>مزایا</a:t>
                      </a:r>
                      <a:endParaRPr lang="en-US" sz="140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tc>
                  <a:txBody>
                    <a:bodyPr/>
                    <a:lstStyle/>
                    <a:p>
                      <a:pPr marL="228600" marR="0" algn="just" rtl="1">
                        <a:lnSpc>
                          <a:spcPct val="107000"/>
                        </a:lnSpc>
                        <a:spcBef>
                          <a:spcPts val="0"/>
                        </a:spcBef>
                        <a:spcAft>
                          <a:spcPts val="0"/>
                        </a:spcAft>
                      </a:pPr>
                      <a:r>
                        <a:rPr lang="fa-IR" sz="1400">
                          <a:effectLst/>
                        </a:rPr>
                        <a:t>معایب</a:t>
                      </a:r>
                      <a:endParaRPr lang="en-US" sz="140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extLst>
                  <a:ext uri="{0D108BD9-81ED-4DB2-BD59-A6C34878D82A}">
                    <a16:rowId xmlns:a16="http://schemas.microsoft.com/office/drawing/2014/main" val="2577391041"/>
                  </a:ext>
                </a:extLst>
              </a:tr>
              <a:tr h="3956856">
                <a:tc>
                  <a:txBody>
                    <a:bodyPr/>
                    <a:lstStyle/>
                    <a:p>
                      <a:pPr marL="228600" marR="0" algn="just" rtl="1">
                        <a:lnSpc>
                          <a:spcPct val="107000"/>
                        </a:lnSpc>
                        <a:spcBef>
                          <a:spcPts val="0"/>
                        </a:spcBef>
                        <a:spcAft>
                          <a:spcPts val="0"/>
                        </a:spcAft>
                      </a:pPr>
                      <a:r>
                        <a:rPr lang="en-US" sz="1400" dirty="0">
                          <a:effectLst/>
                        </a:rPr>
                        <a:t>VAR</a:t>
                      </a:r>
                    </a:p>
                    <a:p>
                      <a:pPr marL="228600" marR="0" algn="just" rtl="1">
                        <a:lnSpc>
                          <a:spcPct val="107000"/>
                        </a:lnSpc>
                        <a:spcBef>
                          <a:spcPts val="0"/>
                        </a:spcBef>
                        <a:spcAft>
                          <a:spcPts val="0"/>
                        </a:spcAft>
                      </a:pPr>
                      <a:r>
                        <a:rPr lang="en-US" sz="1400" dirty="0">
                          <a:effectLst/>
                        </a:rPr>
                        <a:t> </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tc>
                <a:tc>
                  <a:txBody>
                    <a:bodyPr/>
                    <a:lstStyle/>
                    <a:p>
                      <a:pPr marL="228600" marR="0" algn="just" rtl="1">
                        <a:lnSpc>
                          <a:spcPct val="107000"/>
                        </a:lnSpc>
                        <a:spcBef>
                          <a:spcPts val="0"/>
                        </a:spcBef>
                        <a:spcAft>
                          <a:spcPts val="0"/>
                        </a:spcAft>
                      </a:pPr>
                      <a:endParaRPr lang="en-US" sz="1400" dirty="0">
                        <a:effectLst/>
                      </a:endParaRPr>
                    </a:p>
                    <a:p>
                      <a:pPr marL="228600" marR="0" algn="just" rtl="1">
                        <a:lnSpc>
                          <a:spcPct val="107000"/>
                        </a:lnSpc>
                        <a:spcBef>
                          <a:spcPts val="0"/>
                        </a:spcBef>
                        <a:spcAft>
                          <a:spcPts val="0"/>
                        </a:spcAft>
                      </a:pPr>
                      <a:r>
                        <a:rPr lang="en-US" sz="1400" dirty="0">
                          <a:effectLst/>
                        </a:rPr>
                        <a:t> </a:t>
                      </a:r>
                    </a:p>
                    <a:p>
                      <a:pPr marL="228600" marR="0" algn="just" rtl="1">
                        <a:lnSpc>
                          <a:spcPct val="107000"/>
                        </a:lnSpc>
                        <a:spcBef>
                          <a:spcPts val="0"/>
                        </a:spcBef>
                        <a:spcAft>
                          <a:spcPts val="0"/>
                        </a:spcAft>
                      </a:pPr>
                      <a:r>
                        <a:rPr lang="en-US" sz="1400" dirty="0">
                          <a:effectLst/>
                        </a:rPr>
                        <a:t> </a:t>
                      </a:r>
                    </a:p>
                    <a:p>
                      <a:pPr marL="228600" marR="0" algn="just" rtl="1">
                        <a:lnSpc>
                          <a:spcPct val="107000"/>
                        </a:lnSpc>
                        <a:spcBef>
                          <a:spcPts val="0"/>
                        </a:spcBef>
                        <a:spcAft>
                          <a:spcPts val="0"/>
                        </a:spcAft>
                      </a:pPr>
                      <a:r>
                        <a:rPr lang="en-US" sz="1400" dirty="0">
                          <a:effectLst/>
                        </a:rPr>
                        <a:t> </a:t>
                      </a:r>
                    </a:p>
                    <a:p>
                      <a:pPr marL="228600" marR="0" algn="just" rtl="1">
                        <a:lnSpc>
                          <a:spcPct val="107000"/>
                        </a:lnSpc>
                        <a:spcBef>
                          <a:spcPts val="0"/>
                        </a:spcBef>
                        <a:spcAft>
                          <a:spcPts val="0"/>
                        </a:spcAft>
                      </a:pPr>
                      <a:r>
                        <a:rPr lang="fa-IR" sz="1400" dirty="0">
                          <a:effectLst/>
                        </a:rPr>
                        <a:t> </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tc>
                  <a:txBody>
                    <a:bodyPr/>
                    <a:lstStyle/>
                    <a:p>
                      <a:pPr marL="228600" marR="0" algn="just" rtl="1">
                        <a:lnSpc>
                          <a:spcPct val="107000"/>
                        </a:lnSpc>
                        <a:spcBef>
                          <a:spcPts val="0"/>
                        </a:spcBef>
                        <a:spcAft>
                          <a:spcPts val="0"/>
                        </a:spcAft>
                      </a:pPr>
                      <a:r>
                        <a:rPr lang="fa-IR" sz="1400" dirty="0">
                          <a:effectLst/>
                        </a:rPr>
                        <a:t>* مسئله مانایی وجود ندارد.</a:t>
                      </a:r>
                      <a:endParaRPr lang="en-US" sz="1400" dirty="0">
                        <a:effectLst/>
                      </a:endParaRPr>
                    </a:p>
                    <a:p>
                      <a:pPr marL="228600" marR="0" algn="just" rtl="1">
                        <a:lnSpc>
                          <a:spcPct val="107000"/>
                        </a:lnSpc>
                        <a:spcBef>
                          <a:spcPts val="0"/>
                        </a:spcBef>
                        <a:spcAft>
                          <a:spcPts val="0"/>
                        </a:spcAft>
                      </a:pPr>
                      <a:r>
                        <a:rPr lang="fa-IR" sz="1400" dirty="0">
                          <a:effectLst/>
                        </a:rPr>
                        <a:t>* بیشترین وابستگی را به ویژگی‌های آماری متغیرها دارد.</a:t>
                      </a:r>
                      <a:endParaRPr lang="en-US" sz="1400" dirty="0">
                        <a:effectLst/>
                      </a:endParaRPr>
                    </a:p>
                    <a:p>
                      <a:pPr marL="228600" marR="0" algn="just" rtl="1">
                        <a:lnSpc>
                          <a:spcPct val="107000"/>
                        </a:lnSpc>
                        <a:spcBef>
                          <a:spcPts val="0"/>
                        </a:spcBef>
                        <a:spcAft>
                          <a:spcPts val="0"/>
                        </a:spcAft>
                      </a:pPr>
                      <a:r>
                        <a:rPr lang="fa-IR" sz="1400" dirty="0">
                          <a:effectLst/>
                        </a:rPr>
                        <a:t>* می‌توان از نظریه‌های اقتصادی در مقید نمود الگو استفاده نمود.</a:t>
                      </a:r>
                      <a:endParaRPr lang="en-US" sz="1400" dirty="0">
                        <a:effectLst/>
                      </a:endParaRPr>
                    </a:p>
                    <a:p>
                      <a:pPr marL="228600" marR="0" algn="just" rtl="1">
                        <a:lnSpc>
                          <a:spcPct val="107000"/>
                        </a:lnSpc>
                        <a:spcBef>
                          <a:spcPts val="0"/>
                        </a:spcBef>
                        <a:spcAft>
                          <a:spcPts val="0"/>
                        </a:spcAft>
                      </a:pPr>
                      <a:r>
                        <a:rPr lang="fa-IR" sz="1400" dirty="0">
                          <a:effectLst/>
                        </a:rPr>
                        <a:t>* می‌توان چندین متغیر درونزا داشت. در واقع درونزا و برونزا بوده متغیرها در الگو تابعی از ویژگی‌های اماری خود متغیر است.</a:t>
                      </a:r>
                      <a:endParaRPr lang="en-US" sz="1400" dirty="0">
                        <a:effectLst/>
                      </a:endParaRPr>
                    </a:p>
                    <a:p>
                      <a:pPr marL="228600" marR="0" algn="just" rtl="1">
                        <a:lnSpc>
                          <a:spcPct val="107000"/>
                        </a:lnSpc>
                        <a:spcBef>
                          <a:spcPts val="0"/>
                        </a:spcBef>
                        <a:spcAft>
                          <a:spcPts val="0"/>
                        </a:spcAft>
                      </a:pPr>
                      <a:r>
                        <a:rPr lang="fa-IR" sz="1400" dirty="0">
                          <a:effectLst/>
                        </a:rPr>
                        <a:t>* تسهیلات جنبی همچون علیت گرانجری، تجزیه واریانس، تابع واکنش آنی و </a:t>
                      </a:r>
                      <a:r>
                        <a:rPr lang="en-US" sz="1400" dirty="0">
                          <a:effectLst/>
                        </a:rPr>
                        <a:t>… </a:t>
                      </a:r>
                      <a:r>
                        <a:rPr lang="fa-IR" sz="1400" dirty="0">
                          <a:effectLst/>
                        </a:rPr>
                        <a:t> را به همراه دارد.</a:t>
                      </a:r>
                      <a:endParaRPr lang="en-US" sz="1400" dirty="0">
                        <a:effectLst/>
                      </a:endParaRPr>
                    </a:p>
                    <a:p>
                      <a:pPr marL="228600" marR="0" algn="just" rtl="1">
                        <a:lnSpc>
                          <a:spcPct val="107000"/>
                        </a:lnSpc>
                        <a:spcBef>
                          <a:spcPts val="0"/>
                        </a:spcBef>
                        <a:spcAft>
                          <a:spcPts val="0"/>
                        </a:spcAft>
                      </a:pPr>
                      <a:r>
                        <a:rPr lang="fa-IR" sz="1400" dirty="0">
                          <a:effectLst/>
                        </a:rPr>
                        <a:t>* برای تخمین آن می توان از روش </a:t>
                      </a:r>
                      <a:r>
                        <a:rPr lang="en-US" sz="1400" dirty="0">
                          <a:effectLst/>
                        </a:rPr>
                        <a:t>OLS</a:t>
                      </a:r>
                      <a:r>
                        <a:rPr lang="fa-IR" sz="1400" dirty="0">
                          <a:effectLst/>
                        </a:rPr>
                        <a:t> استفاده نمود.</a:t>
                      </a:r>
                      <a:endParaRPr lang="en-US" sz="1400" dirty="0">
                        <a:effectLst/>
                      </a:endParaRPr>
                    </a:p>
                    <a:p>
                      <a:pPr marL="228600" marR="0" algn="just" rtl="1">
                        <a:lnSpc>
                          <a:spcPct val="107000"/>
                        </a:lnSpc>
                        <a:spcBef>
                          <a:spcPts val="0"/>
                        </a:spcBef>
                        <a:spcAft>
                          <a:spcPts val="0"/>
                        </a:spcAft>
                      </a:pPr>
                      <a:r>
                        <a:rPr lang="fa-IR" sz="1400" dirty="0">
                          <a:effectLst/>
                        </a:rPr>
                        <a:t>* در پیش‌بینی بهترین عملکرد را نسبت به دیگر روش‌ها دارد.</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tc>
                <a:tc>
                  <a:txBody>
                    <a:bodyPr/>
                    <a:lstStyle/>
                    <a:p>
                      <a:pPr marL="228600" marR="0" algn="just" rtl="1">
                        <a:lnSpc>
                          <a:spcPct val="107000"/>
                        </a:lnSpc>
                        <a:spcBef>
                          <a:spcPts val="0"/>
                        </a:spcBef>
                        <a:spcAft>
                          <a:spcPts val="0"/>
                        </a:spcAft>
                      </a:pPr>
                      <a:r>
                        <a:rPr lang="fa-IR" sz="1400" smtClean="0">
                          <a:effectLst/>
                        </a:rPr>
                        <a:t>* </a:t>
                      </a:r>
                      <a:r>
                        <a:rPr lang="fa-IR" sz="1400" dirty="0">
                          <a:effectLst/>
                        </a:rPr>
                        <a:t>الگو باید غیر انفجاری باشد (کوچکتر مساوی یک بودن مقدار ویژه‌های ماتریس ضرايب).</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tc>
                <a:extLst>
                  <a:ext uri="{0D108BD9-81ED-4DB2-BD59-A6C34878D82A}">
                    <a16:rowId xmlns:a16="http://schemas.microsoft.com/office/drawing/2014/main" val="1592846385"/>
                  </a:ext>
                </a:extLst>
              </a:tr>
              <a:tr h="259496">
                <a:tc>
                  <a:txBody>
                    <a:bodyPr/>
                    <a:lstStyle/>
                    <a:p>
                      <a:pPr marL="228600" marR="0" algn="just" rtl="1">
                        <a:lnSpc>
                          <a:spcPct val="107000"/>
                        </a:lnSpc>
                        <a:spcBef>
                          <a:spcPts val="0"/>
                        </a:spcBef>
                        <a:spcAft>
                          <a:spcPts val="0"/>
                        </a:spcAft>
                      </a:pPr>
                      <a:r>
                        <a:rPr lang="en-US" sz="1400">
                          <a:effectLst/>
                        </a:rPr>
                        <a:t>BVAR</a:t>
                      </a:r>
                      <a:endParaRPr lang="en-US" sz="140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tc>
                <a:tc gridSpan="3">
                  <a:txBody>
                    <a:bodyPr/>
                    <a:lstStyle/>
                    <a:p>
                      <a:pPr marL="228600" marR="0" algn="just" rtl="1">
                        <a:lnSpc>
                          <a:spcPct val="107000"/>
                        </a:lnSpc>
                        <a:spcBef>
                          <a:spcPts val="0"/>
                        </a:spcBef>
                        <a:spcAft>
                          <a:spcPts val="0"/>
                        </a:spcAft>
                      </a:pPr>
                      <a:r>
                        <a:rPr lang="fa-IR" sz="1400" dirty="0">
                          <a:effectLst/>
                        </a:rPr>
                        <a:t>این روش تخمین الگوی </a:t>
                      </a:r>
                      <a:r>
                        <a:rPr lang="en-US" sz="1400" dirty="0">
                          <a:effectLst/>
                        </a:rPr>
                        <a:t>VAR</a:t>
                      </a:r>
                      <a:r>
                        <a:rPr lang="fa-IR" sz="1400" dirty="0">
                          <a:effectLst/>
                        </a:rPr>
                        <a:t> این امکان را فراهم می‌آورد تا اطلاعات اضافی در باره توزیع پارامترها به الگو تحمل نمود.</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7148396"/>
                  </a:ext>
                </a:extLst>
              </a:tr>
              <a:tr h="259496">
                <a:tc>
                  <a:txBody>
                    <a:bodyPr/>
                    <a:lstStyle/>
                    <a:p>
                      <a:pPr marL="228600" marR="0" algn="just" rtl="1">
                        <a:lnSpc>
                          <a:spcPct val="107000"/>
                        </a:lnSpc>
                        <a:spcBef>
                          <a:spcPts val="0"/>
                        </a:spcBef>
                        <a:spcAft>
                          <a:spcPts val="0"/>
                        </a:spcAft>
                      </a:pPr>
                      <a:r>
                        <a:rPr lang="en-US" sz="1400">
                          <a:effectLst/>
                        </a:rPr>
                        <a:t>TVPVAR</a:t>
                      </a:r>
                      <a:endParaRPr lang="en-US" sz="140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tc>
                <a:tc gridSpan="3">
                  <a:txBody>
                    <a:bodyPr/>
                    <a:lstStyle/>
                    <a:p>
                      <a:pPr marL="228600" marR="0" algn="just" rtl="1">
                        <a:lnSpc>
                          <a:spcPct val="107000"/>
                        </a:lnSpc>
                        <a:spcBef>
                          <a:spcPts val="0"/>
                        </a:spcBef>
                        <a:spcAft>
                          <a:spcPts val="0"/>
                        </a:spcAft>
                      </a:pPr>
                      <a:r>
                        <a:rPr lang="fa-IR" sz="1400" dirty="0">
                          <a:effectLst/>
                        </a:rPr>
                        <a:t>این روش تخمین الگوی </a:t>
                      </a:r>
                      <a:r>
                        <a:rPr lang="en-US" sz="1400" dirty="0">
                          <a:effectLst/>
                        </a:rPr>
                        <a:t>VAR</a:t>
                      </a:r>
                      <a:r>
                        <a:rPr lang="fa-IR" sz="1400" dirty="0">
                          <a:effectLst/>
                        </a:rPr>
                        <a:t> این امکان را فراهم می‌آورد تا فرض ثابت بودن ضرایب رگرسیون را کنار گذاشت.</a:t>
                      </a:r>
                      <a:endParaRPr lang="en-US" sz="1400" dirty="0">
                        <a:effectLst/>
                        <a:latin typeface="XB Kayhan" panose="02000503080000020003" pitchFamily="2" charset="-78"/>
                        <a:ea typeface="Calibri" panose="020F0502020204030204" pitchFamily="34" charset="0"/>
                        <a:cs typeface="XB Kayhan" panose="02000503080000020003" pitchFamily="2" charset="-78"/>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8820730"/>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00384203"/>
              </p:ext>
            </p:extLst>
          </p:nvPr>
        </p:nvGraphicFramePr>
        <p:xfrm>
          <a:off x="6477000" y="2179854"/>
          <a:ext cx="3611880" cy="1089617"/>
        </p:xfrm>
        <a:graphic>
          <a:graphicData uri="http://schemas.openxmlformats.org/presentationml/2006/ole">
            <mc:AlternateContent xmlns:mc="http://schemas.openxmlformats.org/markup-compatibility/2006">
              <mc:Choice xmlns:v="urn:schemas-microsoft-com:vml" Requires="v">
                <p:oleObj spid="_x0000_s3130" name="Equation" r:id="rId3" imgW="1701800" imgH="508000" progId="Equation.DSMT4">
                  <p:embed/>
                </p:oleObj>
              </mc:Choice>
              <mc:Fallback>
                <p:oleObj name="Equation" r:id="rId3" imgW="1701800" imgH="508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179854"/>
                        <a:ext cx="3611880" cy="1089617"/>
                      </a:xfrm>
                      <a:prstGeom prst="rect">
                        <a:avLst/>
                      </a:prstGeom>
                      <a:noFill/>
                    </p:spPr>
                  </p:pic>
                </p:oleObj>
              </mc:Fallback>
            </mc:AlternateContent>
          </a:graphicData>
        </a:graphic>
      </p:graphicFrame>
    </p:spTree>
    <p:extLst>
      <p:ext uri="{BB962C8B-B14F-4D97-AF65-F5344CB8AC3E}">
        <p14:creationId xmlns:p14="http://schemas.microsoft.com/office/powerpoint/2010/main" val="4194750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مختصری در باره الگوهای ساخته شده</a:t>
            </a:r>
            <a:endParaRPr lang="en-US" dirty="0"/>
          </a:p>
        </p:txBody>
      </p:sp>
      <p:sp>
        <p:nvSpPr>
          <p:cNvPr id="3" name="Content Placeholder 2"/>
          <p:cNvSpPr>
            <a:spLocks noGrp="1"/>
          </p:cNvSpPr>
          <p:nvPr>
            <p:ph idx="1"/>
          </p:nvPr>
        </p:nvSpPr>
        <p:spPr/>
        <p:txBody>
          <a:bodyPr/>
          <a:lstStyle/>
          <a:p>
            <a:pPr algn="just"/>
            <a:r>
              <a:rPr lang="fa-IR" dirty="0"/>
              <a:t>جعبه ابزار مورد اشاره با استفاده از یک معیار مثلا </a:t>
            </a:r>
            <a:r>
              <a:rPr lang="en-US" dirty="0"/>
              <a:t>AIC</a:t>
            </a:r>
            <a:r>
              <a:rPr lang="fa-IR" dirty="0"/>
              <a:t> تعداد وقفه‌های بهینه را انتخاب می‌کند. در کنار اینکه ترکیب‌های مختلفی را در الگوی های </a:t>
            </a:r>
            <a:r>
              <a:rPr lang="en-US" dirty="0"/>
              <a:t>ARDL</a:t>
            </a:r>
            <a:r>
              <a:rPr lang="fa-IR" dirty="0"/>
              <a:t> برای متغیر برونزا و ترکیب‌های مختلفی را برای متغیر های درونزای الگوی‌های </a:t>
            </a:r>
            <a:r>
              <a:rPr lang="en-US" dirty="0"/>
              <a:t>VAR</a:t>
            </a:r>
            <a:r>
              <a:rPr lang="fa-IR" dirty="0"/>
              <a:t> استفاده می‌کند. در کنار اینکه با توجه به انتخاب کاربر حالت‌های لگاریتمی، تفاضل، تفاضل لگاریتمی و … را برای هر الگو تکرار کند. پس از جمع آوری همه پیش‌بینی ها نسبت به انتخاب بهترین پیش‌بینی اقدام نماید</a:t>
            </a:r>
            <a:r>
              <a:rPr lang="fa-IR" dirty="0" smtClean="0"/>
              <a:t>.</a:t>
            </a:r>
            <a:endParaRPr lang="en-US" dirty="0"/>
          </a:p>
        </p:txBody>
      </p:sp>
    </p:spTree>
    <p:extLst>
      <p:ext uri="{BB962C8B-B14F-4D97-AF65-F5344CB8AC3E}">
        <p14:creationId xmlns:p14="http://schemas.microsoft.com/office/powerpoint/2010/main" val="2835916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Calibri Light"/>
        <a:ea typeface=""/>
        <a:cs typeface="XB Tabriz"/>
      </a:majorFont>
      <a:minorFont>
        <a:latin typeface="Calibri"/>
        <a:ea typeface=""/>
        <a:cs typeface="XB Kayha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86</TotalTime>
  <Words>1176</Words>
  <Application>Microsoft Office PowerPoint</Application>
  <PresentationFormat>Widescreen</PresentationFormat>
  <Paragraphs>114</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B Nazanin</vt:lpstr>
      <vt:lpstr>Arial</vt:lpstr>
      <vt:lpstr>XB Kayhan</vt:lpstr>
      <vt:lpstr>Calibri Light</vt:lpstr>
      <vt:lpstr>XB Tabriz</vt:lpstr>
      <vt:lpstr>Calibri</vt:lpstr>
      <vt:lpstr>Berlin</vt:lpstr>
      <vt:lpstr>Equation</vt:lpstr>
      <vt:lpstr>جعبه ابزار پیش‌بینی</vt:lpstr>
      <vt:lpstr>کلیات</vt:lpstr>
      <vt:lpstr>تشریح فرایند آماده سازی پایگاه داده</vt:lpstr>
      <vt:lpstr>تشریح فرایند آماده سازی پایگاه داده (ادامه)</vt:lpstr>
      <vt:lpstr>تشریح فرایند آماده سازی پایگاه داده (ادامه)</vt:lpstr>
      <vt:lpstr>روش‌های مورد استفاده در پیش‌بینی</vt:lpstr>
      <vt:lpstr>روش‌های سری زمانی تک معادله‌ای</vt:lpstr>
      <vt:lpstr>روش‌های سری زمانی چند معادله‌ای</vt:lpstr>
      <vt:lpstr>مختصری در باره الگوهای ساخته شده</vt:lpstr>
      <vt:lpstr>انتخاب الگوی بهتر</vt:lpstr>
      <vt:lpstr>بررسی خروجی‌ها</vt:lpstr>
      <vt:lpstr>بیان محدودیت‌ها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Davoudi</dc:creator>
  <cp:lastModifiedBy>Pedram Davoudi</cp:lastModifiedBy>
  <cp:revision>53</cp:revision>
  <dcterms:created xsi:type="dcterms:W3CDTF">2017-02-07T11:18:06Z</dcterms:created>
  <dcterms:modified xsi:type="dcterms:W3CDTF">2017-02-07T15:00:08Z</dcterms:modified>
</cp:coreProperties>
</file>