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sz="13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I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3" y="0"/>
            <a:ext cx="12198333" cy="68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152" y="923026"/>
            <a:ext cx="980823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दिलेल्या संख्येचे अवयव पद्धतीने वर्गमुळ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काढणे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चे वर्गमुळ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काढा.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72</a:t>
            </a:r>
          </a:p>
          <a:p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2 × 2 × 36</a:t>
            </a:r>
          </a:p>
          <a:p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2 × 2 × 2 × 18</a:t>
            </a:r>
            <a:b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2 × 2 × 2 × 2 × 9</a:t>
            </a:r>
          </a:p>
          <a:p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</a:t>
            </a:r>
            <a:r>
              <a:rPr lang="nn-NO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× 2 </a:t>
            </a:r>
            <a:r>
              <a:rPr lang="nn-NO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nn-NO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× 2</a:t>
            </a:r>
            <a:r>
              <a:rPr lang="nn-NO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× 3</a:t>
            </a:r>
            <a:r>
              <a:rPr lang="nn-NO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n-NO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दिलेल्या संख्येचे मूळ अवयवां पासून समान अवयवांच्या जोड्या करा.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मिळालेल्या अवयवां मधील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समान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अवयवांच्या जोड्या तयार करा. प्रत्येक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जोडीतील एक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अवयव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घेऊन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त्यांचा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गुणाकार करा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√144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2 × 3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324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चे वर्गमुळ काढा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324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162</a:t>
            </a:r>
            <a:endParaRPr lang="mr-IN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u="sng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u="sng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u="sng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324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2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nn-NO" sz="2000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n-NO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96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707365"/>
            <a:ext cx="980823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संच 2</a:t>
            </a:r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9</a:t>
            </a:r>
            <a:endParaRPr lang="mr-IN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सोपे रूप द्या.</a:t>
            </a: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625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25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1225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35</a:t>
            </a:r>
            <a:endParaRPr lang="mr-IN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289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17</a:t>
            </a:r>
            <a:endParaRPr lang="mr-IN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000" baseline="30000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1089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33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57" y="1305830"/>
            <a:ext cx="4108941" cy="4378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67" y="3190875"/>
            <a:ext cx="3990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715992"/>
            <a:ext cx="980823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पा</a:t>
            </a:r>
            <a:r>
              <a:rPr lang="mr-IN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या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घा</a:t>
            </a:r>
            <a:r>
              <a:rPr lang="mr-IN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ता</a:t>
            </a:r>
            <a:r>
              <a:rPr lang="en-US" sz="2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ंक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(Base and Index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mr-IN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आता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ही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अनेक वेळा घेऊन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केलेल्या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गुणाकाराची मांडणी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थोडक्यात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कशी करतात ते पाहू. 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2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2 × 2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2 × 2 × 2 ×	2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येथे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वेळा 2 घेऊन गुणाकार केला आहे. ही मांडणी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थोडक्यात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 smtClean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अशी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करतात.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येथे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हे गुणाकाराचे घातांक रूप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आहे. यामध्ये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हा </a:t>
            </a:r>
            <a:r>
              <a:rPr lang="mr-I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पाया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व </a:t>
            </a:r>
            <a:r>
              <a:rPr lang="mr-IN" sz="2000" b="1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हा </a:t>
            </a:r>
            <a:r>
              <a:rPr lang="mr-IN" sz="2000" b="1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घातांक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आहे. </a:t>
            </a:r>
            <a:endParaRPr lang="en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mr-IN" sz="2000" b="1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घातांक</a:t>
            </a:r>
            <a:endParaRPr lang="en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पाया</a:t>
            </a:r>
            <a:r>
              <a:rPr lang="en-I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8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800" b="1" baseline="30000" dirty="0" smtClean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सामान्पणे 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कोणतीही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तर,  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× a × a × .......... (m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वेळा) = </a:t>
            </a:r>
            <a:r>
              <a:rPr lang="en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चे वाचन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घतांक 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m’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किंवा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चा 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वा घात’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करतात. इथे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हि नैसर्गिक संख्या आहे.</a:t>
            </a:r>
          </a:p>
          <a:p>
            <a:r>
              <a:rPr lang="mr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 smtClean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="1" dirty="0" smtClean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× 2 × 2 × 2 × 2 × 2 × 2 ×	2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256 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महणजे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rgbClr val="01F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या घातांक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ि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 संख्येची किंमत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आहे.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5, 17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हे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ध्यानात घ्या. कोणत्याही संख्येचा पहिला घात म्हणजे ति संख्याच असते.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</a:p>
          <a:p>
            <a:endParaRPr lang="en-IN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082287" y="2191109"/>
            <a:ext cx="414068" cy="345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86068" y="3355675"/>
            <a:ext cx="1250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91577"/>
              </p:ext>
            </p:extLst>
          </p:nvPr>
        </p:nvGraphicFramePr>
        <p:xfrm>
          <a:off x="1781830" y="5076006"/>
          <a:ext cx="9587784" cy="144372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18570"/>
                <a:gridCol w="836762"/>
                <a:gridCol w="1340087"/>
                <a:gridCol w="1198473"/>
                <a:gridCol w="1300195"/>
                <a:gridCol w="1096751"/>
                <a:gridCol w="1198473"/>
                <a:gridCol w="1198473"/>
              </a:tblGrid>
              <a:tr h="481242">
                <a:tc>
                  <a:txBody>
                    <a:bodyPr/>
                    <a:lstStyle/>
                    <a:p>
                      <a:pPr algn="ctr"/>
                      <a:r>
                        <a:rPr lang="mr-IN" b="0" dirty="0" smtClean="0">
                          <a:latin typeface="Times New Roman" panose="02020603050405020304" pitchFamily="18" charset="0"/>
                          <a:cs typeface="+mn-cs"/>
                        </a:rPr>
                        <a:t>संख्या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7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r>
                        <a:rPr lang="mr-IN" sz="1800" b="0" baseline="30000" dirty="0" smtClean="0"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IN" sz="18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242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गुणकार</a:t>
                      </a:r>
                      <a:r>
                        <a:rPr lang="mr-IN" baseline="0" dirty="0" smtClean="0">
                          <a:latin typeface="Times New Roman" panose="02020603050405020304" pitchFamily="18" charset="0"/>
                          <a:cs typeface="+mn-cs"/>
                        </a:rPr>
                        <a:t> रुप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+mn-cs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+mn-cs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+mn-cs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+mn-cs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242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  <a:cs typeface="+mn-cs"/>
                        </a:rPr>
                        <a:t>किंमत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81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121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625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81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7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4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715992"/>
            <a:ext cx="98082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संच 26</a:t>
            </a:r>
          </a:p>
          <a:p>
            <a:pPr marL="457200" indent="-457200">
              <a:buAutoNum type="arabicPeriod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पुढील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सारणी पूण्श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करा.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किंमत काढा.</a:t>
            </a: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1024                                                            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(vii) (4/5)3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64/125</a:t>
            </a:r>
            <a:endParaRPr lang="mr-IN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125                                                              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(viii) (-1/2)4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1/16</a:t>
            </a:r>
            <a:endParaRPr lang="mr-IN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(- 7)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2401</a:t>
            </a:r>
            <a:endParaRPr lang="mr-IN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(-6)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-216</a:t>
            </a:r>
            <a:endParaRPr lang="mr-IN" dirty="0" smtClean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729</a:t>
            </a:r>
            <a:endParaRPr lang="en-IN" dirty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8</a:t>
            </a:r>
            <a:r>
              <a:rPr lang="en-IN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97910"/>
              </p:ext>
            </p:extLst>
          </p:nvPr>
        </p:nvGraphicFramePr>
        <p:xfrm>
          <a:off x="1755955" y="1590934"/>
          <a:ext cx="9561900" cy="2763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82136"/>
                <a:gridCol w="1880558"/>
                <a:gridCol w="1318084"/>
                <a:gridCol w="1524000"/>
                <a:gridCol w="2163472"/>
                <a:gridCol w="1593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अ.</a:t>
                      </a:r>
                      <a:r>
                        <a:rPr lang="mr-IN" baseline="0" dirty="0" smtClean="0"/>
                        <a:t> क्र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घातांकित संख्या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पाया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घातंक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गुणाकार</a:t>
                      </a:r>
                      <a:r>
                        <a:rPr lang="mr-IN" baseline="0" dirty="0" smtClean="0"/>
                        <a:t> रुप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किंमत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mr-IN" baseline="30000" dirty="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I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81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(16)</a:t>
                      </a:r>
                      <a:r>
                        <a:rPr lang="mr-IN" baseline="30000" dirty="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I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4096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(-8)</a:t>
                      </a:r>
                      <a:r>
                        <a:rPr lang="mr-IN" baseline="30000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baseline="30000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-8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(-8)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(-8)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(3/7)</a:t>
                      </a:r>
                      <a:r>
                        <a:rPr lang="mr-IN" baseline="30000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baseline="30000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3/7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3/7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)X(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3/7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)X (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3/7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)X(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3/7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)X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3/7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81/2401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atin typeface="Times New Roman" panose="02020603050405020304" pitchFamily="18" charset="0"/>
                        </a:rPr>
                        <a:t>(-13)</a:t>
                      </a:r>
                      <a:r>
                        <a:rPr lang="mr-IN" baseline="30000" dirty="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I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-13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(-13)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(-13)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(-13)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(-13)</a:t>
                      </a:r>
                      <a:endParaRPr lang="en-IN" dirty="0" smtClean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rgbClr val="01FF1F"/>
                          </a:solidFill>
                          <a:latin typeface="Times New Roman" panose="02020603050405020304" pitchFamily="18" charset="0"/>
                        </a:rPr>
                        <a:t>28561</a:t>
                      </a:r>
                      <a:endParaRPr lang="en-IN" dirty="0">
                        <a:solidFill>
                          <a:srgbClr val="01FF1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5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382" y="336429"/>
            <a:ext cx="98082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वर्ग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mr-IN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व </a:t>
            </a:r>
            <a:r>
              <a:rPr lang="en-US" sz="2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घन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(Square and 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cube)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कोणत्याही संख्येचा </a:t>
            </a:r>
            <a:r>
              <a:rPr lang="mr-IN" sz="2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दुसरा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 म्हणजे त्या संख्येचा </a:t>
            </a:r>
            <a:r>
              <a:rPr lang="mr-I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वर्ग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होय.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कोणत्याही संख्येचा </a:t>
            </a:r>
            <a:r>
              <a:rPr lang="mr-IN" sz="2000" b="1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तिसरा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 म्हणजे त्या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संख्येचा </a:t>
            </a:r>
            <a:r>
              <a:rPr lang="mr-IN" sz="2000" b="1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घन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होय. </a:t>
            </a:r>
          </a:p>
          <a:p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 power</a:t>
            </a:r>
            <a:r>
              <a:rPr lang="en-US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any number is the </a:t>
            </a:r>
            <a:r>
              <a:rPr lang="en-US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that number. The </a:t>
            </a:r>
            <a:r>
              <a:rPr lang="en-US" b="1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third power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any number is the </a:t>
            </a:r>
            <a:r>
              <a:rPr lang="en-US" b="1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that number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चे वाचन 3 चा दुसरा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किंवा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चा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वर्ग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करतात.</a:t>
            </a:r>
            <a:r>
              <a:rPr lang="en-US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चे वाचन 5 चा दतसरा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किंवा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चा घन असे करतात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पाया समान असलेल्या घातांकित संख्यांचा गुणाकार</a:t>
            </a:r>
          </a:p>
          <a:p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mr-IN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mr-I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b="1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mr-IN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यावरून </a:t>
            </a:r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b="1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2</a:t>
            </a:r>
            <a:r>
              <a:rPr lang="mr-IN" sz="2000" b="1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2</a:t>
            </a:r>
            <a:r>
              <a:rPr lang="mr-IN" sz="2000" b="1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+ 3</a:t>
            </a:r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mr-IN" sz="2000" b="1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mr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 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परिमेय संख्या </a:t>
            </a:r>
            <a:r>
              <a:rPr lang="mr-IN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</a:t>
            </a:r>
            <a:r>
              <a:rPr lang="mr-IN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mr-IN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हे धन </a:t>
            </a:r>
            <a:r>
              <a:rPr lang="mr-IN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पूर्णांक </a:t>
            </a:r>
            <a:r>
              <a:rPr lang="mr-IN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असतील, तर 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30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sz="2400" b="1" baseline="30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30000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mr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सरावसंच 27</a:t>
            </a:r>
          </a:p>
          <a:p>
            <a:r>
              <a:rPr lang="en-I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सोपे रूप द्या</a:t>
            </a:r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mr-IN" sz="2000" baseline="30000" dirty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(- 11)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	(- 11)2 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(-11)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514350" indent="-514350">
              <a:buAutoNum type="romanLcParenBoth"/>
            </a:pP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(6/7)3 × (6/7)5 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(6/7)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                                                                    </a:t>
            </a:r>
          </a:p>
          <a:p>
            <a:pPr marL="514350" indent="-514350">
              <a:buAutoNum type="romanLcParenBoth"/>
            </a:pP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(-3/2)5 × (-3/2)3 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(-3/2)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514350" indent="-514350">
              <a:buAutoNum type="romanLcParenBoth"/>
            </a:pP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a16 × a7 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marL="514350" indent="-514350">
              <a:buAutoNum type="romanLcParenBoth"/>
            </a:pP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(p/5)3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(p/5)7 </a:t>
            </a:r>
            <a:r>
              <a:rPr lang="nn-NO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(p/5)</a:t>
            </a:r>
            <a:r>
              <a:rPr lang="nn-NO" sz="2000" baseline="30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mr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41" y="4737340"/>
            <a:ext cx="1938068" cy="19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715992"/>
            <a:ext cx="98082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समान पया असलेल्या घातांकित संख्यांचा भागाकार.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÷ 6</a:t>
            </a:r>
            <a:r>
              <a:rPr lang="mr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?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/6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(6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6) / (6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6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6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∴       6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	6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4 - 2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(- 2)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(-2)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(-2)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[(-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]/ [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∴	(- 2)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 (-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(-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 </a:t>
            </a:r>
            <a:r>
              <a:rPr lang="en-US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शून्येतर परिमेय संख्या, </a:t>
            </a:r>
            <a:r>
              <a:rPr lang="en-US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en-US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हे धन 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पूर्णांक आणि </a:t>
            </a:r>
            <a:r>
              <a:rPr lang="en-US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&gt; n,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असतील 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तर 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m-n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487" t="28747" r="2949" b="12222"/>
          <a:stretch/>
        </p:blipFill>
        <p:spPr>
          <a:xfrm>
            <a:off x="2586155" y="4213081"/>
            <a:ext cx="7653400" cy="26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152" y="923026"/>
            <a:ext cx="98082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(4/7)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घातांकित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पाहू. 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4/7)</a:t>
            </a:r>
            <a:r>
              <a:rPr lang="en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1/ [ 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4/7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(4/7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4/7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)]    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1 / (64/343) 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343/64  = (7/4)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यावरून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जर,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	b 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ि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धन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पूर्णांक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असेल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तर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a/b)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(b/a)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mr-IN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खालील उदाहरणांचे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न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ि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रीक्षण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करून कोणता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नियम मिळतो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ते पाहू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(3)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 (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mr-IN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3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=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3] / [3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3]  = 1/3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∴	3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 3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4 - 6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परिमेय 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या पूर्णांक 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असतील,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तर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m-n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पाया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(- 1) असेल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घातांक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पूर्ण संख्या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तर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काय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होते ते पाहा. </a:t>
            </a:r>
            <a:endParaRPr lang="en-US" sz="2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mr-IN" sz="2000" baseline="30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(- 1) ×	(- 1)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= 1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1 × 1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endParaRPr lang="en-US" sz="2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mr-IN" sz="2000" baseline="30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(- 1) ×	(- 1)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= 1 </a:t>
            </a:r>
            <a:r>
              <a:rPr lang="mr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1 × (- </a:t>
            </a:r>
            <a:r>
              <a:rPr lang="mr-IN" sz="20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= - 1 </a:t>
            </a:r>
            <a:endParaRPr lang="en-US" sz="2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सम(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even)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तर 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(- 1)</a:t>
            </a:r>
            <a:r>
              <a:rPr lang="en-US" sz="2000" baseline="30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विषम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(odd)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तर 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(- 1)</a:t>
            </a:r>
            <a:r>
              <a:rPr lang="en-US" sz="2000" baseline="30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- 1</a:t>
            </a:r>
            <a:endParaRPr lang="en-US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03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172528"/>
            <a:ext cx="98082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संच 2</a:t>
            </a:r>
            <a:r>
              <a:rPr lang="en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8</a:t>
            </a:r>
            <a:endParaRPr lang="mr-IN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सोपे रूप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द्या.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a6 ÷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m5 ÷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m8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(-3)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p3 ÷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p13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p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(-10)</a:t>
            </a:r>
            <a:endParaRPr lang="mr-IN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x10  ÷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x10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x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किंमत काढा.</a:t>
            </a: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IN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 (- 7)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1 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IN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÷ 7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7</a:t>
            </a:r>
            <a:r>
              <a:rPr lang="en-IN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49</a:t>
            </a:r>
            <a:endParaRPr lang="en-IN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(4/5)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÷ (4/5)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(4/5) </a:t>
            </a:r>
            <a:endParaRPr lang="en-IN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iv) 4</a:t>
            </a:r>
            <a:r>
              <a:rPr lang="en-IN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÷ 4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4</a:t>
            </a:r>
            <a:r>
              <a:rPr lang="en-IN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16</a:t>
            </a:r>
          </a:p>
          <a:p>
            <a:pPr marL="400050" indent="-400050">
              <a:buAutoNum type="romanLcParenBoth"/>
            </a:pPr>
            <a:endParaRPr lang="en-US" dirty="0">
              <a:ln w="12700">
                <a:solidFill>
                  <a:srgbClr val="01FF1F"/>
                </a:solidFill>
                <a:prstDash val="solid"/>
              </a:ln>
              <a:solidFill>
                <a:srgbClr val="01FF1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दोन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संख्याचया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गुणाकाराचा व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भागाकाराचा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</a:t>
            </a: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(2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= 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2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         = (4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4)/(5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5)</a:t>
            </a: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= 2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3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= 4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5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या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शून्येतर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परिमेय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असतील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पूर्णाांक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संख्या असेल तर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mr-IN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sz="24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nn-NO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n-NO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n-NO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mr-IN" sz="2400" baseline="30000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(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/ b)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8" y="424133"/>
            <a:ext cx="3164456" cy="31644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452558" y="4265610"/>
            <a:ext cx="0" cy="1406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54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152" y="923026"/>
            <a:ext cx="98082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म्हणजे घातांकित संख्येचा घात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(5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= 1/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n-NO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= 5 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2+2+2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= 1 / [ (7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(7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(7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(7</a:t>
            </a:r>
            <a:r>
              <a:rPr lang="nn-NO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nn-NO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= 5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×3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= 1/ 7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×5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= 5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= 1/7</a:t>
            </a:r>
            <a:r>
              <a:rPr lang="nn-NO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= 7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r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sz="2000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mr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2/5)</a:t>
            </a:r>
            <a:r>
              <a:rPr lang="en-US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(-2)+(-2)+(-2)</a:t>
            </a:r>
          </a:p>
          <a:p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= (2/5)</a:t>
            </a:r>
            <a:r>
              <a:rPr lang="en-US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जर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ही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शून्येतर परिमेय 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अणि 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या पूर्णायंक संख्या </a:t>
            </a: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असतील, तर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sz="2000" baseline="30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आणि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1/a</a:t>
            </a:r>
            <a:r>
              <a:rPr lang="en-US" sz="2000" baseline="300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sz="200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घातांकांचे नियम</a:t>
            </a:r>
            <a:endParaRPr lang="en-US" sz="2000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72843"/>
              </p:ext>
            </p:extLst>
          </p:nvPr>
        </p:nvGraphicFramePr>
        <p:xfrm>
          <a:off x="1954362" y="4620071"/>
          <a:ext cx="9268605" cy="19791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89535"/>
                <a:gridCol w="3089535"/>
                <a:gridCol w="3089535"/>
              </a:tblGrid>
              <a:tr h="659712">
                <a:tc>
                  <a:txBody>
                    <a:bodyPr/>
                    <a:lstStyle/>
                    <a:p>
                      <a:pPr algn="ctr"/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× 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m+n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÷ 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nn-NO" sz="2000" b="1" baseline="30000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m-n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="1" strike="noStrike" baseline="30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97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="1" baseline="30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="1" baseline="30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1/am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)m = am </a:t>
                      </a:r>
                      <a:r>
                        <a:rPr lang="nn-NO" sz="2000" b="1" dirty="0" smtClean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 bm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97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(a/b)m = am/</a:t>
                      </a:r>
                      <a:r>
                        <a:rPr lang="en-US" sz="20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(am)n = </a:t>
                      </a:r>
                      <a:r>
                        <a:rPr lang="en-US" sz="20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amn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(a/b)-m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(b/a)m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76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25" y="172528"/>
            <a:ext cx="980823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संच 2</a:t>
            </a:r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9</a:t>
            </a:r>
            <a:endParaRPr lang="mr-IN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mr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सोपे रूप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द्या.</a:t>
            </a: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[(15/12)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(15/12)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mr-IN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[(1/7)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(1/7)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mr-IN" sz="2000" baseline="30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[(2/5)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(2/5)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[(6/7)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(6/7)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[(2/3)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[(5/8)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(5/8)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[(3/4)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(3/4)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[(2/5)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000" baseline="30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(2/5)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sz="2000" baseline="30000" dirty="0" smtClean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mr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किंमत काढा.</a:t>
            </a:r>
          </a:p>
          <a:p>
            <a:pPr marL="400050" indent="-400050">
              <a:buAutoNum type="romanLcParenBoth"/>
            </a:pP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(2/7)</a:t>
            </a:r>
            <a:r>
              <a:rPr lang="en-IN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IN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(7/2)</a:t>
            </a:r>
            <a:r>
              <a:rPr lang="en-IN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IN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(11/3)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(3/11)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400050" indent="-400050">
              <a:buAutoNum type="romanLcParenBoth"/>
            </a:pP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(1/6)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00050" indent="-400050">
              <a:buAutoNum type="romanLcParenBoth"/>
            </a:pPr>
            <a:r>
              <a:rPr lang="en-IN" sz="2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aseline="30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IN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1/(y</a:t>
            </a:r>
            <a:r>
              <a:rPr lang="en-IN" sz="2000" baseline="30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 smtClean="0">
                <a:ln w="12700">
                  <a:solidFill>
                    <a:srgbClr val="01FF1F"/>
                  </a:solidFill>
                  <a:prstDash val="solid"/>
                </a:ln>
                <a:solidFill>
                  <a:srgbClr val="01FF1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35" y="1253460"/>
            <a:ext cx="4030523" cy="44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9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1883</TotalTime>
  <Words>739</Words>
  <Application>Microsoft Office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Mangal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घातांक</dc:title>
  <dc:creator>lenovo</dc:creator>
  <cp:lastModifiedBy>lenovo</cp:lastModifiedBy>
  <cp:revision>59</cp:revision>
  <dcterms:created xsi:type="dcterms:W3CDTF">2021-06-22T07:41:46Z</dcterms:created>
  <dcterms:modified xsi:type="dcterms:W3CDTF">2021-07-15T04:29:12Z</dcterms:modified>
</cp:coreProperties>
</file>