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7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en-IN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endParaRPr lang="en-IN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3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84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  <p:sndAc>
          <p:stSnd>
            <p:snd r:embed="rId2" name="chimes.wav"/>
          </p:stSnd>
        </p:sndAc>
      </p:transition>
    </mc:Choice>
    <mc:Fallback xmlns="">
      <p:transition spd="slow">
        <p:fade/>
        <p:sndAc>
          <p:stSnd>
            <p:snd r:embed="rId4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1872" y="215336"/>
            <a:ext cx="10351698" cy="4154984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काटकोन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ञि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कोणाचे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क्षे</a:t>
            </a:r>
            <a:r>
              <a:rPr lang="mr-IN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ञ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फळ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(Area of right angled triangle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एकाच मापाचे दोन काटकोन ञ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कोण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कापून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घ्या.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ते आकृतीत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दाखवल्याप्रमाणे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जोडा. एक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आयत तयार 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होतो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हे अनुभवा.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ञिकोणाच्या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काटकोन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करणाऱ्या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बाजू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व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या लांबीच्या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आहेत व आयता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ची नाही </a:t>
            </a:r>
            <a:endParaRPr lang="mr-IN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त्याच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बाजू आहेत.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आकृतीवरून दिसते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की, आयता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चे क्षेञफळ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 × काटकोन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ञिकोणाचे क्षेञफळ </a:t>
            </a:r>
            <a:endParaRPr lang="mr-IN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∴ 2 ×	काटकोन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ञिकोणाचे क्षेञफळ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×	q</a:t>
            </a:r>
          </a:p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∴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काटकोन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ञिकोणाचे क्षेञफळ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 × q) /2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mr-IN" sz="2400" dirty="0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काटकोन ञिकोणाचे क्षेञफळ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काटकोन करणाऱ्या बाजूंच्या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लांबीचा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गुणाकार / 2</a:t>
            </a:r>
          </a:p>
          <a:p>
            <a:endParaRPr lang="en-IN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mr-IN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2564" t="33305" r="20385" b="17692"/>
          <a:stretch/>
        </p:blipFill>
        <p:spPr>
          <a:xfrm>
            <a:off x="9479500" y="328263"/>
            <a:ext cx="1852247" cy="13779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9834" t="23778" r="4166" b="11778"/>
          <a:stretch/>
        </p:blipFill>
        <p:spPr>
          <a:xfrm>
            <a:off x="2657511" y="2881430"/>
            <a:ext cx="6520420" cy="365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0280" y="1397154"/>
            <a:ext cx="10351698" cy="4154984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mr-IN" sz="2400" b="1" dirty="0" smtClean="0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ञिकोणाचे क्षेञफळ  = (½) ×	पाया × उंची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mr-IN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उदा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एका काटकोन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ञिकोणाच्या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काटकोन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करणाऱ्या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बाजू 3.5 सेमी व 4.2 सेमी आहेत, तर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त्या ञिकोणाचे क्षेञफळ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काढा. उकलः काटकोन ञिकोणाचे क्षेञफळ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(½) × काटकोन करणाऱ्य बाजूंच्या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लांबीचा गुणाकार 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= (½) × 3.5 × 4.2 </a:t>
            </a: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=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7.35 चौसेमी 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उदा.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एक ञिकोणाच्या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पाया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5.6 सेमी व उंची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4.5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सेमी आहे, तर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त्या ञिकोणाचे क्षेञफळ किती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उकलः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ञिकोणा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चे क्षेञफळ 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(½) × पाया × उंची </a:t>
            </a: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=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1 2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5.6 × 4.5  </a:t>
            </a: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=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12.6 सेमी</a:t>
            </a:r>
            <a:r>
              <a:rPr lang="mr-IN" sz="2400" baseline="30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(चौसेमी हे सेमी</a:t>
            </a:r>
            <a:r>
              <a:rPr lang="mr-IN" sz="2400" baseline="30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असेही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लिहितात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endParaRPr lang="mr-IN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94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005" y="319177"/>
            <a:ext cx="10351698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सरावसंच 4</a:t>
            </a:r>
            <a:r>
              <a:rPr lang="mr-IN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mr-IN" sz="4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mr-IN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एका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दिनदर्शिकेच्या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पानाची लांबी 45 सेमी व रुंदी 26 सेमी आहे, तर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त्या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पानाचे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क्षेञफळ किती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2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170</a:t>
            </a:r>
            <a:r>
              <a:rPr lang="mr-IN" sz="22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चौसेमी</a:t>
            </a:r>
          </a:p>
          <a:p>
            <a:pPr marL="457200" indent="-457200">
              <a:buAutoNum type="arabicPeriod" startAt="2"/>
            </a:pP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एका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ञिकोणाची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उंची 3.6 सेमी व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पाया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4.8 सेमी आहे, तर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त्या ञिकोणाचे क्षेञफळ किती ?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8.64</a:t>
            </a:r>
            <a:r>
              <a:rPr lang="mr-IN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चौसेमी</a:t>
            </a:r>
            <a:endParaRPr lang="mr-IN" sz="2400" dirty="0">
              <a:solidFill>
                <a:srgbClr val="0BEE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3"/>
            </a:pP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एका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आयताकृती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भूखंडाची लांबी 75.5 मीटर व रुंदी 30.5 मीटर आहे.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त्याचा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दर 1000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रुपये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चौरस मीटर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असल्यास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त्या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भूखंडाची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किंमत किती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2302750</a:t>
            </a:r>
            <a:r>
              <a:rPr lang="en-US" sz="2400" dirty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₹</a:t>
            </a:r>
            <a:endParaRPr lang="mr-IN" sz="2400" dirty="0">
              <a:solidFill>
                <a:srgbClr val="0BEE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4"/>
            </a:pP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आयताकृती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सभागृहाची लांबी 12 मीटर व रुंदी 6 मीटर आहे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खोलीत 30 सेमी बाजू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असलेल्या चौरसाकृती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फरश्या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बसवायच्या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आहेत; तर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संपूर्ण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सभागृहात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किती फरश्या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बसतील ?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उदाहरणातील चौरसाकृती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फरश्या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सेमी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बाजूच्या घेतल्या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तर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किती फरश्या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लागतील ? 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r>
              <a:rPr lang="en-US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फरश्या, </a:t>
            </a:r>
            <a:r>
              <a:rPr lang="mr-IN" sz="22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3200</a:t>
            </a:r>
            <a:r>
              <a:rPr lang="mr-IN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फरश्या</a:t>
            </a:r>
            <a:endParaRPr lang="mr-IN" sz="2400" dirty="0">
              <a:solidFill>
                <a:schemeClr val="accent2">
                  <a:lumMod val="75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5"/>
            </a:pP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शेजारील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आकृतीत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दाखवल्याप्रमाणे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मापे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असलेल्या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बागेची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परिमिती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व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क्षेञफळ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काढा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BEE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2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156</a:t>
            </a:r>
            <a:r>
              <a:rPr lang="mr-IN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मी, </a:t>
            </a:r>
            <a:r>
              <a:rPr lang="mr-IN" sz="22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845</a:t>
            </a:r>
            <a:r>
              <a:rPr lang="mr-IN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चौसेमी</a:t>
            </a:r>
            <a:endParaRPr lang="en-US" sz="2400" dirty="0" smtClean="0">
              <a:solidFill>
                <a:srgbClr val="0BEE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4416" t="42148" r="47251" b="15926"/>
          <a:stretch/>
        </p:blipFill>
        <p:spPr>
          <a:xfrm>
            <a:off x="8879169" y="5263801"/>
            <a:ext cx="1478280" cy="12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8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1872" y="215336"/>
            <a:ext cx="10351698" cy="7109639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mr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पृष्ठफळ (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 area) 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कोणत्याही ञिमितीय वस्तूच्या सर्व पृष्ठभागांच्या क्षेञफळांची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बेरीज मिणजे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त्या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वस्तू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चे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पृष्ठफळ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असते. 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surface area of any three-dimensional object is the sum of the areas of all its faces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mr-IN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इष्टिकाचितीचे पृष्ठफळ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इष्टिकाचिती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ला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सहा पृष्ठे असतात.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प्रत्येक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पृष्ठ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आयताकार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असते.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समोरासमोरील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आयताकार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पृष्ठांचे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क्षेञफळ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समान असते.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प्रत्येक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कड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तिला जोडणाऱ्या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इतर दोन कडांना लंब असते.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इष्टिकाचिती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च्या आडव्या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पृष्ठाची लांबी 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ने व रुंदी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ने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दाखवू उभ्या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पृष्ठांची उंची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ने दाखवू.</a:t>
            </a:r>
          </a:p>
          <a:p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आयत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ABCD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चे क्षेरिफळ = आयत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GHEF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चे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क्षेञफळ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लांबी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रुंदी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आयत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ADGF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चे क्षेरिफळ = आयत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BCHE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चे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क्षेञफळ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रुंदी ×	उंची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आयत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CHGD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चे क्षेरिफळ = आयत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ABEF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चे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क्षेञफळ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लांबी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उंची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इष्टिकाचितीचे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एकूण पृष्ठफळ  = सव्श आ्तांच्ा क्षेरिफळांची बेरीज 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इष्टिकाचितीचे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एकूण पृष्ठफळ  = 2 (लांबी ×	रुंदी + रुंदी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उंची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लांबी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उंची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=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(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b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(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bh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mr-IN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0129" t="30342" r="51282" b="24758"/>
          <a:stretch/>
        </p:blipFill>
        <p:spPr>
          <a:xfrm>
            <a:off x="7069503" y="1396557"/>
            <a:ext cx="3264942" cy="21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1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1872" y="215336"/>
            <a:ext cx="10351698" cy="6370975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mr-IN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घनाचे </a:t>
            </a:r>
            <a:r>
              <a:rPr lang="mr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पृष्ठफळ 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घनाला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पृष्ठे असतात.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प्रत्येक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पृष्ठ चौरसाकार असते. 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सर्व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पृष्ठांचे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क्षेञफळ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समान असते. 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चौरसाची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बाजू 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मानू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घनाच्या एका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पृष्ठाचे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क्षेञफळ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चौरसाचे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क्षेञफळ 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घनाचे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एकूण पृष्ठफळ = 6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चौरसांच्या क्षेञफळांची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बेरीज 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बाजू</a:t>
            </a:r>
            <a:r>
              <a:rPr lang="mr-IN" sz="2400" baseline="30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30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उदा.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लांबी 1.5 मीटर, रुंदी 1.2 मीटर व उंची 1.3 मीटर अशी मापे असलेली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पञ्याची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इष्टिकाचिती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आकाराची बंद पेटी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तयार करायची असल्यास त्यास किती पञ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लागेल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पेटीची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लांबी = 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1.5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मीटर, रुंदी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= 1.2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मीटर, उंची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= 1.3 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मीटर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पेटीचे पृष्ठफळ = 2 (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b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b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h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h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(1.5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1.2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+ 1.2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1.3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+ 1.5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1.3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=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(1.80 + 1.56 +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1.95) =  2 (5.31) </a:t>
            </a: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=  10.62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चौमी. 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पेटी तयार करण्यासाठी एकूण 10.62 चौमी पञा लागेल.   </a:t>
            </a:r>
            <a:endParaRPr lang="mr-IN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9583" t="29111" r="4000" b="46889"/>
          <a:stretch/>
        </p:blipFill>
        <p:spPr>
          <a:xfrm>
            <a:off x="7306132" y="624114"/>
            <a:ext cx="2717763" cy="2234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9231" t="58376" r="44231" b="10171"/>
          <a:stretch/>
        </p:blipFill>
        <p:spPr>
          <a:xfrm>
            <a:off x="8578749" y="4063042"/>
            <a:ext cx="2688077" cy="179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4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3630" y="1199072"/>
            <a:ext cx="1041208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उदा.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एका घनाकृती पेटीची बाजू 0.4 मी आहे.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त्या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पेटीला बाहेरून रंग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देण्यासाठी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दर चौरस मीटरला 50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रुप्ये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प्रमाणे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किती खर्च येईल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उकल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बाजू = </a:t>
            </a:r>
            <a:r>
              <a:rPr lang="en-IN" sz="24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0.4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मीटर 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घनाचे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एकूण पृष्ठफळ = 6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(</a:t>
            </a:r>
            <a:r>
              <a:rPr lang="en-IN" sz="24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)2 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0.4)2 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0.16 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0.96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चौमी 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चौमी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रंगवण्याचा खर्च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रुपये. </a:t>
            </a:r>
          </a:p>
          <a:p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∴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0.96 चौमी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रंगवण्याचा खर्च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0.96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50 </a:t>
            </a: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=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रुपये </a:t>
            </a:r>
          </a:p>
          <a:p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पेटी रंगवण्यासाठी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रूपये खर्च येईल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9583" t="29111" r="4000" b="46889"/>
          <a:stretch/>
        </p:blipFill>
        <p:spPr>
          <a:xfrm>
            <a:off x="7702947" y="2159108"/>
            <a:ext cx="2717763" cy="223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0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005" y="319177"/>
            <a:ext cx="10351698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सरावसंच 4</a:t>
            </a:r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algn="ctr"/>
            <a:endParaRPr lang="en-IN" sz="24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घनाच्या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बाजू खालीलप्रमाणे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असल्यास त्यांचे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एकूण पृष्ठफळ काढा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सेमी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IN" sz="22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54  </a:t>
            </a:r>
            <a:r>
              <a:rPr lang="mr-IN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चौसेमी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सेमी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IN" sz="22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150  </a:t>
            </a:r>
            <a:r>
              <a:rPr lang="mr-IN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चौसेमी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7.2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मी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IN" sz="22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311.04  </a:t>
            </a:r>
            <a:r>
              <a:rPr lang="mr-IN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चौसेमी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6.8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मी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IN" sz="22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277.44  </a:t>
            </a:r>
            <a:r>
              <a:rPr lang="mr-IN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चौसेमी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5.5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मी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IN" sz="22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181.5 </a:t>
            </a:r>
            <a:r>
              <a:rPr lang="mr-IN" sz="22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चौसेमी</a:t>
            </a:r>
            <a:endParaRPr lang="en-US" sz="2400" dirty="0" smtClean="0">
              <a:solidFill>
                <a:srgbClr val="0BEE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2"/>
            </a:pP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खाली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इष्टिकाचितीची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लांबी, रुंदी व उंची अनुक्रमे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दिलेली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आहे,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त्यावरून त्यांचे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एकूण पृष्ठफळ काढा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सेमी, 10 सेमी, 5 सेमी.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IN" sz="22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460 </a:t>
            </a:r>
            <a:r>
              <a:rPr lang="mr-IN" sz="22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चौसेमी</a:t>
            </a:r>
            <a:endParaRPr lang="mr-IN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सेमी, 3.5 सेमी, 1.4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सेमी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IN" sz="22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58.8</a:t>
            </a:r>
            <a:r>
              <a:rPr lang="mr-IN" sz="22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चौसेमी</a:t>
            </a:r>
            <a:endParaRPr lang="mr-IN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2.5 सेमी, 2 मी, 2.4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मी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IN" sz="22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31.6 </a:t>
            </a:r>
            <a:r>
              <a:rPr lang="mr-IN" sz="22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चौसेमी</a:t>
            </a:r>
            <a:endParaRPr lang="mr-IN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 मी, 5 मी, 3.5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मी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IN" sz="22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171 </a:t>
            </a:r>
            <a:r>
              <a:rPr lang="mr-IN" sz="22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चौसेमी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963" y="1432661"/>
            <a:ext cx="1969433" cy="460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5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005" y="319177"/>
            <a:ext cx="103516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3"/>
            </a:pP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एका आगपेटीची लांबी 4 सेमी, रुंदी 2.5 सेमी व उंची 1.5 सेमी आहे.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त्या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आगपेटीला बाहेरून रंगीत कागद तंतोतंत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चिकटवायचा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आहे, तर एकूण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किती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कागद लागेल ? 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sz="22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mr-IN" sz="22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39.5 </a:t>
            </a:r>
            <a:r>
              <a:rPr lang="mr-IN" sz="2400" dirty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चौसेमी</a:t>
            </a:r>
            <a:endParaRPr lang="mr-IN" sz="2400" dirty="0">
              <a:solidFill>
                <a:srgbClr val="0BEE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4"/>
            </a:pP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बागेतला पालापाचोळा ट्रॉलीवरून वाहून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नेण्यासाठी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झाकण नसलेली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पञ्याची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पेटी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तयार करायची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आहे.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तिची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लांबी 1.5 मीटर, रुंदी 1 मीटर व उंची 1 मीटर आहे.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त्यासाठी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एकूण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किती पञा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लागेल ? ती पेटी आतून व बाहेरून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गंजविरोधक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रंगाने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रंगवायची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आहे, तर 150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रुप्ये प्रतिचौरस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मीटरप्रमाणे ती पेटी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रंगवण्यास किती खर्च येईल ?</a:t>
            </a:r>
            <a:endParaRPr lang="en-IN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mr-IN" sz="22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65.4 चौसेमी , 1950 </a:t>
            </a:r>
            <a:r>
              <a:rPr lang="en-US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₹</a:t>
            </a:r>
            <a:endParaRPr lang="mr-IN" sz="2400" dirty="0" smtClean="0">
              <a:solidFill>
                <a:srgbClr val="0BEE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>
              <a:solidFill>
                <a:srgbClr val="0BEE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6FE1D42-355A-4441-BA39-60684954E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378" y="3735497"/>
            <a:ext cx="3376701" cy="280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4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9125" y="189781"/>
            <a:ext cx="1035169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mr-IN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परिमिती (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Perimeter</a:t>
            </a:r>
            <a:r>
              <a:rPr lang="mr-IN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बंदिसत आकृतीच्या सर्व बाजूंच्या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लांबींची बेरीज महणजे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त्या आकृतीची परिमिती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असते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sum of the lengths of all sides of a closed figure is the perimeter of that figure. 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mr-IN" sz="2400" dirty="0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बहुभुजाकृतीची परिमिती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तिच्या सर्व बाजूंच्या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लांबींची बेरीज. 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Perimeter of a polygon = sum of lengths of all sides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चौरसाची परिमिती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बाजू   ,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बाजू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असलेल्या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चौरसाची परिमिती = 4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आयताची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परिमिती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 लांबी + 2 रुंदी , लांबी </a:t>
            </a:r>
            <a:r>
              <a:rPr lang="en-IN" sz="24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आणि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रुंदी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असलेल्या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आयताची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परिमिती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2b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wire (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वायर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12cm/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सेमी                                                       3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cm/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सेमी 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 cm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mr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सेमी</a:t>
            </a:r>
            <a:endParaRPr lang="mr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चौरसाची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परिमिती = 4 × बाजू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1.7 cm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mr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सेमी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= 12 cm/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सेमी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Eraser                   150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cm/</a:t>
            </a:r>
            <a:r>
              <a:rPr lang="mr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सेमी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 board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cm/</a:t>
            </a:r>
            <a:r>
              <a:rPr lang="mr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सेमी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561381" y="2976113"/>
            <a:ext cx="3510951" cy="34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ight Arrow 4"/>
          <p:cNvSpPr/>
          <p:nvPr/>
        </p:nvSpPr>
        <p:spPr>
          <a:xfrm>
            <a:off x="5874588" y="2932981"/>
            <a:ext cx="802257" cy="370936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558896" y="2932981"/>
            <a:ext cx="888521" cy="819509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617789" y="2976113"/>
            <a:ext cx="0" cy="776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5" t="29735" r="9432" b="29468"/>
          <a:stretch/>
        </p:blipFill>
        <p:spPr>
          <a:xfrm>
            <a:off x="1561381" y="4065511"/>
            <a:ext cx="2044460" cy="101791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582947" y="3899140"/>
            <a:ext cx="20013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66226" y="4065511"/>
            <a:ext cx="8627" cy="9205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6" t="5344" r="5985" b="5696"/>
          <a:stretch/>
        </p:blipFill>
        <p:spPr>
          <a:xfrm>
            <a:off x="5165065" y="4295954"/>
            <a:ext cx="2838091" cy="175116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4977442" y="4295954"/>
            <a:ext cx="17252" cy="17511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65065" y="6185140"/>
            <a:ext cx="28467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57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9125" y="681487"/>
            <a:ext cx="103516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उदा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एका आयताची परिमिती 64 सेमी आहे. त्याची लांबी 17 सेमी असेल, तर रुंदी किती असेल ? </a:t>
            </a: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उकल : आयताची रुंदी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सेमी मानू. </a:t>
            </a: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2 लांबी + 2 रुंदी = परिमिती </a:t>
            </a: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2 (लांबी + रुंदी) = 64      </a:t>
            </a: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2 (17 +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x) = 64 </a:t>
            </a:r>
            <a:endParaRPr lang="mr-IN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+ x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)/2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=64/2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mr-IN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+ x = 32  </a:t>
            </a:r>
          </a:p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 = 15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17 cm /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सेमी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mr-IN" sz="2400" dirty="0">
              <a:solidFill>
                <a:schemeClr val="accent2">
                  <a:lumMod val="75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आयताची रुंदी 15 सेमी आहे.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6806241" y="2171579"/>
            <a:ext cx="2380891" cy="1544129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06241" y="3925019"/>
            <a:ext cx="23808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76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2256" y="1656272"/>
            <a:ext cx="1041208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उदा. लांबी 28 सेमी व रुंदी 20 सेमी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असलेल्या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एका आयताची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परिमिती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एका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चौर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चौरसाच्या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परिमिती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एवढी आहे. तर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त्या चौरसाची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बाजू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किती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उकल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आयताची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परिमिती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 (लांबी + रुंदी) 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=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(28 + 20)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20cm</a:t>
            </a: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=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96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चौरसाची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बाजू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असेल तर 4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96 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चौरसाची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परिमिती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96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 cm</a:t>
            </a: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4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96 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∴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a=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 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चौरसाची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बाजू 24 सेमी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आहे.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6314536" y="2523225"/>
            <a:ext cx="2173856" cy="1095555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Arrow 3"/>
          <p:cNvSpPr/>
          <p:nvPr/>
        </p:nvSpPr>
        <p:spPr>
          <a:xfrm>
            <a:off x="8773062" y="2885534"/>
            <a:ext cx="681487" cy="3709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9773728" y="2523225"/>
            <a:ext cx="1293963" cy="1268083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14536" y="3733764"/>
            <a:ext cx="21738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142008" y="2523225"/>
            <a:ext cx="8627" cy="10955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9125" y="465827"/>
            <a:ext cx="1035169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सरावसंच </a:t>
            </a:r>
            <a:r>
              <a:rPr lang="mr-IN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r>
              <a:rPr lang="mr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mr-IN" sz="24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4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एका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आयताची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लांबी व रुंदी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दुप्पट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केली, तर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त्या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आयताची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परिमिती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मूळ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आयताच्या परिमितीच्या किती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पट होईल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mr-IN" sz="2400" dirty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पट</a:t>
            </a:r>
            <a:endParaRPr lang="mr-IN" sz="2400" dirty="0" smtClean="0">
              <a:solidFill>
                <a:srgbClr val="0BEE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2"/>
            </a:pP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एका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चौरसाची बाजू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तिप्पट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केली, तर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त्याची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परिमिती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मूळ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चौरसाच्या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परिमितीच्या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किती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पट होईल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3</a:t>
            </a:r>
            <a:r>
              <a:rPr lang="mr-IN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पट</a:t>
            </a: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शेजारी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मैदानाची आ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कृती दिली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आहे.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त्यामध्ये बाजूंच्या </a:t>
            </a: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लांबींची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मापे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दिली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आहेत.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त्यावरून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मैदानाची परिमिती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काढा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90 </a:t>
            </a:r>
            <a:r>
              <a:rPr lang="mr-IN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मि</a:t>
            </a:r>
            <a:endParaRPr lang="mr-IN" sz="2400" dirty="0">
              <a:solidFill>
                <a:srgbClr val="0BEE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4"/>
            </a:pP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एक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मीटर लांबीचा चौरसाकृती कापडाचा तुकडा घेऊन आकृतीत 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दाखवल्याप्रमाणे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चार समान आकारांचे रुमाल केले.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सर्व </a:t>
            </a: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रुमालांना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बाजूने लेस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लावण्यासाठी किती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लांबीची लेस लागेल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8  </a:t>
            </a:r>
            <a:r>
              <a:rPr lang="mr-IN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मि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4667" t="30296" r="49833" b="24075"/>
          <a:stretch/>
        </p:blipFill>
        <p:spPr>
          <a:xfrm rot="5400000">
            <a:off x="7970518" y="2412682"/>
            <a:ext cx="1203960" cy="19936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036168" y="4201927"/>
            <a:ext cx="1072661" cy="101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8572499" y="4201927"/>
            <a:ext cx="0" cy="101111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  <a:endCxn id="4" idx="3"/>
          </p:cNvCxnSpPr>
          <p:nvPr/>
        </p:nvCxnSpPr>
        <p:spPr>
          <a:xfrm>
            <a:off x="8036168" y="4707485"/>
            <a:ext cx="10726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43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9125" y="681487"/>
            <a:ext cx="10351698" cy="6740307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mr-IN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क्षेञफळ </a:t>
            </a:r>
            <a:r>
              <a:rPr lang="mr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mr-IN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चौरसाचे क्षेञफळ 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बाजू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बाजू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बाजू)</a:t>
            </a:r>
            <a:r>
              <a:rPr lang="en-IN" sz="2400" baseline="30000" dirty="0" smtClean="0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 of square = side × side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side)</a:t>
            </a:r>
            <a:r>
              <a:rPr lang="en-US" sz="2400" baseline="30000" dirty="0" smtClean="0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आयताच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े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क्षेञफळ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लांबी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रुंदी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2400" i="1" dirty="0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 b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 of rectangle = length × breadth = 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× b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उदा. एका 40 मीटर लांब व 30 मीटर रुंद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अशा एका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आयता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कृती बागेच्या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आत 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कुंपणालगत बागेभोवती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मीटर रुंदीचा रसता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करायचा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आहे.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त्या रसत्यावर </a:t>
            </a: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25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सेमी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×20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सेमी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आकाराच्या फरश्या बसवायच्या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आहेत तर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अश्या </a:t>
            </a: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किती फरश्या आणाव्या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लागतील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फरश्या बसवण्याच्या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भागाचे क्षेञफळ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काढू. 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बागेचे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क्षेञफळ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40 ×	30 = 1200 चौमी 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रसता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सोडून आतील बागेचे क्षेञफळ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36 ×	26 = 936 चौमी 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∴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फरश्या बसवण्याचा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भाग = 1200 - 936 = 264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चौमी</a:t>
            </a: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प्रत्येक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फरशीचे क्षेञफळ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(25/100) × (20/100)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=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(1/20)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चौमी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mr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सेमी</a:t>
            </a: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एका फरशीचे क्षेञफळ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1/20 चौमी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तर 264 चौमी जागेत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बसणाऱ्या फरश्यांची संख्या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काढू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फरश्यांची संख्या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जागेचे एकूण क्षेञफळ / एक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फरशीचे क्षेञफळ = 264 ÷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(1/20)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mr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सेमी</a:t>
            </a:r>
            <a:endParaRPr lang="mr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264 ×	20 = 5280 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महणून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5280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फरश्या आणाव्या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लागतील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mr-IN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6282" t="38547" r="8975" b="12222"/>
          <a:stretch/>
        </p:blipFill>
        <p:spPr>
          <a:xfrm>
            <a:off x="7546019" y="1808125"/>
            <a:ext cx="3564804" cy="2240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7" t="10053" r="10711" b="10461"/>
          <a:stretch/>
        </p:blipFill>
        <p:spPr>
          <a:xfrm>
            <a:off x="9903125" y="4048217"/>
            <a:ext cx="1207698" cy="121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4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9125" y="681487"/>
            <a:ext cx="103516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उदा.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एका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आयताकृती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क्रीडांगणाची लांबी 65 मीटर व रुंदी 30 मीटर आहे.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त्या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क्रीडांगणालगत बाहेरून चारही बाजूंना 1.5 मीटर रुंदीचा रसता आहे.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त्या रसत्याचे क्षे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ञ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फळ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काढा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r"/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उकल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उदाहरणात क्रीडांगणाचा आकार आयताकृती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आहे. 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समजा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□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ABCD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हे क्रीडांगण आहे.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त्याभोवती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 मीटर 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रुंदीचा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रसता आहे. 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□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ABCD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च्या सर्व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बाजूंनी 1.5 मीटर अंतर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ठेवल्यावर  </a:t>
            </a:r>
          </a:p>
          <a:p>
            <a:pPr algn="r"/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□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PQRS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हा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आयत मिळतो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आयत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□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PQRS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ची लांबी = 65 + 1.5 + 1.5 = 68 मीटर 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आयत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□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PQRS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ची रुंदी = 30 + 1.5 + 1.5 = 33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मीटर</a:t>
            </a:r>
          </a:p>
          <a:p>
            <a:pPr algn="r"/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रसत्याचे क्षे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ञ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फळ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आयत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□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PQRS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चे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क्षे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ञ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फळ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आयत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□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ABCD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चे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क्षेञफळ</a:t>
            </a:r>
          </a:p>
          <a:p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(68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33)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(65 × 30) = 2244 – 1950 = 294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चौरस मीटर 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167" t="23333" r="54333" b="19482"/>
          <a:stretch/>
        </p:blipFill>
        <p:spPr>
          <a:xfrm>
            <a:off x="1414732" y="1455564"/>
            <a:ext cx="2222276" cy="26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7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58753"/>
              </p:ext>
            </p:extLst>
          </p:nvPr>
        </p:nvGraphicFramePr>
        <p:xfrm>
          <a:off x="755287" y="365982"/>
          <a:ext cx="10888844" cy="490015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44422"/>
                <a:gridCol w="5444422"/>
              </a:tblGrid>
              <a:tr h="127303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Perimeter</a:t>
                      </a:r>
                    </a:p>
                    <a:p>
                      <a:pPr algn="ctr"/>
                      <a:r>
                        <a:rPr lang="mr-I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परिमिती</a:t>
                      </a:r>
                      <a:endParaRPr lang="en-US" sz="3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</a:p>
                    <a:p>
                      <a:pPr algn="ctr"/>
                      <a:r>
                        <a:rPr lang="mr-I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क्षेञफळ</a:t>
                      </a:r>
                      <a:endParaRPr lang="en-IN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54653">
                <a:tc>
                  <a:txBody>
                    <a:bodyPr/>
                    <a:lstStyle/>
                    <a:p>
                      <a:pPr algn="ctr"/>
                      <a:r>
                        <a:rPr lang="mr-I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मोबाईल</a:t>
                      </a:r>
                      <a:r>
                        <a:rPr lang="mr-IN" sz="3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mr-IN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mr-IN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लांबी 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mr-IN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सेमी , रुंदी 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mr-IN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  <a:r>
                        <a:rPr lang="mr-IN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mr-IN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सेमी</a:t>
                      </a:r>
                    </a:p>
                    <a:p>
                      <a:pPr algn="ctr"/>
                      <a:r>
                        <a:rPr lang="mr-IN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परिमिती 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2(</a:t>
                      </a:r>
                      <a:r>
                        <a:rPr lang="en-US" sz="2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b)</a:t>
                      </a:r>
                    </a:p>
                    <a:p>
                      <a:pPr algn="ctr"/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2(10 + 4)</a:t>
                      </a:r>
                    </a:p>
                    <a:p>
                      <a:pPr algn="ctr"/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28 </a:t>
                      </a:r>
                      <a:r>
                        <a:rPr lang="mr-IN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सेमी</a:t>
                      </a:r>
                      <a:endParaRPr lang="en-US" sz="28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mr-IN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∴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mr-IN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परिमिती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28 </a:t>
                      </a:r>
                      <a:r>
                        <a:rPr lang="mr-IN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सेमी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mr-IN" sz="24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मोबाईल</a:t>
                      </a:r>
                      <a:r>
                        <a:rPr lang="mr-IN" sz="4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mr-IN" sz="3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mr-IN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लांबी 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mr-IN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सेमी , रुंदी 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mr-IN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 सेमी</a:t>
                      </a:r>
                    </a:p>
                    <a:p>
                      <a:pPr algn="ctr"/>
                      <a:r>
                        <a:rPr lang="mr-IN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क्षेञफळ 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2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mr-IN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  <a:p>
                      <a:pPr algn="ctr"/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10 </a:t>
                      </a:r>
                      <a:r>
                        <a:rPr lang="mr-IN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</a:p>
                    <a:p>
                      <a:pPr algn="ctr"/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mr-IN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mr-IN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चौसेमी</a:t>
                      </a:r>
                      <a:endParaRPr lang="en-US" sz="28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mr-IN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∴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mr-IN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क्षेञफळ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mr-IN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mr-IN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चौसेमी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mr-IN" sz="28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6" r="23960"/>
          <a:stretch/>
        </p:blipFill>
        <p:spPr>
          <a:xfrm>
            <a:off x="836763" y="1920096"/>
            <a:ext cx="1391995" cy="26813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6" r="23960"/>
          <a:stretch/>
        </p:blipFill>
        <p:spPr>
          <a:xfrm>
            <a:off x="6268531" y="1920096"/>
            <a:ext cx="1391996" cy="268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9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7752" y="1319842"/>
            <a:ext cx="103516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सरावसंच 4</a:t>
            </a:r>
            <a:r>
              <a:rPr lang="en-IN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mr-IN" sz="4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mr-IN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एका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चौरसाची बाजू 12 सेमी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असल्यास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त्या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चौरसाचे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क्षेञफळ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काढा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mr-IN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144 चौसेमी</a:t>
            </a:r>
          </a:p>
          <a:p>
            <a:pPr marL="457200" indent="-457200">
              <a:buAutoNum type="arabicPeriod" startAt="2"/>
            </a:pP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एका आयता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लांबी 15 सेमी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आणि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रुंदी 5 सेमी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असल्यास त्या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आयता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चे क्षेञफळ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काढा?</a:t>
            </a:r>
            <a:endParaRPr lang="mr-IN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mr-IN" sz="2400" dirty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75 </a:t>
            </a:r>
            <a:r>
              <a:rPr lang="mr-IN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चौसेमी</a:t>
            </a:r>
            <a:endParaRPr lang="mr-IN" sz="2400" dirty="0">
              <a:solidFill>
                <a:srgbClr val="0BEE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एका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आयता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चे क्षेञफळ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 चौसेमी आहे. आयता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लांबी 17 सेमी आहे, तर आयता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परिमिती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दकती.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mr-IN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en-US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सेमी</a:t>
            </a:r>
            <a:endParaRPr lang="mr-IN" sz="2400" dirty="0">
              <a:solidFill>
                <a:srgbClr val="0BEE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4"/>
            </a:pP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एका चौरसाची बाजू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तिप्पट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केली तर,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त्याचे क्षेञफळ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मूळ </a:t>
            </a:r>
            <a:r>
              <a:rPr lang="mr-I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चौरसाच्या क्षेञफळाच्या किती </a:t>
            </a:r>
            <a:r>
              <a:rPr lang="mr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पट होईल ?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mr-IN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mr-IN" sz="2400" dirty="0" smtClean="0">
                <a:solidFill>
                  <a:srgbClr val="0BEE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पट</a:t>
            </a:r>
          </a:p>
        </p:txBody>
      </p:sp>
    </p:spTree>
    <p:extLst>
      <p:ext uri="{BB962C8B-B14F-4D97-AF65-F5344CB8AC3E}">
        <p14:creationId xmlns:p14="http://schemas.microsoft.com/office/powerpoint/2010/main" val="140578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401</TotalTime>
  <Words>1523</Words>
  <Application>Microsoft Office PowerPoint</Application>
  <PresentationFormat>Widescreen</PresentationFormat>
  <Paragraphs>202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Symbol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परिमिती व क्षेञफळ</dc:title>
  <dc:creator>lenovo</dc:creator>
  <cp:lastModifiedBy>lenovo</cp:lastModifiedBy>
  <cp:revision>83</cp:revision>
  <dcterms:created xsi:type="dcterms:W3CDTF">2021-07-07T13:23:42Z</dcterms:created>
  <dcterms:modified xsi:type="dcterms:W3CDTF">2021-07-15T11:14:48Z</dcterms:modified>
</cp:coreProperties>
</file>