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52" y="1447800"/>
            <a:ext cx="11499010" cy="3329581"/>
          </a:xfrm>
        </p:spPr>
        <p:txBody>
          <a:bodyPr/>
          <a:lstStyle/>
          <a:p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600" b="1" cap="none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626" y="0"/>
            <a:ext cx="12223625" cy="68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4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741871"/>
            <a:ext cx="10429336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सरा</a:t>
            </a:r>
            <a:r>
              <a:rPr lang="mr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व</a:t>
            </a:r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संच </a:t>
            </a:r>
            <a:r>
              <a:rPr lang="mr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34 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1. पहिल्या </a:t>
            </a:r>
            <a:r>
              <a:rPr lang="mr-IN" sz="2000" dirty="0">
                <a:latin typeface="Times New Roman" panose="02020603050405020304" pitchFamily="18" charset="0"/>
              </a:rPr>
              <a:t>राशीतून दुसरी राशी वजा </a:t>
            </a:r>
            <a:r>
              <a:rPr lang="mr-IN" sz="2000" dirty="0" smtClean="0">
                <a:latin typeface="Times New Roman" panose="02020603050405020304" pitchFamily="18" charset="0"/>
              </a:rPr>
              <a:t>करा</a:t>
            </a:r>
            <a:r>
              <a:rPr lang="en-US" sz="2000" dirty="0" smtClean="0">
                <a:latin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000" dirty="0" smtClean="0">
              <a:latin typeface="Times New Roman" panose="02020603050405020304" pitchFamily="18" charset="0"/>
            </a:endParaRPr>
          </a:p>
          <a:p>
            <a:endParaRPr lang="mr-I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07468"/>
              </p:ext>
            </p:extLst>
          </p:nvPr>
        </p:nvGraphicFramePr>
        <p:xfrm>
          <a:off x="1074467" y="1832472"/>
          <a:ext cx="10027728" cy="412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576"/>
                <a:gridCol w="3342576"/>
                <a:gridCol w="3342576"/>
              </a:tblGrid>
              <a:tr h="764658">
                <a:tc>
                  <a:txBody>
                    <a:bodyPr/>
                    <a:lstStyle/>
                    <a:p>
                      <a:pPr algn="ctr"/>
                      <a:r>
                        <a:rPr lang="mr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पहिली</a:t>
                      </a:r>
                      <a:r>
                        <a:rPr lang="mr-IN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राशी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दुसरी राशी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उत्तर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1326">
                <a:tc>
                  <a:txBody>
                    <a:bodyPr/>
                    <a:lstStyle/>
                    <a:p>
                      <a:pPr algn="ctr"/>
                      <a:r>
                        <a:rPr lang="nn-NO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(4xy - 9z)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(3xy - 16z)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en-US" sz="2400" b="1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+ 7z</a:t>
                      </a:r>
                      <a:endParaRPr lang="en-IN" sz="2400" b="1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132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(5x + 4y + 7z)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(x + 2y + 3z)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 + 2y + 4z</a:t>
                      </a:r>
                      <a:endParaRPr lang="en-IN" sz="2400" b="1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1326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+ 8xy + 3y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(26x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- 8xy - 17y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-12x</a:t>
                      </a:r>
                      <a:r>
                        <a:rPr lang="en-US" sz="2400" b="1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+ 16xy +</a:t>
                      </a:r>
                      <a:r>
                        <a:rPr lang="en-US" sz="2400" b="1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20y</a:t>
                      </a:r>
                      <a:r>
                        <a:rPr lang="en-US" sz="2400" b="1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b="1" baseline="30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1326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+ 7xy + 16y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(16x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- 17xy)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-10x</a:t>
                      </a:r>
                      <a:r>
                        <a:rPr lang="en-US" sz="2400" b="1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+ 24xy + 16y</a:t>
                      </a:r>
                      <a:r>
                        <a:rPr lang="en-US" sz="2400" b="1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b="1" baseline="30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132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(4x + 16z)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(19y - 14z + 16x)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-12x + 30z – 19y</a:t>
                      </a:r>
                      <a:endParaRPr lang="en-IN" sz="2400" b="1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591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12" y="966158"/>
            <a:ext cx="10429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सरा</a:t>
            </a:r>
            <a:r>
              <a:rPr lang="mr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व</a:t>
            </a:r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संच </a:t>
            </a:r>
            <a:r>
              <a:rPr lang="mr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35</a:t>
            </a:r>
            <a:r>
              <a:rPr lang="mr-I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mr-IN" sz="2400" dirty="0" smtClean="0">
                <a:latin typeface="Times New Roman" panose="02020603050405020304" pitchFamily="18" charset="0"/>
              </a:rPr>
              <a:t>गुणाकार करा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romanLcParenBoth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16xy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18xy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28x</a:t>
            </a:r>
            <a:r>
              <a:rPr lang="es-ES" sz="2400" baseline="300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400" baseline="300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AutoNum type="romanLcParenBoth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23xy2 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4yz2  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92xy</a:t>
            </a:r>
            <a:r>
              <a:rPr lang="es-ES" sz="2400" baseline="300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ES" sz="2400" baseline="300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514350" indent="-514350">
              <a:buAutoNum type="romanLcParenBoth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+ 17b) × 4c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48ac + 68bc</a:t>
            </a:r>
          </a:p>
          <a:p>
            <a:pPr marL="514350" indent="-514350">
              <a:buAutoNum type="romanLcParenBoth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(4x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+ 5y) × (9x + 7y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36x</a:t>
            </a:r>
            <a:r>
              <a:rPr lang="es-ES" sz="2400" baseline="300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+ 73xy + 35y</a:t>
            </a:r>
            <a:r>
              <a:rPr lang="es-ES" sz="2400" baseline="30000" dirty="0" smtClean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</a:rPr>
              <a:t>एका आयताची </a:t>
            </a:r>
            <a:r>
              <a:rPr lang="mr-IN" sz="2400" dirty="0">
                <a:latin typeface="Times New Roman" panose="02020603050405020304" pitchFamily="18" charset="0"/>
              </a:rPr>
              <a:t>लांबी (8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+ 5) </a:t>
            </a:r>
            <a:r>
              <a:rPr lang="mr-IN" sz="2400" dirty="0">
                <a:latin typeface="Times New Roman" panose="02020603050405020304" pitchFamily="18" charset="0"/>
              </a:rPr>
              <a:t>सेमी व रुंदी (5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+ 3) </a:t>
            </a:r>
            <a:r>
              <a:rPr lang="mr-IN" sz="2400" dirty="0">
                <a:latin typeface="Times New Roman" panose="02020603050405020304" pitchFamily="18" charset="0"/>
              </a:rPr>
              <a:t>सेमी आहे, तर </a:t>
            </a:r>
            <a:r>
              <a:rPr lang="mr-IN" sz="2400" dirty="0" smtClean="0">
                <a:latin typeface="Times New Roman" panose="02020603050405020304" pitchFamily="18" charset="0"/>
              </a:rPr>
              <a:t>त्या आयताचे क्षेञफळ काढा.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mr-IN" sz="2400" smtClean="0">
                <a:latin typeface="Times New Roman" panose="02020603050405020304" pitchFamily="18" charset="0"/>
              </a:rPr>
              <a:t> </a:t>
            </a:r>
            <a:r>
              <a:rPr lang="mr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आयताकृती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</a:t>
            </a:r>
            <a:r>
              <a:rPr lang="mr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रुंदी 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>
                <a:latin typeface="Times New Roman" panose="02020603050405020304" pitchFamily="18" charset="0"/>
              </a:rPr>
              <a:t>(8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+ 5) </a:t>
            </a:r>
            <a:r>
              <a:rPr lang="mr-IN" sz="2400" dirty="0" smtClean="0">
                <a:latin typeface="Times New Roman" panose="02020603050405020304" pitchFamily="18" charset="0"/>
              </a:rPr>
              <a:t> (</a:t>
            </a:r>
            <a:r>
              <a:rPr lang="mr-IN" sz="2400" dirty="0">
                <a:latin typeface="Times New Roman" panose="02020603050405020304" pitchFamily="18" charset="0"/>
              </a:rPr>
              <a:t>5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+ 3) </a:t>
            </a: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(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+ 24x + 25x + 15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= 40x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+ 49x + 15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आयताकृतचे क्षेञफळ </a:t>
            </a:r>
            <a:r>
              <a:rPr lang="mr-I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I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aseline="30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49x </a:t>
            </a:r>
            <a:r>
              <a:rPr lang="en-I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  <a:r>
              <a:rPr lang="mr-I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सेमी2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mr-I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mr-IN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86" y="1399632"/>
            <a:ext cx="1810499" cy="19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4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276" y="434141"/>
            <a:ext cx="1042933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एकचल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सिीकरणे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(Equations in one variable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उदा.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+ 2 = 8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mr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- 5 = x - 17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2x + 2 - 2 = 8 - 2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3x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 + 5 - x = x - 17 + 5 - x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∴	2x = 6                                                                 ∴	2x = -12                                                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∴    x = 3                                                                    ∴ x = -6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उदा. एका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आयातची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ही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त्याच्या रुंदीच्या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दुपटीपेक्षा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सेमी जासत आहे.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आयातची परिमिती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सेमी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असल्यास त्याची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किती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उकल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आयातची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रुंदी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मानू.   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आयातची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(2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+ 1)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होईल. 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लांबी + 2 × रुंदी =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आयातची परिमिती  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+ 1) + 2x = 50  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∴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 + 2 + 2x  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6x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= 50                    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50 - 2                  												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∴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6x = 48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∴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8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आयातची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रुंदी 8 सेमी आहे. आयातची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= 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+ 1 = 2 ×	8 + 1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∴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आयातची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= 17 सेमी आहे.</a:t>
            </a:r>
          </a:p>
          <a:p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96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238" y="847380"/>
            <a:ext cx="104293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एक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नैसर्गिक संख्या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तिची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लगतची पुढची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यांची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बेरीज 69 आहे, तर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संख्या कोणत्या ?</a:t>
            </a: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उकल : एक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नैसर्गिक संख्या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मानू.  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पुढची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लगतची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+ 1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आहे.  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 + (x + 1) = 69   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+ x + 1  = 69   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2x + 1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= 69 - 1 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∴2x = 68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34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नैसर्गिक संख्या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34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लगतची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पुढील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नैसर्गिक संख्या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=34 + 1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35 </a:t>
            </a: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लक्षा</a:t>
            </a:r>
            <a:r>
              <a:rPr lang="mr-IN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</a:t>
            </a:r>
            <a:r>
              <a:rPr lang="mr-IN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ठेवा </a:t>
            </a:r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mr-IN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एखादे पद समीकरणातील ‘=’ </a:t>
            </a:r>
            <a:r>
              <a:rPr lang="mr-IN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या चिनहाच्या </a:t>
            </a:r>
            <a:r>
              <a:rPr lang="mr-IN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एका बाजूकडून </a:t>
            </a:r>
            <a:r>
              <a:rPr lang="mr-IN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दुसऱ्या </a:t>
            </a:r>
            <a:r>
              <a:rPr lang="mr-IN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बाजूकडे नेत असताना </a:t>
            </a:r>
            <a:r>
              <a:rPr lang="mr-IN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त्याचे चिन्ह </a:t>
            </a:r>
            <a:r>
              <a:rPr lang="mr-IN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बदलावे </a:t>
            </a:r>
            <a:r>
              <a:rPr lang="mr-IN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लागते.</a:t>
            </a:r>
            <a:endParaRPr lang="en-IN" sz="2400" b="1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04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786" y="457200"/>
            <a:ext cx="10429336" cy="589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सरा</a:t>
            </a:r>
            <a:r>
              <a:rPr lang="mr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व</a:t>
            </a:r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संच 36</a:t>
            </a:r>
          </a:p>
          <a:p>
            <a:pPr algn="ctr"/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mr-IN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1. </a:t>
            </a:r>
            <a:r>
              <a:rPr lang="en-IN" sz="2000" dirty="0" smtClean="0">
                <a:latin typeface="Times New Roman" panose="02020603050405020304" pitchFamily="18" charset="0"/>
              </a:rPr>
              <a:t>(3x </a:t>
            </a:r>
            <a:r>
              <a:rPr lang="en-IN" sz="2000" dirty="0">
                <a:latin typeface="Times New Roman" panose="02020603050405020304" pitchFamily="18" charset="0"/>
              </a:rPr>
              <a:t>- 11y) - (17x + 13y) </a:t>
            </a:r>
            <a:r>
              <a:rPr lang="mr-IN" sz="2000" dirty="0" smtClean="0">
                <a:latin typeface="Times New Roman" panose="02020603050405020304" pitchFamily="18" charset="0"/>
              </a:rPr>
              <a:t>या </a:t>
            </a:r>
            <a:r>
              <a:rPr lang="mr-IN" sz="2000" dirty="0">
                <a:latin typeface="Times New Roman" panose="02020603050405020304" pitchFamily="18" charset="0"/>
              </a:rPr>
              <a:t>वजाबाकीसाठी अचूक </a:t>
            </a:r>
            <a:r>
              <a:rPr lang="mr-IN" sz="2000" dirty="0" smtClean="0">
                <a:latin typeface="Times New Roman" panose="02020603050405020304" pitchFamily="18" charset="0"/>
              </a:rPr>
              <a:t>पर्याय निवडा</a:t>
            </a:r>
            <a:r>
              <a:rPr lang="mr-IN" sz="2000" dirty="0">
                <a:latin typeface="Times New Roman" panose="02020603050405020304" pitchFamily="18" charset="0"/>
              </a:rPr>
              <a:t>. </a:t>
            </a:r>
            <a:endParaRPr lang="mr-IN" sz="2000" dirty="0" smtClean="0">
              <a:latin typeface="Times New Roman" panose="02020603050405020304" pitchFamily="18" charset="0"/>
            </a:endParaRPr>
          </a:p>
          <a:p>
            <a:r>
              <a:rPr lang="mr-IN" sz="2000" dirty="0">
                <a:latin typeface="Times New Roman" panose="02020603050405020304" pitchFamily="18" charset="0"/>
              </a:rPr>
              <a:t> </a:t>
            </a:r>
            <a:r>
              <a:rPr lang="mr-IN" sz="2000" dirty="0" smtClean="0">
                <a:latin typeface="Times New Roman" panose="02020603050405020304" pitchFamily="18" charset="0"/>
              </a:rPr>
              <a:t>   (</a:t>
            </a:r>
            <a:r>
              <a:rPr lang="en-IN" sz="2000" dirty="0" err="1">
                <a:latin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</a:rPr>
              <a:t>) 7x - 12y  (ii) -14x -54y (iii) -3 (5x +4y ) (iv) -2 (7x + 12y ) </a:t>
            </a:r>
            <a:r>
              <a:rPr lang="mr-IN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=&gt;</a:t>
            </a:r>
            <a:r>
              <a:rPr lang="en-IN" sz="2000" dirty="0">
                <a:solidFill>
                  <a:srgbClr val="01FF3D"/>
                </a:solidFill>
                <a:latin typeface="Times New Roman" panose="02020603050405020304" pitchFamily="18" charset="0"/>
              </a:rPr>
              <a:t> (iv) -2 (7x + 12y 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)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 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</a:rPr>
              <a:t>. </a:t>
            </a:r>
            <a:r>
              <a:rPr lang="mr-IN" sz="2000" dirty="0" smtClean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</a:rPr>
              <a:t>23 x2 y3z) </a:t>
            </a:r>
            <a:r>
              <a:rPr lang="en-IN" sz="2000" dirty="0" smtClean="0">
                <a:latin typeface="Times New Roman" panose="02020603050405020304" pitchFamily="18" charset="0"/>
              </a:rPr>
              <a:t>×</a:t>
            </a:r>
            <a:r>
              <a:rPr lang="mr-IN" sz="2000" dirty="0" smtClean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(-</a:t>
            </a:r>
            <a:r>
              <a:rPr lang="en-IN" sz="2000" dirty="0">
                <a:latin typeface="Times New Roman" panose="02020603050405020304" pitchFamily="18" charset="0"/>
              </a:rPr>
              <a:t>15x3yz2) </a:t>
            </a:r>
            <a:r>
              <a:rPr lang="mr-IN" sz="2000" dirty="0" smtClean="0">
                <a:latin typeface="Times New Roman" panose="02020603050405020304" pitchFamily="18" charset="0"/>
              </a:rPr>
              <a:t>याचे उत्तर ....................येईल </a:t>
            </a:r>
            <a:r>
              <a:rPr lang="mr-IN" sz="2000" dirty="0">
                <a:latin typeface="Times New Roman" panose="02020603050405020304" pitchFamily="18" charset="0"/>
              </a:rPr>
              <a:t>. </a:t>
            </a:r>
            <a:endParaRPr lang="mr-IN" sz="2000" dirty="0" smtClean="0">
              <a:latin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atin typeface="Times New Roman" panose="02020603050405020304" pitchFamily="18" charset="0"/>
              </a:rPr>
              <a:t>-</a:t>
            </a:r>
            <a:r>
              <a:rPr lang="en-IN" sz="2000" dirty="0">
                <a:latin typeface="Times New Roman" panose="02020603050405020304" pitchFamily="18" charset="0"/>
              </a:rPr>
              <a:t>345 </a:t>
            </a:r>
            <a:r>
              <a:rPr lang="en-IN" sz="2000" dirty="0" smtClean="0">
                <a:latin typeface="Times New Roman" panose="02020603050405020304" pitchFamily="18" charset="0"/>
              </a:rPr>
              <a:t>x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5</a:t>
            </a:r>
            <a:r>
              <a:rPr lang="en-IN" sz="2000" dirty="0" smtClean="0">
                <a:latin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4</a:t>
            </a:r>
            <a:r>
              <a:rPr lang="en-IN" sz="2000" dirty="0" smtClean="0">
                <a:latin typeface="Times New Roman" panose="02020603050405020304" pitchFamily="18" charset="0"/>
              </a:rPr>
              <a:t>z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IN" sz="2000" dirty="0" smtClean="0">
                <a:latin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</a:rPr>
              <a:t>(ii) 345 </a:t>
            </a:r>
            <a:r>
              <a:rPr lang="en-IN" sz="2000" dirty="0" smtClean="0">
                <a:latin typeface="Times New Roman" panose="02020603050405020304" pitchFamily="18" charset="0"/>
              </a:rPr>
              <a:t>x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IN" sz="2000" dirty="0" smtClean="0">
                <a:latin typeface="Times New Roman" panose="02020603050405020304" pitchFamily="18" charset="0"/>
              </a:rPr>
              <a:t>z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5</a:t>
            </a:r>
            <a:r>
              <a:rPr lang="en-IN" sz="2000" dirty="0" smtClean="0">
                <a:latin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</a:rPr>
              <a:t>(iii) 145 </a:t>
            </a:r>
            <a:r>
              <a:rPr lang="en-IN" sz="2000" dirty="0" smtClean="0">
                <a:latin typeface="Times New Roman" panose="02020603050405020304" pitchFamily="18" charset="0"/>
              </a:rPr>
              <a:t>x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IN" sz="2000" dirty="0" smtClean="0">
                <a:latin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</a:rPr>
              <a:t>z  </a:t>
            </a:r>
            <a:r>
              <a:rPr lang="en-IN" sz="2000" dirty="0">
                <a:latin typeface="Times New Roman" panose="02020603050405020304" pitchFamily="18" charset="0"/>
              </a:rPr>
              <a:t>(iv) 170 </a:t>
            </a:r>
            <a:r>
              <a:rPr lang="en-IN" sz="2000" dirty="0" smtClean="0">
                <a:latin typeface="Times New Roman" panose="02020603050405020304" pitchFamily="18" charset="0"/>
              </a:rPr>
              <a:t>x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IN" sz="2000" dirty="0" smtClean="0">
                <a:latin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</a:rPr>
              <a:t>z</a:t>
            </a:r>
            <a:r>
              <a:rPr lang="en-IN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IN" sz="2000" dirty="0" smtClean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=&gt; (</a:t>
            </a:r>
            <a:r>
              <a:rPr lang="en-IN" sz="2000" dirty="0" err="1" smtClean="0">
                <a:solidFill>
                  <a:srgbClr val="01FF3D"/>
                </a:solidFill>
                <a:latin typeface="Times New Roman" panose="02020603050405020304" pitchFamily="18" charset="0"/>
              </a:rPr>
              <a:t>i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) -345 x</a:t>
            </a:r>
            <a:r>
              <a:rPr lang="en-IN" sz="2000" baseline="30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5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4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z</a:t>
            </a:r>
            <a:r>
              <a:rPr lang="en-IN" sz="2000" baseline="30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3</a:t>
            </a:r>
            <a:endParaRPr lang="mr-IN" sz="2000" baseline="30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endParaRPr lang="mr-IN" sz="2000" baseline="30000" dirty="0">
              <a:latin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3</a:t>
            </a:r>
            <a:r>
              <a:rPr lang="en-IN" sz="2000" dirty="0" smtClean="0">
                <a:latin typeface="Times New Roman" panose="02020603050405020304" pitchFamily="18" charset="0"/>
              </a:rPr>
              <a:t>. </a:t>
            </a:r>
            <a:r>
              <a:rPr lang="mr-IN" sz="2000" dirty="0">
                <a:latin typeface="Times New Roman" panose="02020603050405020304" pitchFamily="18" charset="0"/>
              </a:rPr>
              <a:t>खालील समीकरणे सोडवा.  </a:t>
            </a:r>
            <a:endParaRPr lang="mr-IN" sz="2000" dirty="0" smtClean="0">
              <a:latin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atin typeface="Times New Roman" panose="02020603050405020304" pitchFamily="18" charset="0"/>
              </a:rPr>
              <a:t>4x </a:t>
            </a:r>
            <a:r>
              <a:rPr lang="en-IN" sz="2000" dirty="0">
                <a:latin typeface="Times New Roman" panose="02020603050405020304" pitchFamily="18" charset="0"/>
              </a:rPr>
              <a:t>+ </a:t>
            </a:r>
            <a:r>
              <a:rPr lang="en-IN" sz="2000" dirty="0" smtClean="0">
                <a:latin typeface="Times New Roman" panose="02020603050405020304" pitchFamily="18" charset="0"/>
              </a:rPr>
              <a:t>1</a:t>
            </a:r>
            <a:r>
              <a:rPr lang="mr-IN" sz="2000" dirty="0" smtClean="0">
                <a:latin typeface="Times New Roman" panose="02020603050405020304" pitchFamily="18" charset="0"/>
              </a:rPr>
              <a:t>/</a:t>
            </a:r>
            <a:r>
              <a:rPr lang="en-IN" sz="2000" dirty="0" smtClean="0">
                <a:latin typeface="Times New Roman" panose="02020603050405020304" pitchFamily="18" charset="0"/>
              </a:rPr>
              <a:t>2 </a:t>
            </a:r>
            <a:r>
              <a:rPr lang="en-IN" sz="2000" dirty="0">
                <a:latin typeface="Times New Roman" panose="02020603050405020304" pitchFamily="18" charset="0"/>
              </a:rPr>
              <a:t>= </a:t>
            </a:r>
            <a:r>
              <a:rPr lang="en-IN" sz="2000" dirty="0" smtClean="0">
                <a:latin typeface="Times New Roman" panose="02020603050405020304" pitchFamily="18" charset="0"/>
              </a:rPr>
              <a:t>9</a:t>
            </a:r>
            <a:r>
              <a:rPr lang="mr-IN" sz="2000" dirty="0" smtClean="0">
                <a:latin typeface="Times New Roman" panose="02020603050405020304" pitchFamily="18" charset="0"/>
              </a:rPr>
              <a:t>/</a:t>
            </a:r>
            <a:r>
              <a:rPr lang="en-IN" sz="2000" dirty="0" smtClean="0">
                <a:latin typeface="Times New Roman" panose="02020603050405020304" pitchFamily="18" charset="0"/>
              </a:rPr>
              <a:t>2 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=&gt; x=1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atin typeface="Times New Roman" panose="02020603050405020304" pitchFamily="18" charset="0"/>
              </a:rPr>
              <a:t>10 </a:t>
            </a:r>
            <a:r>
              <a:rPr lang="en-IN" sz="2000" dirty="0">
                <a:latin typeface="Times New Roman" panose="02020603050405020304" pitchFamily="18" charset="0"/>
              </a:rPr>
              <a:t>= 2y + 5 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=&gt; y=5/2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atin typeface="Times New Roman" panose="02020603050405020304" pitchFamily="18" charset="0"/>
              </a:rPr>
              <a:t>5m </a:t>
            </a:r>
            <a:r>
              <a:rPr lang="en-IN" sz="2000" dirty="0">
                <a:latin typeface="Times New Roman" panose="02020603050405020304" pitchFamily="18" charset="0"/>
              </a:rPr>
              <a:t>- 4 = 1 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=&gt; m=1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atin typeface="Times New Roman" panose="02020603050405020304" pitchFamily="18" charset="0"/>
              </a:rPr>
              <a:t>6x </a:t>
            </a:r>
            <a:r>
              <a:rPr lang="en-IN" sz="2000" dirty="0">
                <a:latin typeface="Times New Roman" panose="02020603050405020304" pitchFamily="18" charset="0"/>
              </a:rPr>
              <a:t>- 1 = 3x + 8 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=&gt; x=3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atin typeface="Times New Roman" panose="02020603050405020304" pitchFamily="18" charset="0"/>
              </a:rPr>
              <a:t>2 </a:t>
            </a:r>
            <a:r>
              <a:rPr lang="en-IN" sz="2000" dirty="0">
                <a:latin typeface="Times New Roman" panose="02020603050405020304" pitchFamily="18" charset="0"/>
              </a:rPr>
              <a:t>(x - 4) = 4x + </a:t>
            </a:r>
            <a:r>
              <a:rPr lang="en-IN" sz="2000" dirty="0" smtClean="0">
                <a:latin typeface="Times New Roman" panose="02020603050405020304" pitchFamily="18" charset="0"/>
              </a:rPr>
              <a:t>2 </a:t>
            </a:r>
            <a:r>
              <a:rPr lang="en-IN" sz="2000" dirty="0">
                <a:solidFill>
                  <a:srgbClr val="01FF3D"/>
                </a:solidFill>
                <a:latin typeface="Times New Roman" panose="02020603050405020304" pitchFamily="18" charset="0"/>
              </a:rPr>
              <a:t>=&gt;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 x = -5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atin typeface="Times New Roman" panose="02020603050405020304" pitchFamily="18" charset="0"/>
              </a:rPr>
              <a:t>5 </a:t>
            </a:r>
            <a:r>
              <a:rPr lang="en-IN" sz="2000" dirty="0">
                <a:latin typeface="Times New Roman" panose="02020603050405020304" pitchFamily="18" charset="0"/>
              </a:rPr>
              <a:t>(x + 1) = 74 </a:t>
            </a:r>
            <a:r>
              <a:rPr lang="en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=&gt; x = 69/5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endParaRPr lang="mr-IN" sz="2000" dirty="0" smtClean="0">
              <a:latin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</a:rPr>
              <a:t>. </a:t>
            </a:r>
            <a:r>
              <a:rPr lang="mr-IN" sz="2000" dirty="0">
                <a:latin typeface="Times New Roman" panose="02020603050405020304" pitchFamily="18" charset="0"/>
              </a:rPr>
              <a:t>राकेशचे व् </a:t>
            </a:r>
            <a:r>
              <a:rPr lang="mr-IN" sz="2000" dirty="0" smtClean="0">
                <a:latin typeface="Times New Roman" panose="02020603050405020304" pitchFamily="18" charset="0"/>
              </a:rPr>
              <a:t>सानियाच्या वयापेक्षा </a:t>
            </a:r>
            <a:r>
              <a:rPr lang="mr-IN" sz="2000" dirty="0">
                <a:latin typeface="Times New Roman" panose="02020603050405020304" pitchFamily="18" charset="0"/>
              </a:rPr>
              <a:t>5 </a:t>
            </a:r>
            <a:r>
              <a:rPr lang="mr-IN" sz="2000" dirty="0" smtClean="0">
                <a:latin typeface="Times New Roman" panose="02020603050405020304" pitchFamily="18" charset="0"/>
              </a:rPr>
              <a:t>वर्षायंनी </a:t>
            </a:r>
            <a:r>
              <a:rPr lang="mr-IN" sz="2000" dirty="0">
                <a:latin typeface="Times New Roman" panose="02020603050405020304" pitchFamily="18" charset="0"/>
              </a:rPr>
              <a:t>कमी आहे. </a:t>
            </a:r>
            <a:r>
              <a:rPr lang="mr-IN" sz="2000" dirty="0" smtClean="0">
                <a:latin typeface="Times New Roman" panose="02020603050405020304" pitchFamily="18" charset="0"/>
              </a:rPr>
              <a:t>त्यांच्या वयांची </a:t>
            </a:r>
            <a:r>
              <a:rPr lang="mr-IN" sz="2000" dirty="0">
                <a:latin typeface="Times New Roman" panose="02020603050405020304" pitchFamily="18" charset="0"/>
              </a:rPr>
              <a:t>बेरीज 27 </a:t>
            </a:r>
            <a:r>
              <a:rPr lang="mr-IN" sz="2000" dirty="0" smtClean="0">
                <a:latin typeface="Times New Roman" panose="02020603050405020304" pitchFamily="18" charset="0"/>
              </a:rPr>
              <a:t>वर्ष </a:t>
            </a:r>
            <a:r>
              <a:rPr lang="mr-IN" sz="2000" dirty="0">
                <a:latin typeface="Times New Roman" panose="02020603050405020304" pitchFamily="18" charset="0"/>
              </a:rPr>
              <a:t>आहे, तर प्रत्येकाचे वय किती ? </a:t>
            </a:r>
            <a:r>
              <a:rPr lang="en-IN" sz="2000" dirty="0">
                <a:solidFill>
                  <a:srgbClr val="01FF3D"/>
                </a:solidFill>
                <a:latin typeface="Times New Roman" panose="02020603050405020304" pitchFamily="18" charset="0"/>
              </a:rPr>
              <a:t>=&gt; </a:t>
            </a:r>
            <a:r>
              <a:rPr lang="mr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16 </a:t>
            </a:r>
            <a:r>
              <a:rPr lang="mr-IN" sz="2000" dirty="0">
                <a:solidFill>
                  <a:srgbClr val="01FF3D"/>
                </a:solidFill>
                <a:latin typeface="Times New Roman" panose="02020603050405020304" pitchFamily="18" charset="0"/>
              </a:rPr>
              <a:t>वर्षे, 11 वर्षे </a:t>
            </a:r>
            <a:endParaRPr lang="mr-IN" sz="20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73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117" y="1382218"/>
            <a:ext cx="10429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>
                <a:latin typeface="Times New Roman" panose="02020603050405020304" pitchFamily="18" charset="0"/>
              </a:rPr>
              <a:t>5. एका वनराईमध्ये अशोकाची जेवढी झाडे लावली त्यापेक्षा जांभळाची 60 झाडे अधिक लावली. तेथे दोनही प्रकारची एकूण झाडे 200 असतील, तर जांभळाची झाडे किती लावली ? </a:t>
            </a:r>
            <a:r>
              <a:rPr lang="en-IN" sz="2400" dirty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mr-IN" sz="2400" dirty="0">
                <a:solidFill>
                  <a:srgbClr val="01FF3D"/>
                </a:solidFill>
                <a:latin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r>
              <a:rPr lang="mr-IN" sz="2400" dirty="0">
                <a:solidFill>
                  <a:srgbClr val="01FF3D"/>
                </a:solidFill>
                <a:latin typeface="Times New Roman" panose="02020603050405020304" pitchFamily="18" charset="0"/>
              </a:rPr>
              <a:t> </a:t>
            </a:r>
            <a:endParaRPr lang="mr-IN" sz="2400" dirty="0" smtClean="0">
              <a:solidFill>
                <a:srgbClr val="01FF3D"/>
              </a:solidFill>
              <a:latin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</a:rPr>
              <a:t>6. शुभांगीजवळ 50 रुप्यांच्या जेवढ्या नोटा आहेत त्याच्या दुप्पट नोटा 20 रुप्यांच्या आहेत. तिच्याजवळ एकूण 2700 रुप्ये आहेत तर 50 रुप्यांच्या नोटा किती ? </a:t>
            </a:r>
            <a:r>
              <a:rPr lang="en-IN" sz="2400" dirty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mr-IN" sz="2400" dirty="0">
                <a:solidFill>
                  <a:srgbClr val="01FF3D"/>
                </a:solidFill>
                <a:latin typeface="Times New Roman" panose="02020603050405020304" pitchFamily="18" charset="0"/>
              </a:rPr>
              <a:t> 30 </a:t>
            </a:r>
            <a:r>
              <a:rPr lang="mr-IN" sz="24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नोटा</a:t>
            </a:r>
          </a:p>
          <a:p>
            <a:r>
              <a:rPr lang="mr-IN" sz="2400" dirty="0">
                <a:latin typeface="Times New Roman" panose="02020603050405020304" pitchFamily="18" charset="0"/>
              </a:rPr>
              <a:t/>
            </a:r>
            <a:br>
              <a:rPr lang="mr-IN" sz="2400" dirty="0">
                <a:latin typeface="Times New Roman" panose="02020603050405020304" pitchFamily="18" charset="0"/>
              </a:rPr>
            </a:br>
            <a:r>
              <a:rPr lang="mr-IN" sz="2400" dirty="0">
                <a:latin typeface="Times New Roman" panose="02020603050405020304" pitchFamily="18" charset="0"/>
              </a:rPr>
              <a:t>7*. विराटने केलेल्या धावा रोहितच्या धावांच्या दुप्पट होत्या. दोघांच्या मिळून झालेल्या धावा द्विशतकापेक्षा दोनने कमी होत्या तर दोघांनी प्रत्येकी किती धावा काढल्या ? </a:t>
            </a:r>
            <a:r>
              <a:rPr lang="en-IN" sz="2400" dirty="0">
                <a:solidFill>
                  <a:srgbClr val="01FF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mr-IN" sz="2400" dirty="0">
                <a:solidFill>
                  <a:srgbClr val="01FF3D"/>
                </a:solidFill>
                <a:latin typeface="Times New Roman" panose="02020603050405020304" pitchFamily="18" charset="0"/>
              </a:rPr>
              <a:t> 132 , 66</a:t>
            </a:r>
            <a:endParaRPr lang="mr-IN" sz="2400" dirty="0">
              <a:solidFill>
                <a:srgbClr val="01FF3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70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63" y="879895"/>
            <a:ext cx="5539543" cy="50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80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741871"/>
            <a:ext cx="1042933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latin typeface="Times New Roman" panose="02020603050405020304" pitchFamily="18" charset="0"/>
              </a:rPr>
              <a:t>बैज</a:t>
            </a:r>
            <a:r>
              <a:rPr lang="mr-IN" sz="2400" dirty="0">
                <a:latin typeface="Times New Roman" panose="02020603050405020304" pitchFamily="18" charset="0"/>
              </a:rPr>
              <a:t>ि</a:t>
            </a:r>
            <a:r>
              <a:rPr lang="mr-IN" sz="2400" dirty="0" smtClean="0">
                <a:latin typeface="Times New Roman" panose="02020603050405020304" pitchFamily="18" charset="0"/>
              </a:rPr>
              <a:t>क </a:t>
            </a:r>
            <a:r>
              <a:rPr lang="mr-IN" sz="2400" dirty="0">
                <a:latin typeface="Times New Roman" panose="02020603050405020304" pitchFamily="18" charset="0"/>
              </a:rPr>
              <a:t>राशी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expressions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वरील आकृतिबंधाचे निरीक्षण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करून लक्षात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येते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की, </a:t>
            </a:r>
            <a:r>
              <a:rPr lang="mr-IN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काड्यांची संख्या </a:t>
            </a:r>
            <a:r>
              <a:rPr lang="mr-IN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3 ×	चौरसांची </a:t>
            </a:r>
            <a:r>
              <a:rPr lang="mr-IN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mr-IN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+ 1 चौरसांची </a:t>
            </a:r>
            <a:r>
              <a:rPr lang="mr-IN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बदलती आहे. ती 2, 3, 4, ... , 10,...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यांपैकी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काहीही असू शकते. चौरसांची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माहीत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नसल्यास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ती अक्षराने दाखवतात.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येथे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चौरसांची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या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अक्षराने दाखवली आहे.  </a:t>
            </a:r>
            <a:r>
              <a:rPr lang="en-IN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हे </a:t>
            </a:r>
            <a:r>
              <a:rPr lang="mr-IN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चल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variable)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आहे. चलाचा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उपयोग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केलेली 3 ×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महणजेच 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ही बैदजक राशी आहे.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87029"/>
              </p:ext>
            </p:extLst>
          </p:nvPr>
        </p:nvGraphicFramePr>
        <p:xfrm>
          <a:off x="953699" y="1271755"/>
          <a:ext cx="10536688" cy="3701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172"/>
                <a:gridCol w="2634172"/>
                <a:gridCol w="2634172"/>
                <a:gridCol w="2634172"/>
              </a:tblGrid>
              <a:tr h="1592215"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काड्यांची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रचना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202"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चौर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स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202"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काड्यांची संख्या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202"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+ 1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+ 1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+ 1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202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+ 1 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+ 1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20" y="1366680"/>
            <a:ext cx="1547150" cy="1385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36" y="1458766"/>
            <a:ext cx="2193625" cy="120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11" y="1596762"/>
            <a:ext cx="2364178" cy="9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741871"/>
            <a:ext cx="10429336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>
                <a:latin typeface="Times New Roman" panose="02020603050405020304" pitchFamily="18" charset="0"/>
              </a:rPr>
              <a:t>जाणून </a:t>
            </a:r>
            <a:r>
              <a:rPr lang="mr-IN" sz="2400" dirty="0" smtClean="0">
                <a:latin typeface="Times New Roman" panose="02020603050405020304" pitchFamily="18" charset="0"/>
              </a:rPr>
              <a:t>घेऊया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पद</a:t>
            </a:r>
            <a:r>
              <a:rPr lang="mr-IN" sz="2000" dirty="0" smtClean="0">
                <a:latin typeface="Times New Roman" panose="02020603050405020304" pitchFamily="18" charset="0"/>
              </a:rPr>
              <a:t> ला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term</a:t>
            </a:r>
            <a:r>
              <a:rPr lang="en-US" sz="2000" dirty="0" smtClean="0">
                <a:latin typeface="Times New Roman" panose="02020603050405020304" pitchFamily="18" charset="0"/>
              </a:rPr>
              <a:t>, </a:t>
            </a:r>
            <a:r>
              <a:rPr lang="mr-IN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चल</a:t>
            </a:r>
            <a:r>
              <a:rPr lang="mr-IN" sz="2000" dirty="0" smtClean="0">
                <a:latin typeface="Times New Roman" panose="02020603050405020304" pitchFamily="18" charset="0"/>
              </a:rPr>
              <a:t> ला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1FF3D"/>
                </a:solidFill>
                <a:latin typeface="Times New Roman" panose="02020603050405020304" pitchFamily="18" charset="0"/>
              </a:rPr>
              <a:t>variable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mr-IN" sz="2000" dirty="0" smtClean="0">
                <a:latin typeface="Times New Roman" panose="02020603050405020304" pitchFamily="18" charset="0"/>
              </a:rPr>
              <a:t>आणि </a:t>
            </a:r>
            <a:r>
              <a:rPr lang="mr-IN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सहगुन</a:t>
            </a:r>
            <a:r>
              <a:rPr lang="mr-IN" sz="2000" dirty="0" smtClean="0">
                <a:latin typeface="Times New Roman" panose="02020603050405020304" pitchFamily="18" charset="0"/>
              </a:rPr>
              <a:t> ला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coefficient</a:t>
            </a:r>
            <a:r>
              <a:rPr lang="mr-IN" sz="2000" dirty="0" smtClean="0">
                <a:latin typeface="Times New Roman" panose="02020603050405020304" pitchFamily="18" charset="0"/>
              </a:rPr>
              <a:t> असे म्हणतात.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000" dirty="0" smtClean="0">
              <a:latin typeface="Times New Roman" panose="02020603050405020304" pitchFamily="18" charset="0"/>
            </a:endParaRPr>
          </a:p>
          <a:p>
            <a:endParaRPr lang="mr-I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7493"/>
              </p:ext>
            </p:extLst>
          </p:nvPr>
        </p:nvGraphicFramePr>
        <p:xfrm>
          <a:off x="1106579" y="1961871"/>
          <a:ext cx="100794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828"/>
                <a:gridCol w="3359828"/>
                <a:gridCol w="3359828"/>
              </a:tblGrid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पद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चल / चले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सहगुन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11mn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m, 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-9x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5p/6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03024"/>
              </p:ext>
            </p:extLst>
          </p:nvPr>
        </p:nvGraphicFramePr>
        <p:xfrm>
          <a:off x="1067759" y="4472157"/>
          <a:ext cx="10157124" cy="1402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85708"/>
                <a:gridCol w="3385708"/>
                <a:gridCol w="3385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2000" b="1" dirty="0" smtClean="0">
                          <a:latin typeface="Times New Roman" panose="02020603050405020304" pitchFamily="18" charset="0"/>
                        </a:rPr>
                        <a:t>सजातीय पदे  (सरूप पदे) (</a:t>
                      </a:r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terms</a:t>
                      </a:r>
                      <a:r>
                        <a:rPr lang="mr-IN" sz="2000" b="1" dirty="0" smtClean="0">
                          <a:latin typeface="Times New Roman" panose="02020603050405020304" pitchFamily="18" charset="0"/>
                        </a:rPr>
                        <a:t>)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b="0" dirty="0" smtClean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5x,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-9x/2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5xy</a:t>
                      </a:r>
                      <a:r>
                        <a:rPr lang="en-US" sz="2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11</a:t>
                      </a: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(6xy</a:t>
                      </a:r>
                      <a:r>
                        <a:rPr lang="en-US" sz="2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)/7 </a:t>
                      </a:r>
                      <a:endParaRPr lang="en-IN" sz="2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2000" b="1" dirty="0" smtClean="0">
                          <a:latin typeface="Times New Roman" panose="02020603050405020304" pitchFamily="18" charset="0"/>
                        </a:rPr>
                        <a:t>विजातीय पदे (भिन्नरूप पदे) (</a:t>
                      </a:r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Unlike terms</a:t>
                      </a:r>
                      <a:r>
                        <a:rPr lang="mr-IN" sz="2000" b="1" dirty="0" smtClean="0">
                          <a:latin typeface="Times New Roman" panose="02020603050405020304" pitchFamily="18" charset="0"/>
                        </a:rPr>
                        <a:t>)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7xy, 9y</a:t>
                      </a:r>
                      <a:r>
                        <a:rPr lang="en-US" sz="2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-2xyz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2mn, 5m</a:t>
                      </a:r>
                      <a:r>
                        <a:rPr lang="en-US" sz="2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 3m</a:t>
                      </a:r>
                      <a:r>
                        <a:rPr lang="en-US" sz="2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78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741871"/>
            <a:ext cx="10429336" cy="975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latin typeface="Times New Roman" panose="02020603050405020304" pitchFamily="18" charset="0"/>
              </a:rPr>
              <a:t>बैजिक </a:t>
            </a:r>
            <a:r>
              <a:rPr lang="mr-IN" sz="2400" dirty="0">
                <a:latin typeface="Times New Roman" panose="02020603050405020304" pitchFamily="18" charset="0"/>
              </a:rPr>
              <a:t>राशींचे प्रकार (</a:t>
            </a:r>
            <a:r>
              <a:rPr lang="en-IN" sz="2400" dirty="0">
                <a:latin typeface="Times New Roman" panose="02020603050405020304" pitchFamily="18" charset="0"/>
              </a:rPr>
              <a:t>Types of algebraic </a:t>
            </a:r>
            <a:r>
              <a:rPr lang="en-IN" sz="2400" dirty="0" smtClean="0">
                <a:latin typeface="Times New Roman" panose="02020603050405020304" pitchFamily="18" charset="0"/>
              </a:rPr>
              <a:t>expressions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</a:rPr>
              <a:t>     </a:t>
            </a:r>
            <a:r>
              <a:rPr lang="mr-IN" sz="2000" dirty="0" smtClean="0">
                <a:latin typeface="Times New Roman" panose="02020603050405020304" pitchFamily="18" charset="0"/>
              </a:rPr>
              <a:t>पदांच्या संख्येवरून </a:t>
            </a:r>
            <a:r>
              <a:rPr lang="mr-IN" sz="2000" dirty="0">
                <a:latin typeface="Times New Roman" panose="02020603050405020304" pitchFamily="18" charset="0"/>
              </a:rPr>
              <a:t>राशीचे नाव ठरते. एक पद </a:t>
            </a:r>
            <a:r>
              <a:rPr lang="mr-IN" sz="2000" dirty="0" smtClean="0">
                <a:latin typeface="Times New Roman" panose="02020603050405020304" pitchFamily="18" charset="0"/>
              </a:rPr>
              <a:t>असल्यास </a:t>
            </a:r>
            <a:r>
              <a:rPr lang="mr-IN" sz="2000" dirty="0">
                <a:latin typeface="Times New Roman" panose="02020603050405020304" pitchFamily="18" charset="0"/>
              </a:rPr>
              <a:t>एकपद राशी, दोन पदे </a:t>
            </a:r>
            <a:r>
              <a:rPr lang="mr-IN" sz="2000" dirty="0" smtClean="0">
                <a:latin typeface="Times New Roman" panose="02020603050405020304" pitchFamily="18" charset="0"/>
              </a:rPr>
              <a:t>असल्यास  द्विपद </a:t>
            </a:r>
            <a:r>
              <a:rPr lang="mr-IN" sz="2000" dirty="0">
                <a:latin typeface="Times New Roman" panose="02020603050405020304" pitchFamily="18" charset="0"/>
              </a:rPr>
              <a:t>राशी, तीन पदे </a:t>
            </a:r>
            <a:r>
              <a:rPr lang="mr-IN" sz="2000" dirty="0" smtClean="0">
                <a:latin typeface="Times New Roman" panose="02020603050405020304" pitchFamily="18" charset="0"/>
              </a:rPr>
              <a:t>असल्यास ञिपद </a:t>
            </a:r>
            <a:r>
              <a:rPr lang="mr-IN" sz="2000" dirty="0">
                <a:latin typeface="Times New Roman" panose="02020603050405020304" pitchFamily="18" charset="0"/>
              </a:rPr>
              <a:t>राशी, तीनहून जासत पदे </a:t>
            </a:r>
            <a:r>
              <a:rPr lang="mr-IN" sz="2000" dirty="0" smtClean="0">
                <a:latin typeface="Times New Roman" panose="02020603050405020304" pitchFamily="18" charset="0"/>
              </a:rPr>
              <a:t>असल्यास </a:t>
            </a:r>
            <a:r>
              <a:rPr lang="mr-IN" sz="2000" dirty="0">
                <a:latin typeface="Times New Roman" panose="02020603050405020304" pitchFamily="18" charset="0"/>
              </a:rPr>
              <a:t>बहुपद राशी असे नाव </a:t>
            </a:r>
            <a:r>
              <a:rPr lang="mr-IN" sz="2000" dirty="0" smtClean="0">
                <a:latin typeface="Times New Roman" panose="02020603050405020304" pitchFamily="18" charset="0"/>
              </a:rPr>
              <a:t>दिले जाते.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000" dirty="0" smtClean="0">
              <a:latin typeface="Times New Roman" panose="02020603050405020304" pitchFamily="18" charset="0"/>
            </a:endParaRPr>
          </a:p>
          <a:p>
            <a:endParaRPr lang="mr-I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15867"/>
              </p:ext>
            </p:extLst>
          </p:nvPr>
        </p:nvGraphicFramePr>
        <p:xfrm>
          <a:off x="1048589" y="2143026"/>
          <a:ext cx="10079488" cy="33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72"/>
                <a:gridCol w="2519872"/>
                <a:gridCol w="2519872"/>
                <a:gridCol w="2519872"/>
              </a:tblGrid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एकपद राशी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द्विपद राशी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ञिपद राशी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बहुपद राशी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x+y+z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-3a</a:t>
                      </a:r>
                      <a:r>
                        <a:rPr lang="en-IN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b+3ab-b</a:t>
                      </a:r>
                      <a:r>
                        <a:rPr lang="en-IN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5m/6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2l + 5b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+24x+2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4x</a:t>
                      </a:r>
                      <a:r>
                        <a:rPr lang="pl-PL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pl-PL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-7x</a:t>
                      </a:r>
                      <a:r>
                        <a:rPr lang="pl-PL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l-PL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+9-5x</a:t>
                      </a:r>
                      <a:r>
                        <a:rPr lang="pl-PL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pl-PL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6x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-07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3m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+5mn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9a+5b-11c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5x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-(2x/5)+y-z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2m</a:t>
                      </a:r>
                      <a:r>
                        <a:rPr lang="en-IN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7x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+4y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xyz-9x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-5y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+mn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n+n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7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741871"/>
            <a:ext cx="10429336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सरा</a:t>
            </a:r>
            <a:r>
              <a:rPr lang="mr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व</a:t>
            </a:r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संच 32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1. खालील </a:t>
            </a:r>
            <a:r>
              <a:rPr lang="mr-IN" sz="2000" dirty="0">
                <a:latin typeface="Times New Roman" panose="02020603050405020304" pitchFamily="18" charset="0"/>
              </a:rPr>
              <a:t>राशींचे </a:t>
            </a:r>
            <a:r>
              <a:rPr lang="mr-IN" sz="2000" dirty="0" smtClean="0">
                <a:latin typeface="Times New Roman" panose="02020603050405020304" pitchFamily="18" charset="0"/>
              </a:rPr>
              <a:t>पदांच्या संख्येवरून </a:t>
            </a:r>
            <a:r>
              <a:rPr lang="mr-IN" sz="2000" dirty="0">
                <a:latin typeface="Times New Roman" panose="02020603050405020304" pitchFamily="18" charset="0"/>
              </a:rPr>
              <a:t>एकपद राशी, द्विपद </a:t>
            </a:r>
            <a:r>
              <a:rPr lang="mr-IN" sz="2000" dirty="0" smtClean="0">
                <a:latin typeface="Times New Roman" panose="02020603050405020304" pitchFamily="18" charset="0"/>
              </a:rPr>
              <a:t>राशी इत्यादी </a:t>
            </a:r>
            <a:r>
              <a:rPr lang="mr-IN" sz="2000" dirty="0">
                <a:latin typeface="Times New Roman" panose="02020603050405020304" pitchFamily="18" charset="0"/>
              </a:rPr>
              <a:t>प्रकारे वगवीकरण </a:t>
            </a:r>
            <a:r>
              <a:rPr lang="mr-IN" sz="2000" dirty="0" smtClean="0">
                <a:latin typeface="Times New Roman" panose="02020603050405020304" pitchFamily="18" charset="0"/>
              </a:rPr>
              <a:t>करा.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</a:rPr>
              <a:t>(i) 7x  (ii) 5y - 7z (iii) 3x</a:t>
            </a:r>
            <a:r>
              <a:rPr lang="es-ES" sz="2000" baseline="30000" dirty="0">
                <a:latin typeface="Times New Roman" panose="02020603050405020304" pitchFamily="18" charset="0"/>
              </a:rPr>
              <a:t>3</a:t>
            </a:r>
            <a:r>
              <a:rPr lang="es-ES" sz="2000" dirty="0">
                <a:latin typeface="Times New Roman" panose="02020603050405020304" pitchFamily="18" charset="0"/>
              </a:rPr>
              <a:t> - 5x</a:t>
            </a:r>
            <a:r>
              <a:rPr lang="es-ES" sz="2000" baseline="30000" dirty="0">
                <a:latin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</a:rPr>
              <a:t> - 11 (iv) 1 - 8a - 7a</a:t>
            </a:r>
            <a:r>
              <a:rPr lang="es-ES" sz="2000" baseline="30000" dirty="0">
                <a:latin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</a:rPr>
              <a:t> - 7a</a:t>
            </a:r>
            <a:r>
              <a:rPr lang="es-ES" sz="2000" baseline="30000" dirty="0">
                <a:latin typeface="Times New Roman" panose="02020603050405020304" pitchFamily="18" charset="0"/>
              </a:rPr>
              <a:t>3</a:t>
            </a:r>
            <a:r>
              <a:rPr lang="es-ES" sz="2000" dirty="0">
                <a:latin typeface="Times New Roman" panose="02020603050405020304" pitchFamily="18" charset="0"/>
              </a:rPr>
              <a:t> (v) 5m - 3 (vi) a (vii) 4 (viii) 3y</a:t>
            </a:r>
            <a:r>
              <a:rPr lang="es-ES" sz="2000" baseline="30000" dirty="0">
                <a:latin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</a:rPr>
              <a:t> - 7y + 5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000" dirty="0" smtClean="0">
              <a:latin typeface="Times New Roman" panose="02020603050405020304" pitchFamily="18" charset="0"/>
            </a:endParaRPr>
          </a:p>
          <a:p>
            <a:endParaRPr lang="mr-I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81020"/>
              </p:ext>
            </p:extLst>
          </p:nvPr>
        </p:nvGraphicFramePr>
        <p:xfrm>
          <a:off x="1014083" y="2574348"/>
          <a:ext cx="10079488" cy="283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72"/>
                <a:gridCol w="2519872"/>
                <a:gridCol w="2519872"/>
                <a:gridCol w="2519872"/>
              </a:tblGrid>
              <a:tr h="600174"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एकपद राशी 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द्विपद राशी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ञिपद राशी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बहुपद राशी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mr-IN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IN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5y -</a:t>
                      </a:r>
                      <a:r>
                        <a:rPr lang="en-US" sz="24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7z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</a:t>
                      </a:r>
                      <a:r>
                        <a:rPr lang="en-US" sz="24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5x</a:t>
                      </a:r>
                      <a:r>
                        <a:rPr lang="en-US" sz="24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11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24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8a - 7a</a:t>
                      </a:r>
                      <a:r>
                        <a:rPr lang="en-IN" sz="24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7a</a:t>
                      </a:r>
                      <a:r>
                        <a:rPr lang="en-IN" sz="24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5m</a:t>
                      </a:r>
                      <a:r>
                        <a:rPr lang="en-US" sz="24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3y</a:t>
                      </a:r>
                      <a:r>
                        <a:rPr lang="en-US" sz="24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- 7y + 5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1FF3D"/>
                        </a:solidFill>
                      </a:endParaRPr>
                    </a:p>
                  </a:txBody>
                  <a:tcPr/>
                </a:tc>
              </a:tr>
              <a:tr h="6289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aseline="30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1FF3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27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741871"/>
            <a:ext cx="104293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बैज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क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राशींची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बेरीज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(Addition of algebraic expressions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एकपदींची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बेरीज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(Addition of monomials) </a:t>
            </a:r>
          </a:p>
          <a:p>
            <a:r>
              <a:rPr lang="mr-IN" sz="2000" dirty="0" smtClean="0">
                <a:latin typeface="Times New Roman" panose="02020603050405020304" pitchFamily="18" charset="0"/>
              </a:rPr>
              <a:t>उदा</a:t>
            </a:r>
            <a:r>
              <a:rPr lang="mr-IN" sz="2000" dirty="0">
                <a:latin typeface="Times New Roman" panose="02020603050405020304" pitchFamily="18" charset="0"/>
              </a:rPr>
              <a:t>. बेरीज </a:t>
            </a:r>
            <a:r>
              <a:rPr lang="mr-IN" sz="2000" dirty="0" smtClean="0">
                <a:latin typeface="Times New Roman" panose="02020603050405020304" pitchFamily="18" charset="0"/>
              </a:rPr>
              <a:t>करा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 - 8x  + 5x  = (- 3 - 8 + 5)x = - 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6x</a:t>
            </a:r>
          </a:p>
          <a:p>
            <a:pPr marL="514350" indent="-514350">
              <a:buAutoNum type="romanLcParenBoth"/>
            </a:pP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- 2p2 + 7p2 = (- 2 + 7)p2 = 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5p2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atin typeface="Times New Roman" panose="02020603050405020304" pitchFamily="18" charset="0"/>
              </a:rPr>
              <a:t>द्विपद </a:t>
            </a:r>
            <a:r>
              <a:rPr lang="mr-IN" sz="2000" dirty="0">
                <a:latin typeface="Times New Roman" panose="02020603050405020304" pitchFamily="18" charset="0"/>
              </a:rPr>
              <a:t>राशींची बेरीज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binomial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expression)</a:t>
            </a:r>
          </a:p>
          <a:p>
            <a:r>
              <a:rPr lang="mr-IN" sz="2000" dirty="0" smtClean="0">
                <a:latin typeface="Times New Roman" panose="02020603050405020304" pitchFamily="18" charset="0"/>
              </a:rPr>
              <a:t>                आडवी मांडणी                               उभी मांडणी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(2x + 4y) + (3x + 2y) </a:t>
            </a:r>
            <a:r>
              <a:rPr lang="mr-IN" sz="2000" dirty="0" smtClean="0">
                <a:latin typeface="Times New Roman" panose="02020603050405020304" pitchFamily="18" charset="0"/>
              </a:rPr>
              <a:t>                                  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+ 4y)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+ 3x + 4y +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2y</a:t>
            </a:r>
            <a:r>
              <a:rPr lang="mr-IN" sz="2000" dirty="0" smtClean="0">
                <a:latin typeface="Times New Roman" panose="02020603050405020304" pitchFamily="18" charset="0"/>
              </a:rPr>
              <a:t>                                    +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(3x + 2y)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5x + 6y</a:t>
            </a:r>
            <a:r>
              <a:rPr lang="mr-IN" sz="2000" dirty="0" smtClean="0">
                <a:latin typeface="Times New Roman" panose="02020603050405020304" pitchFamily="18" charset="0"/>
              </a:rPr>
              <a:t>                      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5x + 6y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सजातीय पदांची बेरीज करताना त्या पदांच्या सहगुणकांची बेरीज करून त्यापुढे चल लिहितात.                     </a:t>
            </a:r>
          </a:p>
          <a:p>
            <a:r>
              <a:rPr lang="mr-IN" sz="2000" dirty="0" smtClean="0">
                <a:latin typeface="Times New Roman" panose="02020603050405020304" pitchFamily="18" charset="0"/>
              </a:rPr>
              <a:t>                आडवी मांडणी                               उभी मांडणी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बेरीज करा. </a:t>
            </a:r>
            <a:r>
              <a:rPr lang="mr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- 7xy 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4xy</a:t>
            </a:r>
            <a:endParaRPr lang="mr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7xy)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(3x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4xy)                                                          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- 7xy </a:t>
            </a:r>
            <a:endParaRPr lang="mr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 (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+ 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- 7xy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+ 4xy)                                                    + 3x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+ 4xy</a:t>
            </a:r>
            <a:endParaRPr lang="mr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12x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- 3xy                                                                                   12x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3xy</a:t>
            </a:r>
            <a:endParaRPr lang="mr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66935" y="2691441"/>
            <a:ext cx="0" cy="129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29600" y="3666226"/>
            <a:ext cx="1475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66935" y="4517366"/>
            <a:ext cx="0" cy="129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29600" y="5681932"/>
            <a:ext cx="1475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17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741871"/>
            <a:ext cx="10429336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सरा</a:t>
            </a:r>
            <a:r>
              <a:rPr lang="mr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व</a:t>
            </a:r>
            <a:r>
              <a:rPr lang="mr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rPr>
              <a:t>संच 33 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</a:rPr>
              <a:t>1. </a:t>
            </a:r>
            <a:r>
              <a:rPr lang="mr-IN" sz="2000" dirty="0">
                <a:latin typeface="Times New Roman" panose="02020603050405020304" pitchFamily="18" charset="0"/>
              </a:rPr>
              <a:t>बेरीज </a:t>
            </a:r>
            <a:r>
              <a:rPr lang="mr-IN" sz="2000" dirty="0" smtClean="0">
                <a:latin typeface="Times New Roman" panose="02020603050405020304" pitchFamily="18" charset="0"/>
              </a:rPr>
              <a:t>करा</a:t>
            </a:r>
            <a:r>
              <a:rPr lang="en-US" sz="2000" dirty="0" smtClean="0">
                <a:latin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000" dirty="0" smtClean="0">
              <a:latin typeface="Times New Roman" panose="02020603050405020304" pitchFamily="18" charset="0"/>
            </a:endParaRPr>
          </a:p>
          <a:p>
            <a:endParaRPr lang="mr-I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8441"/>
              </p:ext>
            </p:extLst>
          </p:nvPr>
        </p:nvGraphicFramePr>
        <p:xfrm>
          <a:off x="1057215" y="1599561"/>
          <a:ext cx="10044981" cy="488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27"/>
                <a:gridCol w="3348327"/>
                <a:gridCol w="3348327"/>
              </a:tblGrid>
              <a:tr h="696982">
                <a:tc>
                  <a:txBody>
                    <a:bodyPr/>
                    <a:lstStyle/>
                    <a:p>
                      <a:pPr algn="ctr"/>
                      <a:r>
                        <a:rPr lang="mr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प्रश्न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आडवी मांडणी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उत्तर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6982">
                <a:tc>
                  <a:txBody>
                    <a:bodyPr/>
                    <a:lstStyle/>
                    <a:p>
                      <a:pPr algn="ctr"/>
                      <a:r>
                        <a:rPr lang="nn-NO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9p + 16q ; 13p + 2q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+ 13p + 16q + 2q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22p + 18q</a:t>
                      </a:r>
                      <a:endParaRPr lang="en-IN" sz="2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698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 + 6b + 8c; 16a + 13c + 18b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 + 16a + 6b + 18b + 8c + 13c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18a + 24b + 21c</a:t>
                      </a:r>
                      <a:endParaRPr lang="en-IN" sz="2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6982">
                <a:tc>
                  <a:txBody>
                    <a:bodyPr/>
                    <a:lstStyle/>
                    <a:p>
                      <a:pPr algn="ctr"/>
                      <a:r>
                        <a:rPr lang="mr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- 12y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; 6x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- 8y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s-E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6x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s-E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- 8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19x</a:t>
                      </a:r>
                      <a:r>
                        <a:rPr lang="en-IN" sz="20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- 20</a:t>
                      </a:r>
                      <a:r>
                        <a:rPr lang="es-ES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s-ES" sz="20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698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17a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+ 16c ; 28c - 28a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17a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- 28</a:t>
                      </a:r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+ 16c + 28c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r>
                        <a:rPr lang="pt-BR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pt-BR" sz="20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t-BR" sz="2000" baseline="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+ 44c</a:t>
                      </a:r>
                      <a:endParaRPr lang="en-IN" sz="2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698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- 10y + 16 ; 2y - 7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- 10y + 2y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+ 16 – 7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3y</a:t>
                      </a:r>
                      <a:r>
                        <a:rPr lang="es-ES" sz="20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IN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- 8y + 9</a:t>
                      </a:r>
                      <a:endParaRPr lang="en-IN" sz="2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698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- 3y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+ 10y - 16 ; 7y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+ 7</a:t>
                      </a: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s-E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+ 10y – 16 + 8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s-ES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s-ES" sz="2000" baseline="30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dirty="0" smtClean="0">
                          <a:solidFill>
                            <a:srgbClr val="01FF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+ 10y - 8</a:t>
                      </a:r>
                      <a:endParaRPr lang="en-IN" sz="2000" dirty="0">
                        <a:solidFill>
                          <a:srgbClr val="01FF3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023230" y="3209026"/>
            <a:ext cx="267419" cy="232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022566" y="3209026"/>
            <a:ext cx="207034" cy="232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436634" y="3260784"/>
            <a:ext cx="198408" cy="1725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931653" y="741871"/>
            <a:ext cx="10429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बैजिक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राशींची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वजाबाकी </a:t>
            </a:r>
            <a:r>
              <a:rPr lang="mr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of algebraic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mr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 + (- 4)]x = 5x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पहिल्या </a:t>
            </a:r>
            <a:r>
              <a:rPr lang="mr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राशीतून दुसरी राशी वजा करा.  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+ 23y + 12z ; 9x - 27y + 14z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mr-IN" sz="2000" dirty="0" smtClean="0">
                <a:latin typeface="Times New Roman" panose="02020603050405020304" pitchFamily="18" charset="0"/>
              </a:rPr>
              <a:t>                आडवी मांडणी                               उभी मांडणी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 + 23y + 12z) - (9x - 27y + 14z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16x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+ 23y +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12z</a:t>
            </a:r>
            <a:endParaRPr lang="mr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16x + 23y + 12z - 9x + 27y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14z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-   +9x -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27y +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14z</a:t>
            </a: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(16x - 9x) + (23y + 27y) + (12z - 14z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-      +        -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7x + 50y - 2z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=7x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+ 50y - 2z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बैमजक राशींचा गुणाकार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algebraic expressions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12y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(- 12x) × 3y2    </a:t>
            </a: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12 × x × y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=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- 12 × 3 × x × y × 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36xy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=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- 36xy2</a:t>
            </a:r>
            <a:endParaRPr lang="mr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66935" y="2527539"/>
            <a:ext cx="0" cy="1664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20641" y="3752491"/>
            <a:ext cx="2156604" cy="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3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147" y="345055"/>
            <a:ext cx="1042933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3ab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(- 3x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(- 4xy)  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× 3 × a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 × b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(- 3) × (- 4) × x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x × y   </a:t>
            </a: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6a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=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12x</a:t>
            </a:r>
            <a:r>
              <a:rPr lang="es-E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द्विपदीला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एकपदीने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गुणणे</a:t>
            </a: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उदा.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(x + y)        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- 6y)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3z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7x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3z-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3z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× x  +  x × y  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× 3 × x × z  -  6 × 3 × y × z </a:t>
            </a:r>
            <a:endParaRPr lang="mr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21xz - 18yz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द्विपदीला द्विपदीने गुणणे</a:t>
            </a: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+ 4y)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(5x + 7y)                                                           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+ 4y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+ 4y)  (5x + 7y)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 + 7y) 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(5x + 7y) + 4y (5x + 7y)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15x2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20xy             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[5x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ने गुणून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5x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+ 3x × 7y + 4y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5x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+ 4y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7y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+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21xy +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28y2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ने 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गुणून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15x2 + 21xy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+ 20xy + 28y2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15x2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+ 41xy +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28y2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mr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बेरिज करून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15x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+ 41xy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+ 28y</a:t>
            </a:r>
            <a:r>
              <a:rPr lang="es-E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उदा. एका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आयताकृती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शेताची लांबी (2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+ 7)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मी व रुंदी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+ 2)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मी आहे, तर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शेताचे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काढा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उकल :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आयताकृती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शेताचे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लांबी ×	रुंदी = (2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+ 7)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+ 2)       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(x + 2) +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+ 2)       = 2x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+ 11x + 14    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आयताकृती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शेताचे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I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x2 + 11x + 14) </a:t>
            </a:r>
            <a:r>
              <a:rPr lang="mr-I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मी</a:t>
            </a:r>
            <a:r>
              <a:rPr lang="mr-IN" sz="2400" baseline="30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25551" y="3114136"/>
            <a:ext cx="17253" cy="1854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531635" y="4431103"/>
            <a:ext cx="2862531" cy="11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40749" y="3847381"/>
            <a:ext cx="2244304" cy="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15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942</TotalTime>
  <Words>1439</Words>
  <Application>Microsoft Office PowerPoint</Application>
  <PresentationFormat>Widescreen</PresentationFormat>
  <Paragraphs>354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Mangal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बैजिक राशी व त्यावरील क्रिया</dc:title>
  <dc:creator>lenovo</dc:creator>
  <cp:lastModifiedBy>lenovo</cp:lastModifiedBy>
  <cp:revision>75</cp:revision>
  <dcterms:created xsi:type="dcterms:W3CDTF">2021-07-03T16:28:47Z</dcterms:created>
  <dcterms:modified xsi:type="dcterms:W3CDTF">2021-07-15T04:30:23Z</dcterms:modified>
</cp:coreProperties>
</file>