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FE22"/>
    <a:srgbClr val="F909FF"/>
    <a:srgbClr val="0207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B1531D5-EB63-43F0-85B2-922E17D5337A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64C2126-80A5-4128-B8CD-1F90C5564FF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09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31D5-EB63-43F0-85B2-922E17D5337A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2126-80A5-4128-B8CD-1F90C5564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0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31D5-EB63-43F0-85B2-922E17D5337A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2126-80A5-4128-B8CD-1F90C5564FF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520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31D5-EB63-43F0-85B2-922E17D5337A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2126-80A5-4128-B8CD-1F90C5564FF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496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31D5-EB63-43F0-85B2-922E17D5337A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2126-80A5-4128-B8CD-1F90C5564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48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31D5-EB63-43F0-85B2-922E17D5337A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2126-80A5-4128-B8CD-1F90C5564FF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61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31D5-EB63-43F0-85B2-922E17D5337A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2126-80A5-4128-B8CD-1F90C5564FF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97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31D5-EB63-43F0-85B2-922E17D5337A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2126-80A5-4128-B8CD-1F90C5564FF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402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31D5-EB63-43F0-85B2-922E17D5337A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2126-80A5-4128-B8CD-1F90C5564FF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49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31D5-EB63-43F0-85B2-922E17D5337A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2126-80A5-4128-B8CD-1F90C5564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3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31D5-EB63-43F0-85B2-922E17D5337A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2126-80A5-4128-B8CD-1F90C5564FF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4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31D5-EB63-43F0-85B2-922E17D5337A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2126-80A5-4128-B8CD-1F90C5564FF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27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31D5-EB63-43F0-85B2-922E17D5337A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2126-80A5-4128-B8CD-1F90C5564FF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96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31D5-EB63-43F0-85B2-922E17D5337A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2126-80A5-4128-B8CD-1F90C5564FF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16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31D5-EB63-43F0-85B2-922E17D5337A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2126-80A5-4128-B8CD-1F90C5564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17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31D5-EB63-43F0-85B2-922E17D5337A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2126-80A5-4128-B8CD-1F90C5564FF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87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31D5-EB63-43F0-85B2-922E17D5337A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2126-80A5-4128-B8CD-1F90C5564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94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1531D5-EB63-43F0-85B2-922E17D5337A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4C2126-80A5-4128-B8CD-1F90C5564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99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sz="8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83" y="14163"/>
            <a:ext cx="12217284" cy="68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44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6929" y="888522"/>
            <a:ext cx="99462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mr-IN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लसावि </a:t>
            </a:r>
            <a:r>
              <a:rPr lang="en-I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Least Common Multiple (LCM</a:t>
            </a:r>
            <a:r>
              <a:rPr lang="en-IN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mr-IN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just"/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दिलेल्या संख्याचा लसावि म्हणजे त्यापैकी प्रत्येक संख्येने विभाज्य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अशी लहानांत लहान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संख्या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असते. </a:t>
            </a: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Least Common Multiple of the given numbers is the smallest number that is divisible by each of the given numbers. </a:t>
            </a:r>
            <a:endParaRPr lang="en-IN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mr-IN" b="1" dirty="0" smtClean="0">
                <a:solidFill>
                  <a:srgbClr val="00B050"/>
                </a:solidFill>
              </a:rPr>
              <a:t>उदा.</a:t>
            </a:r>
            <a:r>
              <a:rPr lang="mr-IN" dirty="0" smtClean="0">
                <a:solidFill>
                  <a:srgbClr val="00B050"/>
                </a:solidFill>
              </a:rPr>
              <a:t> 60 </a:t>
            </a:r>
            <a:r>
              <a:rPr lang="mr-IN" dirty="0">
                <a:solidFill>
                  <a:srgbClr val="00B050"/>
                </a:solidFill>
              </a:rPr>
              <a:t>व 48 </a:t>
            </a:r>
            <a:r>
              <a:rPr lang="mr-IN" dirty="0" smtClean="0">
                <a:solidFill>
                  <a:srgbClr val="00B050"/>
                </a:solidFill>
              </a:rPr>
              <a:t>यांचा लसावि काढा</a:t>
            </a:r>
            <a:r>
              <a:rPr lang="en-IN" dirty="0" smtClean="0">
                <a:solidFill>
                  <a:srgbClr val="00B050"/>
                </a:solidFill>
              </a:rPr>
              <a:t>.</a:t>
            </a:r>
          </a:p>
          <a:p>
            <a:pPr algn="just"/>
            <a:r>
              <a:rPr lang="mr-IN" dirty="0" smtClean="0">
                <a:solidFill>
                  <a:srgbClr val="00B050"/>
                </a:solidFill>
              </a:rPr>
              <a:t>प्रत्येक संख्येचे </a:t>
            </a:r>
            <a:r>
              <a:rPr lang="mr-IN" dirty="0">
                <a:solidFill>
                  <a:srgbClr val="00B050"/>
                </a:solidFill>
              </a:rPr>
              <a:t>मूळ </a:t>
            </a:r>
            <a:r>
              <a:rPr lang="mr-IN" dirty="0" smtClean="0">
                <a:solidFill>
                  <a:srgbClr val="00B050"/>
                </a:solidFill>
              </a:rPr>
              <a:t>अवयव </a:t>
            </a:r>
            <a:r>
              <a:rPr lang="mr-IN" dirty="0">
                <a:solidFill>
                  <a:srgbClr val="00B050"/>
                </a:solidFill>
              </a:rPr>
              <a:t>पाहू</a:t>
            </a:r>
            <a:r>
              <a:rPr lang="mr-IN" dirty="0" smtClean="0">
                <a:solidFill>
                  <a:srgbClr val="00B050"/>
                </a:solidFill>
              </a:rPr>
              <a:t>.</a:t>
            </a:r>
          </a:p>
          <a:p>
            <a:pPr algn="just"/>
            <a:r>
              <a:rPr lang="mr-IN" dirty="0">
                <a:solidFill>
                  <a:srgbClr val="00B050"/>
                </a:solidFill>
              </a:rPr>
              <a:t>60 </a:t>
            </a:r>
            <a:r>
              <a:rPr lang="mr-IN" dirty="0" smtClean="0">
                <a:solidFill>
                  <a:srgbClr val="00B050"/>
                </a:solidFill>
              </a:rPr>
              <a:t>= 6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mr-IN" dirty="0" smtClean="0">
                <a:solidFill>
                  <a:srgbClr val="00B050"/>
                </a:solidFill>
              </a:rPr>
              <a:t>10</a:t>
            </a:r>
            <a:r>
              <a:rPr lang="en-US" dirty="0" smtClean="0">
                <a:solidFill>
                  <a:srgbClr val="00B050"/>
                </a:solidFill>
              </a:rPr>
              <a:t> / </a:t>
            </a:r>
            <a:r>
              <a:rPr lang="mr-IN" dirty="0" smtClean="0">
                <a:solidFill>
                  <a:srgbClr val="00B050"/>
                </a:solidFill>
              </a:rPr>
              <a:t>30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mr-IN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 /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mr-IN" dirty="0" smtClean="0">
                <a:solidFill>
                  <a:srgbClr val="00B050"/>
                </a:solidFill>
              </a:rPr>
              <a:t>15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mr-IN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00B050"/>
                </a:solidFill>
              </a:rPr>
              <a:t> / </a:t>
            </a:r>
            <a:r>
              <a:rPr lang="mr-IN" dirty="0" smtClean="0">
                <a:solidFill>
                  <a:srgbClr val="00B050"/>
                </a:solidFill>
              </a:rPr>
              <a:t>12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mr-IN" dirty="0" smtClean="0">
                <a:solidFill>
                  <a:srgbClr val="00B050"/>
                </a:solidFill>
              </a:rPr>
              <a:t>5                     48</a:t>
            </a:r>
            <a:r>
              <a:rPr lang="en-US" dirty="0" smtClean="0">
                <a:solidFill>
                  <a:srgbClr val="00B050"/>
                </a:solidFill>
              </a:rPr>
              <a:t> 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mr-IN" dirty="0" smtClean="0">
                <a:solidFill>
                  <a:srgbClr val="00B050"/>
                </a:solidFill>
              </a:rPr>
              <a:t>24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mr-IN" dirty="0" smtClean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 / </a:t>
            </a:r>
            <a:r>
              <a:rPr lang="mr-IN" dirty="0" smtClean="0">
                <a:solidFill>
                  <a:srgbClr val="00B050"/>
                </a:solidFill>
              </a:rPr>
              <a:t>12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mr-IN" dirty="0" smtClean="0">
                <a:solidFill>
                  <a:srgbClr val="00B050"/>
                </a:solidFill>
              </a:rPr>
              <a:t>4</a:t>
            </a:r>
            <a:r>
              <a:rPr lang="en-US" dirty="0" smtClean="0">
                <a:solidFill>
                  <a:srgbClr val="00B050"/>
                </a:solidFill>
              </a:rPr>
              <a:t> /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mr-IN" dirty="0" smtClean="0">
                <a:solidFill>
                  <a:srgbClr val="00B050"/>
                </a:solidFill>
              </a:rPr>
              <a:t>8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mr-IN" dirty="0" smtClean="0">
                <a:solidFill>
                  <a:srgbClr val="00B050"/>
                </a:solidFill>
              </a:rPr>
              <a:t>6 </a:t>
            </a:r>
          </a:p>
          <a:p>
            <a:pPr algn="just"/>
            <a:r>
              <a:rPr lang="mr-IN" dirty="0">
                <a:solidFill>
                  <a:srgbClr val="00B050"/>
                </a:solidFill>
              </a:rPr>
              <a:t> </a:t>
            </a:r>
            <a:r>
              <a:rPr lang="mr-IN" dirty="0" smtClean="0">
                <a:solidFill>
                  <a:srgbClr val="00B050"/>
                </a:solidFill>
              </a:rPr>
              <a:t>  </a:t>
            </a:r>
            <a:r>
              <a:rPr lang="en-US" dirty="0" smtClean="0">
                <a:solidFill>
                  <a:srgbClr val="00B050"/>
                </a:solidFill>
              </a:rPr>
              <a:t> =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mr-IN" b="1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mr-IN" b="1" dirty="0" smtClean="0">
                <a:solidFill>
                  <a:srgbClr val="FF0000"/>
                </a:solidFill>
              </a:rPr>
              <a:t>×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mr-IN" b="1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mr-IN" b="1" dirty="0" smtClean="0">
                <a:solidFill>
                  <a:srgbClr val="FF0000"/>
                </a:solidFill>
              </a:rPr>
              <a:t>×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mr-IN" b="1" dirty="0" smtClean="0">
                <a:solidFill>
                  <a:srgbClr val="FF0000"/>
                </a:solidFill>
              </a:rPr>
              <a:t>3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mr-IN" b="1" dirty="0" smtClean="0">
                <a:solidFill>
                  <a:srgbClr val="FF0000"/>
                </a:solidFill>
              </a:rPr>
              <a:t>×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mr-IN" b="1" dirty="0" smtClean="0">
                <a:solidFill>
                  <a:srgbClr val="FF0000"/>
                </a:solidFill>
              </a:rPr>
              <a:t>5</a:t>
            </a:r>
            <a:r>
              <a:rPr lang="mr-IN" dirty="0" smtClean="0">
                <a:solidFill>
                  <a:srgbClr val="00B050"/>
                </a:solidFill>
              </a:rPr>
              <a:t>                        </a:t>
            </a:r>
            <a:r>
              <a:rPr lang="en-US" dirty="0" smtClean="0">
                <a:solidFill>
                  <a:srgbClr val="00B050"/>
                </a:solidFill>
              </a:rPr>
              <a:t>                             = </a:t>
            </a:r>
            <a:r>
              <a:rPr lang="mr-IN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X </a:t>
            </a:r>
            <a:r>
              <a:rPr lang="mr-IN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X </a:t>
            </a:r>
            <a:r>
              <a:rPr lang="mr-IN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X </a:t>
            </a:r>
            <a:r>
              <a:rPr lang="mr-IN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X </a:t>
            </a:r>
            <a:r>
              <a:rPr lang="mr-IN" dirty="0" smtClean="0">
                <a:solidFill>
                  <a:srgbClr val="FF0000"/>
                </a:solidFill>
              </a:rPr>
              <a:t>3</a:t>
            </a:r>
            <a:endParaRPr lang="mr-IN" dirty="0">
              <a:solidFill>
                <a:srgbClr val="FF0000"/>
              </a:solidFill>
            </a:endParaRPr>
          </a:p>
          <a:p>
            <a:pPr algn="just"/>
            <a:r>
              <a:rPr lang="mr-IN" dirty="0" smtClean="0">
                <a:solidFill>
                  <a:srgbClr val="00B050"/>
                </a:solidFill>
              </a:rPr>
              <a:t>वरील </a:t>
            </a:r>
            <a:r>
              <a:rPr lang="mr-IN" dirty="0">
                <a:solidFill>
                  <a:srgbClr val="00B050"/>
                </a:solidFill>
              </a:rPr>
              <a:t>गुणाकारांत </a:t>
            </a:r>
            <a:r>
              <a:rPr lang="mr-IN" dirty="0" smtClean="0">
                <a:solidFill>
                  <a:srgbClr val="00B050"/>
                </a:solidFill>
              </a:rPr>
              <a:t>येणारी प्रत्येक </a:t>
            </a:r>
            <a:r>
              <a:rPr lang="mr-IN" dirty="0">
                <a:solidFill>
                  <a:srgbClr val="00B050"/>
                </a:solidFill>
              </a:rPr>
              <a:t>मूळ </a:t>
            </a:r>
            <a:r>
              <a:rPr lang="mr-IN" dirty="0" smtClean="0">
                <a:solidFill>
                  <a:srgbClr val="00B050"/>
                </a:solidFill>
              </a:rPr>
              <a:t>संख्या </a:t>
            </a:r>
            <a:r>
              <a:rPr lang="mr-IN" dirty="0">
                <a:solidFill>
                  <a:srgbClr val="00B050"/>
                </a:solidFill>
              </a:rPr>
              <a:t>पाहू</a:t>
            </a:r>
            <a:r>
              <a:rPr lang="mr-IN" dirty="0" smtClean="0">
                <a:solidFill>
                  <a:srgbClr val="00B050"/>
                </a:solidFill>
              </a:rPr>
              <a:t>.</a:t>
            </a:r>
          </a:p>
          <a:p>
            <a:pPr algn="just"/>
            <a:r>
              <a:rPr lang="mr-IN" dirty="0">
                <a:solidFill>
                  <a:srgbClr val="00B050"/>
                </a:solidFill>
              </a:rPr>
              <a:t>2 ही </a:t>
            </a:r>
            <a:r>
              <a:rPr lang="mr-IN" dirty="0" smtClean="0">
                <a:solidFill>
                  <a:srgbClr val="00B050"/>
                </a:solidFill>
              </a:rPr>
              <a:t>संख्या </a:t>
            </a:r>
            <a:r>
              <a:rPr lang="mr-IN" dirty="0">
                <a:solidFill>
                  <a:srgbClr val="00B050"/>
                </a:solidFill>
              </a:rPr>
              <a:t>जासतीत जासत 4 वेळा आली आहे. (48 </a:t>
            </a:r>
            <a:r>
              <a:rPr lang="mr-IN" dirty="0" smtClean="0">
                <a:solidFill>
                  <a:srgbClr val="00B050"/>
                </a:solidFill>
              </a:rPr>
              <a:t>च्या अव्वामध्ये)</a:t>
            </a:r>
          </a:p>
          <a:p>
            <a:pPr algn="just"/>
            <a:r>
              <a:rPr lang="mr-IN" dirty="0">
                <a:solidFill>
                  <a:srgbClr val="00B050"/>
                </a:solidFill>
              </a:rPr>
              <a:t>3 ही </a:t>
            </a:r>
            <a:r>
              <a:rPr lang="mr-IN" dirty="0" smtClean="0">
                <a:solidFill>
                  <a:srgbClr val="00B050"/>
                </a:solidFill>
              </a:rPr>
              <a:t>संख्या </a:t>
            </a:r>
            <a:r>
              <a:rPr lang="mr-IN" dirty="0">
                <a:solidFill>
                  <a:srgbClr val="00B050"/>
                </a:solidFill>
              </a:rPr>
              <a:t>जासतीत जासत 1 वेळा आली आहे. (60 </a:t>
            </a:r>
            <a:r>
              <a:rPr lang="mr-IN" dirty="0" smtClean="0">
                <a:solidFill>
                  <a:srgbClr val="00B050"/>
                </a:solidFill>
              </a:rPr>
              <a:t>च्या अव्वामध्ये)</a:t>
            </a:r>
          </a:p>
          <a:p>
            <a:pPr algn="just"/>
            <a:r>
              <a:rPr lang="mr-IN" dirty="0">
                <a:solidFill>
                  <a:srgbClr val="00B050"/>
                </a:solidFill>
              </a:rPr>
              <a:t>5 </a:t>
            </a:r>
            <a:r>
              <a:rPr lang="mr-IN" dirty="0" smtClean="0">
                <a:solidFill>
                  <a:srgbClr val="00B050"/>
                </a:solidFill>
              </a:rPr>
              <a:t>ही </a:t>
            </a:r>
            <a:r>
              <a:rPr lang="mr-IN" dirty="0">
                <a:solidFill>
                  <a:srgbClr val="00B050"/>
                </a:solidFill>
              </a:rPr>
              <a:t>संख्या जासतीत जासत 1 वेळा आली आहे. (60 च्या अव्वामध्ये)</a:t>
            </a:r>
          </a:p>
          <a:p>
            <a:pPr algn="just"/>
            <a:r>
              <a:rPr lang="mr-IN" b="1" dirty="0">
                <a:solidFill>
                  <a:srgbClr val="FF0000"/>
                </a:solidFill>
              </a:rPr>
              <a:t>∴ </a:t>
            </a:r>
            <a:r>
              <a:rPr lang="mr-IN" b="1" dirty="0" smtClean="0">
                <a:solidFill>
                  <a:srgbClr val="FF0000"/>
                </a:solidFill>
              </a:rPr>
              <a:t>लसावि </a:t>
            </a:r>
            <a:r>
              <a:rPr lang="mr-IN" b="1" dirty="0">
                <a:solidFill>
                  <a:srgbClr val="FF0000"/>
                </a:solidFill>
              </a:rPr>
              <a:t>= 2 </a:t>
            </a:r>
            <a:r>
              <a:rPr lang="mr-IN" b="1" dirty="0" smtClean="0">
                <a:solidFill>
                  <a:srgbClr val="FF0000"/>
                </a:solidFill>
              </a:rPr>
              <a:t>× 2 × 2 </a:t>
            </a:r>
            <a:r>
              <a:rPr lang="mr-IN" b="1" dirty="0">
                <a:solidFill>
                  <a:srgbClr val="FF0000"/>
                </a:solidFill>
              </a:rPr>
              <a:t>×	2 </a:t>
            </a:r>
            <a:r>
              <a:rPr lang="mr-IN" b="1" dirty="0" smtClean="0">
                <a:solidFill>
                  <a:srgbClr val="FF0000"/>
                </a:solidFill>
              </a:rPr>
              <a:t>×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mr-IN" b="1" dirty="0" smtClean="0">
                <a:solidFill>
                  <a:srgbClr val="FF0000"/>
                </a:solidFill>
              </a:rPr>
              <a:t>3 </a:t>
            </a:r>
            <a:r>
              <a:rPr lang="mr-IN" b="1" dirty="0">
                <a:solidFill>
                  <a:srgbClr val="FF0000"/>
                </a:solidFill>
              </a:rPr>
              <a:t>×	5 = 10 </a:t>
            </a:r>
            <a:r>
              <a:rPr lang="mr-IN" b="1" dirty="0" smtClean="0">
                <a:solidFill>
                  <a:srgbClr val="FF0000"/>
                </a:solidFill>
              </a:rPr>
              <a:t>× 24 </a:t>
            </a:r>
            <a:r>
              <a:rPr lang="mr-IN" b="1" dirty="0">
                <a:solidFill>
                  <a:srgbClr val="FF0000"/>
                </a:solidFill>
              </a:rPr>
              <a:t>= 240</a:t>
            </a:r>
            <a:r>
              <a:rPr lang="mr-IN" dirty="0">
                <a:solidFill>
                  <a:srgbClr val="00B050"/>
                </a:solidFill>
              </a:rPr>
              <a:t> </a:t>
            </a:r>
            <a:endParaRPr lang="mr-IN" dirty="0" smtClean="0">
              <a:solidFill>
                <a:srgbClr val="00B050"/>
              </a:solidFill>
            </a:endParaRPr>
          </a:p>
          <a:p>
            <a:pPr algn="just"/>
            <a:r>
              <a:rPr lang="mr-IN" dirty="0" smtClean="0"/>
              <a:t> </a:t>
            </a:r>
            <a:endParaRPr lang="en-IN" dirty="0" smtClean="0"/>
          </a:p>
          <a:p>
            <a:pPr algn="just"/>
            <a:endParaRPr lang="mr-IN" dirty="0" smtClean="0"/>
          </a:p>
          <a:p>
            <a:pPr algn="just"/>
            <a:endParaRPr lang="en-US" dirty="0" smtClean="0"/>
          </a:p>
          <a:p>
            <a:pPr marL="400050" indent="-4000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29062"/>
              </p:ext>
            </p:extLst>
          </p:nvPr>
        </p:nvGraphicFramePr>
        <p:xfrm>
          <a:off x="1177985" y="4669649"/>
          <a:ext cx="98552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71040"/>
                <a:gridCol w="1971040"/>
                <a:gridCol w="1971040"/>
                <a:gridCol w="1971040"/>
                <a:gridCol w="19710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संख्या</a:t>
                      </a:r>
                      <a:r>
                        <a:rPr lang="mr-IN" b="1" baseline="0" dirty="0" smtClean="0"/>
                        <a:t> 1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="1" dirty="0" smtClean="0"/>
                        <a:t>संख्या</a:t>
                      </a:r>
                      <a:r>
                        <a:rPr lang="mr-IN" b="1" baseline="0" dirty="0" smtClean="0"/>
                        <a:t> 2 </a:t>
                      </a:r>
                      <a:endParaRPr lang="en-IN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aseline="0" dirty="0" smtClean="0"/>
                        <a:t>अवयव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aseline="0" dirty="0" smtClean="0"/>
                        <a:t>अवयव 2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लसावि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8</a:t>
                      </a:r>
                      <a:r>
                        <a:rPr lang="en-US" dirty="0" smtClean="0"/>
                        <a:t>=</a:t>
                      </a:r>
                      <a:r>
                        <a:rPr lang="mr-IN" dirty="0" smtClean="0"/>
                        <a:t>2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/>
                        <a:t>2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18</a:t>
                      </a:r>
                      <a:r>
                        <a:rPr lang="en-US" dirty="0" smtClean="0"/>
                        <a:t>=</a:t>
                      </a:r>
                      <a:r>
                        <a:rPr lang="mr-I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/>
                        <a:t>3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72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15</a:t>
                      </a:r>
                      <a:r>
                        <a:rPr lang="en-US" dirty="0" smtClean="0"/>
                        <a:t>=</a:t>
                      </a:r>
                      <a:r>
                        <a:rPr lang="mr-I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35</a:t>
                      </a:r>
                      <a:r>
                        <a:rPr lang="en-US" dirty="0" smtClean="0"/>
                        <a:t>=</a:t>
                      </a:r>
                      <a:r>
                        <a:rPr lang="mr-IN" dirty="0" smtClean="0"/>
                        <a:t>7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105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249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6035" y="874144"/>
            <a:ext cx="994625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mr-IN" b="1" dirty="0" smtClean="0"/>
          </a:p>
          <a:p>
            <a:pPr algn="just"/>
            <a:endParaRPr lang="mr-IN" b="1" dirty="0"/>
          </a:p>
          <a:p>
            <a:pPr algn="just"/>
            <a:endParaRPr lang="mr-IN" b="1" dirty="0" smtClean="0"/>
          </a:p>
          <a:p>
            <a:pPr algn="just"/>
            <a:endParaRPr lang="mr-IN" b="1" dirty="0"/>
          </a:p>
          <a:p>
            <a:pPr algn="just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mr-IN" b="1" dirty="0" smtClean="0">
                <a:solidFill>
                  <a:schemeClr val="accent2">
                    <a:lumMod val="75000"/>
                  </a:schemeClr>
                </a:solidFill>
              </a:rPr>
              <a:t>उदा.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18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व 30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यांचा लसावि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व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मसावि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काढा.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त्यांचा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गुणाकार व दिलेल्या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संख्यांचा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गुणाकार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यांची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तुलना करा.</a:t>
            </a:r>
          </a:p>
          <a:p>
            <a:pPr algn="just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=&gt;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मसावि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= 2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×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3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= 6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       </a:t>
            </a:r>
          </a:p>
          <a:p>
            <a:pPr algn="just"/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लसवि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= 2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×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3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×	3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×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5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= 90 </a:t>
            </a:r>
            <a:endParaRPr lang="mr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मसावि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×	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लसावि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= 6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×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90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540</a:t>
            </a:r>
          </a:p>
          <a:p>
            <a:pPr algn="just"/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दिलेल्या संख्याचा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गुणाकार = 18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×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30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= 540 </a:t>
            </a:r>
            <a:endParaRPr lang="mr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mr-IN" b="1" dirty="0" smtClean="0">
                <a:solidFill>
                  <a:schemeClr val="accent2">
                    <a:lumMod val="75000"/>
                  </a:schemeClr>
                </a:solidFill>
              </a:rPr>
              <a:t>दिलेल्या संख्यांचा </a:t>
            </a:r>
            <a:r>
              <a:rPr lang="mr-IN" b="1" dirty="0">
                <a:solidFill>
                  <a:schemeClr val="accent2">
                    <a:lumMod val="75000"/>
                  </a:schemeClr>
                </a:solidFill>
              </a:rPr>
              <a:t>गुणाकार = </a:t>
            </a:r>
            <a:r>
              <a:rPr lang="mr-IN" b="1" dirty="0" smtClean="0">
                <a:solidFill>
                  <a:schemeClr val="accent2">
                    <a:lumMod val="75000"/>
                  </a:schemeClr>
                </a:solidFill>
              </a:rPr>
              <a:t>मसावि × लसावि   </a:t>
            </a:r>
            <a:endParaRPr lang="mr-IN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यावरून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असे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दिसते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की दोन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संख्यांचा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गुणाकार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त्या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दोन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संख्यांचा मसवि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व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लसावि यांच्या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गुणाकाराएवढा असतो.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त्या विधानाचा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पडताळा खालील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संख्यांच्या जोड्यांसाठी घ्या.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15, 48), (14, 63), (75, 120)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mr-IN" b="1" dirty="0" smtClean="0">
                <a:solidFill>
                  <a:schemeClr val="accent2">
                    <a:lumMod val="75000"/>
                  </a:schemeClr>
                </a:solidFill>
              </a:rPr>
              <a:t>उदा.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15, 45 व 105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यांचा लसावि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व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मसावि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काढा.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mr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15 = 3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× 5 </a:t>
            </a:r>
          </a:p>
          <a:p>
            <a:pPr algn="just"/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45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= 3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× 3 × 5 </a:t>
            </a:r>
          </a:p>
          <a:p>
            <a:pPr algn="just"/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105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= 3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× 5 × 7 </a:t>
            </a:r>
          </a:p>
          <a:p>
            <a:pPr algn="just"/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मसावि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= 3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× 5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= 15 </a:t>
            </a:r>
            <a:endParaRPr lang="mr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लसावि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= 3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× 3 × 5 × 7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= 315</a:t>
            </a:r>
          </a:p>
          <a:p>
            <a:pPr algn="just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algn="just"/>
            <a:endParaRPr lang="en-US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7250" t="24667" r="52083" b="32370"/>
          <a:stretch/>
        </p:blipFill>
        <p:spPr>
          <a:xfrm>
            <a:off x="8477465" y="2570521"/>
            <a:ext cx="1165860" cy="13633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992270"/>
              </p:ext>
            </p:extLst>
          </p:nvPr>
        </p:nvGraphicFramePr>
        <p:xfrm>
          <a:off x="1220926" y="874144"/>
          <a:ext cx="9756474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3782"/>
                <a:gridCol w="1393782"/>
                <a:gridCol w="1393782"/>
                <a:gridCol w="1393782"/>
                <a:gridCol w="1393782"/>
                <a:gridCol w="1393782"/>
                <a:gridCol w="13937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/>
                        <a:t>संख्या</a:t>
                      </a:r>
                      <a:r>
                        <a:rPr lang="mr-IN" b="1" baseline="0" dirty="0" smtClean="0"/>
                        <a:t> 1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="1" dirty="0" smtClean="0"/>
                        <a:t>संख्या</a:t>
                      </a:r>
                      <a:r>
                        <a:rPr lang="mr-IN" b="1" baseline="0" dirty="0" smtClean="0"/>
                        <a:t> 2 </a:t>
                      </a:r>
                      <a:endParaRPr lang="en-IN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="1" dirty="0" smtClean="0"/>
                        <a:t>संख्या</a:t>
                      </a:r>
                      <a:r>
                        <a:rPr lang="mr-IN" b="1" baseline="0" dirty="0" smtClean="0"/>
                        <a:t> 3</a:t>
                      </a:r>
                      <a:endParaRPr lang="en-IN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aseline="0" dirty="0" smtClean="0"/>
                        <a:t>अवयव 1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aseline="0" dirty="0" smtClean="0"/>
                        <a:t>अवयव 2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baseline="0" dirty="0" smtClean="0"/>
                        <a:t>अवयव 3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लसावि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6</a:t>
                      </a:r>
                      <a:r>
                        <a:rPr lang="en-US" dirty="0" smtClean="0"/>
                        <a:t>=</a:t>
                      </a:r>
                      <a:r>
                        <a:rPr lang="mr-IN" dirty="0" smtClean="0"/>
                        <a:t>2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15</a:t>
                      </a:r>
                      <a:r>
                        <a:rPr lang="en-US" dirty="0" smtClean="0"/>
                        <a:t>=</a:t>
                      </a:r>
                      <a:r>
                        <a:rPr lang="mr-IN" dirty="0" smtClean="0"/>
                        <a:t>5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14</a:t>
                      </a:r>
                      <a:r>
                        <a:rPr lang="en-US" dirty="0" smtClean="0"/>
                        <a:t>=</a:t>
                      </a:r>
                      <a:r>
                        <a:rPr lang="mr-IN" dirty="0" smtClean="0"/>
                        <a:t>7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210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12</a:t>
                      </a:r>
                      <a:r>
                        <a:rPr lang="en-US" dirty="0" smtClean="0"/>
                        <a:t>=</a:t>
                      </a:r>
                      <a:r>
                        <a:rPr lang="mr-IN" dirty="0" smtClean="0"/>
                        <a:t>2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/>
                        <a:t>2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22</a:t>
                      </a:r>
                      <a:r>
                        <a:rPr lang="en-US" dirty="0" smtClean="0"/>
                        <a:t>=</a:t>
                      </a:r>
                      <a:r>
                        <a:rPr lang="mr-IN" dirty="0" smtClean="0"/>
                        <a:t>11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27</a:t>
                      </a:r>
                      <a:r>
                        <a:rPr lang="en-US" dirty="0" smtClean="0"/>
                        <a:t>=</a:t>
                      </a:r>
                      <a:r>
                        <a:rPr lang="mr-IN" dirty="0" smtClean="0"/>
                        <a:t>3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/>
                        <a:t>3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1188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598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2808" y="733246"/>
            <a:ext cx="994625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सरा</a:t>
            </a:r>
            <a:r>
              <a:rPr lang="mr-I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वसंच </a:t>
            </a:r>
            <a:r>
              <a:rPr lang="mr-IN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13</a:t>
            </a:r>
            <a:endParaRPr lang="en-IN" sz="32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1. </a:t>
            </a:r>
            <a:r>
              <a:rPr lang="mr-I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लसावि काढा.</a:t>
            </a:r>
            <a:endParaRPr lang="en-IN" b="1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IN" sz="20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v. 45</a:t>
            </a:r>
            <a:r>
              <a:rPr lang="en-IN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, 86 </a:t>
            </a:r>
            <a:r>
              <a:rPr lang="en-IN" sz="20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=&gt; 3870 </a:t>
            </a:r>
            <a:endParaRPr lang="en-IN" sz="2000" dirty="0">
              <a:solidFill>
                <a:srgbClr val="8BFE22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IN" sz="20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vi. 15</a:t>
            </a:r>
            <a:r>
              <a:rPr lang="en-IN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, 30, 90 </a:t>
            </a:r>
            <a:r>
              <a:rPr lang="en-IN" sz="2000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=&gt; 90  </a:t>
            </a:r>
          </a:p>
          <a:p>
            <a:pPr algn="r"/>
            <a:r>
              <a:rPr lang="en-IN" sz="20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vii. 105</a:t>
            </a:r>
            <a:r>
              <a:rPr lang="en-IN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, 195 </a:t>
            </a:r>
            <a:r>
              <a:rPr lang="en-IN" sz="20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=&gt; </a:t>
            </a:r>
            <a:r>
              <a:rPr lang="en-IN" sz="2000" dirty="0">
                <a:solidFill>
                  <a:srgbClr val="8BFE22"/>
                </a:solidFill>
                <a:latin typeface="Times New Roman" panose="02020603050405020304" pitchFamily="18" charset="0"/>
              </a:rPr>
              <a:t>1365 </a:t>
            </a:r>
            <a:endParaRPr lang="en-IN" sz="2000" dirty="0" smtClean="0">
              <a:solidFill>
                <a:srgbClr val="8BFE22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IN" sz="20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viii. 12</a:t>
            </a:r>
            <a:r>
              <a:rPr lang="en-IN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, 15, </a:t>
            </a:r>
            <a:r>
              <a:rPr lang="en-IN" sz="20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45  </a:t>
            </a:r>
            <a:r>
              <a:rPr lang="en-IN" sz="2000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=&gt; 180</a:t>
            </a:r>
          </a:p>
          <a:p>
            <a:pPr algn="r"/>
            <a:r>
              <a:rPr lang="en-IN" sz="20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ix. 63</a:t>
            </a:r>
            <a:r>
              <a:rPr lang="en-IN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, 81 </a:t>
            </a:r>
            <a:r>
              <a:rPr lang="en-IN" sz="20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=&gt; </a:t>
            </a:r>
            <a:r>
              <a:rPr lang="en-IN" sz="2000" dirty="0">
                <a:solidFill>
                  <a:srgbClr val="8BFE22"/>
                </a:solidFill>
                <a:latin typeface="Times New Roman" panose="02020603050405020304" pitchFamily="18" charset="0"/>
              </a:rPr>
              <a:t>567 </a:t>
            </a:r>
            <a:endParaRPr lang="en-IN" sz="2000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IN" sz="20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x. 18</a:t>
            </a:r>
            <a:r>
              <a:rPr lang="en-IN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, 36, </a:t>
            </a:r>
            <a:r>
              <a:rPr lang="en-IN" sz="20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27 </a:t>
            </a:r>
            <a:r>
              <a:rPr lang="en-IN" sz="2000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=&gt; </a:t>
            </a:r>
            <a:r>
              <a:rPr lang="en-IN" sz="2000" dirty="0">
                <a:solidFill>
                  <a:srgbClr val="8BFE22"/>
                </a:solidFill>
                <a:latin typeface="Times New Roman" panose="02020603050405020304" pitchFamily="18" charset="0"/>
              </a:rPr>
              <a:t>108 </a:t>
            </a:r>
            <a:endParaRPr lang="en-IN" sz="2000" dirty="0" smtClean="0">
              <a:solidFill>
                <a:srgbClr val="8BFE22"/>
              </a:solidFill>
              <a:latin typeface="Times New Roman" panose="02020603050405020304" pitchFamily="18" charset="0"/>
            </a:endParaRPr>
          </a:p>
          <a:p>
            <a:pPr algn="r"/>
            <a:endParaRPr lang="en-US" sz="2000" dirty="0">
              <a:solidFill>
                <a:srgbClr val="8BFE22"/>
              </a:solidFill>
              <a:latin typeface="Times New Roman" panose="02020603050405020304" pitchFamily="18" charset="0"/>
            </a:endParaRPr>
          </a:p>
          <a:p>
            <a:pPr algn="r"/>
            <a:endParaRPr lang="en-IN" dirty="0" smtClean="0">
              <a:solidFill>
                <a:srgbClr val="8BFE22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2. </a:t>
            </a:r>
            <a:r>
              <a:rPr lang="mr-I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खाली </a:t>
            </a:r>
            <a:r>
              <a:rPr lang="mr-IN" b="1" dirty="0">
                <a:solidFill>
                  <a:srgbClr val="7030A0"/>
                </a:solidFill>
                <a:latin typeface="Times New Roman" panose="02020603050405020304" pitchFamily="18" charset="0"/>
              </a:rPr>
              <a:t>द</a:t>
            </a:r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mr-IN" b="1" dirty="0">
                <a:solidFill>
                  <a:srgbClr val="7030A0"/>
                </a:solidFill>
                <a:latin typeface="Times New Roman" panose="02020603050405020304" pitchFamily="18" charset="0"/>
              </a:rPr>
              <a:t>लेल्या संख्यांचा मसावि आणि लसावि काढा. त्यांचा गुणाकार हा दिलेल्या दोन संख्यांच्या गुणाकाराएवढा असतो याचा पडताळा घ्या.</a:t>
            </a:r>
          </a:p>
          <a:p>
            <a:pPr marL="400050" indent="-400050" algn="just">
              <a:buFontTx/>
              <a:buAutoNum type="romanLcParenBoth"/>
            </a:pPr>
            <a:r>
              <a:rPr lang="nn-NO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32, 37</a:t>
            </a:r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=&gt; </a:t>
            </a:r>
            <a:r>
              <a:rPr lang="nn-NO" dirty="0">
                <a:solidFill>
                  <a:srgbClr val="8BFE22"/>
                </a:solidFill>
              </a:rPr>
              <a:t>1; 1184 </a:t>
            </a:r>
            <a:endParaRPr lang="nn-NO" dirty="0" smtClean="0">
              <a:solidFill>
                <a:srgbClr val="8BFE22"/>
              </a:solidFill>
              <a:latin typeface="Times New Roman" panose="02020603050405020304" pitchFamily="18" charset="0"/>
            </a:endParaRPr>
          </a:p>
          <a:p>
            <a:pPr marL="400050" indent="-400050" algn="just">
              <a:buFontTx/>
              <a:buAutoNum type="romanLcParenBoth"/>
            </a:pPr>
            <a:r>
              <a:rPr lang="nn-NO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46</a:t>
            </a:r>
            <a:r>
              <a:rPr lang="nn-NO" dirty="0">
                <a:solidFill>
                  <a:srgbClr val="7030A0"/>
                </a:solidFill>
                <a:latin typeface="Times New Roman" panose="02020603050405020304" pitchFamily="18" charset="0"/>
              </a:rPr>
              <a:t>, </a:t>
            </a:r>
            <a:r>
              <a:rPr lang="nn-NO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51 </a:t>
            </a:r>
            <a:r>
              <a:rPr lang="nn-NO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=&gt; </a:t>
            </a:r>
            <a:r>
              <a:rPr lang="nn-NO" dirty="0">
                <a:solidFill>
                  <a:srgbClr val="8BFE22"/>
                </a:solidFill>
              </a:rPr>
              <a:t>1; 2346 </a:t>
            </a:r>
            <a:endParaRPr lang="nn-NO" dirty="0" smtClean="0">
              <a:solidFill>
                <a:srgbClr val="8BFE22"/>
              </a:solidFill>
              <a:latin typeface="Times New Roman" panose="02020603050405020304" pitchFamily="18" charset="0"/>
            </a:endParaRPr>
          </a:p>
          <a:p>
            <a:pPr marL="400050" indent="-400050" algn="just">
              <a:buFontTx/>
              <a:buAutoNum type="romanLcParenBoth"/>
            </a:pPr>
            <a:r>
              <a:rPr lang="nn-NO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15</a:t>
            </a:r>
            <a:r>
              <a:rPr lang="nn-NO" dirty="0">
                <a:solidFill>
                  <a:srgbClr val="7030A0"/>
                </a:solidFill>
                <a:latin typeface="Times New Roman" panose="02020603050405020304" pitchFamily="18" charset="0"/>
              </a:rPr>
              <a:t>, </a:t>
            </a:r>
            <a:r>
              <a:rPr lang="nn-NO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60 </a:t>
            </a:r>
            <a:r>
              <a:rPr lang="nn-NO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=&gt; </a:t>
            </a:r>
            <a:r>
              <a:rPr lang="nn-NO" dirty="0">
                <a:solidFill>
                  <a:srgbClr val="8BFE22"/>
                </a:solidFill>
              </a:rPr>
              <a:t>15; </a:t>
            </a:r>
            <a:r>
              <a:rPr lang="nn-NO" dirty="0" smtClean="0">
                <a:solidFill>
                  <a:srgbClr val="8BFE22"/>
                </a:solidFill>
              </a:rPr>
              <a:t>60</a:t>
            </a:r>
            <a:endParaRPr lang="nn-NO" dirty="0" smtClean="0">
              <a:solidFill>
                <a:srgbClr val="8BFE22"/>
              </a:solidFill>
              <a:latin typeface="Times New Roman" panose="02020603050405020304" pitchFamily="18" charset="0"/>
            </a:endParaRPr>
          </a:p>
          <a:p>
            <a:pPr marL="400050" indent="-400050" algn="just">
              <a:buAutoNum type="romanLcParenBoth"/>
            </a:pPr>
            <a:r>
              <a:rPr lang="nn-NO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18</a:t>
            </a:r>
            <a:r>
              <a:rPr lang="nn-NO" dirty="0">
                <a:solidFill>
                  <a:srgbClr val="7030A0"/>
                </a:solidFill>
                <a:latin typeface="Times New Roman" panose="02020603050405020304" pitchFamily="18" charset="0"/>
              </a:rPr>
              <a:t>, </a:t>
            </a:r>
            <a:r>
              <a:rPr lang="nn-NO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63 </a:t>
            </a:r>
            <a:r>
              <a:rPr lang="nn-NO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=&gt; </a:t>
            </a:r>
            <a:r>
              <a:rPr lang="en-IN" dirty="0">
                <a:solidFill>
                  <a:srgbClr val="8BFE22"/>
                </a:solidFill>
              </a:rPr>
              <a:t>9; 126 </a:t>
            </a:r>
            <a:endParaRPr lang="nn-NO" dirty="0" smtClean="0">
              <a:solidFill>
                <a:srgbClr val="8BFE22"/>
              </a:solidFill>
              <a:latin typeface="Times New Roman" panose="02020603050405020304" pitchFamily="18" charset="0"/>
            </a:endParaRPr>
          </a:p>
          <a:p>
            <a:pPr marL="400050" indent="-400050" algn="just">
              <a:buFontTx/>
              <a:buAutoNum type="romanLcParenBoth"/>
            </a:pPr>
            <a:r>
              <a:rPr lang="nn-NO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78</a:t>
            </a:r>
            <a:r>
              <a:rPr lang="nn-NO" dirty="0">
                <a:solidFill>
                  <a:srgbClr val="7030A0"/>
                </a:solidFill>
                <a:latin typeface="Times New Roman" panose="02020603050405020304" pitchFamily="18" charset="0"/>
              </a:rPr>
              <a:t>, </a:t>
            </a:r>
            <a:r>
              <a:rPr lang="nn-NO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104 </a:t>
            </a:r>
            <a:r>
              <a:rPr lang="nn-NO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=&gt; </a:t>
            </a:r>
            <a:r>
              <a:rPr lang="en-IN" dirty="0">
                <a:solidFill>
                  <a:srgbClr val="8BFE22"/>
                </a:solidFill>
              </a:rPr>
              <a:t>26; </a:t>
            </a:r>
            <a:r>
              <a:rPr lang="en-IN" dirty="0" smtClean="0">
                <a:solidFill>
                  <a:srgbClr val="8BFE22"/>
                </a:solidFill>
              </a:rPr>
              <a:t>312</a:t>
            </a:r>
            <a:endParaRPr lang="en-IN" dirty="0" smtClean="0">
              <a:solidFill>
                <a:srgbClr val="8BFE22"/>
              </a:solidFill>
              <a:latin typeface="Times New Roman" panose="02020603050405020304" pitchFamily="18" charset="0"/>
            </a:endParaRPr>
          </a:p>
          <a:p>
            <a:pPr algn="just"/>
            <a:endParaRPr lang="en-IN" dirty="0" smtClean="0">
              <a:solidFill>
                <a:srgbClr val="8BFE22"/>
              </a:solidFill>
              <a:latin typeface="Times New Roman" panose="02020603050405020304" pitchFamily="18" charset="0"/>
            </a:endParaRPr>
          </a:p>
          <a:p>
            <a:pPr algn="just"/>
            <a:endParaRPr lang="en-IN" dirty="0" smtClean="0"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32" y="909332"/>
            <a:ext cx="3034342" cy="30343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4022" y="1021586"/>
            <a:ext cx="127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r">
              <a:buFont typeface="+mj-lt"/>
              <a:buAutoNum type="romanLcPeriod"/>
            </a:pP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</a:rPr>
              <a:t>12, 15 </a:t>
            </a:r>
            <a:r>
              <a:rPr lang="en-IN" dirty="0">
                <a:solidFill>
                  <a:srgbClr val="8BFE22"/>
                </a:solidFill>
                <a:latin typeface="Times New Roman" panose="02020603050405020304" pitchFamily="18" charset="0"/>
              </a:rPr>
              <a:t>=&gt; 60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5125" y="1860401"/>
            <a:ext cx="1061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ii. 6, 8, 10</a:t>
            </a:r>
          </a:p>
          <a:p>
            <a:r>
              <a:rPr lang="en-US" dirty="0" smtClean="0">
                <a:solidFill>
                  <a:srgbClr val="8BFE22"/>
                </a:solidFill>
              </a:rPr>
              <a:t>=&gt; 120</a:t>
            </a:r>
            <a:endParaRPr lang="en-IN" dirty="0">
              <a:solidFill>
                <a:srgbClr val="8BFE2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3750" y="2699216"/>
            <a:ext cx="1043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iii. 18, 32</a:t>
            </a:r>
          </a:p>
          <a:p>
            <a:r>
              <a:rPr lang="en-US" dirty="0" smtClean="0">
                <a:solidFill>
                  <a:srgbClr val="8BFE22"/>
                </a:solidFill>
              </a:rPr>
              <a:t>=&gt; 288</a:t>
            </a:r>
            <a:endParaRPr lang="en-IN" dirty="0">
              <a:solidFill>
                <a:srgbClr val="8BFE2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4573" y="3321445"/>
            <a:ext cx="136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iv. 10, 15, 20</a:t>
            </a:r>
          </a:p>
          <a:p>
            <a:r>
              <a:rPr lang="en-US" dirty="0" smtClean="0">
                <a:solidFill>
                  <a:srgbClr val="8BFE22"/>
                </a:solidFill>
              </a:rPr>
              <a:t>=&gt;     60</a:t>
            </a:r>
            <a:endParaRPr lang="en-IN" dirty="0">
              <a:solidFill>
                <a:srgbClr val="8BFE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480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8687" y="888522"/>
            <a:ext cx="994625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लसावि व </a:t>
            </a:r>
            <a:r>
              <a:rPr lang="mr-I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म</a:t>
            </a:r>
            <a:r>
              <a:rPr lang="mr-IN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सावि यांचा उप्योग</a:t>
            </a:r>
            <a:endParaRPr lang="en-IN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  <a:p>
            <a:pPr algn="ctr"/>
            <a:endParaRPr lang="nn-NO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mr-I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 उदा.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दुकानात 450 ग्रॅम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जॅमची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लहान बाटली 96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रुप्याना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आहे व </a:t>
            </a:r>
            <a:endParaRPr lang="en-IN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mr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त्याच जॅमची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600 ग्रॅम वजनाची मोठी बाटली 124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रुप्याना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आहे, </a:t>
            </a:r>
            <a:endParaRPr lang="en-IN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mr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तर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कोणती बाटली खरेदी करणे जासत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फायदेशीर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आहे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?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mr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आपण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एकमान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पद्धत शिकलो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आहोत.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त्याप्रमाणे प्रत्येक </a:t>
            </a:r>
            <a:endParaRPr lang="en-IN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mr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बाटलीतील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1 ग्रॅम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जॅमची किंमत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काढून तुलना करू शकतो. </a:t>
            </a:r>
            <a:endParaRPr lang="en-IN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mr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पण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लहान सामाईक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अवयव घेण्यापेक्षा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मोठा सामाईक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अवयव </a:t>
            </a:r>
            <a:endParaRPr lang="en-IN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mr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घेतल्यास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आकडेमोड सोपी होते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.</a:t>
            </a:r>
            <a:endParaRPr lang="en-IN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450 व 600 चा मसावि 150 आहे याचा वापर करू.</a:t>
            </a:r>
          </a:p>
          <a:p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 450 = 150 ×	3, 600 = 150 ×	4</a:t>
            </a:r>
          </a:p>
          <a:p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∴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लहान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बाटलीतील 150 ग्रॅम जॅमची किंमत  96 / 3 = 32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रुप्ये.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मोठ्या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बाटलीतील 150 ग्रॅम जॅमची किंमत 124 / 4 = 31 रुप्ये.</a:t>
            </a:r>
          </a:p>
          <a:p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∴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600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ग्रॅम जॅमची बाटली खरेदी करणे जासत फायदेशीर आहे.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r-IN" b="1" dirty="0">
                <a:solidFill>
                  <a:schemeClr val="accent2">
                    <a:lumMod val="75000"/>
                  </a:schemeClr>
                </a:solidFill>
              </a:rPr>
              <a:t>लक्षात ठेवा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:</a:t>
            </a:r>
            <a:r>
              <a:rPr lang="mr-IN" b="1" dirty="0">
                <a:solidFill>
                  <a:schemeClr val="accent2">
                    <a:lumMod val="75000"/>
                  </a:schemeClr>
                </a:solidFill>
              </a:rPr>
              <a:t> दिलेल्या संख्यांपैकी सर्वांत मोठ्या संख्येच्या इतर संख्या विभाजक असतात त्या वेळी ती मोठी संख्या दिलेल्या संख्यांचा लसावि असते.</a:t>
            </a:r>
          </a:p>
          <a:p>
            <a:pPr algn="just"/>
            <a:endParaRPr lang="en-IN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8501" t="26593" r="38083" b="19487"/>
          <a:stretch/>
        </p:blipFill>
        <p:spPr>
          <a:xfrm>
            <a:off x="7947096" y="1751162"/>
            <a:ext cx="2307472" cy="29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6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4182" y="864080"/>
            <a:ext cx="994625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b="1" dirty="0" smtClean="0">
                <a:solidFill>
                  <a:schemeClr val="accent2">
                    <a:lumMod val="75000"/>
                  </a:schemeClr>
                </a:solidFill>
              </a:rPr>
              <a:t>उदा</a:t>
            </a:r>
            <a:r>
              <a:rPr lang="mr-IN" b="1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श्रेयस,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शलाका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आणि स्नेहल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एका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वर्तु्ळाकार धावपट्टीच्या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एका </a:t>
            </a: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ठिकाणावरून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एकाच वेळी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पळण्यास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सुरुवात करतात व अनुक्रमे 16, </a:t>
            </a: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24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व 18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मिनिटांत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एक फेरी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पूर्ण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करतात, तर ते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तिघेही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कमीत </a:t>
            </a: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कमी किती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वेळानंतर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सुरुवातीच्या ठिकाणावर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एकाच वेळी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येतील ?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ज्या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वेळेनंतर ते एकरि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येतील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, ती वेळ 16, 24, व 18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यांच्या </a:t>
            </a: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  पटीत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असेल. ती कमीत कमी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किती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असेल ते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शोधण्यासाठी लसावि काढू.</a:t>
            </a:r>
          </a:p>
          <a:p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  16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= 2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×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2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×	2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×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,   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24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= 2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× 2 × 2 × 3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,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  18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= 2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× 3 × 3.</a:t>
            </a:r>
          </a:p>
          <a:p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 लसावि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= 2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× 2 × 2 × 2 ×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3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×	3 =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144.</a:t>
            </a:r>
          </a:p>
          <a:p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  144 मिनिटांनी किंवा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2 तास 24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मिनिटांनी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ते एकरि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येतील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endParaRPr lang="mr-IN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mr-IN" b="1" dirty="0">
                <a:solidFill>
                  <a:schemeClr val="accent2">
                    <a:lumMod val="75000"/>
                  </a:schemeClr>
                </a:solidFill>
              </a:rPr>
              <a:t>उदा.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एका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संख्येला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अनुक्रमे 8, 10, 12, 14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या संख्यांनी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भागले असता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प्रत्येक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वेळी बाकी 3 उरते, तर अशी लहानांत लहान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संख्या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कोणती आहे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pPr algn="r"/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भाज्य संख्या शोधण्यासाठी दिलेल्या भाजकांचा लसावि </a:t>
            </a:r>
          </a:p>
          <a:p>
            <a:pPr algn="r"/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काढू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लसावि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= 2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× 2 × 2 × 5 × 3 × 7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= 840 </a:t>
            </a:r>
            <a:endParaRPr lang="mr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त्या लसाविमध्ये प्रत्येक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वेळी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मिळणारी 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बाकी </a:t>
            </a:r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मिळवू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. </a:t>
            </a:r>
          </a:p>
          <a:p>
            <a:pPr algn="r"/>
            <a:r>
              <a:rPr lang="mr-IN" b="1" dirty="0" smtClean="0">
                <a:solidFill>
                  <a:schemeClr val="accent2">
                    <a:lumMod val="75000"/>
                  </a:schemeClr>
                </a:solidFill>
              </a:rPr>
              <a:t>ती संख्या </a:t>
            </a:r>
            <a:r>
              <a:rPr lang="mr-IN" b="1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mr-IN" b="1" dirty="0" smtClean="0">
                <a:solidFill>
                  <a:schemeClr val="accent2">
                    <a:lumMod val="75000"/>
                  </a:schemeClr>
                </a:solidFill>
              </a:rPr>
              <a:t>लसावि </a:t>
            </a:r>
            <a:r>
              <a:rPr lang="mr-IN" b="1" dirty="0">
                <a:solidFill>
                  <a:schemeClr val="accent2">
                    <a:lumMod val="75000"/>
                  </a:schemeClr>
                </a:solidFill>
              </a:rPr>
              <a:t>+ बाकी = 840 + 3 = 843</a:t>
            </a:r>
            <a:r>
              <a:rPr lang="mr-IN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         </a:t>
            </a:r>
            <a:endParaRPr lang="mr-IN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mr-I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mr-IN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mr-IN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00050" indent="-4000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171" y="743310"/>
            <a:ext cx="3077654" cy="181923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86469"/>
              </p:ext>
            </p:extLst>
          </p:nvPr>
        </p:nvGraphicFramePr>
        <p:xfrm>
          <a:off x="1104184" y="4225306"/>
          <a:ext cx="4584441" cy="19732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8147"/>
                <a:gridCol w="1528147"/>
                <a:gridCol w="1528147"/>
              </a:tblGrid>
              <a:tr h="394654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संख्या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अवयव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लसावि</a:t>
                      </a:r>
                      <a:endParaRPr lang="en-IN" dirty="0"/>
                    </a:p>
                  </a:txBody>
                  <a:tcPr/>
                </a:tc>
              </a:tr>
              <a:tr h="394654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8</a:t>
                      </a:r>
                      <a:r>
                        <a:rPr lang="en-US" dirty="0" smtClean="0"/>
                        <a:t>=</a:t>
                      </a:r>
                      <a:r>
                        <a:rPr lang="mr-IN" dirty="0" smtClean="0"/>
                        <a:t>2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>
                          <a:solidFill>
                            <a:srgbClr val="0207E4"/>
                          </a:solidFill>
                        </a:rPr>
                        <a:t>2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>
                          <a:solidFill>
                            <a:srgbClr val="0207E4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0207E4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mr-IN" dirty="0" smtClean="0"/>
                    </a:p>
                    <a:p>
                      <a:pPr algn="ctr"/>
                      <a:endParaRPr lang="mr-IN" dirty="0" smtClean="0"/>
                    </a:p>
                    <a:p>
                      <a:pPr algn="ctr"/>
                      <a:r>
                        <a:rPr lang="mr-IN" dirty="0" smtClean="0">
                          <a:solidFill>
                            <a:srgbClr val="FF0000"/>
                          </a:solidFill>
                        </a:rPr>
                        <a:t>840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4654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10</a:t>
                      </a:r>
                      <a:r>
                        <a:rPr lang="en-US" dirty="0" smtClean="0"/>
                        <a:t>=</a:t>
                      </a:r>
                      <a:r>
                        <a:rPr lang="mr-IN" dirty="0" smtClean="0">
                          <a:solidFill>
                            <a:srgbClr val="F909FF"/>
                          </a:solidFill>
                        </a:rPr>
                        <a:t>5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>
                          <a:solidFill>
                            <a:srgbClr val="8BFE22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8BFE2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94654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12</a:t>
                      </a:r>
                      <a:r>
                        <a:rPr lang="en-US" dirty="0" smtClean="0"/>
                        <a:t>=</a:t>
                      </a:r>
                      <a:r>
                        <a:rPr lang="mr-IN" dirty="0" smtClean="0">
                          <a:solidFill>
                            <a:srgbClr val="0207E4"/>
                          </a:solidFill>
                        </a:rPr>
                        <a:t>2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>
                          <a:solidFill>
                            <a:srgbClr val="0207E4"/>
                          </a:solidFill>
                        </a:rPr>
                        <a:t>2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394654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14</a:t>
                      </a:r>
                      <a:r>
                        <a:rPr lang="en-US" dirty="0" smtClean="0"/>
                        <a:t>=</a:t>
                      </a:r>
                      <a:r>
                        <a:rPr lang="mr-IN" dirty="0" smtClean="0">
                          <a:solidFill>
                            <a:srgbClr val="F909FF"/>
                          </a:solidFill>
                        </a:rPr>
                        <a:t>7</a:t>
                      </a:r>
                      <a:r>
                        <a:rPr lang="en-US" dirty="0" smtClean="0"/>
                        <a:t>X</a:t>
                      </a:r>
                      <a:r>
                        <a:rPr lang="mr-IN" dirty="0" smtClean="0">
                          <a:solidFill>
                            <a:srgbClr val="8BFE22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8BFE22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16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8687" y="910842"/>
            <a:ext cx="994625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सरा</a:t>
            </a:r>
            <a:r>
              <a:rPr lang="mr-IN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वसंच </a:t>
            </a:r>
            <a:r>
              <a:rPr lang="mr-IN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14</a:t>
            </a:r>
            <a:endParaRPr lang="en-IN" sz="3200" b="1" dirty="0" smtClean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just"/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</a:rPr>
              <a:t>. </a:t>
            </a:r>
            <a:r>
              <a:rPr lang="mr-I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योग्य पर्याय निवडा</a:t>
            </a:r>
            <a:r>
              <a:rPr lang="mr-IN" b="1" dirty="0">
                <a:solidFill>
                  <a:srgbClr val="7030A0"/>
                </a:solidFill>
                <a:latin typeface="Times New Roman" panose="02020603050405020304" pitchFamily="18" charset="0"/>
              </a:rPr>
              <a:t>.</a:t>
            </a:r>
            <a:endParaRPr lang="en-IN" b="1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marL="400050" indent="-400050" algn="just">
              <a:buAutoNum type="romanLcParenBoth"/>
            </a:pPr>
            <a:r>
              <a:rPr lang="en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120 </a:t>
            </a:r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</a:rPr>
              <a:t>व 150 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यांचा मसाव</a:t>
            </a:r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</a:rPr>
              <a:t>ि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</a:rPr>
              <a:t>................... आहे. </a:t>
            </a:r>
          </a:p>
          <a:p>
            <a:pPr algn="just"/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 (</a:t>
            </a:r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</a:rPr>
              <a:t>1) 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30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 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(2</a:t>
            </a:r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</a:rPr>
              <a:t>) 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45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 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(3</a:t>
            </a:r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</a:rPr>
              <a:t>) 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20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 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(4</a:t>
            </a:r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</a:rPr>
              <a:t>) 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120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n-US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=&gt; </a:t>
            </a:r>
            <a:r>
              <a:rPr lang="en-IN" b="1" dirty="0">
                <a:solidFill>
                  <a:srgbClr val="8BFE22"/>
                </a:solidFill>
              </a:rPr>
              <a:t>(</a:t>
            </a:r>
            <a:r>
              <a:rPr lang="en-IN" b="1" dirty="0" err="1">
                <a:solidFill>
                  <a:srgbClr val="8BFE22"/>
                </a:solidFill>
              </a:rPr>
              <a:t>i</a:t>
            </a:r>
            <a:r>
              <a:rPr lang="en-IN" b="1" dirty="0">
                <a:solidFill>
                  <a:srgbClr val="8BFE22"/>
                </a:solidFill>
              </a:rPr>
              <a:t>) 30</a:t>
            </a:r>
            <a:r>
              <a:rPr lang="mr-IN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/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</a:rPr>
              <a:t>ii) 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खालीलपैकी </a:t>
            </a:r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</a:rPr>
              <a:t>....... 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या संख्यांचा मसावि </a:t>
            </a:r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</a:rPr>
              <a:t>1 नाही. </a:t>
            </a:r>
            <a:endParaRPr lang="mr-IN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(</a:t>
            </a:r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</a:rPr>
              <a:t>1) 13, 17 (2) 29, 20 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</a:rPr>
              <a:t>3) 40, 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20 </a:t>
            </a:r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</a:rPr>
              <a:t>(4) 14, 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15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=&gt; </a:t>
            </a:r>
            <a:r>
              <a:rPr lang="en-IN" b="1" dirty="0">
                <a:solidFill>
                  <a:srgbClr val="8BFE22"/>
                </a:solidFill>
              </a:rPr>
              <a:t>(ii)40, 20</a:t>
            </a:r>
            <a:r>
              <a:rPr lang="mr-IN" b="1" dirty="0">
                <a:solidFill>
                  <a:srgbClr val="8BFE22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/>
            <a:endParaRPr lang="mr-IN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mr-I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mr-IN" b="1" dirty="0">
                <a:solidFill>
                  <a:srgbClr val="7030A0"/>
                </a:solidFill>
                <a:latin typeface="Times New Roman" panose="02020603050405020304" pitchFamily="18" charset="0"/>
              </a:rPr>
              <a:t>. </a:t>
            </a:r>
            <a:r>
              <a:rPr lang="mr-I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मसाव</a:t>
            </a:r>
            <a:r>
              <a:rPr lang="mr-IN" b="1" dirty="0">
                <a:solidFill>
                  <a:srgbClr val="7030A0"/>
                </a:solidFill>
                <a:latin typeface="Times New Roman" panose="02020603050405020304" pitchFamily="18" charset="0"/>
              </a:rPr>
              <a:t>ि</a:t>
            </a:r>
            <a:r>
              <a:rPr lang="mr-I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mr-IN" b="1" dirty="0">
                <a:solidFill>
                  <a:srgbClr val="7030A0"/>
                </a:solidFill>
                <a:latin typeface="Times New Roman" panose="02020603050405020304" pitchFamily="18" charset="0"/>
              </a:rPr>
              <a:t>व </a:t>
            </a:r>
            <a:r>
              <a:rPr lang="mr-I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लसावि काढा.</a:t>
            </a:r>
          </a:p>
          <a:p>
            <a:pPr algn="just"/>
            <a:r>
              <a:rPr lang="nn-NO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nn-NO" dirty="0">
                <a:solidFill>
                  <a:srgbClr val="7030A0"/>
                </a:solidFill>
                <a:latin typeface="Times New Roman" panose="02020603050405020304" pitchFamily="18" charset="0"/>
              </a:rPr>
              <a:t>i) 14, </a:t>
            </a:r>
            <a:r>
              <a:rPr lang="nn-NO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28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=&gt; </a:t>
            </a:r>
            <a:r>
              <a:rPr lang="nn-NO" b="1" dirty="0">
                <a:solidFill>
                  <a:srgbClr val="8BFE22"/>
                </a:solidFill>
                <a:latin typeface="Times New Roman" panose="02020603050405020304" pitchFamily="18" charset="0"/>
              </a:rPr>
              <a:t>(i) 14; </a:t>
            </a:r>
            <a:r>
              <a:rPr lang="nn-NO" b="1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28</a:t>
            </a:r>
            <a:endParaRPr lang="mr-IN" dirty="0" smtClean="0">
              <a:solidFill>
                <a:srgbClr val="8BFE22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nn-NO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nn-NO" dirty="0">
                <a:solidFill>
                  <a:srgbClr val="7030A0"/>
                </a:solidFill>
                <a:latin typeface="Times New Roman" panose="02020603050405020304" pitchFamily="18" charset="0"/>
              </a:rPr>
              <a:t>ii) 32, 16 </a:t>
            </a:r>
            <a:r>
              <a:rPr lang="nn-NO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 </a:t>
            </a:r>
            <a:r>
              <a:rPr lang="nn-NO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=&gt; </a:t>
            </a:r>
            <a:r>
              <a:rPr lang="nn-NO" b="1" dirty="0">
                <a:solidFill>
                  <a:srgbClr val="8BFE22"/>
                </a:solidFill>
                <a:latin typeface="Times New Roman" panose="02020603050405020304" pitchFamily="18" charset="0"/>
              </a:rPr>
              <a:t>(ii) 16; </a:t>
            </a:r>
            <a:r>
              <a:rPr lang="nn-NO" b="1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32</a:t>
            </a:r>
            <a:endParaRPr lang="mr-IN" dirty="0" smtClean="0">
              <a:solidFill>
                <a:srgbClr val="8BFE22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nn-NO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(iii)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nn-NO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17</a:t>
            </a:r>
            <a:r>
              <a:rPr lang="nn-NO" dirty="0">
                <a:solidFill>
                  <a:srgbClr val="7030A0"/>
                </a:solidFill>
                <a:latin typeface="Times New Roman" panose="02020603050405020304" pitchFamily="18" charset="0"/>
              </a:rPr>
              <a:t>, 102, 170   </a:t>
            </a:r>
            <a:r>
              <a:rPr lang="nn-NO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=&gt; </a:t>
            </a:r>
            <a:r>
              <a:rPr lang="nn-NO" b="1" dirty="0">
                <a:solidFill>
                  <a:srgbClr val="8BFE22"/>
                </a:solidFill>
                <a:latin typeface="Times New Roman" panose="02020603050405020304" pitchFamily="18" charset="0"/>
              </a:rPr>
              <a:t>(iii) 17; </a:t>
            </a:r>
            <a:r>
              <a:rPr lang="nn-NO" b="1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510</a:t>
            </a:r>
            <a:endParaRPr lang="mr-IN" dirty="0" smtClean="0">
              <a:solidFill>
                <a:srgbClr val="8BFE22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nn-NO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nn-NO" dirty="0">
                <a:solidFill>
                  <a:srgbClr val="7030A0"/>
                </a:solidFill>
                <a:latin typeface="Times New Roman" panose="02020603050405020304" pitchFamily="18" charset="0"/>
              </a:rPr>
              <a:t>iv) 23, 69 </a:t>
            </a:r>
            <a:r>
              <a:rPr lang="nn-NO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 </a:t>
            </a:r>
            <a:r>
              <a:rPr lang="nn-NO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=&gt; </a:t>
            </a:r>
            <a:r>
              <a:rPr lang="nn-NO" b="1" dirty="0">
                <a:solidFill>
                  <a:srgbClr val="8BFE22"/>
                </a:solidFill>
                <a:latin typeface="Times New Roman" panose="02020603050405020304" pitchFamily="18" charset="0"/>
              </a:rPr>
              <a:t>(iv) 23; </a:t>
            </a:r>
            <a:r>
              <a:rPr lang="nn-NO" b="1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69</a:t>
            </a:r>
            <a:endParaRPr lang="mr-IN" dirty="0" smtClean="0">
              <a:solidFill>
                <a:srgbClr val="8BFE22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nn-NO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nn-NO" dirty="0">
                <a:solidFill>
                  <a:srgbClr val="7030A0"/>
                </a:solidFill>
                <a:latin typeface="Times New Roman" panose="02020603050405020304" pitchFamily="18" charset="0"/>
              </a:rPr>
              <a:t>v) 21, 49, 84 </a:t>
            </a:r>
            <a:r>
              <a:rPr lang="nn-NO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nn-NO" dirty="0" smtClean="0">
                <a:solidFill>
                  <a:srgbClr val="8BFE22"/>
                </a:solidFill>
                <a:latin typeface="Times New Roman" panose="02020603050405020304" pitchFamily="18" charset="0"/>
              </a:rPr>
              <a:t>=&gt; </a:t>
            </a:r>
            <a:r>
              <a:rPr lang="nn-NO" b="1" dirty="0">
                <a:solidFill>
                  <a:srgbClr val="8BFE22"/>
                </a:solidFill>
                <a:latin typeface="Times New Roman" panose="02020603050405020304" pitchFamily="18" charset="0"/>
              </a:rPr>
              <a:t>(v) 7; 588</a:t>
            </a:r>
            <a:endParaRPr lang="mr-IN" b="1" dirty="0">
              <a:solidFill>
                <a:srgbClr val="8BFE22"/>
              </a:solidFill>
              <a:latin typeface="Times New Roman" panose="02020603050405020304" pitchFamily="18" charset="0"/>
            </a:endParaRPr>
          </a:p>
          <a:p>
            <a:pPr algn="just"/>
            <a:endParaRPr lang="mr-IN" b="1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mr-IN" b="1" dirty="0">
                <a:solidFill>
                  <a:srgbClr val="7030A0"/>
                </a:solidFill>
                <a:latin typeface="Times New Roman" panose="02020603050405020304" pitchFamily="18" charset="0"/>
              </a:rPr>
              <a:t>3. </a:t>
            </a:r>
            <a:r>
              <a:rPr lang="mr-IN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लसावि </a:t>
            </a:r>
            <a:r>
              <a:rPr lang="mr-IN" b="1" dirty="0">
                <a:solidFill>
                  <a:srgbClr val="7030A0"/>
                </a:solidFill>
                <a:latin typeface="Times New Roman" panose="02020603050405020304" pitchFamily="18" charset="0"/>
              </a:rPr>
              <a:t>काढा. </a:t>
            </a:r>
            <a:endParaRPr lang="mr-IN" b="1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/>
            <a:endParaRPr lang="mr-IN" dirty="0" smtClean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167" y="910842"/>
            <a:ext cx="3375408" cy="337540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213168"/>
              </p:ext>
            </p:extLst>
          </p:nvPr>
        </p:nvGraphicFramePr>
        <p:xfrm>
          <a:off x="1138687" y="5386916"/>
          <a:ext cx="9784332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30722"/>
                <a:gridCol w="1630722"/>
                <a:gridCol w="1630722"/>
                <a:gridCol w="1427224"/>
                <a:gridCol w="1390650"/>
                <a:gridCol w="20742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संख्या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 </a:t>
                      </a:r>
                      <a:r>
                        <a:rPr lang="mr-IN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36,42</a:t>
                      </a:r>
                      <a:r>
                        <a:rPr lang="en-IN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</a:t>
                      </a:r>
                      <a:r>
                        <a:rPr lang="mr-IN" dirty="0" smtClean="0"/>
                        <a:t> 15,25,30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</a:t>
                      </a:r>
                      <a:r>
                        <a:rPr lang="mr-IN" dirty="0" smtClean="0"/>
                        <a:t> 18,42,48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</a:t>
                      </a:r>
                      <a:r>
                        <a:rPr lang="mr-IN" dirty="0" smtClean="0"/>
                        <a:t> 4,12,20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</a:t>
                      </a:r>
                      <a:r>
                        <a:rPr lang="mr-IN" dirty="0" smtClean="0"/>
                        <a:t> 24,80,80,120</a:t>
                      </a:r>
                      <a:r>
                        <a:rPr lang="en-US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लसावि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solidFill>
                            <a:schemeClr val="tx1"/>
                          </a:solidFill>
                        </a:rPr>
                        <a:t>252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1008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240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372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2962" y="1147062"/>
            <a:ext cx="9946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n-NO" b="1" dirty="0">
                <a:solidFill>
                  <a:srgbClr val="7030A0"/>
                </a:solidFill>
                <a:latin typeface="Times New Roman" panose="02020603050405020304" pitchFamily="18" charset="0"/>
              </a:rPr>
              <a:t>4</a:t>
            </a:r>
            <a:r>
              <a:rPr lang="nn-NO" b="1" dirty="0">
                <a:solidFill>
                  <a:srgbClr val="7030A0"/>
                </a:solidFill>
                <a:latin typeface="Times New Roman" panose="02020603050405020304" pitchFamily="18" charset="0"/>
                <a:cs typeface="+mj-cs"/>
              </a:rPr>
              <a:t>. </a:t>
            </a:r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  <a:cs typeface="+mj-cs"/>
              </a:rPr>
              <a:t>एका संख्येला 8, 9, 10, 15, 20 या संख्यांनी भागले असता प्रत्येक वेळी 5 बाकी उरते, तर अशी लहानांत लहान संख्या लिहा.</a:t>
            </a:r>
          </a:p>
          <a:p>
            <a:pPr marL="285750" indent="-285750" algn="just">
              <a:buFont typeface="Symbol" panose="05050102010706020507" pitchFamily="18" charset="2"/>
              <a:buChar char="Þ"/>
            </a:pPr>
            <a:r>
              <a:rPr lang="en-IN" b="1" dirty="0">
                <a:solidFill>
                  <a:srgbClr val="8BFE22"/>
                </a:solidFill>
                <a:cs typeface="+mj-cs"/>
              </a:rPr>
              <a:t>365</a:t>
            </a:r>
            <a:r>
              <a:rPr lang="mr-IN" b="1" dirty="0">
                <a:solidFill>
                  <a:srgbClr val="8BFE22"/>
                </a:solidFill>
                <a:latin typeface="Times New Roman" panose="02020603050405020304" pitchFamily="18" charset="0"/>
                <a:cs typeface="+mj-cs"/>
              </a:rPr>
              <a:t> </a:t>
            </a:r>
            <a:endParaRPr lang="mr-IN" b="1" dirty="0" smtClean="0">
              <a:solidFill>
                <a:srgbClr val="8BFE22"/>
              </a:solidFill>
              <a:latin typeface="Times New Roman" panose="02020603050405020304" pitchFamily="18" charset="0"/>
              <a:cs typeface="+mj-cs"/>
            </a:endParaRPr>
          </a:p>
          <a:p>
            <a:pPr algn="just"/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  <a:cs typeface="+mj-cs"/>
              </a:rPr>
              <a:t>5. 348 / 319</a:t>
            </a:r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  <a:cs typeface="+mj-cs"/>
              </a:rPr>
              <a:t>, 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  <a:cs typeface="+mj-cs"/>
              </a:rPr>
              <a:t>221 / </a:t>
            </a:r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  <a:cs typeface="+mj-cs"/>
              </a:rPr>
              <a:t>247, 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  <a:cs typeface="+mj-cs"/>
              </a:rPr>
              <a:t>437 / </a:t>
            </a:r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  <a:cs typeface="+mj-cs"/>
              </a:rPr>
              <a:t>551 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  <a:cs typeface="+mj-cs"/>
              </a:rPr>
              <a:t>या अपूर्णाकांना संक्षिप्त </a:t>
            </a:r>
            <a:r>
              <a:rPr lang="mr-IN" dirty="0">
                <a:solidFill>
                  <a:srgbClr val="7030A0"/>
                </a:solidFill>
                <a:latin typeface="Times New Roman" panose="02020603050405020304" pitchFamily="18" charset="0"/>
                <a:cs typeface="+mj-cs"/>
              </a:rPr>
              <a:t>रूप 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  <a:cs typeface="+mj-cs"/>
              </a:rPr>
              <a:t>द्या.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IN" b="1" dirty="0" smtClean="0">
                <a:solidFill>
                  <a:srgbClr val="8BFE22"/>
                </a:solidFill>
                <a:cs typeface="+mj-cs"/>
              </a:rPr>
              <a:t>(</a:t>
            </a:r>
            <a:r>
              <a:rPr lang="en-IN" b="1" dirty="0" err="1" smtClean="0">
                <a:solidFill>
                  <a:srgbClr val="8BFE22"/>
                </a:solidFill>
                <a:cs typeface="+mj-cs"/>
              </a:rPr>
              <a:t>i</a:t>
            </a:r>
            <a:r>
              <a:rPr lang="en-IN" b="1" dirty="0" smtClean="0">
                <a:solidFill>
                  <a:srgbClr val="8BFE22"/>
                </a:solidFill>
                <a:cs typeface="+mj-cs"/>
              </a:rPr>
              <a:t>)12 / 11 (ii) 17 / 19 (iii) 23 / 29.</a:t>
            </a:r>
          </a:p>
          <a:p>
            <a:r>
              <a:rPr lang="en-IN" dirty="0" smtClean="0">
                <a:solidFill>
                  <a:srgbClr val="7030A0"/>
                </a:solidFill>
                <a:latin typeface="Times New Roman" panose="02020603050405020304" pitchFamily="18" charset="0"/>
                <a:cs typeface="+mj-cs"/>
              </a:rPr>
              <a:t>6. </a:t>
            </a:r>
            <a:r>
              <a:rPr lang="mr-IN" dirty="0" smtClean="0">
                <a:solidFill>
                  <a:srgbClr val="7030A0"/>
                </a:solidFill>
                <a:latin typeface="Times New Roman" panose="02020603050405020304" pitchFamily="18" charset="0"/>
                <a:cs typeface="+mj-cs"/>
              </a:rPr>
              <a:t>दोन संख्यांचा लसावि व मसावि अनुक्रमे 432 व 72 आहे. दोन संख्यांपैकी एक संख्या 216 असेल तर दुसरी संख्या काढा.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IN" b="1" dirty="0" smtClean="0">
                <a:solidFill>
                  <a:srgbClr val="8BFE22"/>
                </a:solidFill>
                <a:cs typeface="+mj-cs"/>
              </a:rPr>
              <a:t>144</a:t>
            </a:r>
          </a:p>
          <a:p>
            <a:r>
              <a:rPr lang="en-US" b="1" dirty="0" smtClean="0">
                <a:solidFill>
                  <a:srgbClr val="7030A0"/>
                </a:solidFill>
                <a:cs typeface="+mj-cs"/>
              </a:rPr>
              <a:t>7. </a:t>
            </a:r>
            <a:r>
              <a:rPr lang="mr-IN" dirty="0">
                <a:solidFill>
                  <a:srgbClr val="7030A0"/>
                </a:solidFill>
                <a:cs typeface="+mj-cs"/>
              </a:rPr>
              <a:t>दोन अंकी दोन </a:t>
            </a:r>
            <a:r>
              <a:rPr lang="mr-IN" dirty="0" smtClean="0">
                <a:solidFill>
                  <a:srgbClr val="7030A0"/>
                </a:solidFill>
                <a:cs typeface="+mj-cs"/>
              </a:rPr>
              <a:t>संख्यांचा </a:t>
            </a:r>
            <a:r>
              <a:rPr lang="mr-IN" dirty="0">
                <a:solidFill>
                  <a:srgbClr val="7030A0"/>
                </a:solidFill>
                <a:cs typeface="+mj-cs"/>
              </a:rPr>
              <a:t>गुणाकार 765 आ</a:t>
            </a:r>
            <a:r>
              <a:rPr lang="mr-IN" dirty="0" smtClean="0">
                <a:solidFill>
                  <a:srgbClr val="7030A0"/>
                </a:solidFill>
                <a:cs typeface="+mj-cs"/>
              </a:rPr>
              <a:t>हे आणि त्यांचा मसावि </a:t>
            </a:r>
            <a:r>
              <a:rPr lang="mr-IN" dirty="0">
                <a:solidFill>
                  <a:srgbClr val="7030A0"/>
                </a:solidFill>
                <a:cs typeface="+mj-cs"/>
              </a:rPr>
              <a:t>3 आहे, तर </a:t>
            </a:r>
            <a:r>
              <a:rPr lang="mr-IN" dirty="0" smtClean="0">
                <a:solidFill>
                  <a:srgbClr val="7030A0"/>
                </a:solidFill>
                <a:cs typeface="+mj-cs"/>
              </a:rPr>
              <a:t>त्यांचा लसावि </a:t>
            </a:r>
            <a:r>
              <a:rPr lang="mr-IN" dirty="0">
                <a:solidFill>
                  <a:srgbClr val="7030A0"/>
                </a:solidFill>
                <a:cs typeface="+mj-cs"/>
              </a:rPr>
              <a:t>काढा</a:t>
            </a:r>
            <a:r>
              <a:rPr lang="mr-IN" dirty="0" smtClean="0">
                <a:solidFill>
                  <a:srgbClr val="7030A0"/>
                </a:solidFill>
                <a:cs typeface="+mj-cs"/>
              </a:rPr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IN" b="1" dirty="0" smtClean="0">
                <a:solidFill>
                  <a:srgbClr val="8BFE22"/>
                </a:solidFill>
                <a:cs typeface="+mj-cs"/>
              </a:rPr>
              <a:t>255</a:t>
            </a:r>
            <a:r>
              <a:rPr lang="mr-IN" b="1" dirty="0" smtClean="0">
                <a:solidFill>
                  <a:srgbClr val="8BFE22"/>
                </a:solidFill>
                <a:cs typeface="+mj-cs"/>
              </a:rPr>
              <a:t> </a:t>
            </a:r>
            <a:endParaRPr lang="en-US" b="1" dirty="0" smtClean="0">
              <a:solidFill>
                <a:srgbClr val="8BFE22"/>
              </a:solidFill>
              <a:cs typeface="+mj-cs"/>
            </a:endParaRPr>
          </a:p>
          <a:p>
            <a:r>
              <a:rPr lang="en-US" dirty="0" smtClean="0">
                <a:solidFill>
                  <a:srgbClr val="7030A0"/>
                </a:solidFill>
                <a:cs typeface="+mj-cs"/>
              </a:rPr>
              <a:t>8. </a:t>
            </a:r>
            <a:r>
              <a:rPr lang="mr-IN" dirty="0">
                <a:solidFill>
                  <a:srgbClr val="7030A0"/>
                </a:solidFill>
                <a:cs typeface="+mj-cs"/>
              </a:rPr>
              <a:t>एका </a:t>
            </a:r>
            <a:r>
              <a:rPr lang="mr-IN" dirty="0" smtClean="0">
                <a:solidFill>
                  <a:srgbClr val="7030A0"/>
                </a:solidFill>
                <a:cs typeface="+mj-cs"/>
              </a:rPr>
              <a:t>विक्रेत्याजवळ </a:t>
            </a:r>
            <a:r>
              <a:rPr lang="mr-IN" dirty="0">
                <a:solidFill>
                  <a:srgbClr val="7030A0"/>
                </a:solidFill>
                <a:cs typeface="+mj-cs"/>
              </a:rPr>
              <a:t>392 मीटर, 308 मीटर, 490 मीटर </a:t>
            </a:r>
            <a:r>
              <a:rPr lang="mr-IN" dirty="0" smtClean="0">
                <a:solidFill>
                  <a:srgbClr val="7030A0"/>
                </a:solidFill>
                <a:cs typeface="+mj-cs"/>
              </a:rPr>
              <a:t>लांबीच्या प्लॅसटिकच्या दोऱ्याची </a:t>
            </a:r>
            <a:r>
              <a:rPr lang="mr-IN" dirty="0">
                <a:solidFill>
                  <a:srgbClr val="7030A0"/>
                </a:solidFill>
                <a:cs typeface="+mj-cs"/>
              </a:rPr>
              <a:t>तीन गुंडाळी आहेत. दोरी उरणार नाही अशाप्रकारे </a:t>
            </a:r>
            <a:r>
              <a:rPr lang="mr-IN" dirty="0" smtClean="0">
                <a:solidFill>
                  <a:srgbClr val="7030A0"/>
                </a:solidFill>
                <a:cs typeface="+mj-cs"/>
              </a:rPr>
              <a:t>त्या </a:t>
            </a:r>
            <a:r>
              <a:rPr lang="mr-IN" dirty="0">
                <a:solidFill>
                  <a:srgbClr val="7030A0"/>
                </a:solidFill>
                <a:cs typeface="+mj-cs"/>
              </a:rPr>
              <a:t>तीनही </a:t>
            </a:r>
            <a:r>
              <a:rPr lang="mr-IN" dirty="0" smtClean="0">
                <a:solidFill>
                  <a:srgbClr val="7030A0"/>
                </a:solidFill>
                <a:cs typeface="+mj-cs"/>
              </a:rPr>
              <a:t>गुंडाळ्यांतील </a:t>
            </a:r>
            <a:r>
              <a:rPr lang="mr-IN" dirty="0">
                <a:solidFill>
                  <a:srgbClr val="7030A0"/>
                </a:solidFill>
                <a:cs typeface="+mj-cs"/>
              </a:rPr>
              <a:t>दोरीचे </a:t>
            </a:r>
            <a:r>
              <a:rPr lang="mr-IN" dirty="0" smtClean="0">
                <a:solidFill>
                  <a:srgbClr val="7030A0"/>
                </a:solidFill>
                <a:cs typeface="+mj-cs"/>
              </a:rPr>
              <a:t>सारख्या </a:t>
            </a:r>
            <a:r>
              <a:rPr lang="mr-IN" dirty="0">
                <a:solidFill>
                  <a:srgbClr val="7030A0"/>
                </a:solidFill>
                <a:cs typeface="+mj-cs"/>
              </a:rPr>
              <a:t>लांबीचे तुकडे पाडले, तर </a:t>
            </a:r>
            <a:r>
              <a:rPr lang="mr-IN" dirty="0" smtClean="0">
                <a:solidFill>
                  <a:srgbClr val="7030A0"/>
                </a:solidFill>
                <a:cs typeface="+mj-cs"/>
              </a:rPr>
              <a:t>प्रत्येक </a:t>
            </a:r>
            <a:r>
              <a:rPr lang="mr-IN" dirty="0">
                <a:solidFill>
                  <a:srgbClr val="7030A0"/>
                </a:solidFill>
                <a:cs typeface="+mj-cs"/>
              </a:rPr>
              <a:t>तुकडा जासतीत जासत </a:t>
            </a:r>
            <a:r>
              <a:rPr lang="mr-IN" dirty="0" smtClean="0">
                <a:solidFill>
                  <a:srgbClr val="7030A0"/>
                </a:solidFill>
                <a:cs typeface="+mj-cs"/>
              </a:rPr>
              <a:t>किती </a:t>
            </a:r>
            <a:r>
              <a:rPr lang="mr-IN" dirty="0">
                <a:solidFill>
                  <a:srgbClr val="7030A0"/>
                </a:solidFill>
                <a:cs typeface="+mj-cs"/>
              </a:rPr>
              <a:t>लांबीचा झाला असेल ? </a:t>
            </a:r>
            <a:endParaRPr lang="en-US" dirty="0" smtClean="0">
              <a:solidFill>
                <a:srgbClr val="7030A0"/>
              </a:solidFill>
              <a:cs typeface="+mj-cs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mr-IN" b="1" dirty="0" smtClean="0">
                <a:solidFill>
                  <a:srgbClr val="8BFE22"/>
                </a:solidFill>
                <a:cs typeface="+mj-cs"/>
              </a:rPr>
              <a:t>14 मी</a:t>
            </a:r>
            <a:endParaRPr lang="en-US" b="1" dirty="0" smtClean="0">
              <a:solidFill>
                <a:srgbClr val="8BFE22"/>
              </a:solidFill>
              <a:cs typeface="+mj-cs"/>
            </a:endParaRPr>
          </a:p>
          <a:p>
            <a:r>
              <a:rPr lang="en-US" dirty="0" smtClean="0">
                <a:solidFill>
                  <a:srgbClr val="7030A0"/>
                </a:solidFill>
                <a:cs typeface="+mj-cs"/>
              </a:rPr>
              <a:t>9. </a:t>
            </a:r>
            <a:r>
              <a:rPr lang="mr-IN" dirty="0">
                <a:solidFill>
                  <a:srgbClr val="7030A0"/>
                </a:solidFill>
                <a:cs typeface="+mj-cs"/>
              </a:rPr>
              <a:t>दोन क्रमागत सम </a:t>
            </a:r>
            <a:r>
              <a:rPr lang="mr-IN" dirty="0" smtClean="0">
                <a:solidFill>
                  <a:srgbClr val="7030A0"/>
                </a:solidFill>
                <a:cs typeface="+mj-cs"/>
              </a:rPr>
              <a:t>संख्यांचा लसावि </a:t>
            </a:r>
            <a:r>
              <a:rPr lang="mr-IN" dirty="0">
                <a:solidFill>
                  <a:srgbClr val="7030A0"/>
                </a:solidFill>
                <a:cs typeface="+mj-cs"/>
              </a:rPr>
              <a:t>180 आहे, तर </a:t>
            </a:r>
            <a:r>
              <a:rPr lang="mr-IN" dirty="0" smtClean="0">
                <a:solidFill>
                  <a:srgbClr val="7030A0"/>
                </a:solidFill>
                <a:cs typeface="+mj-cs"/>
              </a:rPr>
              <a:t>त्या संख्या कोणत्या ?</a:t>
            </a:r>
            <a:endParaRPr lang="en-US" dirty="0" smtClean="0">
              <a:solidFill>
                <a:srgbClr val="7030A0"/>
              </a:solidFill>
              <a:cs typeface="+mj-cs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mr-IN" b="1" dirty="0" smtClean="0">
                <a:solidFill>
                  <a:srgbClr val="8BFE22"/>
                </a:solidFill>
                <a:cs typeface="+mj-cs"/>
              </a:rPr>
              <a:t>18 </a:t>
            </a:r>
            <a:r>
              <a:rPr lang="mr-IN" b="1" dirty="0">
                <a:solidFill>
                  <a:srgbClr val="8BFE22"/>
                </a:solidFill>
                <a:cs typeface="+mj-cs"/>
              </a:rPr>
              <a:t>व </a:t>
            </a:r>
            <a:r>
              <a:rPr lang="mr-IN" b="1" dirty="0" smtClean="0">
                <a:solidFill>
                  <a:srgbClr val="8BFE22"/>
                </a:solidFill>
                <a:cs typeface="+mj-c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574292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6FE1D42-355A-4441-BA39-60684954E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301" y="1478851"/>
            <a:ext cx="4286250" cy="356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45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320</TotalTime>
  <Words>998</Words>
  <Application>Microsoft Office PowerPoint</Application>
  <PresentationFormat>Widescreen</PresentationFormat>
  <Paragraphs>177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Garamond</vt:lpstr>
      <vt:lpstr>Mangal</vt:lpstr>
      <vt:lpstr>Symbol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31</cp:revision>
  <dcterms:created xsi:type="dcterms:W3CDTF">2021-06-17T12:45:52Z</dcterms:created>
  <dcterms:modified xsi:type="dcterms:W3CDTF">2021-07-15T04:26:50Z</dcterms:modified>
</cp:coreProperties>
</file>