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8.jpg" ContentType="image/jpeg"/>
  <Override PartName="/ppt/media/image19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2" r:id="rId2"/>
    <p:sldId id="256" r:id="rId3"/>
    <p:sldId id="257" r:id="rId4"/>
    <p:sldId id="258" r:id="rId5"/>
    <p:sldId id="359" r:id="rId6"/>
    <p:sldId id="360" r:id="rId7"/>
    <p:sldId id="260" r:id="rId8"/>
    <p:sldId id="354" r:id="rId9"/>
    <p:sldId id="355" r:id="rId10"/>
    <p:sldId id="361" r:id="rId11"/>
    <p:sldId id="265" r:id="rId12"/>
    <p:sldId id="356" r:id="rId13"/>
    <p:sldId id="266" r:id="rId14"/>
    <p:sldId id="268" r:id="rId15"/>
    <p:sldId id="269" r:id="rId16"/>
    <p:sldId id="358" r:id="rId17"/>
    <p:sldId id="357" r:id="rId18"/>
    <p:sldId id="35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92527" y="6807"/>
            <a:ext cx="68069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19455"/>
          </a:xfrm>
          <a:custGeom>
            <a:avLst/>
            <a:gdLst/>
            <a:ahLst/>
            <a:cxnLst/>
            <a:rect l="l" t="t" r="r" b="b"/>
            <a:pathLst>
              <a:path w="12192000" h="719455">
                <a:moveTo>
                  <a:pt x="0" y="719327"/>
                </a:moveTo>
                <a:lnTo>
                  <a:pt x="12192000" y="719327"/>
                </a:lnTo>
                <a:lnTo>
                  <a:pt x="12192000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solidFill>
            <a:srgbClr val="587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719455"/>
          </a:xfrm>
          <a:custGeom>
            <a:avLst/>
            <a:gdLst/>
            <a:ahLst/>
            <a:cxnLst/>
            <a:rect l="l" t="t" r="r" b="b"/>
            <a:pathLst>
              <a:path w="12192000" h="719455">
                <a:moveTo>
                  <a:pt x="0" y="719327"/>
                </a:moveTo>
                <a:lnTo>
                  <a:pt x="12192000" y="719327"/>
                </a:lnTo>
                <a:lnTo>
                  <a:pt x="12192000" y="0"/>
                </a:lnTo>
              </a:path>
              <a:path w="12192000" h="719455">
                <a:moveTo>
                  <a:pt x="0" y="0"/>
                </a:moveTo>
                <a:lnTo>
                  <a:pt x="0" y="719327"/>
                </a:lnTo>
              </a:path>
            </a:pathLst>
          </a:custGeom>
          <a:ln w="12192">
            <a:solidFill>
              <a:srgbClr val="587E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19455"/>
          </a:xfrm>
          <a:custGeom>
            <a:avLst/>
            <a:gdLst/>
            <a:ahLst/>
            <a:cxnLst/>
            <a:rect l="l" t="t" r="r" b="b"/>
            <a:pathLst>
              <a:path w="12192000" h="719455">
                <a:moveTo>
                  <a:pt x="0" y="719327"/>
                </a:moveTo>
                <a:lnTo>
                  <a:pt x="12192000" y="719327"/>
                </a:lnTo>
                <a:lnTo>
                  <a:pt x="12192000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solidFill>
            <a:srgbClr val="587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719455"/>
          </a:xfrm>
          <a:custGeom>
            <a:avLst/>
            <a:gdLst/>
            <a:ahLst/>
            <a:cxnLst/>
            <a:rect l="l" t="t" r="r" b="b"/>
            <a:pathLst>
              <a:path w="12192000" h="719455">
                <a:moveTo>
                  <a:pt x="0" y="719327"/>
                </a:moveTo>
                <a:lnTo>
                  <a:pt x="12192000" y="719327"/>
                </a:lnTo>
                <a:lnTo>
                  <a:pt x="12192000" y="0"/>
                </a:lnTo>
              </a:path>
              <a:path w="12192000" h="719455">
                <a:moveTo>
                  <a:pt x="0" y="0"/>
                </a:moveTo>
                <a:lnTo>
                  <a:pt x="0" y="719327"/>
                </a:lnTo>
              </a:path>
            </a:pathLst>
          </a:custGeom>
          <a:ln w="12192">
            <a:solidFill>
              <a:srgbClr val="587E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7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192">
            <a:solidFill>
              <a:srgbClr val="587E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4127" y="6807"/>
            <a:ext cx="91459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165" y="1351864"/>
            <a:ext cx="11221669" cy="441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EAF74B-012D-42A8-A486-5ED070E71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ED4F-2977-4C25-8813-CD38E9F8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000" dirty="0"/>
              <a:t>उदाहरण</a:t>
            </a:r>
            <a:r>
              <a:rPr lang="en-IN" dirty="0"/>
              <a:t> </a:t>
            </a:r>
            <a:r>
              <a:rPr lang="mr-IN" sz="4000" dirty="0"/>
              <a:t>अदिश राशी</a:t>
            </a:r>
            <a:r>
              <a:rPr lang="en-IN" sz="4000" dirty="0"/>
              <a:t> </a:t>
            </a:r>
            <a:r>
              <a:rPr lang="mr-IN" sz="4000" spc="-5" dirty="0">
                <a:latin typeface="Comic Sans MS"/>
                <a:cs typeface="Comic Sans MS"/>
              </a:rPr>
              <a:t>व</a:t>
            </a:r>
            <a:r>
              <a:rPr lang="en-IN" spc="-5" dirty="0">
                <a:latin typeface="Comic Sans MS"/>
                <a:cs typeface="Comic Sans MS"/>
              </a:rPr>
              <a:t> </a:t>
            </a:r>
            <a:r>
              <a:rPr lang="mr-IN" sz="4000" dirty="0"/>
              <a:t>सदिश राशी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B1656-9301-4699-B562-D1395EE55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4F897-5035-4150-8241-4C709FC6C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" y="1356945"/>
            <a:ext cx="2890664" cy="2224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42390-6DD6-4AD3-9B29-91B2A1C0C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326" y="1447800"/>
            <a:ext cx="3370748" cy="2334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87A787-4A67-48A5-8F15-025948C8E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30" y="1388339"/>
            <a:ext cx="4818210" cy="43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1596333"/>
            <a:ext cx="1117600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mr-IN" sz="4000" dirty="0"/>
              <a:t>सीजीएस (</a:t>
            </a:r>
            <a:r>
              <a:rPr lang="en-IN" sz="4000" dirty="0"/>
              <a:t>CGS) </a:t>
            </a:r>
            <a:r>
              <a:rPr lang="mr-IN" sz="4000" dirty="0"/>
              <a:t>पद्धती - या मापन पद्धतीत लांबी सेंटिमीटरमध्ये, वस्तुमान ग्रॅममध्ये व काळ (वेळ) सेकंदात मोजतात.</a:t>
            </a:r>
            <a:endParaRPr sz="4000" dirty="0">
              <a:latin typeface="Comic Sans MS"/>
              <a:cs typeface="Comic Sans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CD6A6-AEFE-4E99-9F63-039727C4FC2E}"/>
              </a:ext>
            </a:extLst>
          </p:cNvPr>
          <p:cNvSpPr txBox="1"/>
          <p:nvPr/>
        </p:nvSpPr>
        <p:spPr>
          <a:xfrm>
            <a:off x="2133600" y="0"/>
            <a:ext cx="6101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r-IN" sz="4000" dirty="0">
                <a:solidFill>
                  <a:schemeClr val="bg1"/>
                </a:solidFill>
              </a:rPr>
              <a:t>सीजीएस (</a:t>
            </a:r>
            <a:r>
              <a:rPr lang="en-IN" sz="4000" dirty="0">
                <a:solidFill>
                  <a:schemeClr val="bg1"/>
                </a:solidFill>
              </a:rPr>
              <a:t>CGS) </a:t>
            </a:r>
            <a:r>
              <a:rPr lang="mr-IN" sz="4000" dirty="0">
                <a:solidFill>
                  <a:schemeClr val="bg1"/>
                </a:solidFill>
              </a:rPr>
              <a:t>पद्धती 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05B9DA-1EBE-42CC-A630-D487540A0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62400"/>
            <a:ext cx="246697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927DB5-3B64-442D-B027-142CA48E7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84" y="3962400"/>
            <a:ext cx="3299732" cy="1847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686E37-0AEE-487A-B8F8-93A9951E9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680" y="3971925"/>
            <a:ext cx="2486025" cy="1838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19BF-DC77-408F-91C1-5BD6E3EE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 TO CGS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C2A6-036A-4FAA-862C-E40B3ABF6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165" y="1351863"/>
            <a:ext cx="11221669" cy="44164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0D41C-CCD5-4C59-970A-B0CB3FFE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" y="1351863"/>
            <a:ext cx="12118892" cy="47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1890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1368" y="1565859"/>
            <a:ext cx="1121283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mr-IN" sz="4000" dirty="0"/>
              <a:t>एमकेएस (</a:t>
            </a:r>
            <a:r>
              <a:rPr lang="en-IN" sz="4000" dirty="0"/>
              <a:t>MKS) </a:t>
            </a:r>
            <a:r>
              <a:rPr lang="mr-IN" sz="4000" dirty="0"/>
              <a:t>पद्धती - या मापन पद्धतीत लांबी मीटरमध्ये वस्तुमान किलोग्रॅममध्ये व काळ (वेळ) सेकंदांत मोजतात</a:t>
            </a:r>
            <a:r>
              <a:rPr lang="en-IN" sz="4000" dirty="0"/>
              <a:t>.</a:t>
            </a:r>
            <a:endParaRPr sz="4000" dirty="0">
              <a:latin typeface="Comic Sans MS"/>
              <a:cs typeface="Comic Sans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B4D81-96D8-46BB-8C82-BF9DFCAE16DB}"/>
              </a:ext>
            </a:extLst>
          </p:cNvPr>
          <p:cNvSpPr txBox="1"/>
          <p:nvPr/>
        </p:nvSpPr>
        <p:spPr>
          <a:xfrm>
            <a:off x="2324100" y="76200"/>
            <a:ext cx="754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r-IN" sz="4000" dirty="0">
                <a:solidFill>
                  <a:schemeClr val="bg1"/>
                </a:solidFill>
              </a:rPr>
              <a:t>एमकेएस (</a:t>
            </a:r>
            <a:r>
              <a:rPr lang="en-IN" sz="4000" dirty="0">
                <a:solidFill>
                  <a:schemeClr val="bg1"/>
                </a:solidFill>
              </a:rPr>
              <a:t>MKS) </a:t>
            </a:r>
            <a:r>
              <a:rPr lang="mr-IN" sz="4000" dirty="0">
                <a:solidFill>
                  <a:schemeClr val="bg1"/>
                </a:solidFill>
              </a:rPr>
              <a:t>पद्धत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314D3-5174-4B98-95C1-EC8D75312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680" y="3971925"/>
            <a:ext cx="2486025" cy="1838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0F0874-48B2-400D-93AB-4643C824D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3697671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B04092-7DDA-459F-9EE5-710440BDC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31" y="3697671"/>
            <a:ext cx="2619375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5252" y="1409191"/>
            <a:ext cx="1133983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4572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endParaRPr sz="3300" dirty="0">
              <a:latin typeface="Comic Sans MS"/>
              <a:cs typeface="Comic Sans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D4111-E386-4FBF-A5D8-1BA3565AA7C1}"/>
              </a:ext>
            </a:extLst>
          </p:cNvPr>
          <p:cNvSpPr txBox="1"/>
          <p:nvPr/>
        </p:nvSpPr>
        <p:spPr>
          <a:xfrm>
            <a:off x="2514600" y="169590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r-IN" sz="3600" dirty="0"/>
              <a:t>प्रमाणित मापन </a:t>
            </a:r>
            <a:endParaRPr lang="en-IN" sz="3600" dirty="0"/>
          </a:p>
          <a:p>
            <a:r>
              <a:rPr lang="mr-IN" sz="3600" dirty="0"/>
              <a:t>(</a:t>
            </a:r>
            <a:r>
              <a:rPr lang="en-IN" sz="3600" dirty="0"/>
              <a:t>Standardized Measurement)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EAA827-A612-4AF7-9F06-E2B995799742}"/>
              </a:ext>
            </a:extLst>
          </p:cNvPr>
          <p:cNvSpPr txBox="1"/>
          <p:nvPr/>
        </p:nvSpPr>
        <p:spPr>
          <a:xfrm>
            <a:off x="152400" y="1069353"/>
            <a:ext cx="115526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dirty="0"/>
          </a:p>
          <a:p>
            <a:r>
              <a:rPr lang="mr-IN" sz="3200" dirty="0"/>
              <a:t>एककाची आंतरराष्ट्रीय पद्धती ः सात पायाभूत राशींवर आधारित अशी एककांची आंतरराष्ट्रीय पद्धती </a:t>
            </a:r>
            <a:r>
              <a:rPr lang="en-IN" sz="3200" dirty="0"/>
              <a:t>System International (SI) </a:t>
            </a:r>
            <a:r>
              <a:rPr lang="mr-IN" sz="3200" dirty="0"/>
              <a:t>सध्या जगभरात वापरली जाते. या पद्धतीलाच मेट्रिक पद्धती असेही म्हणतात.</a:t>
            </a:r>
            <a:endParaRPr lang="en-IN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6E80C9-3D44-4C55-AF29-49A8CEC07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26" y="3276600"/>
            <a:ext cx="8092948" cy="27354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" y="6454140"/>
            <a:ext cx="12204700" cy="378460"/>
            <a:chOff x="-6095" y="6486144"/>
            <a:chExt cx="12204700" cy="378460"/>
          </a:xfrm>
        </p:grpSpPr>
        <p:sp>
          <p:nvSpPr>
            <p:cNvPr id="3" name="object 3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121920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192000" y="3657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87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0" y="365760"/>
                  </a:moveTo>
                  <a:lnTo>
                    <a:pt x="12192000" y="3657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192">
              <a:solidFill>
                <a:srgbClr val="587E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60647"/>
              </p:ext>
            </p:extLst>
          </p:nvPr>
        </p:nvGraphicFramePr>
        <p:xfrm>
          <a:off x="1391030" y="1143000"/>
          <a:ext cx="9437370" cy="3185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7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5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FUNDAMENTAL</a:t>
                      </a:r>
                      <a:r>
                        <a:rPr sz="2400" b="1" spc="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spc="-10" dirty="0">
                          <a:latin typeface="Comic Sans MS"/>
                          <a:cs typeface="Comic Sans MS"/>
                        </a:rPr>
                        <a:t>QUANTITY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SI</a:t>
                      </a:r>
                      <a:r>
                        <a:rPr sz="2400" b="1" spc="-3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UNIT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SYMBOL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lang="mr-IN" sz="2800" dirty="0">
                          <a:latin typeface="Comic Sans MS"/>
                          <a:cs typeface="Comic Sans MS"/>
                        </a:rPr>
                        <a:t>लांबी</a:t>
                      </a:r>
                      <a:endParaRPr sz="2800" dirty="0">
                        <a:latin typeface="Comic Sans MS"/>
                        <a:cs typeface="Comic Sans MS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lang="mr-IN" sz="2800" dirty="0"/>
                        <a:t>मीटर</a:t>
                      </a:r>
                      <a:endParaRPr sz="2800" dirty="0">
                        <a:latin typeface="Comic Sans MS"/>
                        <a:cs typeface="Comic Sans MS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m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lang="mr-IN" sz="2800" dirty="0">
                          <a:latin typeface="Comic Sans MS"/>
                          <a:cs typeface="Comic Sans MS"/>
                        </a:rPr>
                        <a:t>वस्तुमान</a:t>
                      </a:r>
                      <a:endParaRPr sz="2800" dirty="0">
                        <a:latin typeface="Comic Sans MS"/>
                        <a:cs typeface="Comic Sans MS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lang="mr-IN" sz="280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mr-IN" sz="2800" b="1" dirty="0">
                          <a:latin typeface="Comic Sans MS"/>
                          <a:cs typeface="Comic Sans MS"/>
                        </a:rPr>
                        <a:t>किलो ग्रॅम</a:t>
                      </a:r>
                      <a:endParaRPr sz="2800" b="1" dirty="0">
                        <a:latin typeface="Comic Sans MS"/>
                        <a:cs typeface="Comic Sans MS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kg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mr-IN" sz="2800" dirty="0">
                          <a:latin typeface="Comic Sans MS"/>
                          <a:cs typeface="Comic Sans MS"/>
                        </a:rPr>
                        <a:t>वेळ</a:t>
                      </a:r>
                      <a:endParaRPr sz="2800" dirty="0">
                        <a:latin typeface="Comic Sans MS"/>
                        <a:cs typeface="Comic Sans MS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mr-IN" sz="2800" dirty="0">
                          <a:latin typeface="Comic Sans MS"/>
                          <a:cs typeface="Comic Sans MS"/>
                        </a:rPr>
                        <a:t>सेकंद</a:t>
                      </a:r>
                      <a:endParaRPr sz="2800" dirty="0">
                        <a:latin typeface="Comic Sans MS"/>
                        <a:cs typeface="Comic Sans MS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s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mr-IN" sz="2800" dirty="0">
                          <a:latin typeface="Comic Sans MS"/>
                          <a:cs typeface="Comic Sans MS"/>
                        </a:rPr>
                        <a:t>तापमान</a:t>
                      </a:r>
                      <a:endParaRPr sz="2800" dirty="0">
                        <a:latin typeface="Comic Sans MS"/>
                        <a:cs typeface="Comic Sans MS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mr-IN" sz="2800" dirty="0">
                          <a:latin typeface="Comic Sans MS"/>
                          <a:cs typeface="Comic Sans MS"/>
                        </a:rPr>
                        <a:t>केल्विन</a:t>
                      </a:r>
                      <a:endParaRPr sz="2800" dirty="0">
                        <a:latin typeface="Comic Sans MS"/>
                        <a:cs typeface="Comic Sans MS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K</a:t>
                      </a:r>
                    </a:p>
                  </a:txBody>
                  <a:tcPr marL="0" marR="0" marT="6731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itle 13">
            <a:extLst>
              <a:ext uri="{FF2B5EF4-FFF2-40B4-BE49-F238E27FC236}">
                <a16:creationId xmlns:a16="http://schemas.microsoft.com/office/drawing/2014/main" id="{A1CA0ED3-FEA3-4DE5-A143-6CC07C47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127" y="6807"/>
            <a:ext cx="9145905" cy="830997"/>
          </a:xfrm>
        </p:spPr>
        <p:txBody>
          <a:bodyPr/>
          <a:lstStyle/>
          <a:p>
            <a:r>
              <a:rPr lang="mr-IN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पायाभूत राशीः</a:t>
            </a:r>
            <a:endParaRPr lang="en-IN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83C4-5865-4664-9FBD-3C9BE79C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is to be converted into </a:t>
            </a:r>
            <a:r>
              <a:rPr lang="en-IN" dirty="0" err="1"/>
              <a:t>marathi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6BD7-5DE5-4A64-A6BD-1487708A1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B5438-8548-4AC9-BB0E-A44C117F9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6405562" cy="34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9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5E88-1137-4BE7-94AB-B23444EE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127" y="6807"/>
            <a:ext cx="9145905" cy="1231106"/>
          </a:xfrm>
        </p:spPr>
        <p:txBody>
          <a:bodyPr/>
          <a:lstStyle/>
          <a:p>
            <a:r>
              <a:rPr lang="mr-IN" dirty="0"/>
              <a:t>मोजमाप करत असतानाच्या काही प्रमुख त्रुटी 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7CD9-C9DA-4A5F-9CEE-CCD5813A6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165" y="1351864"/>
            <a:ext cx="11221669" cy="1846659"/>
          </a:xfrm>
        </p:spPr>
        <p:txBody>
          <a:bodyPr/>
          <a:lstStyle/>
          <a:p>
            <a:pPr marL="1143000" indent="-1143000">
              <a:buAutoNum type="arabicPeriod"/>
            </a:pPr>
            <a:r>
              <a:rPr lang="mr-IN" dirty="0"/>
              <a:t>योग्य साधनांचा वापर न करणे. </a:t>
            </a:r>
            <a:endParaRPr lang="en-IN" dirty="0"/>
          </a:p>
          <a:p>
            <a:pPr marL="1143000" indent="-1143000">
              <a:buAutoNum type="arabicPeriod"/>
            </a:pPr>
            <a:r>
              <a:rPr lang="mr-IN" dirty="0"/>
              <a:t>साधनांचा योग्य पद्धतीने वापर न करणे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C8D42-3867-4787-BACE-D944999B2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27" y="3453399"/>
            <a:ext cx="7296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296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486144"/>
            <a:ext cx="12204700" cy="378460"/>
            <a:chOff x="-6095" y="6486144"/>
            <a:chExt cx="12204700" cy="378460"/>
          </a:xfrm>
        </p:grpSpPr>
        <p:sp>
          <p:nvSpPr>
            <p:cNvPr id="3" name="object 3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121920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192000" y="3657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87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0" y="365760"/>
                  </a:moveTo>
                  <a:lnTo>
                    <a:pt x="12192000" y="3657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192">
              <a:solidFill>
                <a:srgbClr val="587E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678935" y="1852754"/>
            <a:ext cx="4872355" cy="4782820"/>
            <a:chOff x="3678935" y="1852754"/>
            <a:chExt cx="4872355" cy="4782820"/>
          </a:xfrm>
        </p:grpSpPr>
        <p:sp>
          <p:nvSpPr>
            <p:cNvPr id="6" name="object 6"/>
            <p:cNvSpPr/>
            <p:nvPr/>
          </p:nvSpPr>
          <p:spPr>
            <a:xfrm>
              <a:off x="3831370" y="1852754"/>
              <a:ext cx="4641932" cy="14484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78935" y="3052572"/>
              <a:ext cx="4872227" cy="3582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45229" y="1508251"/>
            <a:ext cx="4704080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3930" marR="5080" indent="-951230">
              <a:lnSpc>
                <a:spcPct val="100000"/>
              </a:lnSpc>
              <a:spcBef>
                <a:spcPts val="95"/>
              </a:spcBef>
            </a:pPr>
            <a:r>
              <a:rPr sz="13000" b="0" spc="-5" dirty="0">
                <a:solidFill>
                  <a:srgbClr val="6C94A2"/>
                </a:solidFill>
                <a:latin typeface="Comic Sans MS"/>
                <a:cs typeface="Comic Sans MS"/>
              </a:rPr>
              <a:t>Thank  </a:t>
            </a:r>
            <a:r>
              <a:rPr sz="13000" b="0" spc="-10" dirty="0">
                <a:solidFill>
                  <a:srgbClr val="6C94A2"/>
                </a:solidFill>
                <a:latin typeface="Comic Sans MS"/>
                <a:cs typeface="Comic Sans MS"/>
              </a:rPr>
              <a:t>You</a:t>
            </a:r>
            <a:endParaRPr sz="1300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" y="0"/>
            <a:ext cx="12192000" cy="685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1600" y="4114800"/>
            <a:ext cx="6833234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mr-IN" sz="6000" dirty="0">
                <a:solidFill>
                  <a:srgbClr val="FF0000"/>
                </a:solidFill>
              </a:rPr>
              <a:t>भौतिक राशींचे मापन</a:t>
            </a:r>
            <a:endParaRPr sz="6000" dirty="0">
              <a:solidFill>
                <a:srgbClr val="FF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095" y="6486144"/>
            <a:ext cx="12204700" cy="378460"/>
            <a:chOff x="-6095" y="6486144"/>
            <a:chExt cx="12204700" cy="378460"/>
          </a:xfrm>
        </p:grpSpPr>
        <p:sp>
          <p:nvSpPr>
            <p:cNvPr id="4" name="object 4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121920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192000" y="3657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87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0" y="365760"/>
                  </a:moveTo>
                  <a:lnTo>
                    <a:pt x="12192000" y="3657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192">
              <a:solidFill>
                <a:srgbClr val="587E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719455"/>
            <a:chOff x="0" y="0"/>
            <a:chExt cx="12192000" cy="71945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2192000" cy="719455"/>
            </a:xfrm>
            <a:custGeom>
              <a:avLst/>
              <a:gdLst/>
              <a:ahLst/>
              <a:cxnLst/>
              <a:rect l="l" t="t" r="r" b="b"/>
              <a:pathLst>
                <a:path w="12192000" h="719455">
                  <a:moveTo>
                    <a:pt x="0" y="719327"/>
                  </a:moveTo>
                  <a:lnTo>
                    <a:pt x="12192000" y="71932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solidFill>
              <a:srgbClr val="587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2192000" cy="719455"/>
            </a:xfrm>
            <a:custGeom>
              <a:avLst/>
              <a:gdLst/>
              <a:ahLst/>
              <a:cxnLst/>
              <a:rect l="l" t="t" r="r" b="b"/>
              <a:pathLst>
                <a:path w="12192000" h="719455">
                  <a:moveTo>
                    <a:pt x="0" y="719327"/>
                  </a:moveTo>
                  <a:lnTo>
                    <a:pt x="12192000" y="719327"/>
                  </a:lnTo>
                  <a:lnTo>
                    <a:pt x="12192000" y="0"/>
                  </a:lnTo>
                </a:path>
                <a:path w="12192000" h="719455">
                  <a:moveTo>
                    <a:pt x="0" y="0"/>
                  </a:moveTo>
                  <a:lnTo>
                    <a:pt x="0" y="719327"/>
                  </a:lnTo>
                </a:path>
              </a:pathLst>
            </a:custGeom>
            <a:ln w="12192">
              <a:solidFill>
                <a:srgbClr val="587E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46605" y="151318"/>
            <a:ext cx="80987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r-IN" sz="3200" dirty="0"/>
              <a:t>दैनंदिन जीवनात वेगवेगळ्या वस्तूव पदार्थांचे मापन केले जाते.</a:t>
            </a:r>
            <a:endParaRPr sz="3200" dirty="0"/>
          </a:p>
        </p:txBody>
      </p:sp>
      <p:sp>
        <p:nvSpPr>
          <p:cNvPr id="13" name="object 13"/>
          <p:cNvSpPr txBox="1"/>
          <p:nvPr/>
        </p:nvSpPr>
        <p:spPr>
          <a:xfrm>
            <a:off x="533401" y="5598363"/>
            <a:ext cx="466976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mr-IN" sz="3200" dirty="0"/>
              <a:t>वस्तुमान</a:t>
            </a:r>
            <a:r>
              <a:rPr lang="en-IN" sz="3200" dirty="0"/>
              <a:t> </a:t>
            </a:r>
            <a:r>
              <a:rPr lang="mr-IN" sz="3200" dirty="0"/>
              <a:t>मापन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8400" y="5588203"/>
            <a:ext cx="45231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F90AC-3C25-49C2-A193-91F4C4F2272E}"/>
              </a:ext>
            </a:extLst>
          </p:cNvPr>
          <p:cNvSpPr txBox="1"/>
          <p:nvPr/>
        </p:nvSpPr>
        <p:spPr>
          <a:xfrm>
            <a:off x="6395058" y="5440982"/>
            <a:ext cx="526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घनफळ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mr-IN" sz="3600" dirty="0"/>
              <a:t>मापन</a:t>
            </a:r>
            <a:r>
              <a:rPr lang="en-IN" sz="36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IN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64C9AB-AE89-468A-872C-BD9551EB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903"/>
            <a:ext cx="6047686" cy="32493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AB600B-1ACB-4860-9262-46DA085F0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676400"/>
            <a:ext cx="3360725" cy="32575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1BEF4D-DA94-4083-9CDD-FD1D68335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05" y="3188756"/>
            <a:ext cx="2133600" cy="2143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783D08-BEA6-475B-80ED-CFDB7FD68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28553"/>
            <a:ext cx="2362200" cy="310539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DCD9E2-185F-46A5-949C-ED8E03BECBB3}"/>
              </a:ext>
            </a:extLst>
          </p:cNvPr>
          <p:cNvCxnSpPr/>
          <p:nvPr/>
        </p:nvCxnSpPr>
        <p:spPr>
          <a:xfrm>
            <a:off x="6096000" y="745287"/>
            <a:ext cx="0" cy="574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486144"/>
            <a:ext cx="12204700" cy="378460"/>
            <a:chOff x="-6095" y="6486144"/>
            <a:chExt cx="12204700" cy="378460"/>
          </a:xfrm>
        </p:grpSpPr>
        <p:sp>
          <p:nvSpPr>
            <p:cNvPr id="3" name="object 3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121920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192000" y="3657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87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0" y="365760"/>
                  </a:moveTo>
                  <a:lnTo>
                    <a:pt x="12192000" y="3657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192">
              <a:solidFill>
                <a:srgbClr val="587E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3049" y="-38100"/>
            <a:ext cx="12192000" cy="719455"/>
            <a:chOff x="0" y="0"/>
            <a:chExt cx="12192000" cy="71945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719455"/>
            </a:xfrm>
            <a:custGeom>
              <a:avLst/>
              <a:gdLst/>
              <a:ahLst/>
              <a:cxnLst/>
              <a:rect l="l" t="t" r="r" b="b"/>
              <a:pathLst>
                <a:path w="12192000" h="719455">
                  <a:moveTo>
                    <a:pt x="0" y="719327"/>
                  </a:moveTo>
                  <a:lnTo>
                    <a:pt x="12192000" y="71932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solidFill>
              <a:srgbClr val="587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719455"/>
            </a:xfrm>
            <a:custGeom>
              <a:avLst/>
              <a:gdLst/>
              <a:ahLst/>
              <a:cxnLst/>
              <a:rect l="l" t="t" r="r" b="b"/>
              <a:pathLst>
                <a:path w="12192000" h="719455">
                  <a:moveTo>
                    <a:pt x="0" y="719327"/>
                  </a:moveTo>
                  <a:lnTo>
                    <a:pt x="12192000" y="719327"/>
                  </a:lnTo>
                  <a:lnTo>
                    <a:pt x="12192000" y="0"/>
                  </a:lnTo>
                </a:path>
                <a:path w="12192000" h="719455">
                  <a:moveTo>
                    <a:pt x="0" y="0"/>
                  </a:moveTo>
                  <a:lnTo>
                    <a:pt x="0" y="719327"/>
                  </a:lnTo>
                </a:path>
              </a:pathLst>
            </a:custGeom>
            <a:ln w="12192">
              <a:solidFill>
                <a:srgbClr val="587E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8600" y="5835421"/>
            <a:ext cx="4441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mr-IN" sz="3200" dirty="0"/>
              <a:t>लांबी</a:t>
            </a:r>
            <a:r>
              <a:rPr lang="en-IN" sz="3200" dirty="0"/>
              <a:t> </a:t>
            </a:r>
            <a:r>
              <a:rPr lang="mr-IN" sz="3200" dirty="0"/>
              <a:t>मापन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1600" y="5751017"/>
            <a:ext cx="5648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mr-IN" sz="3200" dirty="0"/>
              <a:t>तापमान</a:t>
            </a:r>
            <a:r>
              <a:rPr lang="en-IN" sz="3200" dirty="0"/>
              <a:t> </a:t>
            </a:r>
            <a:r>
              <a:rPr lang="mr-IN" sz="3200" dirty="0"/>
              <a:t>मापन</a:t>
            </a:r>
            <a:r>
              <a:rPr lang="en-IN" sz="3200" dirty="0"/>
              <a:t> 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FF6EF-2D78-4EBB-862E-1BB0D2951E1E}"/>
              </a:ext>
            </a:extLst>
          </p:cNvPr>
          <p:cNvSpPr txBox="1"/>
          <p:nvPr/>
        </p:nvSpPr>
        <p:spPr>
          <a:xfrm>
            <a:off x="2286000" y="21638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r-IN" sz="1800" dirty="0"/>
              <a:t>दैनंदिन जीवनात वेगवेगळ्या वस्तूव पदार्थांचे मापन केले जाते.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297D34-7A20-4BD1-9412-3D4F76B9F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561"/>
            <a:ext cx="5181600" cy="5046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E7E0AD-FCA4-49D1-BD1A-FF2AEC584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80" y="1009667"/>
            <a:ext cx="6700520" cy="459888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878E-A251-4C7D-BAC6-69AE4864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000" dirty="0"/>
              <a:t>लांबी </a:t>
            </a:r>
            <a:r>
              <a:rPr lang="mr-IN" dirty="0"/>
              <a:t>मोजमापनाचे विविध प्रकार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79884-6981-4EC7-BBC1-16E1628DC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9391"/>
            <a:ext cx="8450555" cy="489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1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29F6-6908-4CCC-8E76-B1407CBA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000" dirty="0"/>
              <a:t>तापमान </a:t>
            </a:r>
            <a:r>
              <a:rPr lang="mr-IN" dirty="0"/>
              <a:t>मोजमापनाचे विविध प्रकार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6E9-C418-4032-869E-B32423FB1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DFC78-415B-480B-90C2-8232BA77D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9231"/>
            <a:ext cx="10134600" cy="50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8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486144"/>
            <a:ext cx="12204700" cy="378460"/>
            <a:chOff x="-6095" y="6486144"/>
            <a:chExt cx="12204700" cy="378460"/>
          </a:xfrm>
        </p:grpSpPr>
        <p:sp>
          <p:nvSpPr>
            <p:cNvPr id="3" name="object 3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121920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192000" y="3657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87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0" y="365760"/>
                  </a:moveTo>
                  <a:lnTo>
                    <a:pt x="12192000" y="3657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192">
              <a:solidFill>
                <a:srgbClr val="587E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2363" y="-65596"/>
            <a:ext cx="12192000" cy="719455"/>
            <a:chOff x="0" y="0"/>
            <a:chExt cx="12192000" cy="71945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719455"/>
            </a:xfrm>
            <a:custGeom>
              <a:avLst/>
              <a:gdLst/>
              <a:ahLst/>
              <a:cxnLst/>
              <a:rect l="l" t="t" r="r" b="b"/>
              <a:pathLst>
                <a:path w="12192000" h="719455">
                  <a:moveTo>
                    <a:pt x="0" y="719327"/>
                  </a:moveTo>
                  <a:lnTo>
                    <a:pt x="12192000" y="71932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solidFill>
              <a:srgbClr val="587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719455"/>
            </a:xfrm>
            <a:custGeom>
              <a:avLst/>
              <a:gdLst/>
              <a:ahLst/>
              <a:cxnLst/>
              <a:rect l="l" t="t" r="r" b="b"/>
              <a:pathLst>
                <a:path w="12192000" h="719455">
                  <a:moveTo>
                    <a:pt x="0" y="719327"/>
                  </a:moveTo>
                  <a:lnTo>
                    <a:pt x="12192000" y="719327"/>
                  </a:lnTo>
                  <a:lnTo>
                    <a:pt x="12192000" y="0"/>
                  </a:lnTo>
                </a:path>
                <a:path w="12192000" h="719455">
                  <a:moveTo>
                    <a:pt x="0" y="0"/>
                  </a:moveTo>
                  <a:lnTo>
                    <a:pt x="0" y="719327"/>
                  </a:lnTo>
                </a:path>
              </a:pathLst>
            </a:custGeom>
            <a:ln w="12192">
              <a:solidFill>
                <a:srgbClr val="587E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8600" y="945149"/>
            <a:ext cx="11189970" cy="52610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4660" indent="-342900">
              <a:lnSpc>
                <a:spcPct val="100000"/>
              </a:lnSpc>
              <a:spcBef>
                <a:spcPts val="1565"/>
              </a:spcBef>
              <a:buFont typeface="Arial" panose="020B0604020202020204" pitchFamily="34" charset="0"/>
              <a:buChar char="•"/>
            </a:pPr>
            <a:r>
              <a:rPr lang="mr-IN" sz="3200" dirty="0"/>
              <a:t>दैनंदिन जीवनात वेगवेगळ्या वस्तूव पदार्थांचे मापन केले जाते.</a:t>
            </a:r>
            <a:endParaRPr lang="en-IN" sz="3200" dirty="0"/>
          </a:p>
          <a:p>
            <a:pPr marL="454660" indent="-342900">
              <a:lnSpc>
                <a:spcPct val="100000"/>
              </a:lnSpc>
              <a:spcBef>
                <a:spcPts val="1565"/>
              </a:spcBef>
              <a:buFont typeface="Arial" panose="020B0604020202020204" pitchFamily="34" charset="0"/>
              <a:buChar char="•"/>
            </a:pPr>
            <a:r>
              <a:rPr lang="mr-IN" sz="3200" dirty="0"/>
              <a:t>भौतिक राशींचे परिमाण (</a:t>
            </a:r>
            <a:r>
              <a:rPr lang="en-IN" sz="3200" dirty="0"/>
              <a:t>Magnitude) </a:t>
            </a:r>
            <a:r>
              <a:rPr lang="mr-IN" sz="3200" dirty="0"/>
              <a:t>सांगण्यासाठी मूल्य (</a:t>
            </a:r>
            <a:r>
              <a:rPr lang="en-IN" sz="3200" dirty="0"/>
              <a:t>Value) </a:t>
            </a:r>
            <a:r>
              <a:rPr lang="mr-IN" sz="3200" dirty="0"/>
              <a:t>व एकक (</a:t>
            </a:r>
            <a:r>
              <a:rPr lang="en-IN" sz="3200" dirty="0"/>
              <a:t>Unit) </a:t>
            </a:r>
            <a:r>
              <a:rPr lang="mr-IN" sz="3200" dirty="0"/>
              <a:t>यांचा वापर करतात.</a:t>
            </a:r>
            <a:endParaRPr lang="en-IN" sz="3200" dirty="0"/>
          </a:p>
          <a:p>
            <a:pPr marL="454660" indent="-342900">
              <a:lnSpc>
                <a:spcPct val="100000"/>
              </a:lnSpc>
              <a:spcBef>
                <a:spcPts val="1565"/>
              </a:spcBef>
              <a:buFont typeface="Arial" panose="020B0604020202020204" pitchFamily="34" charset="0"/>
              <a:buChar char="•"/>
            </a:pPr>
            <a:r>
              <a:rPr lang="mr-IN" sz="3200" dirty="0"/>
              <a:t>उदारण</a:t>
            </a:r>
            <a:r>
              <a:rPr lang="en-IN" sz="3200" dirty="0"/>
              <a:t>:</a:t>
            </a:r>
            <a:r>
              <a:rPr lang="mr-IN" sz="3200" dirty="0"/>
              <a:t> </a:t>
            </a:r>
            <a:endParaRPr lang="en-IN" sz="3200" dirty="0"/>
          </a:p>
          <a:p>
            <a:pPr marL="784226" indent="-514350">
              <a:lnSpc>
                <a:spcPct val="100000"/>
              </a:lnSpc>
              <a:spcBef>
                <a:spcPts val="1560"/>
              </a:spcBef>
              <a:buFont typeface="+mj-lt"/>
              <a:buAutoNum type="arabicPeriod"/>
              <a:tabLst>
                <a:tab pos="727710" algn="l"/>
                <a:tab pos="728345" algn="l"/>
              </a:tabLst>
            </a:pPr>
            <a:r>
              <a:rPr lang="mr-IN" sz="3200" spc="-5" dirty="0">
                <a:latin typeface="Comic Sans MS"/>
                <a:cs typeface="Comic Sans MS"/>
              </a:rPr>
              <a:t>माणसाचं वजन ६५किलो आहे</a:t>
            </a:r>
            <a:r>
              <a:rPr sz="3200" spc="-5" dirty="0">
                <a:latin typeface="Comic Sans MS"/>
                <a:cs typeface="Comic Sans MS"/>
              </a:rPr>
              <a:t>.</a:t>
            </a:r>
            <a:endParaRPr sz="3200" dirty="0">
              <a:latin typeface="Comic Sans MS"/>
              <a:cs typeface="Comic Sans MS"/>
            </a:endParaRPr>
          </a:p>
          <a:p>
            <a:pPr marL="784226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  <a:tabLst>
                <a:tab pos="727710" algn="l"/>
                <a:tab pos="728345" algn="l"/>
              </a:tabLst>
            </a:pPr>
            <a:r>
              <a:rPr lang="mr-IN" sz="3200" spc="-5" dirty="0">
                <a:latin typeface="Comic Sans MS"/>
                <a:cs typeface="Comic Sans MS"/>
              </a:rPr>
              <a:t>टेबलाची लांबी 3 मिटर</a:t>
            </a:r>
            <a:r>
              <a:rPr sz="3200" spc="-5" dirty="0">
                <a:latin typeface="Comic Sans MS"/>
                <a:cs typeface="Comic Sans MS"/>
              </a:rPr>
              <a:t>.</a:t>
            </a:r>
            <a:endParaRPr sz="3200" dirty="0">
              <a:latin typeface="Comic Sans MS"/>
              <a:cs typeface="Comic Sans MS"/>
            </a:endParaRPr>
          </a:p>
          <a:p>
            <a:pPr marL="784226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  <a:tabLst>
                <a:tab pos="727710" algn="l"/>
                <a:tab pos="728345" algn="l"/>
              </a:tabLst>
            </a:pPr>
            <a:r>
              <a:rPr lang="mr-IN" sz="3200" spc="5" dirty="0">
                <a:latin typeface="Comic Sans MS"/>
                <a:cs typeface="Comic Sans MS"/>
              </a:rPr>
              <a:t>हाॅल चे क्षेत्र फळ १०० मिटर आहे</a:t>
            </a:r>
            <a:r>
              <a:rPr lang="en-IN" sz="3200" spc="5" dirty="0">
                <a:latin typeface="Comic Sans MS"/>
                <a:cs typeface="Comic Sans MS"/>
              </a:rPr>
              <a:t>.</a:t>
            </a:r>
          </a:p>
          <a:p>
            <a:pPr marL="784226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  <a:tabLst>
                <a:tab pos="727710" algn="l"/>
                <a:tab pos="728345" algn="l"/>
              </a:tabLst>
            </a:pPr>
            <a:r>
              <a:rPr lang="mr-IN" sz="3200" dirty="0">
                <a:latin typeface="Comic Sans MS"/>
                <a:cs typeface="Comic Sans MS"/>
              </a:rPr>
              <a:t>रुम चे तापमान २८°</a:t>
            </a:r>
            <a:r>
              <a:rPr lang="en-IN" sz="3200" dirty="0">
                <a:latin typeface="Comic Sans MS"/>
                <a:cs typeface="Comic Sans M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3C52F0-601E-4C54-81C9-7BAFBA1C8A74}"/>
              </a:ext>
            </a:extLst>
          </p:cNvPr>
          <p:cNvSpPr txBox="1"/>
          <p:nvPr/>
        </p:nvSpPr>
        <p:spPr>
          <a:xfrm>
            <a:off x="2819400" y="13679"/>
            <a:ext cx="6278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r-IN" sz="3200" dirty="0"/>
              <a:t>भौतिक राशी (</a:t>
            </a:r>
            <a:r>
              <a:rPr lang="en-IN" sz="3200" dirty="0"/>
              <a:t>Physical Quantities 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B3989C-B7EF-4BAA-8415-F9973E73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51752"/>
            <a:ext cx="2466975" cy="1847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6FFFDC-1710-48E2-8E10-773940829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726717"/>
            <a:ext cx="3962400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486144"/>
            <a:ext cx="12204700" cy="378460"/>
            <a:chOff x="-6095" y="6486144"/>
            <a:chExt cx="12204700" cy="378460"/>
          </a:xfrm>
        </p:grpSpPr>
        <p:sp>
          <p:nvSpPr>
            <p:cNvPr id="3" name="object 3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121920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192000" y="3657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87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0" y="365760"/>
                  </a:moveTo>
                  <a:lnTo>
                    <a:pt x="12192000" y="3657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192">
              <a:solidFill>
                <a:srgbClr val="587E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2363" y="-65596"/>
            <a:ext cx="12192000" cy="719455"/>
            <a:chOff x="0" y="0"/>
            <a:chExt cx="12192000" cy="71945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719455"/>
            </a:xfrm>
            <a:custGeom>
              <a:avLst/>
              <a:gdLst/>
              <a:ahLst/>
              <a:cxnLst/>
              <a:rect l="l" t="t" r="r" b="b"/>
              <a:pathLst>
                <a:path w="12192000" h="719455">
                  <a:moveTo>
                    <a:pt x="0" y="719327"/>
                  </a:moveTo>
                  <a:lnTo>
                    <a:pt x="12192000" y="71932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solidFill>
              <a:srgbClr val="587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719455"/>
            </a:xfrm>
            <a:custGeom>
              <a:avLst/>
              <a:gdLst/>
              <a:ahLst/>
              <a:cxnLst/>
              <a:rect l="l" t="t" r="r" b="b"/>
              <a:pathLst>
                <a:path w="12192000" h="719455">
                  <a:moveTo>
                    <a:pt x="0" y="719327"/>
                  </a:moveTo>
                  <a:lnTo>
                    <a:pt x="12192000" y="719327"/>
                  </a:lnTo>
                  <a:lnTo>
                    <a:pt x="12192000" y="0"/>
                  </a:lnTo>
                </a:path>
                <a:path w="12192000" h="719455">
                  <a:moveTo>
                    <a:pt x="0" y="0"/>
                  </a:moveTo>
                  <a:lnTo>
                    <a:pt x="0" y="719327"/>
                  </a:lnTo>
                </a:path>
              </a:pathLst>
            </a:custGeom>
            <a:ln w="12192">
              <a:solidFill>
                <a:srgbClr val="587E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C3C52F0-601E-4C54-81C9-7BAFBA1C8A74}"/>
              </a:ext>
            </a:extLst>
          </p:cNvPr>
          <p:cNvSpPr txBox="1"/>
          <p:nvPr/>
        </p:nvSpPr>
        <p:spPr>
          <a:xfrm>
            <a:off x="2819400" y="13679"/>
            <a:ext cx="6278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r-IN" sz="3200" dirty="0"/>
              <a:t>अदिश राशी (</a:t>
            </a:r>
            <a:r>
              <a:rPr lang="en-IN" sz="3200" dirty="0"/>
              <a:t>Scalar Quantity)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827AD-C23F-4642-988A-43BD1E7818E7}"/>
              </a:ext>
            </a:extLst>
          </p:cNvPr>
          <p:cNvSpPr txBox="1"/>
          <p:nvPr/>
        </p:nvSpPr>
        <p:spPr>
          <a:xfrm>
            <a:off x="381000" y="983040"/>
            <a:ext cx="883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mr-IN" sz="3200" dirty="0"/>
              <a:t>केवळ परिमाणाच्या साहाय्याने पूर्णपणे व्यक्त करता येणारी राशी म्हणजे अदिश राशी होय.</a:t>
            </a: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mr-IN" sz="3200" dirty="0"/>
              <a:t>उदाहरणार्थ, लांबी, रुंदी, क्षेत्रफळ, वस्तुमान, तापमान, घनता, कालावधी, कार्य इत्यादी </a:t>
            </a: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mr-IN" sz="3200" dirty="0"/>
              <a:t>राशी व्यक्त करण्यासाठी केवळ परिमाणाचा म्हणजेच मूल्य व एककाचा वापर होतो. </a:t>
            </a: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mr-IN" sz="3200" dirty="0"/>
              <a:t>उदाहरणार्थ रस्त्याची लांबी दोन किलोमीटर, 101० फॅरनहाइट ताप इत्यादी</a:t>
            </a:r>
            <a:endParaRPr lang="en-IN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39B30C-1D46-4254-9B3C-68E4C694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19400"/>
            <a:ext cx="3743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3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486144"/>
            <a:ext cx="12204700" cy="378460"/>
            <a:chOff x="-6095" y="6486144"/>
            <a:chExt cx="12204700" cy="378460"/>
          </a:xfrm>
        </p:grpSpPr>
        <p:sp>
          <p:nvSpPr>
            <p:cNvPr id="3" name="object 3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121920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192000" y="3657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87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92240"/>
              <a:ext cx="12192000" cy="365760"/>
            </a:xfrm>
            <a:custGeom>
              <a:avLst/>
              <a:gdLst/>
              <a:ahLst/>
              <a:cxnLst/>
              <a:rect l="l" t="t" r="r" b="b"/>
              <a:pathLst>
                <a:path w="12192000" h="365759">
                  <a:moveTo>
                    <a:pt x="0" y="365760"/>
                  </a:moveTo>
                  <a:lnTo>
                    <a:pt x="12192000" y="3657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192">
              <a:solidFill>
                <a:srgbClr val="587E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2363" y="-65596"/>
            <a:ext cx="12192000" cy="719455"/>
            <a:chOff x="0" y="0"/>
            <a:chExt cx="12192000" cy="71945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719455"/>
            </a:xfrm>
            <a:custGeom>
              <a:avLst/>
              <a:gdLst/>
              <a:ahLst/>
              <a:cxnLst/>
              <a:rect l="l" t="t" r="r" b="b"/>
              <a:pathLst>
                <a:path w="12192000" h="719455">
                  <a:moveTo>
                    <a:pt x="0" y="719327"/>
                  </a:moveTo>
                  <a:lnTo>
                    <a:pt x="12192000" y="71932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solidFill>
              <a:srgbClr val="587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719455"/>
            </a:xfrm>
            <a:custGeom>
              <a:avLst/>
              <a:gdLst/>
              <a:ahLst/>
              <a:cxnLst/>
              <a:rect l="l" t="t" r="r" b="b"/>
              <a:pathLst>
                <a:path w="12192000" h="719455">
                  <a:moveTo>
                    <a:pt x="0" y="719327"/>
                  </a:moveTo>
                  <a:lnTo>
                    <a:pt x="12192000" y="719327"/>
                  </a:lnTo>
                  <a:lnTo>
                    <a:pt x="12192000" y="0"/>
                  </a:lnTo>
                </a:path>
                <a:path w="12192000" h="719455">
                  <a:moveTo>
                    <a:pt x="0" y="0"/>
                  </a:moveTo>
                  <a:lnTo>
                    <a:pt x="0" y="719327"/>
                  </a:lnTo>
                </a:path>
              </a:pathLst>
            </a:custGeom>
            <a:ln w="12192">
              <a:solidFill>
                <a:srgbClr val="587E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C3C52F0-601E-4C54-81C9-7BAFBA1C8A74}"/>
              </a:ext>
            </a:extLst>
          </p:cNvPr>
          <p:cNvSpPr txBox="1"/>
          <p:nvPr/>
        </p:nvSpPr>
        <p:spPr>
          <a:xfrm>
            <a:off x="2819400" y="13679"/>
            <a:ext cx="6278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r-IN" sz="3200" dirty="0"/>
              <a:t>सदिश राशी (</a:t>
            </a:r>
            <a:r>
              <a:rPr lang="en-IN" sz="3200" dirty="0"/>
              <a:t>Vector Quantity)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D3EDF-4EC2-45AD-9ED4-FBB9D4611226}"/>
              </a:ext>
            </a:extLst>
          </p:cNvPr>
          <p:cNvSpPr txBox="1"/>
          <p:nvPr/>
        </p:nvSpPr>
        <p:spPr>
          <a:xfrm>
            <a:off x="381000" y="1143000"/>
            <a:ext cx="1074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mr-IN" sz="3600" dirty="0"/>
              <a:t>परिमाण व दिशा यांच्या साहाय्याने पूर्णपणे व्यक्त करता येणारी राशी म्हणजे सदिश राशी होय. 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mr-IN" sz="3600" dirty="0"/>
              <a:t>विस्थापन, वेग या सदिश राशी आहेत. उदाहरणार्थ, 20 किलोमीटर विस्थापन उत्तर दिशेस, मुंबईच्या दिशेने आकाशात 500 किमी प्रतितास वेगाने चाललेले विमान.</a:t>
            </a:r>
            <a:endParaRPr lang="en-IN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272361-FB6F-46C0-B9EF-4A507255B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419600"/>
            <a:ext cx="453294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378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350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Carlito</vt:lpstr>
      <vt:lpstr>Comic Sans MS</vt:lpstr>
      <vt:lpstr>Office Theme</vt:lpstr>
      <vt:lpstr>PowerPoint Presentation</vt:lpstr>
      <vt:lpstr>PowerPoint Presentation</vt:lpstr>
      <vt:lpstr>दैनंदिन जीवनात वेगवेगळ्या वस्तूव पदार्थांचे मापन केले जाते.</vt:lpstr>
      <vt:lpstr>PowerPoint Presentation</vt:lpstr>
      <vt:lpstr>लांबी मोजमापनाचे विविध प्रकार</vt:lpstr>
      <vt:lpstr>तापमान मोजमापनाचे विविध प्रकार</vt:lpstr>
      <vt:lpstr>PowerPoint Presentation</vt:lpstr>
      <vt:lpstr>PowerPoint Presentation</vt:lpstr>
      <vt:lpstr>PowerPoint Presentation</vt:lpstr>
      <vt:lpstr>उदाहरण अदिश राशी व सदिश राशी </vt:lpstr>
      <vt:lpstr>PowerPoint Presentation</vt:lpstr>
      <vt:lpstr>SI TO CGS</vt:lpstr>
      <vt:lpstr>PowerPoint Presentation</vt:lpstr>
      <vt:lpstr>PowerPoint Presentation</vt:lpstr>
      <vt:lpstr>पायाभूत राशीः</vt:lpstr>
      <vt:lpstr>This is to be converted into marathi</vt:lpstr>
      <vt:lpstr>मोजमाप करत असतानाच्या काही प्रमुख त्रुटी 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Shirish Barkul</dc:creator>
  <cp:lastModifiedBy>shirish barkul</cp:lastModifiedBy>
  <cp:revision>21</cp:revision>
  <dcterms:created xsi:type="dcterms:W3CDTF">2021-06-13T08:38:49Z</dcterms:created>
  <dcterms:modified xsi:type="dcterms:W3CDTF">2021-07-24T10:29:55Z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2021-06-13T00:00:00Z</vt:filetime>
  </property>
</Properties>
</file>