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52"/>
  </p:notesMasterIdLst>
  <p:sldIdLst>
    <p:sldId id="257" r:id="rId2"/>
    <p:sldId id="258" r:id="rId3"/>
    <p:sldId id="280" r:id="rId4"/>
    <p:sldId id="281" r:id="rId5"/>
    <p:sldId id="282" r:id="rId6"/>
    <p:sldId id="283" r:id="rId7"/>
    <p:sldId id="284" r:id="rId8"/>
    <p:sldId id="289" r:id="rId9"/>
    <p:sldId id="285" r:id="rId10"/>
    <p:sldId id="312" r:id="rId11"/>
    <p:sldId id="314" r:id="rId12"/>
    <p:sldId id="313" r:id="rId13"/>
    <p:sldId id="315" r:id="rId14"/>
    <p:sldId id="297" r:id="rId15"/>
    <p:sldId id="279" r:id="rId16"/>
    <p:sldId id="288" r:id="rId17"/>
    <p:sldId id="290" r:id="rId18"/>
    <p:sldId id="291" r:id="rId19"/>
    <p:sldId id="287" r:id="rId20"/>
    <p:sldId id="286" r:id="rId21"/>
    <p:sldId id="295" r:id="rId22"/>
    <p:sldId id="296" r:id="rId23"/>
    <p:sldId id="317" r:id="rId24"/>
    <p:sldId id="293" r:id="rId25"/>
    <p:sldId id="261" r:id="rId26"/>
    <p:sldId id="259" r:id="rId27"/>
    <p:sldId id="301" r:id="rId28"/>
    <p:sldId id="302" r:id="rId29"/>
    <p:sldId id="292" r:id="rId30"/>
    <p:sldId id="300" r:id="rId31"/>
    <p:sldId id="298" r:id="rId32"/>
    <p:sldId id="299" r:id="rId33"/>
    <p:sldId id="260" r:id="rId34"/>
    <p:sldId id="303" r:id="rId35"/>
    <p:sldId id="266" r:id="rId36"/>
    <p:sldId id="271" r:id="rId37"/>
    <p:sldId id="267" r:id="rId38"/>
    <p:sldId id="304" r:id="rId39"/>
    <p:sldId id="305" r:id="rId40"/>
    <p:sldId id="306" r:id="rId41"/>
    <p:sldId id="307" r:id="rId42"/>
    <p:sldId id="308" r:id="rId43"/>
    <p:sldId id="309" r:id="rId44"/>
    <p:sldId id="263" r:id="rId45"/>
    <p:sldId id="277" r:id="rId46"/>
    <p:sldId id="311" r:id="rId47"/>
    <p:sldId id="318" r:id="rId48"/>
    <p:sldId id="310" r:id="rId49"/>
    <p:sldId id="319" r:id="rId50"/>
    <p:sldId id="272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15"/>
    <a:srgbClr val="008080"/>
    <a:srgbClr val="00B8B4"/>
    <a:srgbClr val="66FFCC"/>
    <a:srgbClr val="66CCFF"/>
    <a:srgbClr val="00DAD5"/>
    <a:srgbClr val="FFD1A3"/>
    <a:srgbClr val="FFA500"/>
    <a:srgbClr val="FF9933"/>
    <a:srgbClr val="F1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3360" autoAdjust="0"/>
  </p:normalViewPr>
  <p:slideViewPr>
    <p:cSldViewPr snapToGrid="0">
      <p:cViewPr varScale="1">
        <p:scale>
          <a:sx n="44" d="100"/>
          <a:sy n="44" d="100"/>
        </p:scale>
        <p:origin x="81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7C842-FCBB-4797-A4F8-7E8FA75B7449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4207E-AF3A-43A0-B220-F1A4ED21A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81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7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782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668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741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250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883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214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720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296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948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10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182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2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4833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0382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200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https://losc.ligo.org/s/events/GW150914/GW150914_tutorial.html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880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1185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http://www.slideshare.net/nishanbose/introduction-to-github-55872492/7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442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7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561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0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209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99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346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67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96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89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74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12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71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34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37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5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 userDrawn="1"/>
        </p:nvSpPr>
        <p:spPr>
          <a:xfrm>
            <a:off x="1966584" y="5849654"/>
            <a:ext cx="996632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@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kirstie_j</a:t>
            </a:r>
            <a:endParaRPr lang="en-GB" sz="1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pPr algn="r"/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www.github.com/KirstieJane/ReproducibleResearch 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1" y="5319749"/>
            <a:ext cx="2098009" cy="1262028"/>
          </a:xfrm>
          <a:prstGeom prst="rect">
            <a:avLst/>
          </a:prstGeom>
        </p:spPr>
      </p:pic>
      <p:pic>
        <p:nvPicPr>
          <p:cNvPr id="1028" name="Picture 4" descr="https://image.freepik.com/free-icon/social-twitter-bird-symbol_318-27588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292" y="6080108"/>
            <a:ext cx="250810" cy="25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60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37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58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89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8800" b="1" dirty="0">
                <a:solidFill>
                  <a:srgbClr val="008080"/>
                </a:solidFill>
                <a:latin typeface="Gill Sans MT" panose="020B0502020104020203" pitchFamily="34" charset="0"/>
              </a:rPr>
              <a:t>Making your research reproducible</a:t>
            </a:r>
          </a:p>
        </p:txBody>
      </p:sp>
    </p:spTree>
    <p:extLst>
      <p:ext uri="{BB962C8B-B14F-4D97-AF65-F5344CB8AC3E}">
        <p14:creationId xmlns:p14="http://schemas.microsoft.com/office/powerpoint/2010/main" val="106613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Barriers to reproducible research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8078" y="4459883"/>
            <a:ext cx="3657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8A15"/>
                </a:solidFill>
                <a:latin typeface="Gill Sans MT" panose="020B0502020104020203" pitchFamily="34" charset="0"/>
              </a:rPr>
              <a:t>Held to higher standards than others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0587" y="553761"/>
            <a:ext cx="3416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8A15"/>
                </a:solidFill>
                <a:latin typeface="Gill Sans MT" panose="020B0502020104020203" pitchFamily="34" charset="0"/>
              </a:rPr>
              <a:t>Is not considered for promotion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18832" y="2477079"/>
            <a:ext cx="327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Takes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696" y="2110103"/>
            <a:ext cx="327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Support additional users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3845" y="586609"/>
            <a:ext cx="3304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Requires additional skills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3046" y="5059330"/>
            <a:ext cx="449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Publication bias towards novel findings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09518" y="1553749"/>
            <a:ext cx="341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Plead the 5th</a:t>
            </a:r>
          </a:p>
        </p:txBody>
      </p:sp>
    </p:spTree>
    <p:extLst>
      <p:ext uri="{BB962C8B-B14F-4D97-AF65-F5344CB8AC3E}">
        <p14:creationId xmlns:p14="http://schemas.microsoft.com/office/powerpoint/2010/main" val="1130682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Barriers to reproducible research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8078" y="4459883"/>
            <a:ext cx="3657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Held to higher standards than others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0587" y="553761"/>
            <a:ext cx="3416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Is not considered for promotion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18832" y="2477079"/>
            <a:ext cx="327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Takes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696" y="2110103"/>
            <a:ext cx="327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Support additional users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3845" y="586609"/>
            <a:ext cx="3304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Requires additional skills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3046" y="5059330"/>
            <a:ext cx="449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8A15"/>
                </a:solidFill>
                <a:latin typeface="Gill Sans MT" panose="020B0502020104020203" pitchFamily="34" charset="0"/>
              </a:rPr>
              <a:t>Publication bias towards novel findings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09518" y="1553749"/>
            <a:ext cx="341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8A15"/>
                </a:solidFill>
                <a:latin typeface="Gill Sans MT" panose="020B0502020104020203" pitchFamily="34" charset="0"/>
              </a:rPr>
              <a:t>Plead the 5th</a:t>
            </a:r>
          </a:p>
        </p:txBody>
      </p:sp>
    </p:spTree>
    <p:extLst>
      <p:ext uri="{BB962C8B-B14F-4D97-AF65-F5344CB8AC3E}">
        <p14:creationId xmlns:p14="http://schemas.microsoft.com/office/powerpoint/2010/main" val="1472838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Barriers to reproducible research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8078" y="4459883"/>
            <a:ext cx="3657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Held to higher standards than others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0587" y="553761"/>
            <a:ext cx="3416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Is not considered for promotion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18832" y="2477079"/>
            <a:ext cx="327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8A15"/>
                </a:solidFill>
                <a:latin typeface="Gill Sans MT" panose="020B0502020104020203" pitchFamily="34" charset="0"/>
              </a:rPr>
              <a:t>Takes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696" y="2110103"/>
            <a:ext cx="327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Support additional users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3845" y="586609"/>
            <a:ext cx="3304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Requires additional skills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3046" y="5059330"/>
            <a:ext cx="449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Publication bias towards novel findings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09518" y="1553749"/>
            <a:ext cx="341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Plead the 5th</a:t>
            </a:r>
          </a:p>
        </p:txBody>
      </p:sp>
    </p:spTree>
    <p:extLst>
      <p:ext uri="{BB962C8B-B14F-4D97-AF65-F5344CB8AC3E}">
        <p14:creationId xmlns:p14="http://schemas.microsoft.com/office/powerpoint/2010/main" val="3543251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Barriers to reproducible research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8078" y="4459883"/>
            <a:ext cx="3657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Held to higher standards than others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0587" y="553761"/>
            <a:ext cx="3416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Is not considered for promotion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18832" y="2477079"/>
            <a:ext cx="327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Takes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696" y="2110103"/>
            <a:ext cx="327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8A15"/>
                </a:solidFill>
                <a:latin typeface="Gill Sans MT" panose="020B0502020104020203" pitchFamily="34" charset="0"/>
              </a:rPr>
              <a:t>Support additional users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3845" y="586609"/>
            <a:ext cx="3304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Requires additional skills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3046" y="5059330"/>
            <a:ext cx="449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Publication bias towards novel findings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09518" y="1553749"/>
            <a:ext cx="341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Plead the 5th</a:t>
            </a:r>
          </a:p>
        </p:txBody>
      </p:sp>
    </p:spTree>
    <p:extLst>
      <p:ext uri="{BB962C8B-B14F-4D97-AF65-F5344CB8AC3E}">
        <p14:creationId xmlns:p14="http://schemas.microsoft.com/office/powerpoint/2010/main" val="3259199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Barriers to reproducible research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8078" y="4459883"/>
            <a:ext cx="3657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Held to higher standards than others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0587" y="553761"/>
            <a:ext cx="3416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Is not considered for promotion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18832" y="2477079"/>
            <a:ext cx="327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Takes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696" y="2110103"/>
            <a:ext cx="327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Support additional users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3845" y="586609"/>
            <a:ext cx="3304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8A15"/>
                </a:solidFill>
                <a:latin typeface="Gill Sans MT" panose="020B0502020104020203" pitchFamily="34" charset="0"/>
              </a:rPr>
              <a:t>Requires additional skills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3046" y="5059330"/>
            <a:ext cx="449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Publication bias towards novel findings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09518" y="1553749"/>
            <a:ext cx="341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Plead the 5th</a:t>
            </a:r>
          </a:p>
        </p:txBody>
      </p:sp>
    </p:spTree>
    <p:extLst>
      <p:ext uri="{BB962C8B-B14F-4D97-AF65-F5344CB8AC3E}">
        <p14:creationId xmlns:p14="http://schemas.microsoft.com/office/powerpoint/2010/main" val="3034659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Start small</a:t>
            </a:r>
          </a:p>
        </p:txBody>
      </p:sp>
    </p:spTree>
    <p:extLst>
      <p:ext uri="{BB962C8B-B14F-4D97-AF65-F5344CB8AC3E}">
        <p14:creationId xmlns:p14="http://schemas.microsoft.com/office/powerpoint/2010/main" val="2005331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Protocols.io</a:t>
            </a:r>
          </a:p>
        </p:txBody>
      </p:sp>
    </p:spTree>
    <p:extLst>
      <p:ext uri="{BB962C8B-B14F-4D97-AF65-F5344CB8AC3E}">
        <p14:creationId xmlns:p14="http://schemas.microsoft.com/office/powerpoint/2010/main" val="3492988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7762"/>
          <a:stretch/>
        </p:blipFill>
        <p:spPr>
          <a:xfrm>
            <a:off x="837972" y="290284"/>
            <a:ext cx="10487025" cy="626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57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Coding your analyses</a:t>
            </a:r>
          </a:p>
        </p:txBody>
      </p:sp>
    </p:spTree>
    <p:extLst>
      <p:ext uri="{BB962C8B-B14F-4D97-AF65-F5344CB8AC3E}">
        <p14:creationId xmlns:p14="http://schemas.microsoft.com/office/powerpoint/2010/main" val="833624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Comments are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your friend!</a:t>
            </a:r>
          </a:p>
        </p:txBody>
      </p:sp>
    </p:spTree>
    <p:extLst>
      <p:ext uri="{BB962C8B-B14F-4D97-AF65-F5344CB8AC3E}">
        <p14:creationId xmlns:p14="http://schemas.microsoft.com/office/powerpoint/2010/main" val="63370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Reproducible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vs Replicable</a:t>
            </a:r>
          </a:p>
        </p:txBody>
      </p:sp>
    </p:spTree>
    <p:extLst>
      <p:ext uri="{BB962C8B-B14F-4D97-AF65-F5344CB8AC3E}">
        <p14:creationId xmlns:p14="http://schemas.microsoft.com/office/powerpoint/2010/main" val="3667450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3047" t="11156" r="41900" b="3924"/>
          <a:stretch/>
        </p:blipFill>
        <p:spPr>
          <a:xfrm>
            <a:off x="1136311" y="499621"/>
            <a:ext cx="5149558" cy="51564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2751" t="13647" r="42902" b="4085"/>
          <a:stretch/>
        </p:blipFill>
        <p:spPr>
          <a:xfrm>
            <a:off x="6285869" y="499621"/>
            <a:ext cx="5575827" cy="54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2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Aim for 40% comments in your code</a:t>
            </a:r>
          </a:p>
        </p:txBody>
      </p:sp>
    </p:spTree>
    <p:extLst>
      <p:ext uri="{BB962C8B-B14F-4D97-AF65-F5344CB8AC3E}">
        <p14:creationId xmlns:p14="http://schemas.microsoft.com/office/powerpoint/2010/main" val="3102316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Share your comments with the original author</a:t>
            </a:r>
          </a:p>
        </p:txBody>
      </p:sp>
    </p:spTree>
    <p:extLst>
      <p:ext uri="{BB962C8B-B14F-4D97-AF65-F5344CB8AC3E}">
        <p14:creationId xmlns:p14="http://schemas.microsoft.com/office/powerpoint/2010/main" val="672812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StackOverflow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&amp; MWEs</a:t>
            </a:r>
          </a:p>
        </p:txBody>
      </p:sp>
    </p:spTree>
    <p:extLst>
      <p:ext uri="{BB962C8B-B14F-4D97-AF65-F5344CB8AC3E}">
        <p14:creationId xmlns:p14="http://schemas.microsoft.com/office/powerpoint/2010/main" val="2286252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Python vs R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(vs </a:t>
            </a:r>
            <a:r>
              <a:rPr lang="en-GB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Matlab</a:t>
            </a:r>
            <a:r>
              <a:rPr lang="en-GB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 vs STATA </a:t>
            </a:r>
            <a:r>
              <a:rPr lang="en-GB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etc</a:t>
            </a:r>
            <a:r>
              <a:rPr lang="en-GB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…)</a:t>
            </a:r>
            <a:endParaRPr lang="en-GB" sz="72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425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Python vs R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4800" b="1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(vs </a:t>
            </a:r>
            <a:r>
              <a:rPr lang="en-GB" sz="4800" b="1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Matlab</a:t>
            </a:r>
            <a:r>
              <a:rPr lang="en-GB" sz="4800" b="1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 vs STATA </a:t>
            </a:r>
            <a:r>
              <a:rPr lang="en-GB" sz="4800" b="1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etc</a:t>
            </a:r>
            <a:r>
              <a:rPr lang="en-GB" sz="4800" b="1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…)</a:t>
            </a:r>
            <a:endParaRPr lang="en-GB" sz="7200" b="1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589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R Studio</a:t>
            </a:r>
          </a:p>
        </p:txBody>
      </p:sp>
    </p:spTree>
    <p:extLst>
      <p:ext uri="{BB962C8B-B14F-4D97-AF65-F5344CB8AC3E}">
        <p14:creationId xmlns:p14="http://schemas.microsoft.com/office/powerpoint/2010/main" val="1264198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rprogramming.net/wp-content/uploads/2012/10/RStudio-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287" y="1608138"/>
            <a:ext cx="5275912" cy="438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psytoolkit.org/lessons/rstudio-screen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24" y="625841"/>
            <a:ext cx="6026418" cy="332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500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66" y="433137"/>
            <a:ext cx="11235729" cy="50276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28433" y="5276584"/>
            <a:ext cx="8868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Shiny gallery</a:t>
            </a:r>
          </a:p>
        </p:txBody>
      </p:sp>
    </p:spTree>
    <p:extLst>
      <p:ext uri="{BB962C8B-B14F-4D97-AF65-F5344CB8AC3E}">
        <p14:creationId xmlns:p14="http://schemas.microsoft.com/office/powerpoint/2010/main" val="1891573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Anaconda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85" y="736055"/>
            <a:ext cx="11188475" cy="445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2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414918"/>
              </p:ext>
            </p:extLst>
          </p:nvPr>
        </p:nvGraphicFramePr>
        <p:xfrm>
          <a:off x="2214880" y="799676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953685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6366140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47985190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8880405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50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Data</a:t>
                      </a:r>
                    </a:p>
                  </a:txBody>
                  <a:tcPr anchor="ctr"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88488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976131"/>
                  </a:ext>
                </a:extLst>
              </a:tr>
              <a:tr h="1645920">
                <a:tc rowSpan="2">
                  <a:txBody>
                    <a:bodyPr/>
                    <a:lstStyle/>
                    <a:p>
                      <a:pPr algn="ctr"/>
                      <a:r>
                        <a:rPr lang="en-GB" sz="5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Code</a:t>
                      </a:r>
                    </a:p>
                  </a:txBody>
                  <a:tcPr vert="vert270" anchor="ctr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40244"/>
                  </a:ext>
                </a:extLst>
              </a:tr>
              <a:tr h="16459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93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690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Matplotlib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&amp; </a:t>
            </a:r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Seaborn</a:t>
            </a:r>
            <a:endParaRPr lang="en-GB" sz="7200" b="1" dirty="0">
              <a:solidFill>
                <a:srgbClr val="00808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456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Matplotlib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&amp; </a:t>
            </a:r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Seaborn</a:t>
            </a:r>
            <a:endParaRPr lang="en-GB" sz="7200" b="1" dirty="0">
              <a:solidFill>
                <a:srgbClr val="008080"/>
              </a:solidFill>
              <a:latin typeface="Gill Sans MT" panose="020B05020201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377" t="17000" r="32532"/>
          <a:stretch/>
        </p:blipFill>
        <p:spPr>
          <a:xfrm>
            <a:off x="4018547" y="264695"/>
            <a:ext cx="7868652" cy="632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950" y="1140607"/>
            <a:ext cx="34163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Matplotlib</a:t>
            </a:r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 gallery</a:t>
            </a:r>
          </a:p>
          <a:p>
            <a:pPr algn="ctr"/>
            <a:endParaRPr lang="en-GB" sz="36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Click each example to see source code</a:t>
            </a:r>
          </a:p>
        </p:txBody>
      </p:sp>
    </p:spTree>
    <p:extLst>
      <p:ext uri="{BB962C8B-B14F-4D97-AF65-F5344CB8AC3E}">
        <p14:creationId xmlns:p14="http://schemas.microsoft.com/office/powerpoint/2010/main" val="3726495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Matplotlib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&amp; </a:t>
            </a:r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Seaborn</a:t>
            </a:r>
            <a:endParaRPr lang="en-GB" sz="7200" b="1" dirty="0">
              <a:solidFill>
                <a:srgbClr val="008080"/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61" y="741792"/>
            <a:ext cx="10564479" cy="45347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28433" y="5276584"/>
            <a:ext cx="8868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Seaborn</a:t>
            </a:r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 gallery</a:t>
            </a:r>
          </a:p>
        </p:txBody>
      </p:sp>
    </p:spTree>
    <p:extLst>
      <p:ext uri="{BB962C8B-B14F-4D97-AF65-F5344CB8AC3E}">
        <p14:creationId xmlns:p14="http://schemas.microsoft.com/office/powerpoint/2010/main" val="1211233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5" y="752222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Jupyter</a:t>
            </a: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 Notebook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201" y="2777797"/>
            <a:ext cx="6333332" cy="316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47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69" y="357644"/>
            <a:ext cx="8299019" cy="40035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20104"/>
          <a:stretch/>
        </p:blipFill>
        <p:spPr>
          <a:xfrm>
            <a:off x="5678903" y="1806713"/>
            <a:ext cx="6160170" cy="47201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9969" y="4361151"/>
            <a:ext cx="6027917" cy="341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https://losc.ligo.org/s/events/GW150914/GW150914_tutorial.html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399" y="4899776"/>
            <a:ext cx="3744687" cy="76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22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Community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6" y="362857"/>
            <a:ext cx="2318379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6369" y="3842105"/>
            <a:ext cx="817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https://www.mozillascience.org</a:t>
            </a:r>
          </a:p>
        </p:txBody>
      </p:sp>
      <p:pic>
        <p:nvPicPr>
          <p:cNvPr id="1034" name="Picture 10" descr="http://www.software.ac.uk/sites/default/files/images/content/SoftwareCarpenty_log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62" b="20111"/>
          <a:stretch/>
        </p:blipFill>
        <p:spPr bwMode="auto">
          <a:xfrm>
            <a:off x="6657975" y="362857"/>
            <a:ext cx="513088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software.ac.uk/sites/default/files/images/content/DC1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076" y="609600"/>
            <a:ext cx="291541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196369" y="4797037"/>
            <a:ext cx="817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http://data-carpentry.org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6369" y="4319571"/>
            <a:ext cx="817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http://software-carpentry.org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96369" y="5274503"/>
            <a:ext cx="817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https://www.coursera.org/specializations/jhu-data-science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6369" y="5751967"/>
            <a:ext cx="817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https://www.coursera.org/learn/python/home/info</a:t>
            </a:r>
          </a:p>
        </p:txBody>
      </p:sp>
    </p:spTree>
    <p:extLst>
      <p:ext uri="{BB962C8B-B14F-4D97-AF65-F5344CB8AC3E}">
        <p14:creationId xmlns:p14="http://schemas.microsoft.com/office/powerpoint/2010/main" val="1332079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Git vs GitHub</a:t>
            </a:r>
          </a:p>
        </p:txBody>
      </p:sp>
    </p:spTree>
    <p:extLst>
      <p:ext uri="{BB962C8B-B14F-4D97-AF65-F5344CB8AC3E}">
        <p14:creationId xmlns:p14="http://schemas.microsoft.com/office/powerpoint/2010/main" val="4093486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1966585" y="5899758"/>
            <a:ext cx="9966325" cy="80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www.stemmrolemodels.com</a:t>
            </a:r>
          </a:p>
          <a:p>
            <a:pPr algn="r"/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www.github.com/KirstieJane/STEMMRoleModels </a:t>
            </a:r>
          </a:p>
        </p:txBody>
      </p:sp>
      <p:pic>
        <p:nvPicPr>
          <p:cNvPr id="3074" name="Picture 2" descr="http://3.bp.blogspot.com/-SnWr9oa-G30/UY6tZKwGZPI/AAAAAAAABLc/dyQGoX_i3E8/s800/Githu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4" y="667667"/>
            <a:ext cx="7207751" cy="488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2263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tHub Flow - Create a Branch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06500" y="5388709"/>
            <a:ext cx="8178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http://www.slideshare.net/nishanbose/introduction-to-github-55872492/7</a:t>
            </a:r>
          </a:p>
        </p:txBody>
      </p:sp>
    </p:spTree>
    <p:extLst>
      <p:ext uri="{BB962C8B-B14F-4D97-AF65-F5344CB8AC3E}">
        <p14:creationId xmlns:p14="http://schemas.microsoft.com/office/powerpoint/2010/main" val="25772445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tHub Flow - Create a Branch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Hub Flow - Add Commits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06500" y="5374195"/>
            <a:ext cx="8178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http://www.slideshare.net/nishanbose/introduction-to-github-55872492/7</a:t>
            </a:r>
          </a:p>
        </p:txBody>
      </p:sp>
    </p:spTree>
    <p:extLst>
      <p:ext uri="{BB962C8B-B14F-4D97-AF65-F5344CB8AC3E}">
        <p14:creationId xmlns:p14="http://schemas.microsoft.com/office/powerpoint/2010/main" val="392467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942257"/>
              </p:ext>
            </p:extLst>
          </p:nvPr>
        </p:nvGraphicFramePr>
        <p:xfrm>
          <a:off x="2214880" y="799676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953685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6366140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47985190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8880405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50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Data</a:t>
                      </a:r>
                    </a:p>
                  </a:txBody>
                  <a:tcPr anchor="ctr"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88488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976131"/>
                  </a:ext>
                </a:extLst>
              </a:tr>
              <a:tr h="1645920">
                <a:tc rowSpan="2">
                  <a:txBody>
                    <a:bodyPr/>
                    <a:lstStyle/>
                    <a:p>
                      <a:pPr algn="ctr"/>
                      <a:r>
                        <a:rPr lang="en-GB" sz="5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Code</a:t>
                      </a:r>
                    </a:p>
                  </a:txBody>
                  <a:tcPr vert="vert270" anchor="ctr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Reproducible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40244"/>
                  </a:ext>
                </a:extLst>
              </a:tr>
              <a:tr h="16459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93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6748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tHub Flow - Create a Branch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Hub Flow - Add Commits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itHub Flow - Open a pull request&#10;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06500" y="5388709"/>
            <a:ext cx="8178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http://www.slideshare.net/nishanbose/introduction-to-github-55872492/7</a:t>
            </a:r>
          </a:p>
        </p:txBody>
      </p:sp>
    </p:spTree>
    <p:extLst>
      <p:ext uri="{BB962C8B-B14F-4D97-AF65-F5344CB8AC3E}">
        <p14:creationId xmlns:p14="http://schemas.microsoft.com/office/powerpoint/2010/main" val="27132676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tHub Flow - Create a Branch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Hub Flow - Add Commits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itHub Flow - Open a pull request&#10;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GitHub Flow - Discuss and Review your code&#10;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06500" y="5388709"/>
            <a:ext cx="8178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http://www.slideshare.net/nishanbose/introduction-to-github-55872492/7</a:t>
            </a:r>
          </a:p>
        </p:txBody>
      </p:sp>
    </p:spTree>
    <p:extLst>
      <p:ext uri="{BB962C8B-B14F-4D97-AF65-F5344CB8AC3E}">
        <p14:creationId xmlns:p14="http://schemas.microsoft.com/office/powerpoint/2010/main" val="1498999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tHub Flow - Create a Branch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Hub Flow - Add Commits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itHub Flow - Open a pull request&#10;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GitHub Flow - Discuss and Review your code&#10;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GitHub Flow - Deploy / Test&#10;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06500" y="5374195"/>
            <a:ext cx="8178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http://www.slideshare.net/nishanbose/introduction-to-github-55872492/7</a:t>
            </a:r>
          </a:p>
        </p:txBody>
      </p:sp>
    </p:spTree>
    <p:extLst>
      <p:ext uri="{BB962C8B-B14F-4D97-AF65-F5344CB8AC3E}">
        <p14:creationId xmlns:p14="http://schemas.microsoft.com/office/powerpoint/2010/main" val="15988409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tHub Flow - Create a Branch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Hub Flow - Add Commits&#10;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itHub Flow - Open a pull request&#10;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GitHub Flow - Discuss and Review your code&#10;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GitHub Flow - Deploy / Test&#10;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GitHub Flow - Merge&#10; 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006500" y="5388709"/>
            <a:ext cx="8178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http://www.slideshare.net/nishanbose/introduction-to-github-55872492/7</a:t>
            </a:r>
          </a:p>
        </p:txBody>
      </p:sp>
    </p:spTree>
    <p:extLst>
      <p:ext uri="{BB962C8B-B14F-4D97-AF65-F5344CB8AC3E}">
        <p14:creationId xmlns:p14="http://schemas.microsoft.com/office/powerpoint/2010/main" val="3744498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www.GitHub.com/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KirstieJane</a:t>
            </a: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/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ReproducibleResearch</a:t>
            </a:r>
            <a:endParaRPr lang="en-GB" sz="7200" b="1" dirty="0">
              <a:solidFill>
                <a:srgbClr val="00808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6417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Some jargon busting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966585" y="5899758"/>
            <a:ext cx="9966325" cy="80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www.stemmrolemodels.com</a:t>
            </a:r>
          </a:p>
          <a:p>
            <a:pPr algn="r"/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www.github.com/KirstieJane/STEMMRoleModels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6243" y="3800839"/>
            <a:ext cx="246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Merge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88140" y="4866314"/>
            <a:ext cx="4398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Fork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98830" y="5390832"/>
            <a:ext cx="3657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Markdown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7028" y="697995"/>
            <a:ext cx="341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Repository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48554" y="453695"/>
            <a:ext cx="327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Clone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5544" y="4069123"/>
            <a:ext cx="327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Issues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18020" y="1388942"/>
            <a:ext cx="396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Pull request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79690" y="1741546"/>
            <a:ext cx="3149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Version control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80553" y="4587255"/>
            <a:ext cx="3149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Commit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19565" y="4057060"/>
            <a:ext cx="3149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Release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2195" y="1754349"/>
            <a:ext cx="3149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14039760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Submit your first pull request!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90033" y="4712700"/>
            <a:ext cx="81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Inspired by: https://yourfirstpr.github.io</a:t>
            </a:r>
          </a:p>
        </p:txBody>
      </p:sp>
    </p:spTree>
    <p:extLst>
      <p:ext uri="{BB962C8B-B14F-4D97-AF65-F5344CB8AC3E}">
        <p14:creationId xmlns:p14="http://schemas.microsoft.com/office/powerpoint/2010/main" val="28303045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Submit your first pull request!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90033" y="4712700"/>
            <a:ext cx="81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Inspired by: https://yourfirstpr.github.io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619125"/>
            <a:ext cx="98202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872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Create a glossary</a:t>
            </a:r>
          </a:p>
        </p:txBody>
      </p:sp>
    </p:spTree>
    <p:extLst>
      <p:ext uri="{BB962C8B-B14F-4D97-AF65-F5344CB8AC3E}">
        <p14:creationId xmlns:p14="http://schemas.microsoft.com/office/powerpoint/2010/main" val="1507702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Create a glossary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64" y="300264"/>
            <a:ext cx="108585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8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97277"/>
              </p:ext>
            </p:extLst>
          </p:nvPr>
        </p:nvGraphicFramePr>
        <p:xfrm>
          <a:off x="2214880" y="799676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953685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6366140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47985190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8880405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50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Data</a:t>
                      </a:r>
                    </a:p>
                  </a:txBody>
                  <a:tcPr anchor="ctr"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88488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976131"/>
                  </a:ext>
                </a:extLst>
              </a:tr>
              <a:tr h="1645920">
                <a:tc rowSpan="2">
                  <a:txBody>
                    <a:bodyPr/>
                    <a:lstStyle/>
                    <a:p>
                      <a:pPr algn="ctr"/>
                      <a:r>
                        <a:rPr lang="en-GB" sz="5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Code</a:t>
                      </a:r>
                    </a:p>
                  </a:txBody>
                  <a:tcPr vert="vert270" anchor="ctr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Reproducible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Replicable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40244"/>
                  </a:ext>
                </a:extLst>
              </a:tr>
              <a:tr h="16459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93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0823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12078" y="2893513"/>
            <a:ext cx="3657600" cy="1841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Thank you!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709788" y="3395201"/>
            <a:ext cx="6563638" cy="2925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2400"/>
              </a:spcAft>
            </a:pPr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	</a:t>
            </a:r>
          </a:p>
          <a:p>
            <a:pPr>
              <a:spcAft>
                <a:spcPts val="1800"/>
              </a:spcAft>
            </a:pPr>
            <a:r>
              <a:rPr lang="en-GB" sz="2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	</a:t>
            </a:r>
            <a:r>
              <a:rPr lang="en-GB" sz="28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KirstieJane</a:t>
            </a:r>
            <a:r>
              <a:rPr lang="en-GB" sz="2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</a:t>
            </a:r>
            <a:r>
              <a:rPr lang="en-GB" sz="28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ReproducibleResearch</a:t>
            </a:r>
            <a:endParaRPr lang="en-GB" sz="2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pPr>
              <a:spcAft>
                <a:spcPts val="1800"/>
              </a:spcAft>
            </a:pPr>
            <a:r>
              <a:rPr lang="en-GB" sz="2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	@</a:t>
            </a:r>
            <a:r>
              <a:rPr lang="en-GB" sz="28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kirstie_j</a:t>
            </a:r>
            <a:endParaRPr lang="en-GB" sz="2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pPr>
              <a:spcAft>
                <a:spcPts val="1800"/>
              </a:spcAft>
            </a:pPr>
            <a:r>
              <a:rPr lang="en-GB" sz="2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	</a:t>
            </a:r>
            <a:r>
              <a:rPr lang="en-GB" sz="28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doi</a:t>
            </a:r>
            <a:r>
              <a:rPr lang="en-GB" sz="2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: 10.6084/m9.figshare.3188422</a:t>
            </a:r>
          </a:p>
        </p:txBody>
      </p:sp>
      <p:pic>
        <p:nvPicPr>
          <p:cNvPr id="2050" name="Picture 2" descr="https://pmcdeadline2.files.wordpress.com/2014/06/twitter-logo.png?w=9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302" y="505336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282" y="5690183"/>
            <a:ext cx="459241" cy="457200"/>
          </a:xfrm>
          <a:prstGeom prst="rect">
            <a:avLst/>
          </a:prstGeom>
        </p:spPr>
      </p:pic>
      <p:pic>
        <p:nvPicPr>
          <p:cNvPr id="2052" name="Picture 4" descr="https://encrypted-tbn0.gstatic.com/images?q=tbn:ANd9GcTr1WT7d5fbNTZQ1D5DHIbJJT3BNXcw7iIi7tZfZKE_FtzBPcQs05G-VS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302" y="441655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67" y="438942"/>
            <a:ext cx="3305744" cy="330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2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434986"/>
              </p:ext>
            </p:extLst>
          </p:nvPr>
        </p:nvGraphicFramePr>
        <p:xfrm>
          <a:off x="2214880" y="799676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953685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6366140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47985190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8880405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50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Data</a:t>
                      </a:r>
                    </a:p>
                  </a:txBody>
                  <a:tcPr anchor="ctr"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88488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976131"/>
                  </a:ext>
                </a:extLst>
              </a:tr>
              <a:tr h="1645920">
                <a:tc rowSpan="2">
                  <a:txBody>
                    <a:bodyPr/>
                    <a:lstStyle/>
                    <a:p>
                      <a:pPr algn="ctr"/>
                      <a:r>
                        <a:rPr lang="en-GB" sz="5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Code</a:t>
                      </a:r>
                    </a:p>
                  </a:txBody>
                  <a:tcPr vert="vert270" anchor="ctr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Reproducible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Replicable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40244"/>
                  </a:ext>
                </a:extLst>
              </a:tr>
              <a:tr h="16459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Robust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93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04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14880" y="799676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953685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6366140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47985190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8880405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50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Data</a:t>
                      </a:r>
                    </a:p>
                  </a:txBody>
                  <a:tcPr anchor="ctr"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88488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976131"/>
                  </a:ext>
                </a:extLst>
              </a:tr>
              <a:tr h="1645920">
                <a:tc rowSpan="2">
                  <a:txBody>
                    <a:bodyPr/>
                    <a:lstStyle/>
                    <a:p>
                      <a:pPr algn="ctr"/>
                      <a:r>
                        <a:rPr lang="en-GB" sz="5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Code</a:t>
                      </a:r>
                    </a:p>
                  </a:txBody>
                  <a:tcPr vert="vert270" anchor="ctr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Reproducible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Replicable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40244"/>
                  </a:ext>
                </a:extLst>
              </a:tr>
              <a:tr h="16459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Robust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err="1">
                          <a:latin typeface="Gill Sans MT" panose="020B0502020104020203" pitchFamily="34" charset="0"/>
                        </a:rPr>
                        <a:t>Generalisable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93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80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Barriers to reproducible research</a:t>
            </a:r>
          </a:p>
        </p:txBody>
      </p:sp>
    </p:spTree>
    <p:extLst>
      <p:ext uri="{BB962C8B-B14F-4D97-AF65-F5344CB8AC3E}">
        <p14:creationId xmlns:p14="http://schemas.microsoft.com/office/powerpoint/2010/main" val="4241173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Barriers to reproducible research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8078" y="4459883"/>
            <a:ext cx="3657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Held to higher standards than others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0587" y="553761"/>
            <a:ext cx="3416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Is not considered for promotion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18832" y="2477079"/>
            <a:ext cx="327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Takes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696" y="2110103"/>
            <a:ext cx="327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Support additional users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3845" y="586609"/>
            <a:ext cx="3304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Requires additional skills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3046" y="5059330"/>
            <a:ext cx="449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Publication bias towards novel findings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09518" y="1553749"/>
            <a:ext cx="341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Plead the 5th</a:t>
            </a:r>
          </a:p>
        </p:txBody>
      </p:sp>
    </p:spTree>
    <p:extLst>
      <p:ext uri="{BB962C8B-B14F-4D97-AF65-F5344CB8AC3E}">
        <p14:creationId xmlns:p14="http://schemas.microsoft.com/office/powerpoint/2010/main" val="189982682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249</TotalTime>
  <Words>669</Words>
  <Application>Microsoft Office PowerPoint</Application>
  <PresentationFormat>Widescreen</PresentationFormat>
  <Paragraphs>229</Paragraphs>
  <Slides>50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Corbel</vt:lpstr>
      <vt:lpstr>Gill Sans MT</vt:lpstr>
      <vt:lpstr>Basis</vt:lpstr>
      <vt:lpstr>Making your research reproducible</vt:lpstr>
      <vt:lpstr>Reproducible vs Replicable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Barriers to reproducible research</vt:lpstr>
      <vt:lpstr>Barriers to reproducible research</vt:lpstr>
      <vt:lpstr>Barriers to reproducible research</vt:lpstr>
      <vt:lpstr>Barriers to reproducible research</vt:lpstr>
      <vt:lpstr>Barriers to reproducible research</vt:lpstr>
      <vt:lpstr>Barriers to reproducible research</vt:lpstr>
      <vt:lpstr>Barriers to reproducible research</vt:lpstr>
      <vt:lpstr>Start small</vt:lpstr>
      <vt:lpstr>Protocols.io</vt:lpstr>
      <vt:lpstr>PowerPoint Presentation</vt:lpstr>
      <vt:lpstr>Coding your analyses</vt:lpstr>
      <vt:lpstr>Comments are your friend!</vt:lpstr>
      <vt:lpstr>PowerPoint Presentation</vt:lpstr>
      <vt:lpstr>Aim for 40% comments in your code</vt:lpstr>
      <vt:lpstr>Share your comments with the original author</vt:lpstr>
      <vt:lpstr>StackOverflow &amp; MWEs</vt:lpstr>
      <vt:lpstr>Python vs R (vs Matlab vs STATA etc…)</vt:lpstr>
      <vt:lpstr>Python vs R (vs Matlab vs STATA etc…)</vt:lpstr>
      <vt:lpstr>R Studio</vt:lpstr>
      <vt:lpstr>PowerPoint Presentation</vt:lpstr>
      <vt:lpstr>PowerPoint Presentation</vt:lpstr>
      <vt:lpstr>Anaconda</vt:lpstr>
      <vt:lpstr>Matplotlib &amp; Seaborn</vt:lpstr>
      <vt:lpstr>Matplotlib &amp; Seaborn</vt:lpstr>
      <vt:lpstr>Matplotlib &amp; Seaborn</vt:lpstr>
      <vt:lpstr>Jupyter Notebook</vt:lpstr>
      <vt:lpstr>PowerPoint Presentation</vt:lpstr>
      <vt:lpstr>Community</vt:lpstr>
      <vt:lpstr>Git vs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www.GitHub.com/ KirstieJane/ ReproducibleResearch</vt:lpstr>
      <vt:lpstr>Some jargon busting</vt:lpstr>
      <vt:lpstr>Submit your first pull request!</vt:lpstr>
      <vt:lpstr>Submit your first pull request!</vt:lpstr>
      <vt:lpstr>Create a glossary</vt:lpstr>
      <vt:lpstr>Create a glossary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Kirstie Whitaker</dc:creator>
  <cp:lastModifiedBy>Kirstie Whitaker</cp:lastModifiedBy>
  <cp:revision>29</cp:revision>
  <dcterms:created xsi:type="dcterms:W3CDTF">2016-04-21T14:34:38Z</dcterms:created>
  <dcterms:modified xsi:type="dcterms:W3CDTF">2016-04-27T17:17:04Z</dcterms:modified>
</cp:coreProperties>
</file>