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87" r:id="rId5"/>
    <p:sldId id="273" r:id="rId6"/>
    <p:sldId id="274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FCBAD3"/>
    <a:srgbClr val="A8D8EA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823163"/>
            <a:ext cx="635859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Vehicle Crash </a:t>
            </a:r>
            <a:endParaRPr 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95535" y="5230495"/>
            <a:ext cx="1811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Bei He</a:t>
            </a:r>
            <a:endParaRPr 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922020"/>
            <a:ext cx="10324465" cy="48755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Speed Zone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18310" y="5843905"/>
            <a:ext cx="9271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75 is not a common number</a:t>
            </a:r>
            <a:r>
              <a:rPr lang="en-US" altLang="zh-CN" sz="2400" b="1" dirty="0">
                <a:solidFill>
                  <a:srgbClr val="FFFFD2"/>
                </a:solidFill>
              </a:rPr>
              <a:t> for speed zone, </a:t>
            </a:r>
            <a:r>
              <a:rPr lang="en-US" altLang="zh-CN" sz="2400" b="1" dirty="0">
                <a:solidFill>
                  <a:schemeClr val="accent1"/>
                </a:solidFill>
              </a:rPr>
              <a:t>only 59 accidents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90, 100, 110 </a:t>
            </a:r>
            <a:r>
              <a:rPr lang="en-US" altLang="zh-CN" sz="2400" b="1" dirty="0">
                <a:solidFill>
                  <a:schemeClr val="bg1"/>
                </a:solidFill>
              </a:rPr>
              <a:t>may lead to a more</a:t>
            </a:r>
            <a:r>
              <a:rPr lang="en-US" altLang="zh-CN" sz="2400" b="1" dirty="0">
                <a:solidFill>
                  <a:srgbClr val="FF0000"/>
                </a:solidFill>
              </a:rPr>
              <a:t> severe injury accident</a:t>
            </a:r>
            <a:endParaRPr lang="en-US" altLang="zh-CN" sz="2400" b="1" dirty="0">
              <a:solidFill>
                <a:srgbClr val="FFFFD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6990" y="1903095"/>
            <a:ext cx="1292225" cy="70040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934720"/>
            <a:ext cx="11093450" cy="49428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Road Geometry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53515" y="5843905"/>
            <a:ext cx="9125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Data for </a:t>
            </a:r>
            <a:r>
              <a:rPr lang="en-US" altLang="zh-CN" sz="2400" b="1" dirty="0">
                <a:solidFill>
                  <a:schemeClr val="accent1"/>
                </a:solidFill>
              </a:rPr>
              <a:t>Property </a:t>
            </a:r>
            <a:r>
              <a:rPr lang="en-US" altLang="zh-CN" sz="2400" b="1" dirty="0">
                <a:solidFill>
                  <a:schemeClr val="bg1"/>
                </a:solidFill>
              </a:rPr>
              <a:t>and </a:t>
            </a:r>
            <a:r>
              <a:rPr lang="en-US" altLang="zh-CN" sz="2400" b="1" dirty="0">
                <a:solidFill>
                  <a:schemeClr val="accent1"/>
                </a:solidFill>
              </a:rPr>
              <a:t>Closed road</a:t>
            </a:r>
            <a:r>
              <a:rPr lang="en-US" altLang="zh-CN" sz="2400" b="1" dirty="0">
                <a:solidFill>
                  <a:schemeClr val="bg1"/>
                </a:solidFill>
              </a:rPr>
              <a:t> is </a:t>
            </a:r>
            <a:r>
              <a:rPr lang="en-US" altLang="zh-CN" sz="2400" b="1" dirty="0">
                <a:solidFill>
                  <a:schemeClr val="accent1"/>
                </a:solidFill>
              </a:rPr>
              <a:t>rare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Intersection </a:t>
            </a:r>
            <a:r>
              <a:rPr lang="en-US" altLang="zh-CN" sz="2400" b="1" dirty="0">
                <a:solidFill>
                  <a:schemeClr val="bg1"/>
                </a:solidFill>
              </a:rPr>
              <a:t>has a </a:t>
            </a:r>
            <a:r>
              <a:rPr lang="en-US" altLang="zh-CN" sz="2400" b="1" dirty="0">
                <a:solidFill>
                  <a:srgbClr val="FF0000"/>
                </a:solidFill>
              </a:rPr>
              <a:t>relatively lower chance</a:t>
            </a:r>
            <a:r>
              <a:rPr lang="en-US" altLang="zh-CN" sz="2400" b="1" dirty="0">
                <a:solidFill>
                  <a:schemeClr val="bg1"/>
                </a:solidFill>
              </a:rPr>
              <a:t>, </a:t>
            </a:r>
            <a:r>
              <a:rPr lang="en-US" altLang="zh-CN" sz="2400" b="1" dirty="0">
                <a:solidFill>
                  <a:srgbClr val="7030A0"/>
                </a:solidFill>
              </a:rPr>
              <a:t>Road </a:t>
            </a:r>
            <a:r>
              <a:rPr lang="en-US" altLang="zh-CN" sz="2400" b="1" dirty="0">
                <a:solidFill>
                  <a:schemeClr val="bg1"/>
                </a:solidFill>
              </a:rPr>
              <a:t>does </a:t>
            </a:r>
            <a:r>
              <a:rPr lang="en-US" altLang="zh-CN" sz="2400" b="1" dirty="0">
                <a:solidFill>
                  <a:srgbClr val="7030A0"/>
                </a:solidFill>
              </a:rPr>
              <a:t>higher</a:t>
            </a:r>
            <a:r>
              <a:rPr lang="en-US" altLang="zh-CN" sz="2400" b="1" dirty="0">
                <a:solidFill>
                  <a:schemeClr val="bg1"/>
                </a:solidFill>
              </a:rPr>
              <a:t>. 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5930" y="5013325"/>
            <a:ext cx="1000125" cy="70040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92285" y="2028190"/>
            <a:ext cx="1083310" cy="356616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32940" y="3461385"/>
            <a:ext cx="1959610" cy="2118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23735" y="2571115"/>
            <a:ext cx="1959610" cy="300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897255"/>
            <a:ext cx="10820400" cy="49485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Surface Condition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425" y="5843905"/>
            <a:ext cx="1091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Data for </a:t>
            </a:r>
            <a:r>
              <a:rPr lang="en-US" altLang="zh-CN" sz="2400" b="1" dirty="0">
                <a:solidFill>
                  <a:schemeClr val="accent1"/>
                </a:solidFill>
              </a:rPr>
              <a:t>Snowy, Icy </a:t>
            </a:r>
            <a:r>
              <a:rPr lang="en-US" altLang="zh-CN" sz="2400" b="1" dirty="0">
                <a:solidFill>
                  <a:schemeClr val="bg1"/>
                </a:solidFill>
              </a:rPr>
              <a:t>and </a:t>
            </a:r>
            <a:r>
              <a:rPr lang="en-US" altLang="zh-CN" sz="2400" b="1" dirty="0">
                <a:solidFill>
                  <a:schemeClr val="accent1"/>
                </a:solidFill>
              </a:rPr>
              <a:t>Muddy</a:t>
            </a:r>
            <a:r>
              <a:rPr lang="en-US" altLang="zh-CN" sz="2400" b="1" dirty="0">
                <a:solidFill>
                  <a:schemeClr val="bg1"/>
                </a:solidFill>
              </a:rPr>
              <a:t> is </a:t>
            </a:r>
            <a:r>
              <a:rPr lang="en-US" altLang="zh-CN" sz="2400" b="1" dirty="0">
                <a:solidFill>
                  <a:schemeClr val="accent1"/>
                </a:solidFill>
              </a:rPr>
              <a:t>rare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The difference between </a:t>
            </a:r>
            <a:r>
              <a:rPr lang="en-US" altLang="zh-CN" sz="2400" b="1" dirty="0">
                <a:solidFill>
                  <a:srgbClr val="FF0000"/>
                </a:solidFill>
              </a:rPr>
              <a:t>Dry </a:t>
            </a:r>
            <a:r>
              <a:rPr lang="en-US" altLang="zh-CN" sz="2400" b="1" dirty="0">
                <a:solidFill>
                  <a:schemeClr val="bg1"/>
                </a:solidFill>
              </a:rPr>
              <a:t>and </a:t>
            </a:r>
            <a:r>
              <a:rPr lang="en-US" altLang="zh-CN" sz="2400" b="1" dirty="0">
                <a:solidFill>
                  <a:srgbClr val="FF0000"/>
                </a:solidFill>
              </a:rPr>
              <a:t>Wet </a:t>
            </a:r>
            <a:r>
              <a:rPr lang="en-US" altLang="zh-CN" sz="2400" b="1" dirty="0">
                <a:solidFill>
                  <a:schemeClr val="bg1"/>
                </a:solidFill>
              </a:rPr>
              <a:t>is not too much.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5565" y="4893945"/>
            <a:ext cx="1111250" cy="70040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19210" y="2028190"/>
            <a:ext cx="1083310" cy="356616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92960" y="3461385"/>
            <a:ext cx="1792605" cy="2118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70420" y="2571115"/>
            <a:ext cx="1597660" cy="3009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83285"/>
            <a:ext cx="10785475" cy="49599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Atmospheric Condition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425" y="5843905"/>
            <a:ext cx="1091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Fog, Dust and Smoke</a:t>
            </a:r>
            <a:r>
              <a:rPr lang="en-US" altLang="zh-CN" sz="2400" b="1" dirty="0">
                <a:solidFill>
                  <a:schemeClr val="bg1"/>
                </a:solidFill>
              </a:rPr>
              <a:t> means </a:t>
            </a:r>
            <a:r>
              <a:rPr lang="en-US" altLang="zh-CN" sz="2400" b="1" dirty="0">
                <a:solidFill>
                  <a:schemeClr val="accent1"/>
                </a:solidFill>
              </a:rPr>
              <a:t>bad vision</a:t>
            </a:r>
            <a:r>
              <a:rPr lang="en-US" altLang="zh-CN" sz="2400" b="1" dirty="0">
                <a:solidFill>
                  <a:schemeClr val="bg1"/>
                </a:solidFill>
              </a:rPr>
              <a:t>, </a:t>
            </a:r>
            <a:r>
              <a:rPr lang="en-US" altLang="zh-CN" sz="2400" b="1" dirty="0">
                <a:solidFill>
                  <a:schemeClr val="accent1"/>
                </a:solidFill>
              </a:rPr>
              <a:t>not too much data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Winds and Snowing </a:t>
            </a:r>
            <a:r>
              <a:rPr lang="en-US" altLang="zh-CN" sz="2400" b="1" dirty="0">
                <a:solidFill>
                  <a:schemeClr val="bg1"/>
                </a:solidFill>
              </a:rPr>
              <a:t>mean </a:t>
            </a:r>
            <a:r>
              <a:rPr lang="en-US" altLang="zh-CN" sz="2400" b="1" dirty="0">
                <a:solidFill>
                  <a:srgbClr val="FF0000"/>
                </a:solidFill>
              </a:rPr>
              <a:t>weaker control,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not too much data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265" y="2321560"/>
            <a:ext cx="2320290" cy="32594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91870" y="0"/>
            <a:ext cx="10327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Features Covered &amp; Not Covered 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5023485" y="1148080"/>
            <a:ext cx="1908175" cy="1904365"/>
          </a:xfrm>
          <a:prstGeom prst="roundRec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8829407" y="1147445"/>
            <a:ext cx="1905000" cy="1905000"/>
          </a:xfrm>
          <a:prstGeom prst="round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1309363" y="1148080"/>
            <a:ext cx="1905000" cy="1905000"/>
          </a:xfrm>
          <a:prstGeom prst="roundRect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11385" y="3403617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Human Factor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29923" y="4145137"/>
            <a:ext cx="290488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Can be used to predict:</a:t>
            </a:r>
            <a:r>
              <a:rPr lang="en-US" altLang="zh-CN" b="1" dirty="0">
                <a:solidFill>
                  <a:srgbClr val="FFFFD2"/>
                </a:solidFill>
              </a:rPr>
              <a:t> 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Seat Belt / Helmet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Seating position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Age Group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Cannot be used to predict:</a:t>
            </a:r>
            <a:endParaRPr lang="en-US" altLang="zh-CN" b="1" dirty="0">
              <a:solidFill>
                <a:srgbClr val="FFFFD2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Transient reaction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Concentration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real-time speed</a:t>
            </a:r>
            <a:endParaRPr lang="en-US" altLang="zh-CN" b="1" dirty="0">
              <a:solidFill>
                <a:srgbClr val="FFFFD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33805" y="4145280"/>
            <a:ext cx="20561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Time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Geographic 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Atmospheric 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Speed Zone 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Vision-related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Control-related </a:t>
            </a:r>
            <a:endParaRPr lang="en-US" altLang="zh-CN" b="1" dirty="0">
              <a:solidFill>
                <a:srgbClr val="FFFFD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07474" y="3403617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Vehicle Factor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74235" y="4145280"/>
            <a:ext cx="2606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D2"/>
                </a:solidFill>
              </a:rPr>
              <a:t>Vehicle Type</a:t>
            </a:r>
            <a:endParaRPr lang="en-US" b="1" dirty="0">
              <a:solidFill>
                <a:srgbClr val="FFFFD2"/>
              </a:solidFill>
            </a:endParaRPr>
          </a:p>
          <a:p>
            <a:r>
              <a:rPr lang="en-US" b="1" dirty="0">
                <a:solidFill>
                  <a:srgbClr val="FFFFD2"/>
                </a:solidFill>
              </a:rPr>
              <a:t>Body Type</a:t>
            </a:r>
            <a:endParaRPr lang="en-US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Make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Model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Year of manufacture</a:t>
            </a:r>
            <a:endParaRPr lang="en-US" altLang="zh-CN" b="1" dirty="0">
              <a:solidFill>
                <a:srgbClr val="FFFFD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080" y="3403617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 Factor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545084"/>
            <a:ext cx="664815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Thank You !</a:t>
            </a:r>
            <a:endParaRPr lang="zh-CN" altLang="en-US" sz="6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Dataset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193665" y="1085215"/>
            <a:ext cx="2023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Vic Roads</a:t>
            </a:r>
            <a:endParaRPr 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69640" y="2075815"/>
            <a:ext cx="52527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chemeClr val="accent5"/>
                </a:solidFill>
              </a:rPr>
              <a:t>Accident</a:t>
            </a:r>
            <a:endParaRPr lang="en-US" altLang="zh-CN" sz="3600" b="1" dirty="0">
              <a:solidFill>
                <a:schemeClr val="accent5"/>
              </a:solidFill>
            </a:endParaRPr>
          </a:p>
          <a:p>
            <a:pPr algn="ctr"/>
            <a:r>
              <a:rPr lang="en-US" altLang="zh-CN" sz="3600" b="1" dirty="0">
                <a:solidFill>
                  <a:schemeClr val="accent5"/>
                </a:solidFill>
              </a:rPr>
              <a:t>Atmospheric condition</a:t>
            </a:r>
            <a:endParaRPr lang="en-US" altLang="zh-CN" sz="3600" b="1" dirty="0">
              <a:solidFill>
                <a:schemeClr val="accent5"/>
              </a:solidFill>
            </a:endParaRPr>
          </a:p>
          <a:p>
            <a:pPr algn="ctr"/>
            <a:r>
              <a:rPr lang="en-US" altLang="zh-CN" sz="3600" b="1" dirty="0">
                <a:solidFill>
                  <a:schemeClr val="accent5"/>
                </a:solidFill>
              </a:rPr>
              <a:t>Surface condition</a:t>
            </a:r>
            <a:endParaRPr lang="en-US" altLang="zh-CN" sz="3600" b="1" dirty="0">
              <a:solidFill>
                <a:schemeClr val="accent5"/>
              </a:solidFill>
            </a:endParaRPr>
          </a:p>
          <a:p>
            <a:pPr algn="ctr"/>
            <a:endParaRPr lang="en-US" altLang="zh-CN" sz="3600" b="1" dirty="0">
              <a:solidFill>
                <a:srgbClr val="FFFFD2"/>
              </a:solidFill>
            </a:endParaRPr>
          </a:p>
          <a:p>
            <a:pPr algn="ctr"/>
            <a:r>
              <a:rPr lang="en-US" altLang="zh-CN" sz="3600" b="1" dirty="0">
                <a:solidFill>
                  <a:srgbClr val="FFFFD2"/>
                </a:solidFill>
              </a:rPr>
              <a:t>Person</a:t>
            </a:r>
            <a:endParaRPr lang="en-US" altLang="zh-CN" sz="3600" b="1" dirty="0">
              <a:solidFill>
                <a:srgbClr val="FFFFD2"/>
              </a:solidFill>
            </a:endParaRPr>
          </a:p>
          <a:p>
            <a:pPr algn="ctr"/>
            <a:r>
              <a:rPr lang="en-US" altLang="zh-CN" sz="3600" b="1" dirty="0">
                <a:solidFill>
                  <a:srgbClr val="FFFFD2"/>
                </a:solidFill>
              </a:rPr>
              <a:t>Vehicle</a:t>
            </a:r>
            <a:endParaRPr lang="en-US" altLang="zh-CN" sz="3600" b="1" dirty="0">
              <a:solidFill>
                <a:srgbClr val="FFFFD2"/>
              </a:solidFill>
            </a:endParaRPr>
          </a:p>
          <a:p>
            <a:pPr algn="ctr"/>
            <a:r>
              <a:rPr lang="en-US" altLang="zh-CN" sz="3600" b="1" dirty="0">
                <a:solidFill>
                  <a:srgbClr val="FFFFD2"/>
                </a:solidFill>
                <a:sym typeface="+mn-ea"/>
              </a:rPr>
              <a:t>Accident Location</a:t>
            </a:r>
            <a:endParaRPr lang="en-US" altLang="zh-CN" sz="3600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Target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8650" y="1656715"/>
          <a:ext cx="11207750" cy="455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85"/>
                <a:gridCol w="2213610"/>
                <a:gridCol w="2200275"/>
                <a:gridCol w="2268855"/>
                <a:gridCol w="2422525"/>
              </a:tblGrid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D2"/>
                          </a:solidFill>
                          <a:sym typeface="+mn-ea"/>
                        </a:rPr>
                        <a:t>no_persons</a:t>
                      </a:r>
                      <a:endParaRPr lang="en-US" altLang="en-US" sz="2000" dirty="0">
                        <a:solidFill>
                          <a:srgbClr val="FFFFD2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D2"/>
                          </a:solidFill>
                          <a:sym typeface="+mn-ea"/>
                        </a:rPr>
                        <a:t>no_persons_inj_2</a:t>
                      </a:r>
                      <a:endParaRPr lang="en-US" altLang="en-US" sz="2000" dirty="0">
                        <a:solidFill>
                          <a:srgbClr val="FFFFD2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D2"/>
                          </a:solidFill>
                          <a:sym typeface="+mn-ea"/>
                        </a:rPr>
                        <a:t>no_persons_inj_3</a:t>
                      </a:r>
                      <a:endParaRPr lang="en-US" altLang="en-US" sz="2000" dirty="0">
                        <a:solidFill>
                          <a:srgbClr val="FFFFD2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D2"/>
                          </a:solidFill>
                          <a:sym typeface="+mn-ea"/>
                        </a:rPr>
                        <a:t>no_persons_killed</a:t>
                      </a:r>
                      <a:endParaRPr lang="en-US" altLang="en-US" sz="2000" dirty="0">
                        <a:solidFill>
                          <a:srgbClr val="FFFFD2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D2"/>
                          </a:solidFill>
                          <a:sym typeface="+mn-ea"/>
                        </a:rPr>
                        <a:t>no_persons_not_inj</a:t>
                      </a:r>
                      <a:endParaRPr lang="en-US" altLang="en-US" sz="2000" dirty="0">
                        <a:solidFill>
                          <a:srgbClr val="FFFFD2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AA96DA"/>
                    </a:solidFill>
                  </a:tcPr>
                </a:tc>
              </a:tr>
              <a:tr h="1902460"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solidFill>
                            <a:srgbClr val="7030A0"/>
                          </a:solidFill>
                          <a:sym typeface="+mn-ea"/>
                        </a:rPr>
                        <a:t>number of person 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sym typeface="+mn-ea"/>
                        </a:rPr>
                        <a:t>involved</a:t>
                      </a:r>
                      <a:endParaRPr lang="en-US" altLang="en-US" sz="2400" b="1" dirty="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solidFill>
                            <a:srgbClr val="7030A0"/>
                          </a:solidFill>
                          <a:sym typeface="+mn-ea"/>
                        </a:rPr>
                        <a:t>number of person </a:t>
                      </a:r>
                      <a:endParaRPr lang="en-US" sz="2400" b="0" dirty="0">
                        <a:solidFill>
                          <a:srgbClr val="7030A0"/>
                        </a:solidFill>
                        <a:sym typeface="+mn-ea"/>
                      </a:endParaRPr>
                    </a:p>
                    <a:p>
                      <a:pPr fontAlgn="ctr"/>
                      <a:r>
                        <a:rPr lang="en-US" sz="2400" b="1" dirty="0">
                          <a:solidFill>
                            <a:srgbClr val="FF0000"/>
                          </a:solidFill>
                          <a:sym typeface="+mn-ea"/>
                        </a:rPr>
                        <a:t>severe injured</a:t>
                      </a:r>
                      <a:endParaRPr lang="en-US" altLang="en-US" sz="24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solidFill>
                            <a:srgbClr val="7030A0"/>
                          </a:solidFill>
                          <a:sym typeface="+mn-ea"/>
                        </a:rPr>
                        <a:t>number of person </a:t>
                      </a:r>
                      <a:endParaRPr lang="en-US" sz="2400" b="0" dirty="0">
                        <a:solidFill>
                          <a:srgbClr val="7030A0"/>
                        </a:solidFill>
                        <a:sym typeface="+mn-ea"/>
                      </a:endParaRPr>
                    </a:p>
                    <a:p>
                      <a:pPr fontAlgn="ctr"/>
                      <a:r>
                        <a:rPr lang="en-US" sz="2400" b="1" dirty="0">
                          <a:solidFill>
                            <a:srgbClr val="7030A0"/>
                          </a:solidFill>
                          <a:sym typeface="+mn-ea"/>
                        </a:rPr>
                        <a:t>light injured</a:t>
                      </a:r>
                      <a:endParaRPr lang="en-US" altLang="en-US" sz="2400" b="1" dirty="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solidFill>
                            <a:srgbClr val="7030A0"/>
                          </a:solidFill>
                          <a:sym typeface="+mn-ea"/>
                        </a:rPr>
                        <a:t>number of person </a:t>
                      </a:r>
                      <a:endParaRPr lang="en-US" sz="2400" b="0" dirty="0">
                        <a:solidFill>
                          <a:srgbClr val="7030A0"/>
                        </a:solidFill>
                        <a:sym typeface="+mn-ea"/>
                      </a:endParaRPr>
                    </a:p>
                    <a:p>
                      <a:pPr fontAlgn="ctr"/>
                      <a:r>
                        <a:rPr lang="en-US" sz="2400" b="1" dirty="0">
                          <a:solidFill>
                            <a:srgbClr val="FF0000"/>
                          </a:solidFill>
                          <a:sym typeface="+mn-ea"/>
                        </a:rPr>
                        <a:t>killed</a:t>
                      </a:r>
                      <a:endParaRPr lang="en-US" altLang="en-US" sz="24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0" dirty="0">
                          <a:solidFill>
                            <a:srgbClr val="7030A0"/>
                          </a:solidFill>
                          <a:sym typeface="+mn-ea"/>
                        </a:rPr>
                        <a:t>number of person </a:t>
                      </a:r>
                      <a:endParaRPr lang="en-US" sz="2400" b="0" dirty="0">
                        <a:solidFill>
                          <a:srgbClr val="7030A0"/>
                        </a:solidFill>
                        <a:sym typeface="+mn-ea"/>
                      </a:endParaRPr>
                    </a:p>
                    <a:p>
                      <a:pPr fontAlgn="ctr"/>
                      <a:r>
                        <a:rPr lang="en-US" sz="2400" b="1" dirty="0">
                          <a:solidFill>
                            <a:srgbClr val="7030A0"/>
                          </a:solidFill>
                          <a:sym typeface="+mn-ea"/>
                        </a:rPr>
                        <a:t>not injured</a:t>
                      </a:r>
                      <a:endParaRPr lang="en-US" sz="2400" b="0" dirty="0">
                        <a:solidFill>
                          <a:srgbClr val="7030A0"/>
                        </a:solidFill>
                        <a:sym typeface="+mn-ea"/>
                      </a:endParaRPr>
                    </a:p>
                    <a:p>
                      <a:endParaRPr lang="en-US" altLang="en-US" sz="2400" b="0" dirty="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rgbClr val="FFFFD2"/>
                    </a:solidFill>
                  </a:tcPr>
                </a:tc>
              </a:tr>
              <a:tr h="16484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/>
                        <a:t>434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522 </a:t>
                      </a:r>
                      <a:endParaRPr lang="zh-CN" altLang="en-US" sz="2400" dirty="0"/>
                    </a:p>
                    <a:p>
                      <a:pPr algn="ctr" fontAlgn="ctr"/>
                      <a:r>
                        <a:rPr lang="en-US" altLang="zh-CN" sz="2400" dirty="0"/>
                        <a:t>(100%)</a:t>
                      </a:r>
                      <a:endParaRPr lang="en-US" altLang="zh-CN" sz="2400" dirty="0"/>
                    </a:p>
                  </a:txBody>
                  <a:tcPr anchor="ctr" anchorCtr="0"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/>
                        <a:t>73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132 </a:t>
                      </a:r>
                      <a:endParaRPr lang="zh-CN" altLang="en-US" sz="2400" dirty="0"/>
                    </a:p>
                    <a:p>
                      <a:pPr algn="ctr" fontAlgn="ctr"/>
                      <a:r>
                        <a:rPr lang="en-US" altLang="zh-CN" sz="2400" dirty="0"/>
                        <a:t>(16.83%)</a:t>
                      </a:r>
                      <a:endParaRPr lang="en-US" altLang="zh-CN" sz="2400" dirty="0"/>
                    </a:p>
                  </a:txBody>
                  <a:tcPr anchor="ctr" anchorCtr="0"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/>
                        <a:t>155</a:t>
                      </a:r>
                      <a:r>
                        <a:rPr lang="en-US" altLang="zh-CN" sz="2400"/>
                        <a:t>,</a:t>
                      </a:r>
                      <a:r>
                        <a:rPr lang="zh-CN" altLang="en-US" sz="2400"/>
                        <a:t>026 </a:t>
                      </a:r>
                      <a:endParaRPr lang="zh-CN" altLang="en-US" sz="2400"/>
                    </a:p>
                    <a:p>
                      <a:pPr algn="ctr" fontAlgn="ctr"/>
                      <a:r>
                        <a:rPr lang="en-US" altLang="zh-CN" sz="2400"/>
                        <a:t>(35.68%)</a:t>
                      </a:r>
                      <a:endParaRPr lang="en-US" altLang="zh-CN" sz="2400"/>
                    </a:p>
                  </a:txBody>
                  <a:tcPr anchor="ctr" anchorCtr="0"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/>
                        <a:t>3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727 </a:t>
                      </a:r>
                      <a:endParaRPr lang="zh-CN" altLang="en-US" sz="2400" dirty="0"/>
                    </a:p>
                    <a:p>
                      <a:pPr algn="ctr" fontAlgn="ctr"/>
                      <a:r>
                        <a:rPr lang="en-US" altLang="zh-CN" sz="2400" dirty="0"/>
                        <a:t>(0.86%)</a:t>
                      </a:r>
                      <a:endParaRPr lang="en-US" altLang="zh-CN" sz="2400" dirty="0"/>
                    </a:p>
                  </a:txBody>
                  <a:tcPr anchor="ctr" anchorCtr="0"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/>
                        <a:t>202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665 </a:t>
                      </a:r>
                      <a:endParaRPr lang="zh-CN" altLang="en-US" sz="2400" dirty="0"/>
                    </a:p>
                    <a:p>
                      <a:pPr algn="ctr" fontAlgn="ctr"/>
                      <a:r>
                        <a:rPr lang="en-US" altLang="zh-CN" sz="2400" dirty="0"/>
                        <a:t>(46.64%)</a:t>
                      </a:r>
                      <a:endParaRPr lang="en-US" altLang="zh-CN" sz="2400" dirty="0"/>
                    </a:p>
                  </a:txBody>
                  <a:tcPr anchor="ctr" anchorCtr="0">
                    <a:solidFill>
                      <a:srgbClr val="FCBAD3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628650" y="922020"/>
            <a:ext cx="4655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Probability of Severe Injury</a:t>
            </a:r>
            <a:endParaRPr 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8120" y="1542415"/>
            <a:ext cx="2197735" cy="47834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65975" y="1542415"/>
            <a:ext cx="2197735" cy="47834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Severe Injury Accident Distribution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83830" y="2247265"/>
            <a:ext cx="30676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D2"/>
                </a:solidFill>
              </a:rPr>
              <a:t>Total accidents :  </a:t>
            </a:r>
            <a:endParaRPr lang="en-US" altLang="zh-CN" sz="2400" b="1" dirty="0">
              <a:solidFill>
                <a:srgbClr val="FFFFD2"/>
              </a:solidFill>
            </a:endParaRPr>
          </a:p>
          <a:p>
            <a:r>
              <a:rPr lang="en-US" altLang="zh-CN" sz="2400" b="1" dirty="0">
                <a:solidFill>
                  <a:srgbClr val="FFFFD2"/>
                </a:solidFill>
              </a:rPr>
              <a:t>180,084</a:t>
            </a:r>
            <a:endParaRPr lang="en-US" altLang="zh-CN" sz="2400" b="1" dirty="0">
              <a:solidFill>
                <a:srgbClr val="FFFFD2"/>
              </a:solidFill>
            </a:endParaRPr>
          </a:p>
          <a:p>
            <a:endParaRPr lang="en-US" altLang="zh-CN" sz="2400" b="1" dirty="0">
              <a:solidFill>
                <a:srgbClr val="FFFFD2"/>
              </a:solidFill>
            </a:endParaRPr>
          </a:p>
          <a:p>
            <a:endParaRPr lang="en-US" altLang="zh-CN" sz="2400" b="1" dirty="0">
              <a:solidFill>
                <a:srgbClr val="FFFFD2"/>
              </a:solidFill>
            </a:endParaRPr>
          </a:p>
          <a:p>
            <a:r>
              <a:rPr lang="en-US" altLang="zh-CN" sz="2400" b="1" dirty="0">
                <a:solidFill>
                  <a:srgbClr val="FFFFD2"/>
                </a:solidFill>
              </a:rPr>
              <a:t>Severe injury accident:</a:t>
            </a:r>
            <a:endParaRPr lang="en-US" altLang="zh-CN" sz="2400" b="1" dirty="0">
              <a:solidFill>
                <a:srgbClr val="FFFFD2"/>
              </a:solidFill>
            </a:endParaRPr>
          </a:p>
          <a:p>
            <a:r>
              <a:rPr lang="en-US" altLang="zh-CN" sz="2400" b="1" dirty="0">
                <a:solidFill>
                  <a:srgbClr val="FFFFD2"/>
                </a:solidFill>
              </a:rPr>
              <a:t>64,892  (36.03%)</a:t>
            </a:r>
            <a:endParaRPr lang="en-US" altLang="zh-CN" sz="2400" b="1" dirty="0">
              <a:solidFill>
                <a:srgbClr val="FFFFD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666240"/>
            <a:ext cx="6025515" cy="4304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016000"/>
            <a:ext cx="10537825" cy="47155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Year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6925" y="5803900"/>
            <a:ext cx="82975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The</a:t>
            </a:r>
            <a:r>
              <a:rPr lang="en-US" altLang="zh-CN" sz="2400" b="1" dirty="0">
                <a:solidFill>
                  <a:schemeClr val="accent1"/>
                </a:solidFill>
              </a:rPr>
              <a:t> accident number </a:t>
            </a:r>
            <a:r>
              <a:rPr lang="en-US" altLang="zh-CN" sz="2400" b="1" dirty="0">
                <a:solidFill>
                  <a:schemeClr val="bg1"/>
                </a:solidFill>
              </a:rPr>
              <a:t>are</a:t>
            </a:r>
            <a:r>
              <a:rPr lang="en-US" altLang="zh-CN" sz="2400" b="1" dirty="0">
                <a:solidFill>
                  <a:schemeClr val="accent1"/>
                </a:solidFill>
              </a:rPr>
              <a:t> dropping </a:t>
            </a:r>
            <a:r>
              <a:rPr lang="en-US" altLang="zh-CN" sz="2400" b="1" dirty="0">
                <a:solidFill>
                  <a:schemeClr val="bg1"/>
                </a:solidFill>
              </a:rPr>
              <a:t>since </a:t>
            </a:r>
            <a:r>
              <a:rPr lang="en-US" altLang="zh-CN" sz="2400" b="1" dirty="0">
                <a:solidFill>
                  <a:schemeClr val="accent1"/>
                </a:solidFill>
              </a:rPr>
              <a:t>2016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Before 2010</a:t>
            </a:r>
            <a:r>
              <a:rPr lang="en-US" altLang="zh-CN" sz="2400" b="1" dirty="0">
                <a:solidFill>
                  <a:srgbClr val="FFFFD2"/>
                </a:solidFill>
              </a:rPr>
              <a:t>, the chance of </a:t>
            </a:r>
            <a:r>
              <a:rPr lang="en-US" altLang="zh-CN" sz="2400" b="1" dirty="0">
                <a:solidFill>
                  <a:srgbClr val="FF0000"/>
                </a:solidFill>
              </a:rPr>
              <a:t>severe injury is high</a:t>
            </a:r>
            <a:r>
              <a:rPr lang="en-US" altLang="zh-CN" sz="2400" b="1" dirty="0">
                <a:solidFill>
                  <a:srgbClr val="FFFFD2"/>
                </a:solidFill>
              </a:rPr>
              <a:t>,</a:t>
            </a:r>
            <a:endParaRPr lang="en-US" altLang="zh-CN" sz="2400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* 2019 data not included</a:t>
            </a:r>
            <a:endParaRPr lang="en-US" altLang="zh-CN" b="1" dirty="0">
              <a:solidFill>
                <a:srgbClr val="FFFFD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98895" y="2105025"/>
            <a:ext cx="1232535" cy="36258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97120" y="2432050"/>
            <a:ext cx="771525" cy="3136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Day of Week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66925" y="5730875"/>
            <a:ext cx="8297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D2"/>
                </a:solidFill>
              </a:rPr>
              <a:t>Although </a:t>
            </a:r>
            <a:r>
              <a:rPr lang="en-US" altLang="zh-CN" sz="2400" b="1" dirty="0">
                <a:solidFill>
                  <a:schemeClr val="accent1"/>
                </a:solidFill>
              </a:rPr>
              <a:t>Weekends </a:t>
            </a:r>
            <a:r>
              <a:rPr lang="en-US" altLang="zh-CN" sz="2400" b="1" dirty="0">
                <a:solidFill>
                  <a:srgbClr val="FFFFD2"/>
                </a:solidFill>
              </a:rPr>
              <a:t>have </a:t>
            </a:r>
            <a:r>
              <a:rPr lang="en-US" altLang="zh-CN" sz="2400" b="1" dirty="0">
                <a:solidFill>
                  <a:schemeClr val="accent1"/>
                </a:solidFill>
              </a:rPr>
              <a:t>less accidents</a:t>
            </a:r>
            <a:r>
              <a:rPr lang="en-US" altLang="zh-CN" sz="2400" b="1" dirty="0">
                <a:solidFill>
                  <a:srgbClr val="FFFFD2"/>
                </a:solidFill>
              </a:rPr>
              <a:t>,</a:t>
            </a:r>
            <a:endParaRPr lang="en-US" altLang="zh-CN" sz="2400" b="1" dirty="0">
              <a:solidFill>
                <a:srgbClr val="FFFFD2"/>
              </a:solidFill>
            </a:endParaRPr>
          </a:p>
          <a:p>
            <a:r>
              <a:rPr lang="en-US" altLang="zh-CN" sz="2400" b="1" dirty="0">
                <a:solidFill>
                  <a:srgbClr val="FFFFD2"/>
                </a:solidFill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</a:rPr>
              <a:t>severe injury</a:t>
            </a:r>
            <a:r>
              <a:rPr lang="en-US" altLang="zh-CN" sz="2400" b="1" dirty="0">
                <a:solidFill>
                  <a:srgbClr val="FFFFD2"/>
                </a:solidFill>
              </a:rPr>
              <a:t> accidents take a </a:t>
            </a:r>
            <a:r>
              <a:rPr lang="en-US" altLang="zh-CN" sz="2400" b="1" dirty="0">
                <a:solidFill>
                  <a:srgbClr val="FF0000"/>
                </a:solidFill>
              </a:rPr>
              <a:t>relatively </a:t>
            </a:r>
            <a:r>
              <a:rPr lang="en-US" altLang="zh-CN" sz="2400" b="1" dirty="0">
                <a:solidFill>
                  <a:srgbClr val="FF0000"/>
                </a:solidFill>
              </a:rPr>
              <a:t>bigger </a:t>
            </a:r>
            <a:r>
              <a:rPr lang="en-US" altLang="zh-CN" sz="2400" b="1" dirty="0">
                <a:solidFill>
                  <a:srgbClr val="FF0000"/>
                </a:solidFill>
              </a:rPr>
              <a:t>portion</a:t>
            </a:r>
            <a:endParaRPr lang="en-US" altLang="zh-CN" sz="2400" b="1" dirty="0">
              <a:solidFill>
                <a:srgbClr val="FFFFD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922020"/>
            <a:ext cx="10269220" cy="45872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67140" y="2209165"/>
            <a:ext cx="1752600" cy="93154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922020"/>
            <a:ext cx="10379075" cy="48088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Month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305175" y="5828030"/>
            <a:ext cx="5334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D2"/>
                </a:solidFill>
              </a:rPr>
              <a:t>There is not too much difference.</a:t>
            </a:r>
            <a:endParaRPr lang="en-US" altLang="zh-CN" sz="2400" b="1" dirty="0">
              <a:solidFill>
                <a:srgbClr val="FFFFD2"/>
              </a:solidFill>
            </a:endParaRPr>
          </a:p>
          <a:p>
            <a:r>
              <a:rPr lang="en-US" altLang="zh-CN" sz="2400" b="1" dirty="0">
                <a:solidFill>
                  <a:srgbClr val="FFFFD2"/>
                </a:solidFill>
              </a:rPr>
              <a:t>It may not be a strong indicator.</a:t>
            </a:r>
            <a:endParaRPr lang="en-US" altLang="zh-CN" sz="2400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882015"/>
            <a:ext cx="10420985" cy="48558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Hour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18310" y="5683885"/>
            <a:ext cx="8186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D2"/>
                </a:solidFill>
              </a:rPr>
              <a:t>Although </a:t>
            </a:r>
            <a:r>
              <a:rPr lang="en-US" altLang="zh-CN" sz="2400" b="1" dirty="0">
                <a:solidFill>
                  <a:schemeClr val="accent1"/>
                </a:solidFill>
              </a:rPr>
              <a:t>Midnight </a:t>
            </a:r>
            <a:r>
              <a:rPr lang="en-US" altLang="zh-CN" sz="2400" b="1" dirty="0">
                <a:solidFill>
                  <a:srgbClr val="FFFFD2"/>
                </a:solidFill>
              </a:rPr>
              <a:t>have </a:t>
            </a:r>
            <a:r>
              <a:rPr lang="en-US" altLang="zh-CN" sz="2400" b="1" dirty="0">
                <a:solidFill>
                  <a:schemeClr val="accent1"/>
                </a:solidFill>
              </a:rPr>
              <a:t>less accidents</a:t>
            </a:r>
            <a:r>
              <a:rPr lang="en-US" altLang="zh-CN" sz="2400" b="1" dirty="0">
                <a:solidFill>
                  <a:srgbClr val="FFFFD2"/>
                </a:solidFill>
              </a:rPr>
              <a:t>,</a:t>
            </a:r>
            <a:endParaRPr lang="en-US" altLang="zh-CN" sz="2400" b="1" dirty="0">
              <a:solidFill>
                <a:srgbClr val="FFFFD2"/>
              </a:solidFill>
            </a:endParaRPr>
          </a:p>
          <a:p>
            <a:r>
              <a:rPr lang="en-US" altLang="zh-CN" sz="2400" b="1" dirty="0">
                <a:solidFill>
                  <a:srgbClr val="FFFFD2"/>
                </a:solidFill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</a:rPr>
              <a:t>severe injury</a:t>
            </a:r>
            <a:r>
              <a:rPr lang="en-US" altLang="zh-CN" sz="2400" b="1" dirty="0">
                <a:solidFill>
                  <a:srgbClr val="FFFFD2"/>
                </a:solidFill>
              </a:rPr>
              <a:t> accidents take a </a:t>
            </a:r>
            <a:r>
              <a:rPr lang="en-US" altLang="zh-CN" sz="2400" b="1" dirty="0">
                <a:solidFill>
                  <a:srgbClr val="FF0000"/>
                </a:solidFill>
              </a:rPr>
              <a:t>extremely </a:t>
            </a:r>
            <a:r>
              <a:rPr lang="en-US" altLang="zh-CN" sz="2400" b="1" dirty="0">
                <a:solidFill>
                  <a:srgbClr val="FF0000"/>
                </a:solidFill>
              </a:rPr>
              <a:t>higer portion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FFD2"/>
                </a:solidFill>
              </a:rPr>
              <a:t>The </a:t>
            </a:r>
            <a:r>
              <a:rPr lang="en-US" altLang="zh-CN" sz="2400" b="1" dirty="0">
                <a:solidFill>
                  <a:srgbClr val="7030A0"/>
                </a:solidFill>
              </a:rPr>
              <a:t>light condition</a:t>
            </a:r>
            <a:r>
              <a:rPr lang="en-US" altLang="zh-CN" sz="2400" b="1" dirty="0">
                <a:solidFill>
                  <a:srgbClr val="FFFFD2"/>
                </a:solidFill>
              </a:rPr>
              <a:t> maybe important.</a:t>
            </a:r>
            <a:endParaRPr lang="en-US" altLang="zh-CN" sz="2400" b="1" dirty="0">
              <a:solidFill>
                <a:srgbClr val="FFFFD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8240" y="1610995"/>
            <a:ext cx="1752600" cy="144526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7780" y="4227830"/>
            <a:ext cx="1752600" cy="93154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65615" y="2222500"/>
            <a:ext cx="1320800" cy="68072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922020"/>
            <a:ext cx="10542270" cy="48247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435" y="0"/>
            <a:ext cx="1109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Light Condition</a:t>
            </a:r>
            <a:endParaRPr 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18310" y="5790565"/>
            <a:ext cx="8186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D2"/>
                </a:solidFill>
              </a:rPr>
              <a:t>Middle level: </a:t>
            </a:r>
            <a:r>
              <a:rPr lang="en-US" altLang="zh-CN" sz="2400" b="1" dirty="0">
                <a:solidFill>
                  <a:srgbClr val="0070C0"/>
                </a:solidFill>
              </a:rPr>
              <a:t>Dusk/Dawn, Dark with light on   (higher)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>
                <a:solidFill>
                  <a:srgbClr val="FFFFD2"/>
                </a:solidFill>
              </a:rPr>
              <a:t>Darker level: </a:t>
            </a:r>
            <a:r>
              <a:rPr lang="en-US" altLang="zh-CN" sz="2400" b="1" dirty="0">
                <a:solidFill>
                  <a:srgbClr val="FF0000"/>
                </a:solidFill>
              </a:rPr>
              <a:t>Dark with light off/ no light      (much higher)</a:t>
            </a:r>
            <a:endParaRPr lang="en-US" altLang="zh-CN" sz="2400" b="1" dirty="0">
              <a:solidFill>
                <a:srgbClr val="FFFFD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6410" y="2222500"/>
            <a:ext cx="1154430" cy="34607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1680" y="3849370"/>
            <a:ext cx="1223645" cy="1833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90840" y="1902460"/>
            <a:ext cx="1195705" cy="378142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49295" y="3859530"/>
            <a:ext cx="1056640" cy="1833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演示</Application>
  <PresentationFormat>宽屏</PresentationFormat>
  <Paragraphs>148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Berlin Sans FB Demi</vt:lpstr>
      <vt:lpstr>Constantia</vt:lpstr>
      <vt:lpstr>Aharoni</vt:lpstr>
      <vt:lpstr>Yu Gothic UI Semibold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ERROR</cp:lastModifiedBy>
  <cp:revision>127</cp:revision>
  <dcterms:created xsi:type="dcterms:W3CDTF">2019-05-29T18:55:00Z</dcterms:created>
  <dcterms:modified xsi:type="dcterms:W3CDTF">2019-08-12T00:33:49Z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