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Proxima Nova"/>
      <p:regular r:id="rId28"/>
      <p:bold r:id="rId29"/>
      <p:italic r:id="rId30"/>
      <p:boldItalic r:id="rId31"/>
    </p:embeddedFont>
    <p:embeddedFont>
      <p:font typeface="Alfa Slab One"/>
      <p:regular r:id="rId32"/>
    </p:embeddedFont>
    <p:embeddedFont>
      <p:font typeface="Comfortaa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6823869-D6A3-4C15-9660-C6142456D698}">
  <a:tblStyle styleId="{B6823869-D6A3-4C15-9660-C6142456D69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ProximaNova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ProximaNova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roximaNova-boldItalic.fntdata"/><Relationship Id="rId30" Type="http://schemas.openxmlformats.org/officeDocument/2006/relationships/font" Target="fonts/ProximaNova-italic.fntdata"/><Relationship Id="rId11" Type="http://schemas.openxmlformats.org/officeDocument/2006/relationships/slide" Target="slides/slide5.xml"/><Relationship Id="rId33" Type="http://schemas.openxmlformats.org/officeDocument/2006/relationships/font" Target="fonts/Comfortaa-regular.fntdata"/><Relationship Id="rId10" Type="http://schemas.openxmlformats.org/officeDocument/2006/relationships/slide" Target="slides/slide4.xml"/><Relationship Id="rId32" Type="http://schemas.openxmlformats.org/officeDocument/2006/relationships/font" Target="fonts/AlfaSlabOne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Comfortaa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10d2649cb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10d2649cb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10d2649cb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10d2649cb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10d2649cb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10d2649cb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10d2649cb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10d2649cb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10d2649cb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10d2649cb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10d2649cb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10d2649cb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10d2649cb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10d2649cb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10d2649cb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10d2649cb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1183f6be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1183f6be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1183f6be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1183f6be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610d2649cb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610d2649cb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61183f6be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61183f6be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1183f6be8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61183f6be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10d2649cb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610d2649cb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10d2649cb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10d2649cb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10d2649cb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10d2649cb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10d2649cb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10d2649cb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10d2649cb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10d2649cb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10d2649cb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10d2649cb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10d2649cb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10d2649cb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Vehicle Crash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lfa Slab One"/>
                <a:ea typeface="Alfa Slab One"/>
                <a:cs typeface="Alfa Slab One"/>
                <a:sym typeface="Alfa Slab One"/>
              </a:rPr>
              <a:t>Modelling</a:t>
            </a:r>
            <a:endParaRPr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7362025" y="4114800"/>
            <a:ext cx="12891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Bei He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Can I Do Now?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4800">
                <a:latin typeface="Alfa Slab One"/>
                <a:ea typeface="Alfa Slab One"/>
                <a:cs typeface="Alfa Slab One"/>
                <a:sym typeface="Alfa Slab One"/>
              </a:rPr>
              <a:t>Over Sampling</a:t>
            </a:r>
            <a:endParaRPr sz="4800">
              <a:latin typeface="Alfa Slab One"/>
              <a:ea typeface="Alfa Slab One"/>
              <a:cs typeface="Alfa Slab One"/>
              <a:sym typeface="Alfa Slab On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Logistic Reg (OverSampling Train Data)</a:t>
            </a: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20550"/>
            <a:ext cx="7236225" cy="389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4858425" y="1089100"/>
            <a:ext cx="41769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Better Result on target.</a:t>
            </a:r>
            <a:endParaRPr b="1" sz="24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000000"/>
                </a:solidFill>
                <a:highlight>
                  <a:srgbClr val="FFFFFF"/>
                </a:highlight>
                <a:latin typeface="Alfa Slab One"/>
                <a:ea typeface="Alfa Slab One"/>
                <a:cs typeface="Alfa Slab One"/>
                <a:sym typeface="Alfa Slab One"/>
              </a:rPr>
              <a:t>            </a:t>
            </a:r>
            <a:endParaRPr sz="2400">
              <a:latin typeface="Alfa Slab One"/>
              <a:ea typeface="Alfa Slab One"/>
              <a:cs typeface="Alfa Slab One"/>
              <a:sym typeface="Alfa Slab On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73475"/>
            <a:ext cx="7446400" cy="396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72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RandomForest</a:t>
            </a:r>
            <a:r>
              <a:rPr lang="en-GB"/>
              <a:t>(OverSampling Train Data)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4858425" y="1089100"/>
            <a:ext cx="41769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24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Better Precision but less recall.</a:t>
            </a:r>
            <a:r>
              <a:rPr lang="en-GB" sz="2400">
                <a:solidFill>
                  <a:srgbClr val="000000"/>
                </a:solidFill>
                <a:highlight>
                  <a:srgbClr val="FFFFFF"/>
                </a:highlight>
                <a:latin typeface="Alfa Slab One"/>
                <a:ea typeface="Alfa Slab One"/>
                <a:cs typeface="Alfa Slab One"/>
                <a:sym typeface="Alfa Slab One"/>
              </a:rPr>
              <a:t>          </a:t>
            </a:r>
            <a:endParaRPr sz="2400">
              <a:latin typeface="Alfa Slab One"/>
              <a:ea typeface="Alfa Slab One"/>
              <a:cs typeface="Alfa Slab One"/>
              <a:sym typeface="Alfa Slab On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7434525" cy="3987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72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RandomForest(OverSampling Train Data)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4858425" y="1089100"/>
            <a:ext cx="41769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max_depth=10</a:t>
            </a:r>
            <a:endParaRPr b="1" sz="24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n_estimators = 100</a:t>
            </a:r>
            <a:endParaRPr b="1" sz="24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000000"/>
                </a:solidFill>
                <a:highlight>
                  <a:srgbClr val="FFFFFF"/>
                </a:highlight>
                <a:latin typeface="Alfa Slab One"/>
                <a:ea typeface="Alfa Slab One"/>
                <a:cs typeface="Alfa Slab One"/>
                <a:sym typeface="Alfa Slab One"/>
              </a:rPr>
              <a:t>         </a:t>
            </a:r>
            <a:endParaRPr sz="2400">
              <a:latin typeface="Alfa Slab One"/>
              <a:ea typeface="Alfa Slab One"/>
              <a:cs typeface="Alfa Slab One"/>
              <a:sym typeface="Alfa Slab On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100" y="1017725"/>
            <a:ext cx="3836050" cy="205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445025"/>
            <a:ext cx="872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Other </a:t>
            </a:r>
            <a:r>
              <a:rPr lang="en-GB"/>
              <a:t>(OverSampling Train Data)</a:t>
            </a:r>
            <a:endParaRPr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2701875" y="1017725"/>
            <a:ext cx="1970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Ada boost</a:t>
            </a:r>
            <a:endParaRPr b="1" sz="24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000000"/>
                </a:solidFill>
                <a:highlight>
                  <a:srgbClr val="FFFFFF"/>
                </a:highlight>
                <a:latin typeface="Alfa Slab One"/>
                <a:ea typeface="Alfa Slab One"/>
                <a:cs typeface="Alfa Slab One"/>
                <a:sym typeface="Alfa Slab One"/>
              </a:rPr>
              <a:t>         </a:t>
            </a:r>
            <a:endParaRPr sz="2400"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012974"/>
            <a:ext cx="3775195" cy="205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4461825" y="3211450"/>
            <a:ext cx="4399800" cy="17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latin typeface="Comfortaa"/>
                <a:ea typeface="Comfortaa"/>
                <a:cs typeface="Comfortaa"/>
                <a:sym typeface="Comfortaa"/>
              </a:rPr>
              <a:t>All these gave </a:t>
            </a:r>
            <a:r>
              <a:rPr b="1" lang="en-GB" sz="24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similar </a:t>
            </a:r>
            <a:r>
              <a:rPr b="1" lang="en-GB" sz="2400">
                <a:latin typeface="Comfortaa"/>
                <a:ea typeface="Comfortaa"/>
                <a:cs typeface="Comfortaa"/>
                <a:sym typeface="Comfortaa"/>
              </a:rPr>
              <a:t>results.</a:t>
            </a:r>
            <a:endParaRPr b="1" sz="2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400">
                <a:highlight>
                  <a:srgbClr val="FFFFFF"/>
                </a:highlight>
                <a:latin typeface="Alfa Slab One"/>
                <a:ea typeface="Alfa Slab One"/>
                <a:cs typeface="Alfa Slab One"/>
                <a:sym typeface="Alfa Slab One"/>
              </a:rPr>
              <a:t>         </a:t>
            </a:r>
            <a:endParaRPr sz="2400"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3100" y="3017650"/>
            <a:ext cx="3775200" cy="205442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2540625" y="3068950"/>
            <a:ext cx="22932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24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MLP</a:t>
            </a:r>
            <a:r>
              <a:rPr lang="en-GB" sz="2400">
                <a:solidFill>
                  <a:srgbClr val="000000"/>
                </a:solidFill>
                <a:highlight>
                  <a:srgbClr val="FFFFFF"/>
                </a:highlight>
                <a:latin typeface="Alfa Slab One"/>
                <a:ea typeface="Alfa Slab One"/>
                <a:cs typeface="Alfa Slab One"/>
                <a:sym typeface="Alfa Slab One"/>
              </a:rPr>
              <a:t>         </a:t>
            </a:r>
            <a:endParaRPr sz="2400"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6643150" y="1017725"/>
            <a:ext cx="1970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Gradient</a:t>
            </a:r>
            <a:r>
              <a:rPr b="1" lang="en-GB" sz="24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 boost</a:t>
            </a:r>
            <a:endParaRPr b="1" sz="24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000000"/>
                </a:solidFill>
                <a:highlight>
                  <a:srgbClr val="FFFFFF"/>
                </a:highlight>
                <a:latin typeface="Alfa Slab One"/>
                <a:ea typeface="Alfa Slab One"/>
                <a:cs typeface="Alfa Slab One"/>
                <a:sym typeface="Alfa Slab One"/>
              </a:rPr>
              <a:t>         </a:t>
            </a:r>
            <a:endParaRPr sz="2400">
              <a:latin typeface="Alfa Slab One"/>
              <a:ea typeface="Alfa Slab One"/>
              <a:cs typeface="Alfa Slab One"/>
              <a:sym typeface="Alfa Slab On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not </a:t>
            </a:r>
            <a:r>
              <a:rPr lang="en-GB"/>
              <a:t>MultinomialNB</a:t>
            </a:r>
            <a:r>
              <a:rPr lang="en-GB"/>
              <a:t> </a:t>
            </a:r>
            <a:endParaRPr/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Alfa Slab One"/>
                <a:ea typeface="Alfa Slab One"/>
                <a:cs typeface="Alfa Slab One"/>
                <a:sym typeface="Alfa Slab One"/>
              </a:rPr>
              <a:t>Based on Probability</a:t>
            </a:r>
            <a:endParaRPr sz="3600"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3600">
                <a:latin typeface="Alfa Slab One"/>
                <a:ea typeface="Alfa Slab One"/>
                <a:cs typeface="Alfa Slab One"/>
                <a:sym typeface="Alfa Slab One"/>
              </a:rPr>
              <a:t>Oversampling changes that</a:t>
            </a:r>
            <a:endParaRPr sz="3600">
              <a:latin typeface="Alfa Slab One"/>
              <a:ea typeface="Alfa Slab One"/>
              <a:cs typeface="Alfa Slab One"/>
              <a:sym typeface="Alfa Slab On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311700" y="407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to interpret the result</a:t>
            </a:r>
            <a:r>
              <a:rPr lang="en-GB"/>
              <a:t>?</a:t>
            </a:r>
            <a:endParaRPr/>
          </a:p>
        </p:txBody>
      </p:sp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Alfa Slab One"/>
                <a:ea typeface="Alfa Slab One"/>
                <a:cs typeface="Alfa Slab One"/>
                <a:sym typeface="Alfa Slab One"/>
              </a:rPr>
              <a:t>The Recall score: </a:t>
            </a:r>
            <a:r>
              <a:rPr lang="en-GB" sz="36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0.65</a:t>
            </a:r>
            <a:endParaRPr sz="3600">
              <a:solidFill>
                <a:schemeClr val="accent3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3600">
                <a:latin typeface="Alfa Slab One"/>
                <a:ea typeface="Alfa Slab One"/>
                <a:cs typeface="Alfa Slab One"/>
                <a:sym typeface="Alfa Slab One"/>
              </a:rPr>
              <a:t>The Precision score: </a:t>
            </a:r>
            <a:r>
              <a:rPr lang="en-GB" sz="36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0.30</a:t>
            </a:r>
            <a:endParaRPr sz="3600">
              <a:solidFill>
                <a:schemeClr val="accent3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3600">
                <a:latin typeface="Alfa Slab One"/>
                <a:ea typeface="Alfa Slab One"/>
                <a:cs typeface="Alfa Slab One"/>
                <a:sym typeface="Alfa Slab One"/>
              </a:rPr>
              <a:t>The F1 score: </a:t>
            </a:r>
            <a:r>
              <a:rPr lang="en-GB" sz="36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0.41</a:t>
            </a:r>
            <a:endParaRPr sz="3600">
              <a:solidFill>
                <a:schemeClr val="accent3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3600">
                <a:latin typeface="Alfa Slab One"/>
                <a:ea typeface="Alfa Slab One"/>
                <a:cs typeface="Alfa Slab One"/>
                <a:sym typeface="Alfa Slab One"/>
              </a:rPr>
              <a:t>What if the </a:t>
            </a:r>
            <a:r>
              <a:rPr lang="en-GB" sz="36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test data</a:t>
            </a:r>
            <a:r>
              <a:rPr lang="en-GB" sz="3600">
                <a:latin typeface="Alfa Slab One"/>
                <a:ea typeface="Alfa Slab One"/>
                <a:cs typeface="Alfa Slab One"/>
                <a:sym typeface="Alfa Slab One"/>
              </a:rPr>
              <a:t> is </a:t>
            </a:r>
            <a:r>
              <a:rPr lang="en-GB" sz="36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balanced</a:t>
            </a:r>
            <a:r>
              <a:rPr lang="en-GB" sz="3600">
                <a:latin typeface="Alfa Slab One"/>
                <a:ea typeface="Alfa Slab One"/>
                <a:cs typeface="Alfa Slab One"/>
                <a:sym typeface="Alfa Slab One"/>
              </a:rPr>
              <a:t>?</a:t>
            </a:r>
            <a:endParaRPr sz="3600">
              <a:latin typeface="Alfa Slab One"/>
              <a:ea typeface="Alfa Slab One"/>
              <a:cs typeface="Alfa Slab One"/>
              <a:sym typeface="Alfa Slab On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Logistic Reg (OverSampling All)</a:t>
            </a:r>
            <a:endParaRPr/>
          </a:p>
        </p:txBody>
      </p:sp>
      <p:pic>
        <p:nvPicPr>
          <p:cNvPr id="168" name="Google Shape;168;p29"/>
          <p:cNvPicPr preferRelativeResize="0"/>
          <p:nvPr/>
        </p:nvPicPr>
        <p:blipFill rotWithShape="1">
          <a:blip r:embed="rId3">
            <a:alphaModFix/>
          </a:blip>
          <a:srcRect b="0" l="0" r="0" t="37772"/>
          <a:stretch/>
        </p:blipFill>
        <p:spPr>
          <a:xfrm>
            <a:off x="3931925" y="1152625"/>
            <a:ext cx="4760500" cy="154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9"/>
          <p:cNvPicPr preferRelativeResize="0"/>
          <p:nvPr/>
        </p:nvPicPr>
        <p:blipFill rotWithShape="1">
          <a:blip r:embed="rId4">
            <a:alphaModFix/>
          </a:blip>
          <a:srcRect b="0" l="0" r="0" t="36964"/>
          <a:stretch/>
        </p:blipFill>
        <p:spPr>
          <a:xfrm>
            <a:off x="3931925" y="2887804"/>
            <a:ext cx="4760500" cy="162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9"/>
          <p:cNvPicPr preferRelativeResize="0"/>
          <p:nvPr/>
        </p:nvPicPr>
        <p:blipFill rotWithShape="1">
          <a:blip r:embed="rId3">
            <a:alphaModFix/>
          </a:blip>
          <a:srcRect b="61143" l="0" r="48678" t="0"/>
          <a:stretch/>
        </p:blipFill>
        <p:spPr>
          <a:xfrm>
            <a:off x="386050" y="1240100"/>
            <a:ext cx="3384625" cy="137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9"/>
          <p:cNvPicPr preferRelativeResize="0"/>
          <p:nvPr/>
        </p:nvPicPr>
        <p:blipFill rotWithShape="1">
          <a:blip r:embed="rId4">
            <a:alphaModFix/>
          </a:blip>
          <a:srcRect b="63035" l="0" r="46768" t="0"/>
          <a:stretch/>
        </p:blipFill>
        <p:spPr>
          <a:xfrm>
            <a:off x="251025" y="2765301"/>
            <a:ext cx="3654680" cy="137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9"/>
          <p:cNvSpPr/>
          <p:nvPr/>
        </p:nvSpPr>
        <p:spPr>
          <a:xfrm>
            <a:off x="6308525" y="1363325"/>
            <a:ext cx="706500" cy="572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9"/>
          <p:cNvSpPr/>
          <p:nvPr/>
        </p:nvSpPr>
        <p:spPr>
          <a:xfrm>
            <a:off x="7114125" y="1363325"/>
            <a:ext cx="706500" cy="572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9"/>
          <p:cNvSpPr/>
          <p:nvPr/>
        </p:nvSpPr>
        <p:spPr>
          <a:xfrm>
            <a:off x="6308525" y="3166100"/>
            <a:ext cx="706500" cy="572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9"/>
          <p:cNvSpPr/>
          <p:nvPr/>
        </p:nvSpPr>
        <p:spPr>
          <a:xfrm>
            <a:off x="7114125" y="3166100"/>
            <a:ext cx="706500" cy="572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9"/>
          <p:cNvSpPr/>
          <p:nvPr/>
        </p:nvSpPr>
        <p:spPr>
          <a:xfrm>
            <a:off x="386050" y="2032600"/>
            <a:ext cx="3468600" cy="285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9"/>
          <p:cNvSpPr/>
          <p:nvPr/>
        </p:nvSpPr>
        <p:spPr>
          <a:xfrm>
            <a:off x="251025" y="3619025"/>
            <a:ext cx="3654600" cy="285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9"/>
          <p:cNvSpPr txBox="1"/>
          <p:nvPr/>
        </p:nvSpPr>
        <p:spPr>
          <a:xfrm>
            <a:off x="386050" y="4394350"/>
            <a:ext cx="830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Low F1 on one category does not mean it is bad!</a:t>
            </a:r>
            <a:endParaRPr sz="2400">
              <a:solidFill>
                <a:schemeClr val="accent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79" name="Google Shape;179;p29"/>
          <p:cNvSpPr/>
          <p:nvPr/>
        </p:nvSpPr>
        <p:spPr>
          <a:xfrm>
            <a:off x="3931925" y="2408575"/>
            <a:ext cx="4706700" cy="285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311700" y="407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Is that model useful?</a:t>
            </a:r>
            <a:endParaRPr/>
          </a:p>
        </p:txBody>
      </p:sp>
      <p:sp>
        <p:nvSpPr>
          <p:cNvPr id="185" name="Google Shape;185;p30"/>
          <p:cNvSpPr txBox="1"/>
          <p:nvPr>
            <p:ph idx="1" type="body"/>
          </p:nvPr>
        </p:nvSpPr>
        <p:spPr>
          <a:xfrm>
            <a:off x="311700" y="148712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Alfa Slab One"/>
                <a:ea typeface="Alfa Slab One"/>
                <a:cs typeface="Alfa Slab One"/>
                <a:sym typeface="Alfa Slab One"/>
              </a:rPr>
              <a:t>Cover </a:t>
            </a:r>
            <a:r>
              <a:rPr lang="en-GB" sz="36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2/3</a:t>
            </a:r>
            <a:r>
              <a:rPr lang="en-GB" sz="3600">
                <a:latin typeface="Alfa Slab One"/>
                <a:ea typeface="Alfa Slab One"/>
                <a:cs typeface="Alfa Slab One"/>
                <a:sym typeface="Alfa Slab One"/>
              </a:rPr>
              <a:t> of the high risks.</a:t>
            </a:r>
            <a:endParaRPr sz="3600"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3600">
                <a:latin typeface="Alfa Slab One"/>
                <a:ea typeface="Alfa Slab One"/>
                <a:cs typeface="Alfa Slab One"/>
                <a:sym typeface="Alfa Slab One"/>
              </a:rPr>
              <a:t>Alert </a:t>
            </a:r>
            <a:r>
              <a:rPr lang="en-GB" sz="36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1/3</a:t>
            </a:r>
            <a:r>
              <a:rPr lang="en-GB" sz="3600">
                <a:latin typeface="Alfa Slab One"/>
                <a:ea typeface="Alfa Slab One"/>
                <a:cs typeface="Alfa Slab One"/>
                <a:sym typeface="Alfa Slab One"/>
              </a:rPr>
              <a:t> of the time compare with 15% of real.</a:t>
            </a:r>
            <a:endParaRPr sz="3600"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3600">
                <a:latin typeface="Alfa Slab One"/>
                <a:ea typeface="Alfa Slab One"/>
                <a:cs typeface="Alfa Slab One"/>
                <a:sym typeface="Alfa Slab One"/>
              </a:rPr>
              <a:t>Make an app which makes alert when the risk is high.</a:t>
            </a:r>
            <a:endParaRPr sz="3600"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86" name="Google Shape;186;p30"/>
          <p:cNvSpPr/>
          <p:nvPr/>
        </p:nvSpPr>
        <p:spPr>
          <a:xfrm flipH="1" rot="5398919">
            <a:off x="7262806" y="1108053"/>
            <a:ext cx="954300" cy="780900"/>
          </a:xfrm>
          <a:prstGeom prst="bentArrow">
            <a:avLst>
              <a:gd fmla="val 23805" name="adj1"/>
              <a:gd fmla="val 27774" name="adj2"/>
              <a:gd fmla="val 25000" name="adj3"/>
              <a:gd fmla="val 87500" name="adj4"/>
            </a:avLst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0"/>
          <p:cNvSpPr/>
          <p:nvPr/>
        </p:nvSpPr>
        <p:spPr>
          <a:xfrm rot="5401081">
            <a:off x="7572656" y="2377008"/>
            <a:ext cx="954300" cy="780900"/>
          </a:xfrm>
          <a:prstGeom prst="bentArrow">
            <a:avLst>
              <a:gd fmla="val 23805" name="adj1"/>
              <a:gd fmla="val 27774" name="adj2"/>
              <a:gd fmla="val 25000" name="adj3"/>
              <a:gd fmla="val 87500" name="adj4"/>
            </a:avLst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>
            <p:ph type="title"/>
          </p:nvPr>
        </p:nvSpPr>
        <p:spPr>
          <a:xfrm>
            <a:off x="311700" y="407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to do next?</a:t>
            </a:r>
            <a:endParaRPr/>
          </a:p>
        </p:txBody>
      </p:sp>
      <p:sp>
        <p:nvSpPr>
          <p:cNvPr id="193" name="Google Shape;193;p31"/>
          <p:cNvSpPr txBox="1"/>
          <p:nvPr>
            <p:ph idx="1" type="body"/>
          </p:nvPr>
        </p:nvSpPr>
        <p:spPr>
          <a:xfrm>
            <a:off x="311700" y="148712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Alfa Slab One"/>
                <a:ea typeface="Alfa Slab One"/>
                <a:cs typeface="Alfa Slab One"/>
                <a:sym typeface="Alfa Slab One"/>
              </a:rPr>
              <a:t>Flask</a:t>
            </a:r>
            <a:endParaRPr sz="3600"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3600">
                <a:latin typeface="Alfa Slab One"/>
                <a:ea typeface="Alfa Slab One"/>
                <a:cs typeface="Alfa Slab One"/>
                <a:sym typeface="Alfa Slab One"/>
              </a:rPr>
              <a:t>AWS</a:t>
            </a:r>
            <a:endParaRPr sz="3600"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3600">
                <a:latin typeface="Alfa Slab One"/>
                <a:ea typeface="Alfa Slab One"/>
                <a:cs typeface="Alfa Slab One"/>
                <a:sym typeface="Alfa Slab One"/>
              </a:rPr>
              <a:t>Real-time Atmospheric info</a:t>
            </a:r>
            <a:endParaRPr sz="3600"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3600">
                <a:latin typeface="Alfa Slab One"/>
                <a:ea typeface="Alfa Slab One"/>
                <a:cs typeface="Alfa Slab One"/>
                <a:sym typeface="Alfa Slab One"/>
              </a:rPr>
              <a:t>GPS / Google Map</a:t>
            </a:r>
            <a:endParaRPr sz="3600"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94" name="Google Shape;194;p31"/>
          <p:cNvSpPr/>
          <p:nvPr/>
        </p:nvSpPr>
        <p:spPr>
          <a:xfrm>
            <a:off x="2094575" y="1747550"/>
            <a:ext cx="644400" cy="9666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1"/>
          <p:cNvSpPr txBox="1"/>
          <p:nvPr/>
        </p:nvSpPr>
        <p:spPr>
          <a:xfrm>
            <a:off x="3247225" y="1945850"/>
            <a:ext cx="1128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API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6" name="Google Shape;196;p31"/>
          <p:cNvSpPr/>
          <p:nvPr/>
        </p:nvSpPr>
        <p:spPr>
          <a:xfrm>
            <a:off x="7163700" y="1747550"/>
            <a:ext cx="644400" cy="27390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1"/>
          <p:cNvSpPr txBox="1"/>
          <p:nvPr/>
        </p:nvSpPr>
        <p:spPr>
          <a:xfrm>
            <a:off x="7882575" y="2830700"/>
            <a:ext cx="1128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APP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Target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Alfa Slab One"/>
                <a:ea typeface="Alfa Slab One"/>
                <a:cs typeface="Alfa Slab One"/>
                <a:sym typeface="Alfa Slab One"/>
              </a:rPr>
              <a:t>Whether a person in an accident </a:t>
            </a:r>
            <a:endParaRPr sz="3000"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3000">
                <a:latin typeface="Alfa Slab One"/>
                <a:ea typeface="Alfa Slab One"/>
                <a:cs typeface="Alfa Slab One"/>
                <a:sym typeface="Alfa Slab One"/>
              </a:rPr>
              <a:t>	will get serious injury or not. </a:t>
            </a:r>
            <a:endParaRPr sz="3000">
              <a:latin typeface="Alfa Slab One"/>
              <a:ea typeface="Alfa Slab One"/>
              <a:cs typeface="Alfa Slab One"/>
              <a:sym typeface="Alfa Slab On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type="title"/>
          </p:nvPr>
        </p:nvSpPr>
        <p:spPr>
          <a:xfrm>
            <a:off x="311700" y="407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Improvement?</a:t>
            </a:r>
            <a:endParaRPr/>
          </a:p>
        </p:txBody>
      </p:sp>
      <p:sp>
        <p:nvSpPr>
          <p:cNvPr id="203" name="Google Shape;203;p32"/>
          <p:cNvSpPr txBox="1"/>
          <p:nvPr>
            <p:ph idx="1" type="body"/>
          </p:nvPr>
        </p:nvSpPr>
        <p:spPr>
          <a:xfrm>
            <a:off x="311700" y="148712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LGA Name</a:t>
            </a:r>
            <a:r>
              <a:rPr lang="en-GB" sz="3600">
                <a:latin typeface="Alfa Slab One"/>
                <a:ea typeface="Alfa Slab One"/>
                <a:cs typeface="Alfa Slab One"/>
                <a:sym typeface="Alfa Slab One"/>
              </a:rPr>
              <a:t> for Location</a:t>
            </a:r>
            <a:endParaRPr sz="3600"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3600">
                <a:latin typeface="Alfa Slab One"/>
                <a:ea typeface="Alfa Slab One"/>
                <a:cs typeface="Alfa Slab One"/>
                <a:sym typeface="Alfa Slab One"/>
              </a:rPr>
              <a:t>Administrative Division by Gov</a:t>
            </a:r>
            <a:endParaRPr sz="3600"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36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Clustering</a:t>
            </a:r>
            <a:r>
              <a:rPr lang="en-GB" sz="3600">
                <a:latin typeface="Alfa Slab One"/>
                <a:ea typeface="Alfa Slab One"/>
                <a:cs typeface="Alfa Slab One"/>
                <a:sym typeface="Alfa Slab One"/>
              </a:rPr>
              <a:t> for the Geo Info </a:t>
            </a:r>
            <a:endParaRPr sz="3600">
              <a:latin typeface="Alfa Slab One"/>
              <a:ea typeface="Alfa Slab One"/>
              <a:cs typeface="Alfa Slab One"/>
              <a:sym typeface="Alfa Slab On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48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Thank You!</a:t>
            </a:r>
            <a:endParaRPr sz="4800">
              <a:solidFill>
                <a:schemeClr val="accent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BaseLine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15.56%</a:t>
            </a:r>
            <a:r>
              <a:rPr lang="en-GB" sz="4800">
                <a:latin typeface="Alfa Slab One"/>
                <a:ea typeface="Alfa Slab One"/>
                <a:cs typeface="Alfa Slab One"/>
                <a:sym typeface="Alfa Slab One"/>
              </a:rPr>
              <a:t> </a:t>
            </a:r>
            <a:endParaRPr sz="4800"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3000">
                <a:latin typeface="Alfa Slab One"/>
                <a:ea typeface="Alfa Slab One"/>
                <a:cs typeface="Alfa Slab One"/>
                <a:sym typeface="Alfa Slab One"/>
              </a:rPr>
              <a:t>of the persons get serious injury</a:t>
            </a:r>
            <a:endParaRPr sz="3000">
              <a:latin typeface="Alfa Slab One"/>
              <a:ea typeface="Alfa Slab One"/>
              <a:cs typeface="Alfa Slab One"/>
              <a:sym typeface="Alfa Slab On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Features</a:t>
            </a:r>
            <a:endParaRPr/>
          </a:p>
        </p:txBody>
      </p:sp>
      <p:graphicFrame>
        <p:nvGraphicFramePr>
          <p:cNvPr id="76" name="Google Shape;76;p16"/>
          <p:cNvGraphicFramePr/>
          <p:nvPr/>
        </p:nvGraphicFramePr>
        <p:xfrm>
          <a:off x="311688" y="131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{B6823869-D6A3-4C15-9660-C6142456D698}</a:tableStyleId>
              </a:tblPr>
              <a:tblGrid>
                <a:gridCol w="993450"/>
                <a:gridCol w="1303700"/>
                <a:gridCol w="678675"/>
                <a:gridCol w="609050"/>
                <a:gridCol w="702750"/>
                <a:gridCol w="989375"/>
                <a:gridCol w="1096350"/>
                <a:gridCol w="962350"/>
                <a:gridCol w="1254200"/>
              </a:tblGrid>
              <a:tr h="821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-GB" sz="1200">
                          <a:solidFill>
                            <a:schemeClr val="accent3"/>
                          </a:solidFill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Road User Type</a:t>
                      </a:r>
                      <a:endParaRPr b="1" sz="1200">
                        <a:solidFill>
                          <a:schemeClr val="accent3"/>
                        </a:solidFill>
                        <a:latin typeface="Alfa Slab One"/>
                        <a:ea typeface="Alfa Slab One"/>
                        <a:cs typeface="Alfa Slab One"/>
                        <a:sym typeface="Alfa Slab On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-GB" sz="1200">
                          <a:solidFill>
                            <a:schemeClr val="accent3"/>
                          </a:solidFill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Location</a:t>
                      </a:r>
                      <a:endParaRPr b="1" sz="1200">
                        <a:solidFill>
                          <a:schemeClr val="accent3"/>
                        </a:solidFill>
                        <a:latin typeface="Alfa Slab One"/>
                        <a:ea typeface="Alfa Slab One"/>
                        <a:cs typeface="Alfa Slab One"/>
                        <a:sym typeface="Alfa Slab On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-GB" sz="1200">
                          <a:solidFill>
                            <a:schemeClr val="accent3"/>
                          </a:solidFill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Day of Week</a:t>
                      </a:r>
                      <a:endParaRPr b="1" sz="1200">
                        <a:solidFill>
                          <a:schemeClr val="accent3"/>
                        </a:solidFill>
                        <a:latin typeface="Alfa Slab One"/>
                        <a:ea typeface="Alfa Slab One"/>
                        <a:cs typeface="Alfa Slab One"/>
                        <a:sym typeface="Alfa Slab On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-GB" sz="1200">
                          <a:solidFill>
                            <a:schemeClr val="accent3"/>
                          </a:solidFill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Hour</a:t>
                      </a:r>
                      <a:endParaRPr b="1" sz="1200">
                        <a:solidFill>
                          <a:schemeClr val="accent3"/>
                        </a:solidFill>
                        <a:latin typeface="Alfa Slab One"/>
                        <a:ea typeface="Alfa Slab One"/>
                        <a:cs typeface="Alfa Slab One"/>
                        <a:sym typeface="Alfa Slab On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-GB" sz="1200">
                          <a:solidFill>
                            <a:schemeClr val="accent3"/>
                          </a:solidFill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Speed Zone</a:t>
                      </a:r>
                      <a:endParaRPr b="1" sz="1200">
                        <a:solidFill>
                          <a:schemeClr val="accent3"/>
                        </a:solidFill>
                        <a:latin typeface="Alfa Slab One"/>
                        <a:ea typeface="Alfa Slab One"/>
                        <a:cs typeface="Alfa Slab One"/>
                        <a:sym typeface="Alfa Slab On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-GB" sz="1200">
                          <a:solidFill>
                            <a:schemeClr val="accent3"/>
                          </a:solidFill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Light Cond</a:t>
                      </a:r>
                      <a:endParaRPr b="1" sz="1200">
                        <a:solidFill>
                          <a:schemeClr val="accent3"/>
                        </a:solidFill>
                        <a:latin typeface="Alfa Slab One"/>
                        <a:ea typeface="Alfa Slab One"/>
                        <a:cs typeface="Alfa Slab One"/>
                        <a:sym typeface="Alfa Slab On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-GB" sz="1200">
                          <a:solidFill>
                            <a:schemeClr val="accent3"/>
                          </a:solidFill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Road Geometry</a:t>
                      </a:r>
                      <a:endParaRPr b="1" sz="1200">
                        <a:solidFill>
                          <a:schemeClr val="accent3"/>
                        </a:solidFill>
                        <a:latin typeface="Alfa Slab One"/>
                        <a:ea typeface="Alfa Slab One"/>
                        <a:cs typeface="Alfa Slab One"/>
                        <a:sym typeface="Alfa Slab On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-GB" sz="1200">
                          <a:solidFill>
                            <a:schemeClr val="accent3"/>
                          </a:solidFill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Surface Cond</a:t>
                      </a:r>
                      <a:endParaRPr b="1" sz="1200">
                        <a:solidFill>
                          <a:schemeClr val="accent3"/>
                        </a:solidFill>
                        <a:latin typeface="Alfa Slab One"/>
                        <a:ea typeface="Alfa Slab One"/>
                        <a:cs typeface="Alfa Slab One"/>
                        <a:sym typeface="Alfa Slab On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chemeClr val="accent3"/>
                          </a:solidFill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Atmospheric Cond</a:t>
                      </a:r>
                      <a:endParaRPr b="1" sz="1200">
                        <a:solidFill>
                          <a:schemeClr val="accent3"/>
                        </a:solidFill>
                        <a:latin typeface="Alfa Slab One"/>
                        <a:ea typeface="Alfa Slab One"/>
                        <a:cs typeface="Alfa Slab One"/>
                        <a:sym typeface="Alfa Slab One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Drivers, Motorcyclist, Bicyclist, Pedstrains, etc</a:t>
                      </a:r>
                      <a:endParaRPr>
                        <a:solidFill>
                          <a:schemeClr val="dk2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Melbourne, Casey, Dandenong, Geelong, Brimbank,  etc.</a:t>
                      </a:r>
                      <a:endParaRPr>
                        <a:solidFill>
                          <a:schemeClr val="dk2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l"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Mon</a:t>
                      </a:r>
                      <a:endParaRPr>
                        <a:solidFill>
                          <a:schemeClr val="dk2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- </a:t>
                      </a:r>
                      <a:endParaRPr>
                        <a:solidFill>
                          <a:schemeClr val="dk2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Sun</a:t>
                      </a:r>
                      <a:endParaRPr>
                        <a:solidFill>
                          <a:schemeClr val="dk2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00</a:t>
                      </a:r>
                      <a:endParaRPr>
                        <a:solidFill>
                          <a:schemeClr val="dk2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-</a:t>
                      </a:r>
                      <a:endParaRPr>
                        <a:solidFill>
                          <a:schemeClr val="dk2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23</a:t>
                      </a:r>
                      <a:endParaRPr>
                        <a:solidFill>
                          <a:schemeClr val="dk2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30</a:t>
                      </a:r>
                      <a:endParaRPr>
                        <a:solidFill>
                          <a:schemeClr val="dk2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-</a:t>
                      </a:r>
                      <a:endParaRPr>
                        <a:solidFill>
                          <a:schemeClr val="dk2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110</a:t>
                      </a:r>
                      <a:endParaRPr>
                        <a:solidFill>
                          <a:schemeClr val="dk2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Day</a:t>
                      </a:r>
                      <a:endParaRPr>
                        <a:solidFill>
                          <a:schemeClr val="dk2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Dusk</a:t>
                      </a:r>
                      <a:endParaRPr>
                        <a:solidFill>
                          <a:schemeClr val="dk2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Dawn</a:t>
                      </a:r>
                      <a:endParaRPr>
                        <a:solidFill>
                          <a:schemeClr val="dk2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Dark</a:t>
                      </a:r>
                      <a:endParaRPr>
                        <a:solidFill>
                          <a:schemeClr val="dk2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light on</a:t>
                      </a:r>
                      <a:endParaRPr>
                        <a:solidFill>
                          <a:schemeClr val="dk2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light off</a:t>
                      </a:r>
                      <a:endParaRPr>
                        <a:solidFill>
                          <a:schemeClr val="dk2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no light</a:t>
                      </a:r>
                      <a:endParaRPr>
                        <a:solidFill>
                          <a:schemeClr val="dk2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Intersection</a:t>
                      </a:r>
                      <a:endParaRPr>
                        <a:solidFill>
                          <a:schemeClr val="dk2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Street</a:t>
                      </a:r>
                      <a:endParaRPr>
                        <a:solidFill>
                          <a:schemeClr val="dk2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Road End</a:t>
                      </a:r>
                      <a:endParaRPr>
                        <a:solidFill>
                          <a:schemeClr val="dk2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Dry</a:t>
                      </a:r>
                      <a:endParaRPr>
                        <a:solidFill>
                          <a:schemeClr val="dk2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Wet</a:t>
                      </a:r>
                      <a:endParaRPr>
                        <a:solidFill>
                          <a:schemeClr val="dk2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Muddy</a:t>
                      </a:r>
                      <a:endParaRPr>
                        <a:solidFill>
                          <a:schemeClr val="dk2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Icy</a:t>
                      </a:r>
                      <a:endParaRPr>
                        <a:solidFill>
                          <a:schemeClr val="dk2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Snowy</a:t>
                      </a:r>
                      <a:endParaRPr>
                        <a:solidFill>
                          <a:schemeClr val="dk2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Clear</a:t>
                      </a:r>
                      <a:endParaRPr>
                        <a:solidFill>
                          <a:schemeClr val="dk2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Raining</a:t>
                      </a:r>
                      <a:endParaRPr>
                        <a:solidFill>
                          <a:schemeClr val="dk2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Fog</a:t>
                      </a:r>
                      <a:endParaRPr>
                        <a:solidFill>
                          <a:schemeClr val="dk2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Winds</a:t>
                      </a:r>
                      <a:endParaRPr>
                        <a:solidFill>
                          <a:schemeClr val="dk2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Dust</a:t>
                      </a:r>
                      <a:endParaRPr>
                        <a:solidFill>
                          <a:schemeClr val="dk2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Smoke</a:t>
                      </a:r>
                      <a:endParaRPr>
                        <a:solidFill>
                          <a:schemeClr val="dk2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Snowing</a:t>
                      </a:r>
                      <a:endParaRPr>
                        <a:solidFill>
                          <a:schemeClr val="dk2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Pre-Processing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2421700"/>
            <a:ext cx="8520600" cy="153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3000"/>
              <a:t>All features are categorical, no need to Standardize!</a:t>
            </a:r>
            <a:endParaRPr b="1" sz="3000"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00"/>
            <a:ext cx="8520600" cy="17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3000"/>
              <a:t>Encoding: sklearn.preprocessing.</a:t>
            </a:r>
            <a:r>
              <a:rPr b="1" lang="en-GB" sz="3000">
                <a:solidFill>
                  <a:schemeClr val="accent3"/>
                </a:solidFill>
              </a:rPr>
              <a:t>LabelEncoder</a:t>
            </a:r>
            <a:r>
              <a:rPr b="1" lang="en-GB" sz="3000"/>
              <a:t> </a:t>
            </a:r>
            <a:endParaRPr b="1"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050" y="1140075"/>
            <a:ext cx="7209850" cy="38189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Logistic Regression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4288300" y="1363175"/>
            <a:ext cx="41769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Simply Guessing </a:t>
            </a:r>
            <a:endParaRPr b="1" sz="24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0: not serious injury</a:t>
            </a:r>
            <a:endParaRPr b="1" sz="24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000000"/>
                </a:solidFill>
                <a:highlight>
                  <a:srgbClr val="FFFFFF"/>
                </a:highlight>
                <a:latin typeface="Alfa Slab One"/>
                <a:ea typeface="Alfa Slab One"/>
                <a:cs typeface="Alfa Slab One"/>
                <a:sym typeface="Alfa Slab One"/>
              </a:rPr>
              <a:t>            </a:t>
            </a:r>
            <a:endParaRPr sz="2400">
              <a:latin typeface="Alfa Slab One"/>
              <a:ea typeface="Alfa Slab One"/>
              <a:cs typeface="Alfa Slab One"/>
              <a:sym typeface="Alfa Slab On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89100"/>
            <a:ext cx="7273425" cy="39370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Random Forest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4858425" y="1089100"/>
            <a:ext cx="41769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Better than Logistic Regression!!!</a:t>
            </a:r>
            <a:endParaRPr b="1" sz="24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000000"/>
                </a:solidFill>
                <a:highlight>
                  <a:srgbClr val="FFFFFF"/>
                </a:highlight>
                <a:latin typeface="Alfa Slab One"/>
                <a:ea typeface="Alfa Slab One"/>
                <a:cs typeface="Alfa Slab One"/>
                <a:sym typeface="Alfa Slab One"/>
              </a:rPr>
              <a:t>            </a:t>
            </a:r>
            <a:endParaRPr sz="2400">
              <a:latin typeface="Alfa Slab One"/>
              <a:ea typeface="Alfa Slab One"/>
              <a:cs typeface="Alfa Slab One"/>
              <a:sym typeface="Alfa Slab On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89100"/>
            <a:ext cx="7310600" cy="397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Ada Boost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4858425" y="1089100"/>
            <a:ext cx="41769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Improve again!!!</a:t>
            </a:r>
            <a:endParaRPr b="1" sz="24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000000"/>
                </a:solidFill>
                <a:highlight>
                  <a:srgbClr val="FFFFFF"/>
                </a:highlight>
                <a:latin typeface="Alfa Slab One"/>
                <a:ea typeface="Alfa Slab One"/>
                <a:cs typeface="Alfa Slab One"/>
                <a:sym typeface="Alfa Slab One"/>
              </a:rPr>
              <a:t>            </a:t>
            </a:r>
            <a:endParaRPr sz="2400">
              <a:latin typeface="Alfa Slab One"/>
              <a:ea typeface="Alfa Slab One"/>
              <a:cs typeface="Alfa Slab One"/>
              <a:sym typeface="Alfa Slab On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89100"/>
            <a:ext cx="7000750" cy="386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MultinomialNB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4858425" y="1089100"/>
            <a:ext cx="41769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Seems the best I can do. </a:t>
            </a:r>
            <a:endParaRPr b="1" sz="24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Better than baseline.</a:t>
            </a:r>
            <a:endParaRPr b="1" sz="24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000000"/>
                </a:solidFill>
                <a:highlight>
                  <a:srgbClr val="FFFFFF"/>
                </a:highlight>
                <a:latin typeface="Alfa Slab One"/>
                <a:ea typeface="Alfa Slab One"/>
                <a:cs typeface="Alfa Slab One"/>
                <a:sym typeface="Alfa Slab One"/>
              </a:rPr>
              <a:t>            </a:t>
            </a:r>
            <a:endParaRPr sz="2400">
              <a:latin typeface="Alfa Slab One"/>
              <a:ea typeface="Alfa Slab One"/>
              <a:cs typeface="Alfa Slab One"/>
              <a:sym typeface="Alfa Slab On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