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7" r:id="rId3"/>
    <p:sldId id="258" r:id="rId5"/>
    <p:sldId id="260" r:id="rId6"/>
    <p:sldId id="339" r:id="rId7"/>
    <p:sldId id="351" r:id="rId8"/>
    <p:sldId id="280" r:id="rId9"/>
    <p:sldId id="341" r:id="rId10"/>
    <p:sldId id="342" r:id="rId11"/>
    <p:sldId id="361" r:id="rId12"/>
    <p:sldId id="286" r:id="rId13"/>
    <p:sldId id="343" r:id="rId14"/>
    <p:sldId id="363" r:id="rId15"/>
    <p:sldId id="364" r:id="rId16"/>
    <p:sldId id="369" r:id="rId17"/>
    <p:sldId id="371" r:id="rId18"/>
    <p:sldId id="336" r:id="rId19"/>
    <p:sldId id="373" r:id="rId20"/>
    <p:sldId id="33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011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17036-69D3-4540-8C3F-23B739FE6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E86F59-6DC4-4E55-8E4C-53842F9F0DF0}" type="slidenum">
              <a:rPr lang="en-US" altLang="zh-CN" sz="1200"/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0" eaLnBrk="1" hangingPunct="1">
              <a:buNone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0585F-FDF9-446C-8019-F5B288C7EE1A}" type="slidenum">
              <a:rPr lang="en-US" altLang="zh-CN" sz="120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zh-CN" altLang="en-US" sz="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重庆大学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8.png"/><Relationship Id="rId17" Type="http://schemas.openxmlformats.org/officeDocument/2006/relationships/notesSlide" Target="../notesSlides/notesSlide13.xml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5.vml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2" Type="http://schemas.openxmlformats.org/officeDocument/2006/relationships/notesSlide" Target="../notesSlides/notesSlide8.xml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9" Type="http://schemas.openxmlformats.org/officeDocument/2006/relationships/image" Target="../media/image20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9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8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7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6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4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8955" y="1948157"/>
            <a:ext cx="9144000" cy="11151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基于深度学习的图像去噪算法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4780" y="4219575"/>
            <a:ext cx="9144000" cy="65214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陈贝</a:t>
            </a:r>
            <a:endParaRPr lang="zh-CN" altLang="en-US" sz="3600" dirty="0"/>
          </a:p>
          <a:p>
            <a:r>
              <a:rPr lang="en-US" altLang="zh-CN" sz="3600" dirty="0"/>
              <a:t>2019.1.17</a:t>
            </a:r>
            <a:endParaRPr lang="en-US" altLang="zh-CN" sz="3600" dirty="0"/>
          </a:p>
        </p:txBody>
      </p:sp>
      <p:pic>
        <p:nvPicPr>
          <p:cNvPr id="4100" name="Picture 4" descr="cug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167323"/>
            <a:ext cx="1428750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6160" y="2735580"/>
            <a:ext cx="62052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：自编码器实现图像去噪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348615" y="194310"/>
            <a:ext cx="7088505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自编码器（</a:t>
            </a:r>
            <a:r>
              <a:rPr lang="en-US" altLang="zh-CN" dirty="0"/>
              <a:t>Auto-encoder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1030605"/>
            <a:ext cx="6423660" cy="2104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30" y="82550"/>
            <a:ext cx="4157345" cy="5504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110" y="3209925"/>
            <a:ext cx="755269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虚线蓝色框内就是一个</a:t>
            </a:r>
            <a:r>
              <a:rPr lang="zh-CN" altLang="en-US" sz="2800">
                <a:sym typeface="+mn-ea"/>
              </a:rPr>
              <a:t>自编码器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由编码器（</a:t>
            </a:r>
            <a:r>
              <a:rPr lang="en-US" altLang="zh-CN">
                <a:sym typeface="+mn-ea"/>
              </a:rPr>
              <a:t>Encoder</a:t>
            </a:r>
            <a:r>
              <a:rPr lang="zh-CN" altLang="en-US">
                <a:sym typeface="+mn-ea"/>
              </a:rPr>
              <a:t>）和解码器（</a:t>
            </a:r>
            <a:r>
              <a:rPr lang="en-US" altLang="zh-CN">
                <a:sym typeface="+mn-ea"/>
              </a:rPr>
              <a:t>Decoder</a:t>
            </a:r>
            <a:r>
              <a:rPr lang="zh-CN" altLang="en-US">
                <a:sym typeface="+mn-ea"/>
              </a:rPr>
              <a:t>）两部分组成。</a:t>
            </a:r>
            <a:endParaRPr lang="zh-CN" altLang="en-US"/>
          </a:p>
          <a:p>
            <a:endParaRPr lang="en-US" altLang="zh-CN"/>
          </a:p>
          <a:p>
            <a:r>
              <a:rPr lang="zh-CN" altLang="en-US" sz="2400">
                <a:sym typeface="+mn-ea"/>
              </a:rPr>
              <a:t>实质</a:t>
            </a:r>
            <a:r>
              <a:rPr lang="zh-CN" altLang="en-US">
                <a:sym typeface="+mn-ea"/>
              </a:rPr>
              <a:t>：对输入信号做某种变换。</a:t>
            </a:r>
            <a:endParaRPr lang="zh-CN" altLang="en-US">
              <a:sym typeface="+mn-ea"/>
            </a:endParaRPr>
          </a:p>
          <a:p>
            <a:r>
              <a:rPr lang="zh-CN" altLang="en-US" sz="2400">
                <a:sym typeface="+mn-ea"/>
              </a:rPr>
              <a:t>目标</a:t>
            </a:r>
            <a:r>
              <a:rPr lang="zh-CN" altLang="en-US">
                <a:sym typeface="+mn-ea"/>
              </a:rPr>
              <a:t>：让输出                   尽可能复现输入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（重构输入并不是关注点！）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110" y="5470525"/>
            <a:ext cx="11315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作用</a:t>
            </a:r>
            <a:r>
              <a:rPr lang="zh-CN" altLang="en-US"/>
              <a:t>：通过复现输入而提取可以代表输入的重要因素，利用中间层对输入的压缩表达，达到</a:t>
            </a:r>
            <a:r>
              <a:rPr lang="en-US" altLang="zh-CN"/>
              <a:t>PCA</a:t>
            </a:r>
            <a:r>
              <a:rPr lang="zh-CN" altLang="en-US"/>
              <a:t>的效果。</a:t>
            </a:r>
            <a:endParaRPr lang="zh-CN" altLang="en-US"/>
          </a:p>
          <a:p>
            <a:r>
              <a:rPr lang="zh-CN" altLang="en-US"/>
              <a:t>               </a:t>
            </a:r>
            <a:r>
              <a:rPr lang="zh-CN" altLang="en-US" sz="2000">
                <a:solidFill>
                  <a:srgbClr val="FF0000"/>
                </a:solidFill>
              </a:rPr>
              <a:t>自编码器真正关心的是中间层的编码，或者说是从输入到编码的映射。（特征提取）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2765" y="4923155"/>
          <a:ext cx="1223010" cy="29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762000" imgH="215900" progId="Equation.KSEE3">
                  <p:embed/>
                </p:oleObj>
              </mc:Choice>
              <mc:Fallback>
                <p:oleObj name="" r:id="rId3" imgW="7620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2765" y="4923155"/>
                        <a:ext cx="1223010" cy="29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348615" y="194310"/>
            <a:ext cx="7088505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自编码器（</a:t>
            </a:r>
            <a:r>
              <a:rPr lang="en-US" altLang="zh-CN" dirty="0"/>
              <a:t>Auto-encoder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960" y="777875"/>
            <a:ext cx="6666865" cy="2095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9100" y="2873375"/>
            <a:ext cx="11033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自动编码器是一种数据的压缩算法，</a:t>
            </a:r>
            <a:r>
              <a:rPr lang="zh-CN" altLang="en-US" sz="2000">
                <a:solidFill>
                  <a:schemeClr val="accent6"/>
                </a:solidFill>
                <a:sym typeface="+mn-ea"/>
              </a:rPr>
              <a:t>自动学习原始数据的特征表达</a:t>
            </a:r>
            <a:r>
              <a:rPr lang="zh-CN" altLang="en-US" sz="1600">
                <a:sym typeface="+mn-ea"/>
              </a:rPr>
              <a:t>也是神经网络和深度学习的核心目的之一。</a:t>
            </a:r>
            <a:endParaRPr lang="zh-CN" altLang="en-US" sz="16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9100" y="3397885"/>
            <a:ext cx="1085659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如果自编码器只是简单地学会了                       ，</a:t>
            </a:r>
            <a:r>
              <a:rPr lang="zh-CN" altLang="en-US" sz="1600">
                <a:sym typeface="+mn-ea"/>
              </a:rPr>
              <a:t>只是一个恒等映射，</a:t>
            </a:r>
            <a:r>
              <a:rPr lang="zh-CN" altLang="en-US" sz="1600"/>
              <a:t>没什么太大的用处。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所以通常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向自编码器强加一些约束</a:t>
            </a:r>
            <a:r>
              <a:rPr lang="zh-CN" altLang="en-US"/>
              <a:t>，由于约束条件的不同，便衍生出不同种类的自编码器。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3440" y="3397885"/>
          <a:ext cx="1247775" cy="35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762000" imgH="215900" progId="Equation.KSEE3">
                  <p:embed/>
                </p:oleObj>
              </mc:Choice>
              <mc:Fallback>
                <p:oleObj name="" r:id="rId2" imgW="7620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3440" y="3397885"/>
                        <a:ext cx="1247775" cy="35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8615" y="4554220"/>
            <a:ext cx="113258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、欠完备自编码器（</a:t>
            </a:r>
            <a:r>
              <a:rPr lang="en-US" altLang="zh-CN" sz="2000"/>
              <a:t>≈PCA</a:t>
            </a:r>
            <a:r>
              <a:rPr lang="zh-CN" altLang="en-US" sz="2000"/>
              <a:t>）           </a:t>
            </a: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altLang="en-US" sz="2400">
                <a:solidFill>
                  <a:srgbClr val="C00000"/>
                </a:solidFill>
              </a:rPr>
              <a:t>去噪自编码器（</a:t>
            </a:r>
            <a:r>
              <a:rPr lang="en-US" altLang="zh-CN" sz="2400">
                <a:solidFill>
                  <a:srgbClr val="C00000"/>
                </a:solidFill>
              </a:rPr>
              <a:t>Denoising Auto-Encoder</a:t>
            </a:r>
            <a:r>
              <a:rPr lang="zh-CN" altLang="en-US" sz="2400">
                <a:solidFill>
                  <a:srgbClr val="C00000"/>
                </a:solidFill>
              </a:rPr>
              <a:t>，</a:t>
            </a:r>
            <a:r>
              <a:rPr lang="en-US" altLang="zh-CN" sz="2400">
                <a:solidFill>
                  <a:srgbClr val="C00000"/>
                </a:solidFill>
              </a:rPr>
              <a:t>DAE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、稀疏自编码器（</a:t>
            </a:r>
            <a:r>
              <a:rPr lang="en-US" altLang="zh-CN" sz="2000"/>
              <a:t>Sparse AE</a:t>
            </a:r>
            <a:r>
              <a:rPr lang="zh-CN" altLang="en-US" sz="2000"/>
              <a:t>）       </a:t>
            </a:r>
            <a:r>
              <a:rPr lang="en-US" altLang="zh-CN" sz="2000"/>
              <a:t>4</a:t>
            </a:r>
            <a:r>
              <a:rPr lang="zh-CN" altLang="en-US" sz="2000"/>
              <a:t>、收缩自编码器（</a:t>
            </a:r>
            <a:r>
              <a:rPr lang="en-US" altLang="zh-CN" sz="2000"/>
              <a:t>C</a:t>
            </a:r>
            <a:r>
              <a:rPr lang="zh-CN" altLang="en-US" sz="2000"/>
              <a:t>ontractive </a:t>
            </a:r>
            <a:r>
              <a:rPr lang="en-US" altLang="zh-CN" sz="2000">
                <a:sym typeface="+mn-ea"/>
              </a:rPr>
              <a:t>Auto-Encoder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CAE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5</a:t>
            </a:r>
            <a:r>
              <a:rPr lang="zh-CN" altLang="en-US" sz="2000"/>
              <a:t>、栈式自编码器</a:t>
            </a:r>
            <a:r>
              <a:rPr lang="zh-CN" altLang="en-US" sz="2000">
                <a:sym typeface="+mn-ea"/>
              </a:rPr>
              <a:t>（Stacked Auto-Encoder, SAE）</a:t>
            </a:r>
            <a:r>
              <a:rPr lang="zh-CN" altLang="en-US" sz="2000"/>
              <a:t>等等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348615" y="194310"/>
            <a:ext cx="1029208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去噪自编码器（</a:t>
            </a:r>
            <a:r>
              <a:rPr lang="en-US" altLang="zh-CN" dirty="0"/>
              <a:t>Denoising Auto-Encoder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2338705"/>
            <a:ext cx="5923915" cy="1533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520" y="1092835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去噪自编码器是一类接受损坏数据作为输入，并训练来预测原始未被损坏数据作为输出的自编码器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7520" y="1586230"/>
            <a:ext cx="109969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DAE</a:t>
            </a:r>
            <a:r>
              <a:rPr lang="zh-CN" altLang="en-US"/>
              <a:t>的</a:t>
            </a:r>
            <a:r>
              <a:rPr lang="zh-CN" altLang="en-US" sz="2400">
                <a:solidFill>
                  <a:srgbClr val="C00000"/>
                </a:solidFill>
              </a:rPr>
              <a:t>核心思想</a:t>
            </a:r>
            <a:r>
              <a:rPr lang="zh-CN" altLang="en-US"/>
              <a:t>是：一个能够从中恢复原始信号的神经网络表达未必是最好的，能够对损坏的原始数据编码、解码，然后还能会恢复出真正的原始数据，这样的特征才是好的。（</a:t>
            </a:r>
            <a:r>
              <a:rPr lang="en-US" altLang="zh-CN"/>
              <a:t>08</a:t>
            </a:r>
            <a:r>
              <a:rPr lang="zh-CN" altLang="en-US"/>
              <a:t>年，</a:t>
            </a:r>
            <a:r>
              <a:rPr lang="en-US" altLang="zh-CN"/>
              <a:t>Bengio</a:t>
            </a:r>
            <a:r>
              <a:rPr lang="zh-CN" altLang="en-US"/>
              <a:t>提出）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60110" y="4030980"/>
            <a:ext cx="5649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假设训练样本</a:t>
            </a:r>
            <a:r>
              <a:rPr lang="en-US" altLang="zh-CN"/>
              <a:t>x </a:t>
            </a:r>
            <a:r>
              <a:rPr lang="zh-CN" altLang="en-US"/>
              <a:t>集中在低维流形（黑线附近）的黑叉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红色圆圈演示了将训练样本损坏的过程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对可能产生    的原始点 </a:t>
            </a:r>
            <a:r>
              <a:rPr lang="en-US" altLang="zh-CN"/>
              <a:t>   </a:t>
            </a:r>
            <a:r>
              <a:rPr lang="zh-CN" altLang="en-US"/>
              <a:t>进行估计      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015615"/>
            <a:ext cx="4816475" cy="2491740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9965" y="5139690"/>
          <a:ext cx="87439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9965" y="5139690"/>
                        <a:ext cx="874395" cy="36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36255" y="5172710"/>
          <a:ext cx="26606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39700" imgH="177165" progId="Equation.KSEE3">
                  <p:embed/>
                </p:oleObj>
              </mc:Choice>
              <mc:Fallback>
                <p:oleObj name="" r:id="rId5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6255" y="5172710"/>
                        <a:ext cx="266065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2910" y="5204460"/>
          <a:ext cx="24193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27000" imgH="139700" progId="Equation.KSEE3">
                  <p:embed/>
                </p:oleObj>
              </mc:Choice>
              <mc:Fallback>
                <p:oleObj name="" r:id="rId7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2910" y="5204460"/>
                        <a:ext cx="24193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31215" y="5789295"/>
            <a:ext cx="895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去噪自编码器（          ）可以学习紫色箭头表示的向量场</a:t>
            </a:r>
            <a:endParaRPr lang="zh-CN" altLang="en-US" sz="2400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81695" y="5748020"/>
          <a:ext cx="85725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355600" imgH="177165" progId="Equation.KSEE3">
                  <p:embed/>
                </p:oleObj>
              </mc:Choice>
              <mc:Fallback>
                <p:oleObj name="" r:id="rId9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1695" y="5748020"/>
                        <a:ext cx="857250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743075" y="2647315"/>
            <a:ext cx="279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以流形的学习角度观看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47910" y="4549775"/>
          <a:ext cx="75120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495300" imgH="254000" progId="Equation.KSEE3">
                  <p:embed/>
                </p:oleObj>
              </mc:Choice>
              <mc:Fallback>
                <p:oleObj name="" r:id="rId11" imgW="495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47910" y="4549775"/>
                        <a:ext cx="75120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318" y="5789295"/>
          <a:ext cx="87122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3" imgW="584200" imgH="241300" progId="Equation.KSEE3">
                  <p:embed/>
                </p:oleObj>
              </mc:Choice>
              <mc:Fallback>
                <p:oleObj name="" r:id="rId13" imgW="584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318" y="5789295"/>
                        <a:ext cx="871220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348615" y="194310"/>
            <a:ext cx="517652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去噪结果可视化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043305"/>
            <a:ext cx="6819900" cy="4049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385" y="5435600"/>
            <a:ext cx="622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噪声水平           ，</a:t>
            </a:r>
            <a:r>
              <a:rPr lang="en-US" altLang="zh-CN" sz="2400"/>
              <a:t>Average PSNR</a:t>
            </a:r>
            <a:r>
              <a:rPr lang="zh-CN" altLang="en-US" sz="2400"/>
              <a:t>：</a:t>
            </a:r>
            <a:r>
              <a:rPr lang="en-US" altLang="zh-CN" sz="2400"/>
              <a:t>23.52dB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55" y="1043305"/>
            <a:ext cx="4457700" cy="4000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12405" y="5895975"/>
            <a:ext cx="3434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Network Architecture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725" y="5156200"/>
            <a:ext cx="617855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25" y="354330"/>
            <a:ext cx="617855" cy="62293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5815" y="5502910"/>
          <a:ext cx="915035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5815" y="5502910"/>
                        <a:ext cx="915035" cy="35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348615" y="194310"/>
            <a:ext cx="1029208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去噪结果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5176520" y="1579880"/>
          <a:ext cx="61772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/>
                <a:gridCol w="1544320"/>
                <a:gridCol w="1544320"/>
                <a:gridCol w="1544320"/>
              </a:tblGrid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Noise Level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EasyDAE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ConvDAE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21030">
                <a:tc row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MNIST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25.47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2103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19.98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24.33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2103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19.36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23.52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71920" y="777875"/>
            <a:ext cx="3756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Gaussian Denoising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55930" y="1299845"/>
            <a:ext cx="439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客观评价方法：峰值信噪比（</a:t>
            </a:r>
            <a:r>
              <a:rPr lang="en-US" altLang="zh-CN"/>
              <a:t>PSNR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015" y="2284730"/>
          <a:ext cx="375983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84400" imgH="444500" progId="Equation.KSEE3">
                  <p:embed/>
                </p:oleObj>
              </mc:Choice>
              <mc:Fallback>
                <p:oleObj name="" r:id="rId1" imgW="21844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015" y="2284730"/>
                        <a:ext cx="3759835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015" y="3498850"/>
          <a:ext cx="326771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600200" imgH="482600" progId="Equation.KSEE3">
                  <p:embed/>
                </p:oleObj>
              </mc:Choice>
              <mc:Fallback>
                <p:oleObj name="" r:id="rId3" imgW="1600200" imgH="482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015" y="3498850"/>
                        <a:ext cx="3267710" cy="8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9445" y="4977765"/>
            <a:ext cx="8968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式中，</a:t>
            </a:r>
            <a:r>
              <a:rPr lang="en-US" altLang="zh-CN"/>
              <a:t>L</a:t>
            </a:r>
            <a:r>
              <a:rPr lang="zh-CN" altLang="en-US"/>
              <a:t>为图像中像素的最大值，一般为</a:t>
            </a:r>
            <a:r>
              <a:rPr lang="en-US" altLang="zh-CN"/>
              <a:t>255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PSNR</a:t>
            </a:r>
            <a:r>
              <a:rPr lang="zh-CN" altLang="en-US"/>
              <a:t>的值越大，图像失真越少，说明去噪效果越好。</a:t>
            </a:r>
            <a:r>
              <a:rPr lang="en-US" altLang="zh-CN"/>
              <a:t>PSNR</a:t>
            </a:r>
            <a:r>
              <a:rPr lang="zh-CN" altLang="en-US"/>
              <a:t>的单位为</a:t>
            </a:r>
            <a:r>
              <a:rPr lang="en-US" altLang="zh-CN"/>
              <a:t>dB</a:t>
            </a:r>
            <a:r>
              <a:rPr lang="zh-CN" altLang="en-US"/>
              <a:t>（分贝）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98365" y="4183380"/>
            <a:ext cx="6965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The average PSNR(dB) results of different methods on the </a:t>
            </a:r>
            <a:r>
              <a:rPr lang="en-US" altLang="zh-CN" sz="1600"/>
              <a:t>MNIST</a:t>
            </a:r>
            <a:r>
              <a:rPr lang="zh-CN" altLang="en-US" sz="1600"/>
              <a:t> dataset.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7065" y="2785110"/>
            <a:ext cx="61722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：后续工作计划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348615" y="194310"/>
            <a:ext cx="436118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后续工作计划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6350" y="2005965"/>
            <a:ext cx="8923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、建立基础的神经网络去噪模型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、逐渐深入了解深度卷积神经网络去噪模型，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、学习高级的神经网路</a:t>
            </a:r>
            <a:r>
              <a:rPr lang="en-US" altLang="zh-CN" sz="2400">
                <a:sym typeface="+mn-ea"/>
              </a:rPr>
              <a:t>API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/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、实现经典的、最前沿的图像去噪方法并与其作对比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微信图片_20180520104220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-1905" y="-2540"/>
            <a:ext cx="12211050" cy="4835525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 flipV="1">
            <a:off x="-8890" y="1270"/>
            <a:ext cx="12204065" cy="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flipV="1">
            <a:off x="-8890" y="4809108"/>
            <a:ext cx="12204090" cy="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0750" y="4953000"/>
            <a:ext cx="526415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9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THANKS</a:t>
            </a:r>
            <a:endParaRPr lang="en-US" altLang="zh-CN" sz="9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246" y="887680"/>
            <a:ext cx="867831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：深度学习框架介绍</a:t>
            </a:r>
            <a:endParaRPr lang="en-US" altLang="zh-CN" sz="3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：基于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TensorFlow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的实现案例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：自编码器实现图像去噪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：后续工作计划</a:t>
            </a:r>
            <a:endParaRPr lang="en-US" altLang="zh-CN" sz="3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4065" y="2735792"/>
            <a:ext cx="48952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深度学习框架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282575" y="194310"/>
            <a:ext cx="570611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主流的深度学习框架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098550"/>
            <a:ext cx="6068060" cy="3900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0360" y="5466080"/>
            <a:ext cx="102044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用量（</a:t>
            </a:r>
            <a:r>
              <a:rPr lang="en-US" altLang="zh-CN"/>
              <a:t>Usage</a:t>
            </a:r>
            <a:r>
              <a:rPr lang="zh-CN" altLang="en-US"/>
              <a:t>）、谷歌搜索（</a:t>
            </a:r>
            <a:r>
              <a:rPr lang="en-US" altLang="zh-CN"/>
              <a:t>Google Search Activity</a:t>
            </a:r>
            <a:r>
              <a:rPr lang="zh-CN" altLang="en-US"/>
              <a:t>）、文章发表（</a:t>
            </a:r>
            <a:r>
              <a:rPr lang="en-US" altLang="zh-CN"/>
              <a:t>Publications</a:t>
            </a:r>
            <a:r>
              <a:rPr lang="zh-CN" altLang="en-US"/>
              <a:t>）、</a:t>
            </a:r>
            <a:r>
              <a:rPr lang="en-US" altLang="zh-CN"/>
              <a:t>GitHub</a:t>
            </a:r>
            <a:r>
              <a:rPr lang="zh-CN" altLang="en-US"/>
              <a:t>活跃度、招聘需求（</a:t>
            </a:r>
            <a:r>
              <a:rPr lang="en-US" altLang="zh-CN"/>
              <a:t>Job Listings</a:t>
            </a:r>
            <a:r>
              <a:rPr lang="zh-CN" altLang="en-US"/>
              <a:t>）等</a:t>
            </a:r>
            <a:r>
              <a:rPr lang="zh-CN" altLang="en-US" sz="2400">
                <a:solidFill>
                  <a:srgbClr val="FF0000"/>
                </a:solidFill>
              </a:rPr>
              <a:t>各类指标整合</a:t>
            </a:r>
            <a:r>
              <a:rPr lang="zh-CN" altLang="en-US"/>
              <a:t>之后的结果。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90690" y="1306830"/>
            <a:ext cx="46437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TensorFlow</a:t>
            </a:r>
            <a:r>
              <a:rPr lang="zh-CN" altLang="en-US"/>
              <a:t>：谷歌系，重量级选手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PyTorch</a:t>
            </a:r>
            <a:r>
              <a:rPr lang="zh-CN" altLang="en-US"/>
              <a:t>：</a:t>
            </a:r>
            <a:r>
              <a:rPr lang="en-US" altLang="zh-CN"/>
              <a:t>Facebook</a:t>
            </a:r>
            <a:r>
              <a:rPr lang="zh-CN" altLang="en-US"/>
              <a:t>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Theano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蒙特利尔大学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MXNET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亚马逊的深度学习框架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CNTK</a:t>
            </a:r>
            <a:r>
              <a:rPr lang="zh-CN" altLang="en-US"/>
              <a:t>：微软统一的深度学习工具包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Keras</a:t>
            </a:r>
            <a:r>
              <a:rPr lang="zh-CN" altLang="en-US">
                <a:sym typeface="+mn-ea"/>
              </a:rPr>
              <a:t>：基于</a:t>
            </a:r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CNTK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Theano</a:t>
            </a:r>
            <a:r>
              <a:rPr lang="zh-CN" altLang="en-US">
                <a:sym typeface="+mn-ea"/>
              </a:rPr>
              <a:t>的高级神经网络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54650" y="4625975"/>
            <a:ext cx="815340" cy="263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282575" y="194310"/>
            <a:ext cx="570611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TensorFlow</a:t>
            </a:r>
            <a:r>
              <a:rPr lang="zh-CN" altLang="en-US" dirty="0"/>
              <a:t>深度学习框架</a:t>
            </a:r>
            <a:endParaRPr lang="zh-CN" altLang="en-US" dirty="0"/>
          </a:p>
        </p:txBody>
      </p:sp>
      <p:pic>
        <p:nvPicPr>
          <p:cNvPr id="3" name="图片 2" descr="tensors_flow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9340" y="243205"/>
            <a:ext cx="3053715" cy="5429250"/>
          </a:xfrm>
          <a:prstGeom prst="rect">
            <a:avLst/>
          </a:prstGeom>
        </p:spPr>
      </p:pic>
      <p:pic>
        <p:nvPicPr>
          <p:cNvPr id="4" name="图片 3" descr="Tensor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777875"/>
            <a:ext cx="3590290" cy="4476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535" y="5560695"/>
            <a:ext cx="8923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TensorFlow是一个采用数据流图（data flow graphs），用于数值计算的开源软件库。节点（Nodes）在图中表示数学操作，图中的线（edges）则表示在节点间相互联系的多维数据数组，即张量（tensor）。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79240" y="1329055"/>
            <a:ext cx="479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为什么要选择深度学习框架？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4329430" y="2307590"/>
            <a:ext cx="4359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、对于大多数人而言，从零开始全部自己实现并不现实。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、深度学习框架会让你的工作更加高效。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64305" y="4391025"/>
            <a:ext cx="554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r>
              <a:rPr lang="zh-CN" altLang="en-US"/>
              <a:t>：所有反向传播和参数更新都在1行代码中实现。</a:t>
            </a:r>
            <a:endParaRPr lang="zh-CN" altLang="en-US"/>
          </a:p>
          <a:p>
            <a:r>
              <a:rPr lang="zh-CN" altLang="en-US" sz="1400">
                <a:sym typeface="+mn-ea"/>
              </a:rPr>
              <a:t>optimizer = tf.train.GradientDescentOptimizer(</a:t>
            </a:r>
            <a:r>
              <a:rPr lang="en-US" altLang="zh-CN" sz="1400">
                <a:sym typeface="+mn-ea"/>
              </a:rPr>
              <a:t>0.1</a:t>
            </a:r>
            <a:r>
              <a:rPr lang="zh-CN" altLang="en-US" sz="1400">
                <a:sym typeface="+mn-ea"/>
              </a:rPr>
              <a:t>).minimize(cost)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015605" y="1991995"/>
            <a:ext cx="2866390" cy="22574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049385" y="5672455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TensorFlow</a:t>
            </a:r>
            <a:r>
              <a:rPr lang="zh-CN" altLang="en-US"/>
              <a:t>工作过程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53105" y="2793365"/>
            <a:ext cx="590042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TensorFlow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实现案例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282575" y="194310"/>
            <a:ext cx="570611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拟合线性函数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895350"/>
            <a:ext cx="11002010" cy="506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282575" y="194310"/>
            <a:ext cx="570611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拟合线性函数的神经网络架构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275" y="267970"/>
            <a:ext cx="3306445" cy="55295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94995" y="1264920"/>
            <a:ext cx="6981825" cy="4658995"/>
            <a:chOff x="949" y="1644"/>
            <a:chExt cx="10995" cy="733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983" y="1644"/>
              <a:ext cx="8523" cy="5850"/>
              <a:chOff x="3220" y="1665"/>
              <a:chExt cx="8523" cy="5850"/>
            </a:xfrm>
          </p:grpSpPr>
          <p:graphicFrame>
            <p:nvGraphicFramePr>
              <p:cNvPr id="28" name="对象 2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658" y="1665"/>
              <a:ext cx="781" cy="6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2" imgW="241300" imgH="203200" progId="Equation.KSEE3">
                      <p:embed/>
                    </p:oleObj>
                  </mc:Choice>
                  <mc:Fallback>
                    <p:oleObj name="" r:id="rId2" imgW="241300" imgH="2032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9658" y="1665"/>
                            <a:ext cx="781" cy="656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46" name="Oval 5"/>
              <p:cNvSpPr>
                <a:spLocks noChangeArrowheads="1"/>
              </p:cNvSpPr>
              <p:nvPr/>
            </p:nvSpPr>
            <p:spPr bwMode="auto">
              <a:xfrm>
                <a:off x="6738" y="2583"/>
                <a:ext cx="960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48" name="Rectangle 10"/>
              <p:cNvSpPr>
                <a:spLocks noChangeArrowheads="1"/>
              </p:cNvSpPr>
              <p:nvPr/>
            </p:nvSpPr>
            <p:spPr bwMode="auto">
              <a:xfrm>
                <a:off x="3777" y="4989"/>
                <a:ext cx="293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51" name="Freeform 14"/>
              <p:cNvSpPr/>
              <p:nvPr/>
            </p:nvSpPr>
            <p:spPr bwMode="auto">
              <a:xfrm flipV="1">
                <a:off x="4262" y="4203"/>
                <a:ext cx="2476" cy="835"/>
              </a:xfrm>
              <a:custGeom>
                <a:avLst/>
                <a:gdLst>
                  <a:gd name="T0" fmla="*/ 0 w 480"/>
                  <a:gd name="T1" fmla="*/ 0 h 18"/>
                  <a:gd name="T2" fmla="*/ 2147483647 w 480"/>
                  <a:gd name="T3" fmla="*/ 2147483647 h 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0" h="18">
                    <a:moveTo>
                      <a:pt x="0" y="0"/>
                    </a:moveTo>
                    <a:lnTo>
                      <a:pt x="480" y="1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6" name="Line 20"/>
              <p:cNvSpPr>
                <a:spLocks noChangeShapeType="1"/>
              </p:cNvSpPr>
              <p:nvPr/>
            </p:nvSpPr>
            <p:spPr bwMode="auto">
              <a:xfrm flipV="1">
                <a:off x="4198" y="3063"/>
                <a:ext cx="2540" cy="17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0" name="Line 27"/>
              <p:cNvSpPr>
                <a:spLocks noChangeShapeType="1"/>
              </p:cNvSpPr>
              <p:nvPr/>
            </p:nvSpPr>
            <p:spPr bwMode="auto">
              <a:xfrm>
                <a:off x="4261" y="5191"/>
                <a:ext cx="2464" cy="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1" name="Line 28"/>
              <p:cNvSpPr>
                <a:spLocks noChangeShapeType="1"/>
              </p:cNvSpPr>
              <p:nvPr/>
            </p:nvSpPr>
            <p:spPr bwMode="auto">
              <a:xfrm>
                <a:off x="4198" y="5376"/>
                <a:ext cx="2540" cy="15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2" name="Line 29"/>
              <p:cNvSpPr>
                <a:spLocks noChangeShapeType="1"/>
              </p:cNvSpPr>
              <p:nvPr/>
            </p:nvSpPr>
            <p:spPr bwMode="auto">
              <a:xfrm>
                <a:off x="7698" y="3063"/>
                <a:ext cx="1830" cy="1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3" name="Line 30"/>
              <p:cNvSpPr>
                <a:spLocks noChangeShapeType="1"/>
              </p:cNvSpPr>
              <p:nvPr/>
            </p:nvSpPr>
            <p:spPr bwMode="auto">
              <a:xfrm>
                <a:off x="7776" y="4203"/>
                <a:ext cx="1602" cy="6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5" name="Line 32"/>
              <p:cNvSpPr>
                <a:spLocks noChangeShapeType="1"/>
              </p:cNvSpPr>
              <p:nvPr/>
            </p:nvSpPr>
            <p:spPr bwMode="auto">
              <a:xfrm flipV="1">
                <a:off x="7777" y="5523"/>
                <a:ext cx="1751" cy="15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6" name="Line 35"/>
              <p:cNvSpPr>
                <a:spLocks noChangeShapeType="1"/>
              </p:cNvSpPr>
              <p:nvPr/>
            </p:nvSpPr>
            <p:spPr bwMode="auto">
              <a:xfrm>
                <a:off x="10576" y="5043"/>
                <a:ext cx="11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9" name="Line 38"/>
              <p:cNvSpPr>
                <a:spLocks noChangeShapeType="1"/>
              </p:cNvSpPr>
              <p:nvPr/>
            </p:nvSpPr>
            <p:spPr bwMode="auto">
              <a:xfrm flipV="1">
                <a:off x="7776" y="5192"/>
                <a:ext cx="1602" cy="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2" name="Oval 45"/>
              <p:cNvSpPr>
                <a:spLocks noChangeArrowheads="1"/>
              </p:cNvSpPr>
              <p:nvPr/>
            </p:nvSpPr>
            <p:spPr bwMode="auto">
              <a:xfrm>
                <a:off x="6750" y="3675"/>
                <a:ext cx="960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73" name="Oval 46"/>
              <p:cNvSpPr>
                <a:spLocks noChangeArrowheads="1"/>
              </p:cNvSpPr>
              <p:nvPr/>
            </p:nvSpPr>
            <p:spPr bwMode="auto">
              <a:xfrm>
                <a:off x="6762" y="4767"/>
                <a:ext cx="960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74" name="Oval 47"/>
              <p:cNvSpPr>
                <a:spLocks noChangeArrowheads="1"/>
              </p:cNvSpPr>
              <p:nvPr/>
            </p:nvSpPr>
            <p:spPr bwMode="auto">
              <a:xfrm>
                <a:off x="6786" y="6555"/>
                <a:ext cx="960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75" name="Oval 48"/>
              <p:cNvSpPr>
                <a:spLocks noChangeArrowheads="1"/>
              </p:cNvSpPr>
              <p:nvPr/>
            </p:nvSpPr>
            <p:spPr bwMode="auto">
              <a:xfrm>
                <a:off x="9529" y="4563"/>
                <a:ext cx="960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Text Box 60"/>
              <p:cNvSpPr txBox="1">
                <a:spLocks noChangeArrowheads="1"/>
              </p:cNvSpPr>
              <p:nvPr/>
            </p:nvSpPr>
            <p:spPr bwMode="auto">
              <a:xfrm>
                <a:off x="3304" y="4791"/>
                <a:ext cx="685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800"/>
                  <a:t>x</a:t>
                </a:r>
                <a:endParaRPr lang="en-US" altLang="ja-JP" sz="1800" baseline="-25000"/>
              </a:p>
            </p:txBody>
          </p:sp>
          <p:graphicFrame>
            <p:nvGraphicFramePr>
              <p:cNvPr id="11" name="对象 1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964" y="6733"/>
              <a:ext cx="579" cy="5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" name="" r:id="rId4" imgW="228600" imgH="228600" progId="Equation.KSEE3">
                      <p:embed/>
                    </p:oleObj>
                  </mc:Choice>
                  <mc:Fallback>
                    <p:oleObj name="" r:id="rId4" imgW="228600" imgH="2286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964" y="6733"/>
                            <a:ext cx="579" cy="5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994" y="5037"/>
              <a:ext cx="579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" r:id="rId6" imgW="228600" imgH="241300" progId="Equation.KSEE3">
                      <p:embed/>
                    </p:oleObj>
                  </mc:Choice>
                  <mc:Fallback>
                    <p:oleObj name="" r:id="rId6" imgW="228600" imgH="2413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994" y="5037"/>
                            <a:ext cx="579" cy="6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970" y="3838"/>
              <a:ext cx="579" cy="5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" name="" r:id="rId8" imgW="228600" imgH="228600" progId="Equation.KSEE3">
                      <p:embed/>
                    </p:oleObj>
                  </mc:Choice>
                  <mc:Fallback>
                    <p:oleObj name="" r:id="rId8" imgW="228600" imgH="2286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970" y="3838"/>
                            <a:ext cx="579" cy="5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929" y="2774"/>
              <a:ext cx="579" cy="5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" r:id="rId10" imgW="228600" imgH="228600" progId="Equation.KSEE3">
                      <p:embed/>
                    </p:oleObj>
                  </mc:Choice>
                  <mc:Fallback>
                    <p:oleObj name="" r:id="rId10" imgW="228600" imgH="2286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929" y="2774"/>
                            <a:ext cx="579" cy="5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698" y="4765"/>
              <a:ext cx="612" cy="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12" imgW="241300" imgH="203200" progId="Equation.KSEE3">
                      <p:embed/>
                    </p:oleObj>
                  </mc:Choice>
                  <mc:Fallback>
                    <p:oleObj name="" r:id="rId12" imgW="241300" imgH="2032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698" y="4765"/>
                            <a:ext cx="612" cy="51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220" y="1756"/>
              <a:ext cx="781" cy="6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" name="" r:id="rId14" imgW="241300" imgH="203200" progId="Equation.KSEE3">
                      <p:embed/>
                    </p:oleObj>
                  </mc:Choice>
                  <mc:Fallback>
                    <p:oleObj name="" r:id="rId14" imgW="241300" imgH="2032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220" y="1756"/>
                            <a:ext cx="781" cy="656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001" y="6300"/>
              <a:ext cx="1805" cy="1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" name="" r:id="rId16" imgW="749300" imgH="482600" progId="Equation.KSEE3">
                      <p:embed/>
                    </p:oleObj>
                  </mc:Choice>
                  <mc:Fallback>
                    <p:oleObj name="" r:id="rId16" imgW="749300" imgH="4826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001" y="6300"/>
                            <a:ext cx="1805" cy="121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748" y="1665"/>
              <a:ext cx="740" cy="6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8" imgW="228600" imgH="203200" progId="Equation.KSEE3">
                      <p:embed/>
                    </p:oleObj>
                  </mc:Choice>
                  <mc:Fallback>
                    <p:oleObj name="" r:id="rId18" imgW="228600" imgH="203200" progId="Equation.KSEE3">
                      <p:embed/>
                      <p:pic>
                        <p:nvPicPr>
                          <p:cNvPr id="0" name="图片 409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6748" y="1665"/>
                            <a:ext cx="740" cy="656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506" y="4690"/>
            <a:ext cx="1439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" r:id="rId20" imgW="495300" imgH="228600" progId="Equation.KSEE3">
                    <p:embed/>
                  </p:oleObj>
                </mc:Choice>
                <mc:Fallback>
                  <p:oleObj name="" r:id="rId20" imgW="495300" imgH="228600" progId="Equation.KSEE3">
                    <p:embed/>
                    <p:pic>
                      <p:nvPicPr>
                        <p:cNvPr id="0" name="图片 409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506" y="4690"/>
                          <a:ext cx="1439" cy="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5692" y="5706"/>
              <a:ext cx="966" cy="10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800" b="1">
                  <a:latin typeface="黑体" panose="02010609060101010101" charset="-122"/>
                  <a:ea typeface="黑体" panose="02010609060101010101" charset="-122"/>
                </a:rPr>
                <a:t>...</a:t>
              </a:r>
              <a:endParaRPr lang="en-US" altLang="zh-CN" sz="28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37" y="6279"/>
            <a:ext cx="1835" cy="1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2" imgW="762000" imgH="482600" progId="Equation.KSEE3">
                    <p:embed/>
                  </p:oleObj>
                </mc:Choice>
                <mc:Fallback>
                  <p:oleObj name="" r:id="rId22" imgW="762000" imgH="4826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137" y="6279"/>
                          <a:ext cx="1835" cy="121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431" y="7548"/>
            <a:ext cx="1255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24" imgW="520700" imgH="203200" progId="Equation.KSEE3">
                    <p:embed/>
                  </p:oleObj>
                </mc:Choice>
                <mc:Fallback>
                  <p:oleObj name="" r:id="rId24" imgW="520700" imgH="2032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431" y="7548"/>
                          <a:ext cx="1255" cy="51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9" y="5502"/>
            <a:ext cx="1591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26" imgW="660400" imgH="177165" progId="Equation.KSEE3">
                    <p:embed/>
                  </p:oleObj>
                </mc:Choice>
                <mc:Fallback>
                  <p:oleObj name="" r:id="rId26" imgW="660400" imgH="177165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949" y="5502"/>
                          <a:ext cx="1591" cy="44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91" y="5439"/>
            <a:ext cx="1500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28" imgW="622300" imgH="177165" progId="Equation.KSEE3">
                    <p:embed/>
                  </p:oleObj>
                </mc:Choice>
                <mc:Fallback>
                  <p:oleObj name="" r:id="rId28" imgW="622300" imgH="177165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9691" y="5439"/>
                          <a:ext cx="1500" cy="44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/>
            <p:cNvSpPr txBox="1"/>
            <p:nvPr/>
          </p:nvSpPr>
          <p:spPr>
            <a:xfrm>
              <a:off x="3813" y="8401"/>
              <a:ext cx="53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拟合线性函数神经网络的结构</a:t>
              </a:r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266430" y="5922010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Tensorboard</a:t>
            </a:r>
            <a:r>
              <a:rPr lang="zh-CN" altLang="en-US"/>
              <a:t>模型可视化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4F75-59CB-4C85-AFC7-64DE7CBBC47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645" name="Text Box 76"/>
          <p:cNvSpPr txBox="1">
            <a:spLocks noChangeArrowheads="1"/>
          </p:cNvSpPr>
          <p:nvPr/>
        </p:nvSpPr>
        <p:spPr bwMode="auto">
          <a:xfrm>
            <a:off x="282575" y="194310"/>
            <a:ext cx="6200775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模型可视化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1219835"/>
            <a:ext cx="4029710" cy="478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85" y="964565"/>
            <a:ext cx="3162935" cy="5290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1605280"/>
            <a:ext cx="4091305" cy="3808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4810" y="6055995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49360" y="5553075"/>
            <a:ext cx="226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目标函数（</a:t>
            </a:r>
            <a:r>
              <a:rPr lang="en-US" altLang="zh-CN"/>
              <a:t>MSE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宽屏</PresentationFormat>
  <Paragraphs>212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18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Times New Roman</vt:lpstr>
      <vt:lpstr>黑体</vt:lpstr>
      <vt:lpstr>Arial Unicode MS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基于深度学习的图像去噪算法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白馬618</cp:lastModifiedBy>
  <cp:revision>1184</cp:revision>
  <dcterms:created xsi:type="dcterms:W3CDTF">2017-08-03T09:01:00Z</dcterms:created>
  <dcterms:modified xsi:type="dcterms:W3CDTF">2019-01-16T14:24:48Z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