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61" r:id="rId2"/>
    <p:sldId id="275" r:id="rId3"/>
    <p:sldId id="256" r:id="rId4"/>
    <p:sldId id="291" r:id="rId5"/>
    <p:sldId id="258" r:id="rId6"/>
    <p:sldId id="276" r:id="rId7"/>
    <p:sldId id="277" r:id="rId8"/>
    <p:sldId id="263" r:id="rId9"/>
    <p:sldId id="278" r:id="rId10"/>
    <p:sldId id="281" r:id="rId11"/>
    <p:sldId id="279" r:id="rId12"/>
    <p:sldId id="280" r:id="rId13"/>
    <p:sldId id="312" r:id="rId14"/>
    <p:sldId id="313" r:id="rId15"/>
    <p:sldId id="283" r:id="rId16"/>
    <p:sldId id="314" r:id="rId17"/>
    <p:sldId id="289" r:id="rId18"/>
    <p:sldId id="316" r:id="rId19"/>
    <p:sldId id="303" r:id="rId20"/>
    <p:sldId id="304" r:id="rId21"/>
    <p:sldId id="305" r:id="rId22"/>
    <p:sldId id="306" r:id="rId23"/>
    <p:sldId id="296" r:id="rId24"/>
    <p:sldId id="297" r:id="rId25"/>
    <p:sldId id="298" r:id="rId26"/>
    <p:sldId id="307" r:id="rId27"/>
    <p:sldId id="308" r:id="rId28"/>
    <p:sldId id="309" r:id="rId29"/>
    <p:sldId id="290" r:id="rId30"/>
    <p:sldId id="311" r:id="rId31"/>
    <p:sldId id="295" r:id="rId32"/>
    <p:sldId id="310"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3"/>
    <p:restoredTop sz="71751" autoAdjust="0"/>
  </p:normalViewPr>
  <p:slideViewPr>
    <p:cSldViewPr snapToGrid="0">
      <p:cViewPr varScale="1">
        <p:scale>
          <a:sx n="65" d="100"/>
          <a:sy n="65" d="100"/>
        </p:scale>
        <p:origin x="22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xfrm>
            <a:off x="1143000" y="685800"/>
            <a:ext cx="4572000" cy="3429000"/>
          </a:xfrm>
          <a:prstGeom prst="rect">
            <a:avLst/>
          </a:prstGeom>
        </p:spPr>
        <p:txBody>
          <a:bodyPr/>
          <a:lstStyle/>
          <a:p>
            <a:endParaRPr/>
          </a:p>
        </p:txBody>
      </p:sp>
      <p:sp>
        <p:nvSpPr>
          <p:cNvPr id="178" name="Shape 17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7078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For example. The target is a cosine function. </a:t>
            </a:r>
          </a:p>
          <a:p>
            <a:pPr algn="l"/>
            <a:endParaRPr lang="en-US" altLang="zh-CN" dirty="0"/>
          </a:p>
          <a:p>
            <a:pPr algn="l"/>
            <a:r>
              <a:rPr lang="en-US" altLang="zh-CN" dirty="0"/>
              <a:t>Ideally, after doing backprop on gains and shifts, the response tuning curves of side neurons would go up and those of middle neurons would go down. Then, when </a:t>
            </a:r>
            <a:r>
              <a:rPr lang="en-US" altLang="zh-CN" dirty="0" err="1"/>
              <a:t>hebbian</a:t>
            </a:r>
            <a:r>
              <a:rPr lang="en-US" altLang="zh-CN" dirty="0"/>
              <a:t> learning is turning on, the weights of side neurons would get larger update than those of middle </a:t>
            </a:r>
            <a:r>
              <a:rPr lang="en-US" altLang="zh-CN" dirty="0" err="1"/>
              <a:t>nuerons</a:t>
            </a:r>
            <a:r>
              <a:rPr lang="en-US" altLang="zh-CN" dirty="0"/>
              <a:t>. Plus, the normalization process would keep the sum of the weights as constant, resulting in a cosine-like weights. The changed in weights would in turn flatten the response tuning curves.</a:t>
            </a:r>
          </a:p>
          <a:p>
            <a:pPr algn="l"/>
            <a:endParaRPr lang="en-US" altLang="zh-CN" dirty="0"/>
          </a:p>
          <a:p>
            <a:pPr algn="l"/>
            <a:r>
              <a:rPr lang="en-US" altLang="zh-CN" dirty="0"/>
              <a:t>In theory, this process transfers the learning in gains and shifts to synaptic weights </a:t>
            </a:r>
            <a:r>
              <a:rPr lang="en-US" altLang="zh-CN" sz="2400" dirty="0"/>
              <a:t>and finally making the supervisor unnecessary.</a:t>
            </a:r>
            <a:endParaRPr lang="zh-CN" altLang="en-US" dirty="0"/>
          </a:p>
        </p:txBody>
      </p:sp>
    </p:spTree>
    <p:extLst>
      <p:ext uri="{BB962C8B-B14F-4D97-AF65-F5344CB8AC3E}">
        <p14:creationId xmlns:p14="http://schemas.microsoft.com/office/powerpoint/2010/main" val="185344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We replicate their model.</a:t>
            </a:r>
          </a:p>
        </p:txBody>
      </p:sp>
    </p:spTree>
    <p:extLst>
      <p:ext uri="{BB962C8B-B14F-4D97-AF65-F5344CB8AC3E}">
        <p14:creationId xmlns:p14="http://schemas.microsoft.com/office/powerpoint/2010/main" val="207298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a:t>Final stage, response curve for input neurons back to initial</a:t>
            </a:r>
          </a:p>
          <a:p>
            <a:pPr algn="l"/>
            <a:endParaRPr lang="en-US" altLang="zh-CN"/>
          </a:p>
          <a:p>
            <a:pPr algn="l"/>
            <a:r>
              <a:rPr lang="en-US" altLang="zh-CN"/>
              <a:t>Using initial gains and shifts, fit well</a:t>
            </a:r>
            <a:endParaRPr lang="zh-CN" altLang="en-US"/>
          </a:p>
        </p:txBody>
      </p:sp>
    </p:spTree>
    <p:extLst>
      <p:ext uri="{BB962C8B-B14F-4D97-AF65-F5344CB8AC3E}">
        <p14:creationId xmlns:p14="http://schemas.microsoft.com/office/powerpoint/2010/main" val="370140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Perturbation experiment</a:t>
            </a:r>
          </a:p>
          <a:p>
            <a:pPr algn="l"/>
            <a:endParaRPr lang="en-US" altLang="zh-CN" dirty="0"/>
          </a:p>
          <a:p>
            <a:pPr algn="l"/>
            <a:r>
              <a:rPr lang="en-US" altLang="zh-CN" dirty="0"/>
              <a:t>The motivation is that,</a:t>
            </a:r>
          </a:p>
          <a:p>
            <a:pPr algn="l"/>
            <a:r>
              <a:rPr lang="en-US" altLang="zh-CN" dirty="0"/>
              <a:t>Mimic the adaptation phenomena in psychology. For example, there is the classic prism experiment that people wear glasses which distort their vision, and they could gradually learn how to correctly reach the target, but immediately after you take the prism off, people would overcompensate in their action and need some time to recover to normal again.</a:t>
            </a:r>
          </a:p>
          <a:p>
            <a:pPr algn="l"/>
            <a:endParaRPr lang="en-US" altLang="zh-CN" dirty="0"/>
          </a:p>
          <a:p>
            <a:pPr algn="l"/>
            <a:r>
              <a:rPr lang="en-US" altLang="zh-CN" dirty="0"/>
              <a:t>To quantify, I define two metrics, AUC and how long it takes to return to a low loss</a:t>
            </a:r>
            <a:endParaRPr lang="zh-CN" altLang="en-US" dirty="0"/>
          </a:p>
        </p:txBody>
      </p:sp>
    </p:spTree>
    <p:extLst>
      <p:ext uri="{BB962C8B-B14F-4D97-AF65-F5344CB8AC3E}">
        <p14:creationId xmlns:p14="http://schemas.microsoft.com/office/powerpoint/2010/main" val="3362977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Each perturbation lasts for 10 simulations</a:t>
            </a:r>
            <a:endParaRPr lang="zh-CN" altLang="en-US" dirty="0"/>
          </a:p>
        </p:txBody>
      </p:sp>
    </p:spTree>
    <p:extLst>
      <p:ext uri="{BB962C8B-B14F-4D97-AF65-F5344CB8AC3E}">
        <p14:creationId xmlns:p14="http://schemas.microsoft.com/office/powerpoint/2010/main" val="6994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We also did another perturbation experiment where we systematically change the amplitude of the perturbation.</a:t>
            </a:r>
            <a:endParaRPr lang="zh-CN" altLang="en-US" dirty="0"/>
          </a:p>
        </p:txBody>
      </p:sp>
    </p:spTree>
    <p:extLst>
      <p:ext uri="{BB962C8B-B14F-4D97-AF65-F5344CB8AC3E}">
        <p14:creationId xmlns:p14="http://schemas.microsoft.com/office/powerpoint/2010/main" val="69945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This result aligns with the observation that, in psychological experiment, if the distortion is too big, people tend to not to believe and refuse to learn in perturbation.</a:t>
            </a:r>
            <a:endParaRPr lang="zh-CN" altLang="en-US" dirty="0"/>
          </a:p>
        </p:txBody>
      </p:sp>
    </p:spTree>
    <p:extLst>
      <p:ext uri="{BB962C8B-B14F-4D97-AF65-F5344CB8AC3E}">
        <p14:creationId xmlns:p14="http://schemas.microsoft.com/office/powerpoint/2010/main" val="334136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Next, we explore our idea in RNN</a:t>
            </a:r>
            <a:endParaRPr lang="zh-CN" altLang="en-US" dirty="0"/>
          </a:p>
        </p:txBody>
      </p:sp>
    </p:spTree>
    <p:extLst>
      <p:ext uri="{BB962C8B-B14F-4D97-AF65-F5344CB8AC3E}">
        <p14:creationId xmlns:p14="http://schemas.microsoft.com/office/powerpoint/2010/main" val="1514197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 goal is to let the RNN to produce the signal that we want, for example, a sine wave</a:t>
            </a:r>
          </a:p>
          <a:p>
            <a:endParaRPr lang="en-US" altLang="zh-CN" dirty="0"/>
          </a:p>
          <a:p>
            <a:r>
              <a:rPr lang="en-US" altLang="zh-CN" dirty="0"/>
              <a:t>We tried to apply feedback control on gains and </a:t>
            </a:r>
            <a:r>
              <a:rPr lang="en-US" altLang="zh-CN" dirty="0" err="1"/>
              <a:t>hebbian</a:t>
            </a:r>
            <a:r>
              <a:rPr lang="en-US" altLang="zh-CN" dirty="0"/>
              <a:t> learning on recurrent matrix W, but it turned out to be complex and I did not succeed in making it converge</a:t>
            </a:r>
          </a:p>
          <a:p>
            <a:endParaRPr lang="en-US" altLang="zh-CN" dirty="0"/>
          </a:p>
          <a:p>
            <a:r>
              <a:rPr lang="en-US" altLang="zh-CN" dirty="0"/>
              <a:t>So for now, we tried a simpler procedure, that is, using feedback control on gains and Hebbian learning only on readout weights H, leaving W intact</a:t>
            </a:r>
            <a:endParaRPr lang="zh-CN" altLang="en-US" dirty="0"/>
          </a:p>
          <a:p>
            <a:pPr algn="l"/>
            <a:endParaRPr lang="en-US" altLang="zh-CN" dirty="0"/>
          </a:p>
        </p:txBody>
      </p:sp>
    </p:spTree>
    <p:extLst>
      <p:ext uri="{BB962C8B-B14F-4D97-AF65-F5344CB8AC3E}">
        <p14:creationId xmlns:p14="http://schemas.microsoft.com/office/powerpoint/2010/main" val="4185456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This is actually the liquid state machine idea, leaving the dynamics intact but doing different readout to reach out target</a:t>
            </a:r>
          </a:p>
        </p:txBody>
      </p:sp>
    </p:spTree>
    <p:extLst>
      <p:ext uri="{BB962C8B-B14F-4D97-AF65-F5344CB8AC3E}">
        <p14:creationId xmlns:p14="http://schemas.microsoft.com/office/powerpoint/2010/main" val="365479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pPr defTabSz="584200">
              <a:lnSpc>
                <a:spcPct val="100000"/>
              </a:lnSpc>
              <a:defRPr>
                <a:latin typeface="Lucida Grande"/>
                <a:ea typeface="Lucida Grande"/>
                <a:cs typeface="Lucida Grande"/>
                <a:sym typeface="Lucida Grande"/>
              </a:defRPr>
            </a:pPr>
            <a:endParaRPr lang="en-US"/>
          </a:p>
        </p:txBody>
      </p:sp>
    </p:spTree>
    <p:extLst>
      <p:ext uri="{BB962C8B-B14F-4D97-AF65-F5344CB8AC3E}">
        <p14:creationId xmlns:p14="http://schemas.microsoft.com/office/powerpoint/2010/main" val="4035769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Since we leave the dynamic intact, we don’t want it to be chaotic. </a:t>
            </a:r>
          </a:p>
          <a:p>
            <a:pPr algn="l"/>
            <a:endParaRPr lang="en-US" altLang="zh-CN" dirty="0"/>
          </a:p>
          <a:p>
            <a:pPr algn="l"/>
            <a:r>
              <a:rPr lang="en-US" altLang="zh-CN" dirty="0"/>
              <a:t>So adding a input as teaching signal is crucial here, which could make the activation of every node periodic.</a:t>
            </a:r>
          </a:p>
        </p:txBody>
      </p:sp>
    </p:spTree>
    <p:extLst>
      <p:ext uri="{BB962C8B-B14F-4D97-AF65-F5344CB8AC3E}">
        <p14:creationId xmlns:p14="http://schemas.microsoft.com/office/powerpoint/2010/main" val="1637961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we input a sine wave with a random phase to every node.</a:t>
            </a:r>
            <a:endParaRPr lang="zh-CN" altLang="en-US" dirty="0"/>
          </a:p>
        </p:txBody>
      </p:sp>
    </p:spTree>
    <p:extLst>
      <p:ext uri="{BB962C8B-B14F-4D97-AF65-F5344CB8AC3E}">
        <p14:creationId xmlns:p14="http://schemas.microsoft.com/office/powerpoint/2010/main" val="1448160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Indeed, without any control and learning, the network shows sine like activities in every node, although with different scales and phases</a:t>
            </a:r>
          </a:p>
          <a:p>
            <a:endParaRPr lang="en-US" altLang="zh-CN" dirty="0"/>
          </a:p>
          <a:p>
            <a:r>
              <a:rPr lang="en-US" altLang="zh-CN" dirty="0"/>
              <a:t>Importantly, The output is already a sine wave, although it is not the correct </a:t>
            </a:r>
            <a:endParaRPr lang="zh-CN" altLang="en-US" dirty="0"/>
          </a:p>
        </p:txBody>
      </p:sp>
    </p:spTree>
    <p:extLst>
      <p:ext uri="{BB962C8B-B14F-4D97-AF65-F5344CB8AC3E}">
        <p14:creationId xmlns:p14="http://schemas.microsoft.com/office/powerpoint/2010/main" val="2092805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we add feedback control, so that the network could output the target</a:t>
            </a:r>
          </a:p>
          <a:p>
            <a:endParaRPr lang="en-US" altLang="zh-CN" dirty="0"/>
          </a:p>
          <a:p>
            <a:r>
              <a:rPr lang="en-US" altLang="zh-CN" dirty="0"/>
              <a:t>To do this, we first linearly approximate our nonlinear system and then use the LQR</a:t>
            </a:r>
            <a:endParaRPr lang="zh-CN" altLang="en-US" dirty="0"/>
          </a:p>
        </p:txBody>
      </p:sp>
    </p:spTree>
    <p:extLst>
      <p:ext uri="{BB962C8B-B14F-4D97-AF65-F5344CB8AC3E}">
        <p14:creationId xmlns:p14="http://schemas.microsoft.com/office/powerpoint/2010/main" val="92516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It is called … in control theory.</a:t>
            </a:r>
          </a:p>
          <a:p>
            <a:endParaRPr lang="en-US" altLang="zh-CN" dirty="0"/>
          </a:p>
          <a:p>
            <a:r>
              <a:rPr lang="en-US" altLang="zh-CN" dirty="0"/>
              <a:t>---</a:t>
            </a:r>
          </a:p>
          <a:p>
            <a:r>
              <a:rPr lang="en-US" altLang="zh-CN" dirty="0"/>
              <a:t>y=</a:t>
            </a:r>
            <a:r>
              <a:rPr lang="en-US" altLang="zh-CN" dirty="0" err="1"/>
              <a:t>Hx</a:t>
            </a:r>
            <a:r>
              <a:rPr lang="en-US" altLang="zh-CN" dirty="0"/>
              <a:t> is essentially doing dot product between H^T and x</a:t>
            </a:r>
          </a:p>
          <a:p>
            <a:r>
              <a:rPr lang="en-US" altLang="zh-CN" dirty="0" err="1"/>
              <a:t>y_bar</a:t>
            </a:r>
            <a:r>
              <a:rPr lang="en-US" altLang="zh-CN" dirty="0"/>
              <a:t> is the part of x that is orthogonal to H^T, which does not influence the dot product, thus Q1 punish this</a:t>
            </a:r>
          </a:p>
          <a:p>
            <a:r>
              <a:rPr lang="en-US" altLang="zh-CN" dirty="0" err="1"/>
              <a:t>x_tilde</a:t>
            </a:r>
            <a:r>
              <a:rPr lang="en-US" altLang="zh-CN" dirty="0"/>
              <a:t> is the perfect x that is parallel to H^T that produce </a:t>
            </a:r>
            <a:r>
              <a:rPr lang="en-US" altLang="zh-CN" dirty="0" err="1"/>
              <a:t>y_tilde</a:t>
            </a:r>
            <a:endParaRPr lang="zh-CN" altLang="en-US" dirty="0"/>
          </a:p>
        </p:txBody>
      </p:sp>
    </p:spTree>
    <p:extLst>
      <p:ext uri="{BB962C8B-B14F-4D97-AF65-F5344CB8AC3E}">
        <p14:creationId xmlns:p14="http://schemas.microsoft.com/office/powerpoint/2010/main" val="2605706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we succeed.</a:t>
            </a:r>
            <a:endParaRPr lang="zh-CN" altLang="en-US" dirty="0"/>
          </a:p>
        </p:txBody>
      </p:sp>
    </p:spTree>
    <p:extLst>
      <p:ext uri="{BB962C8B-B14F-4D97-AF65-F5344CB8AC3E}">
        <p14:creationId xmlns:p14="http://schemas.microsoft.com/office/powerpoint/2010/main" val="4260360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we use Hebbian learning …</a:t>
            </a:r>
          </a:p>
          <a:p>
            <a:endParaRPr lang="en-US" altLang="zh-CN" dirty="0"/>
          </a:p>
          <a:p>
            <a:r>
              <a:rPr lang="en-US" altLang="zh-CN" dirty="0"/>
              <a:t>We are applying a </a:t>
            </a:r>
            <a:r>
              <a:rPr lang="en-US" altLang="zh-CN" dirty="0" err="1"/>
              <a:t>noramlized</a:t>
            </a:r>
            <a:r>
              <a:rPr lang="en-US" altLang="zh-CN" dirty="0"/>
              <a:t> Hebbian Covariance rule here</a:t>
            </a:r>
          </a:p>
          <a:p>
            <a:endParaRPr lang="en-US" altLang="zh-CN" dirty="0"/>
          </a:p>
          <a:p>
            <a:endParaRPr lang="en-US" altLang="zh-CN" dirty="0"/>
          </a:p>
          <a:p>
            <a:endParaRPr lang="en-US" altLang="zh-CN" dirty="0"/>
          </a:p>
          <a:p>
            <a:r>
              <a:rPr lang="en-US" altLang="zh-CN" dirty="0"/>
              <a:t>---</a:t>
            </a:r>
          </a:p>
          <a:p>
            <a:r>
              <a:rPr lang="en-US" altLang="zh-CN" dirty="0"/>
              <a:t>Hebbian correlation rule does not work</a:t>
            </a:r>
          </a:p>
          <a:p>
            <a:r>
              <a:rPr lang="en-US" b="0" i="0" dirty="0">
                <a:effectLst/>
                <a:highlight>
                  <a:srgbClr val="FFFFFF"/>
                </a:highlight>
                <a:latin typeface="Arial" panose="020B0604020202020204" pitchFamily="34" charset="0"/>
              </a:rPr>
              <a:t>the readout weights would converge to a point where each weight is proportional to the mean activation of the corresponding node</a:t>
            </a:r>
            <a:endParaRPr lang="zh-CN" altLang="en-US" dirty="0"/>
          </a:p>
        </p:txBody>
      </p:sp>
    </p:spTree>
    <p:extLst>
      <p:ext uri="{BB962C8B-B14F-4D97-AF65-F5344CB8AC3E}">
        <p14:creationId xmlns:p14="http://schemas.microsoft.com/office/powerpoint/2010/main" val="2913473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This is the output and the norm of the control signal in time, we turn on Hebbian learning at t = 1000</a:t>
            </a:r>
            <a:endParaRPr lang="zh-CN" altLang="en-US" dirty="0"/>
          </a:p>
        </p:txBody>
      </p:sp>
    </p:spTree>
    <p:extLst>
      <p:ext uri="{BB962C8B-B14F-4D97-AF65-F5344CB8AC3E}">
        <p14:creationId xmlns:p14="http://schemas.microsoft.com/office/powerpoint/2010/main" val="1108605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Our results show that this process could finally let the network to learn the correct phase of the sine wave. This is the figure where we turn off feedback control, only simulating with the learned readout weights.</a:t>
            </a:r>
          </a:p>
          <a:p>
            <a:pPr algn="l"/>
            <a:endParaRPr lang="en-US" altLang="zh-CN" dirty="0"/>
          </a:p>
          <a:p>
            <a:pPr algn="l"/>
            <a:r>
              <a:rPr lang="en-US" altLang="zh-CN" dirty="0"/>
              <a:t>Note that Hebbian learning can not correct the amplitude of the output. In fact, here I hand-tuned the output node, so that the output is aligned with the target is scale. Otherwise, you’ll probably get an output with correct phase but different scale. (This is also why the control signal does not go down to 0 during the training.)</a:t>
            </a:r>
          </a:p>
          <a:p>
            <a:pPr algn="l"/>
            <a:endParaRPr lang="en-US" altLang="zh-CN" dirty="0"/>
          </a:p>
          <a:p>
            <a:pPr algn="l"/>
            <a:r>
              <a:rPr lang="en-US" altLang="zh-CN" dirty="0"/>
              <a:t>From the final distribution of the readout weights, we can see that, if the node’s activation has a correct phase, then its weight gets higher; if the node’s activation has just the opposite phase, then its weight would be low.</a:t>
            </a:r>
            <a:endParaRPr lang="zh-CN" altLang="en-US" dirty="0"/>
          </a:p>
        </p:txBody>
      </p:sp>
    </p:spTree>
    <p:extLst>
      <p:ext uri="{BB962C8B-B14F-4D97-AF65-F5344CB8AC3E}">
        <p14:creationId xmlns:p14="http://schemas.microsoft.com/office/powerpoint/2010/main" val="1533242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a:p>
        </p:txBody>
      </p:sp>
    </p:spTree>
    <p:extLst>
      <p:ext uri="{BB962C8B-B14F-4D97-AF65-F5344CB8AC3E}">
        <p14:creationId xmlns:p14="http://schemas.microsoft.com/office/powerpoint/2010/main" val="100903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pPr defTabSz="584200">
              <a:lnSpc>
                <a:spcPct val="100000"/>
              </a:lnSpc>
              <a:defRPr>
                <a:latin typeface="Lucida Grande"/>
                <a:ea typeface="Lucida Grande"/>
                <a:cs typeface="Lucida Grande"/>
                <a:sym typeface="Lucida Grande"/>
              </a:defRPr>
            </a:pPr>
            <a:r>
              <a:rPr lang="en-US" dirty="0"/>
              <a:t>As we all know, …</a:t>
            </a:r>
          </a:p>
          <a:p>
            <a:pPr defTabSz="584200">
              <a:lnSpc>
                <a:spcPct val="100000"/>
              </a:lnSpc>
              <a:defRPr>
                <a:latin typeface="Lucida Grande"/>
                <a:ea typeface="Lucida Grande"/>
                <a:cs typeface="Lucida Grande"/>
                <a:sym typeface="Lucida Grande"/>
              </a:defRPr>
            </a:pPr>
            <a:endParaRPr lang="en-US" dirty="0"/>
          </a:p>
          <a:p>
            <a:pPr defTabSz="584200">
              <a:lnSpc>
                <a:spcPct val="100000"/>
              </a:lnSpc>
              <a:defRPr>
                <a:latin typeface="Lucida Grande"/>
                <a:ea typeface="Lucida Grande"/>
                <a:cs typeface="Lucida Grande"/>
                <a:sym typeface="Lucida Grande"/>
              </a:defRPr>
            </a:pPr>
            <a:r>
              <a:rPr lang="en-US" dirty="0"/>
              <a:t>N</a:t>
            </a:r>
            <a:r>
              <a:rPr lang="en-US" altLang="zh-CN" dirty="0"/>
              <a:t>euroscientists have found many feedback control systems in the brain.</a:t>
            </a:r>
          </a:p>
          <a:p>
            <a:pPr defTabSz="584200">
              <a:lnSpc>
                <a:spcPct val="100000"/>
              </a:lnSpc>
              <a:defRPr>
                <a:latin typeface="Lucida Grande"/>
                <a:ea typeface="Lucida Grande"/>
                <a:cs typeface="Lucida Grande"/>
                <a:sym typeface="Lucida Grande"/>
              </a:defRPr>
            </a:pPr>
            <a:endParaRPr lang="en-US" dirty="0"/>
          </a:p>
          <a:p>
            <a:pPr algn="l"/>
            <a:r>
              <a:rPr lang="en-US" dirty="0"/>
              <a:t>For example, </a:t>
            </a:r>
            <a:r>
              <a:rPr lang="en-US" altLang="zh-CN" sz="1800" b="0" i="0" u="none" strike="noStrike" baseline="0" dirty="0">
                <a:latin typeface="NimbusSanL-Regu"/>
              </a:rPr>
              <a:t>sensory consequences of arm reaches provide feedback signals to control the arm, and feedback control could also provide a normative explanation of many aspects of reaching.</a:t>
            </a:r>
          </a:p>
          <a:p>
            <a:pPr algn="l"/>
            <a:endParaRPr lang="en-US" altLang="zh-CN" sz="1800" b="0" i="0" u="none" strike="noStrike" baseline="0" dirty="0">
              <a:latin typeface="NimbusSanL-Regu"/>
            </a:endParaRPr>
          </a:p>
          <a:p>
            <a:pPr defTabSz="584200">
              <a:lnSpc>
                <a:spcPct val="100000"/>
              </a:lnSpc>
              <a:defRPr>
                <a:latin typeface="Lucida Grande"/>
                <a:ea typeface="Lucida Grande"/>
                <a:cs typeface="Lucida Grande"/>
                <a:sym typeface="Lucida Grande"/>
              </a:defRPr>
            </a:pPr>
            <a:r>
              <a:rPr lang="en-US" altLang="zh-CN" sz="1800" dirty="0"/>
              <a:t>In control theory, we distinguish between feedforward control system and feedback control system.</a:t>
            </a:r>
          </a:p>
          <a:p>
            <a:pPr defTabSz="584200">
              <a:lnSpc>
                <a:spcPct val="100000"/>
              </a:lnSpc>
              <a:defRPr>
                <a:latin typeface="Lucida Grande"/>
                <a:ea typeface="Lucida Grande"/>
                <a:cs typeface="Lucida Grande"/>
                <a:sym typeface="Lucida Grande"/>
              </a:defRPr>
            </a:pPr>
            <a:endParaRPr lang="en-US" altLang="zh-CN" sz="1800" dirty="0"/>
          </a:p>
          <a:p>
            <a:pPr defTabSz="584200">
              <a:lnSpc>
                <a:spcPct val="100000"/>
              </a:lnSpc>
              <a:defRPr>
                <a:latin typeface="Lucida Grande"/>
                <a:ea typeface="Lucida Grande"/>
                <a:cs typeface="Lucida Grande"/>
                <a:sym typeface="Lucida Grande"/>
              </a:defRPr>
            </a:pPr>
            <a:r>
              <a:rPr lang="en-US" altLang="zh-CN" sz="1800" dirty="0"/>
              <a:t>Think of the dynamical system as the neural network in the motor cortex. In the feedforward case, it is like to produce a pre-determined action, not considering the errors or perturbations; in the feedback case, it is like to adjust your action through visual feedback to prevent perturbations and finally reach your target.</a:t>
            </a:r>
            <a:r>
              <a:rPr lang="zh-CN" altLang="en-US" sz="1800" dirty="0"/>
              <a:t> </a:t>
            </a:r>
            <a:r>
              <a:rPr lang="en-US" altLang="zh-CN" sz="1800" dirty="0"/>
              <a:t>The feedback control input essentially changes the dynamic of the system.</a:t>
            </a:r>
          </a:p>
          <a:p>
            <a:pPr defTabSz="584200">
              <a:lnSpc>
                <a:spcPct val="100000"/>
              </a:lnSpc>
              <a:defRPr>
                <a:latin typeface="Lucida Grande"/>
                <a:ea typeface="Lucida Grande"/>
                <a:cs typeface="Lucida Grande"/>
                <a:sym typeface="Lucida Grande"/>
              </a:defRPr>
            </a:pPr>
            <a:endParaRPr lang="en-US" altLang="zh-CN" sz="1800" dirty="0"/>
          </a:p>
          <a:p>
            <a:pPr defTabSz="584200">
              <a:lnSpc>
                <a:spcPct val="100000"/>
              </a:lnSpc>
              <a:defRPr>
                <a:latin typeface="Lucida Grande"/>
                <a:ea typeface="Lucida Grande"/>
                <a:cs typeface="Lucida Grande"/>
                <a:sym typeface="Lucida Grande"/>
              </a:defRPr>
            </a:pPr>
            <a:r>
              <a:rPr lang="en-US" altLang="zh-CN" sz="1800" dirty="0"/>
              <a:t>---</a:t>
            </a:r>
          </a:p>
          <a:p>
            <a:pPr defTabSz="584200">
              <a:lnSpc>
                <a:spcPct val="100000"/>
              </a:lnSpc>
              <a:defRPr>
                <a:latin typeface="Lucida Grande"/>
                <a:ea typeface="Lucida Grande"/>
                <a:cs typeface="Lucida Grande"/>
                <a:sym typeface="Lucida Grande"/>
              </a:defRPr>
            </a:pPr>
            <a:r>
              <a:rPr lang="en-US" altLang="zh-CN" sz="1800" dirty="0"/>
              <a:t>For the feedforward system, the output is totally determined by its input. An example of the feedforward system is the eye blink reflex. Feedforward control is good for such direct functionalities. But it could not prevent perturbations. If there are unexpected perturbations in the system, the output would deviate from the target.</a:t>
            </a:r>
          </a:p>
          <a:p>
            <a:pPr marL="0" marR="0" lvl="0" indent="0" defTabSz="584200" eaLnBrk="1" fontAlgn="auto" latinLnBrk="0" hangingPunct="1">
              <a:lnSpc>
                <a:spcPct val="100000"/>
              </a:lnSpc>
              <a:spcBef>
                <a:spcPts val="0"/>
              </a:spcBef>
              <a:spcAft>
                <a:spcPts val="0"/>
              </a:spcAft>
              <a:buClrTx/>
              <a:buSzTx/>
              <a:buFontTx/>
              <a:buNone/>
              <a:tabLst/>
              <a:defRPr>
                <a:latin typeface="Lucida Grande"/>
                <a:ea typeface="Lucida Grande"/>
                <a:cs typeface="Lucida Grande"/>
                <a:sym typeface="Lucida Grande"/>
              </a:defRPr>
            </a:pPr>
            <a:endParaRPr lang="en-US" altLang="zh-CN" sz="1800" dirty="0"/>
          </a:p>
          <a:p>
            <a:pPr marL="0" marR="0" lvl="0" indent="0" defTabSz="584200" eaLnBrk="1" fontAlgn="auto" latinLnBrk="0" hangingPunct="1">
              <a:lnSpc>
                <a:spcPct val="100000"/>
              </a:lnSpc>
              <a:spcBef>
                <a:spcPts val="0"/>
              </a:spcBef>
              <a:spcAft>
                <a:spcPts val="0"/>
              </a:spcAft>
              <a:buClrTx/>
              <a:buSzTx/>
              <a:buFontTx/>
              <a:buNone/>
              <a:tabLst/>
              <a:defRPr>
                <a:latin typeface="Lucida Grande"/>
                <a:ea typeface="Lucida Grande"/>
                <a:cs typeface="Lucida Grande"/>
                <a:sym typeface="Lucida Grande"/>
              </a:defRPr>
            </a:pPr>
            <a:r>
              <a:rPr lang="en-US" altLang="zh-CN" sz="1800" dirty="0"/>
              <a:t>To correct such errors, we need feedback control. For example, when reaching to a target, we would have to use the feedback sensory information to adjust our arm movement if the target moves a little bit.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a:p>
        </p:txBody>
      </p:sp>
    </p:spTree>
    <p:extLst>
      <p:ext uri="{BB962C8B-B14F-4D97-AF65-F5344CB8AC3E}">
        <p14:creationId xmlns:p14="http://schemas.microsoft.com/office/powerpoint/2010/main" val="566127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a:p>
        </p:txBody>
      </p:sp>
    </p:spTree>
    <p:extLst>
      <p:ext uri="{BB962C8B-B14F-4D97-AF65-F5344CB8AC3E}">
        <p14:creationId xmlns:p14="http://schemas.microsoft.com/office/powerpoint/2010/main" val="2528203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dirty="0"/>
          </a:p>
        </p:txBody>
      </p:sp>
    </p:spTree>
    <p:extLst>
      <p:ext uri="{BB962C8B-B14F-4D97-AF65-F5344CB8AC3E}">
        <p14:creationId xmlns:p14="http://schemas.microsoft.com/office/powerpoint/2010/main" val="246571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pPr defTabSz="584200">
              <a:lnSpc>
                <a:spcPct val="100000"/>
              </a:lnSpc>
              <a:defRPr>
                <a:latin typeface="Lucida Grande"/>
                <a:ea typeface="Lucida Grande"/>
                <a:cs typeface="Lucida Grande"/>
                <a:sym typeface="Lucida Grande"/>
              </a:defRPr>
            </a:pPr>
            <a:r>
              <a:rPr lang="en-US" altLang="zh-CN" dirty="0"/>
              <a:t>However, to train a neural network to output an ideal target, </a:t>
            </a:r>
          </a:p>
          <a:p>
            <a:pPr defTabSz="584200">
              <a:lnSpc>
                <a:spcPct val="100000"/>
              </a:lnSpc>
              <a:defRPr>
                <a:latin typeface="Lucida Grande"/>
                <a:ea typeface="Lucida Grande"/>
                <a:cs typeface="Lucida Grande"/>
                <a:sym typeface="Lucida Grande"/>
              </a:defRPr>
            </a:pPr>
            <a:endParaRPr lang="en-US" altLang="zh-CN" dirty="0"/>
          </a:p>
          <a:p>
            <a:pPr defTabSz="584200">
              <a:lnSpc>
                <a:spcPct val="100000"/>
              </a:lnSpc>
              <a:defRPr>
                <a:latin typeface="Lucida Grande"/>
                <a:ea typeface="Lucida Grande"/>
                <a:cs typeface="Lucida Grande"/>
                <a:sym typeface="Lucida Grande"/>
              </a:defRPr>
            </a:pPr>
            <a:r>
              <a:rPr lang="en-US" altLang="zh-CN" dirty="0"/>
              <a:t>But directly changing synapses is not </a:t>
            </a:r>
          </a:p>
          <a:p>
            <a:pPr defTabSz="584200">
              <a:lnSpc>
                <a:spcPct val="100000"/>
              </a:lnSpc>
              <a:defRPr>
                <a:latin typeface="Lucida Grande"/>
                <a:ea typeface="Lucida Grande"/>
                <a:cs typeface="Lucida Grande"/>
                <a:sym typeface="Lucida Grande"/>
              </a:defRPr>
            </a:pPr>
            <a:endParaRPr lang="en-US" altLang="zh-CN" dirty="0"/>
          </a:p>
          <a:p>
            <a:pPr defTabSz="584200">
              <a:lnSpc>
                <a:spcPct val="100000"/>
              </a:lnSpc>
              <a:defRPr>
                <a:latin typeface="Lucida Grande"/>
                <a:ea typeface="Lucida Grande"/>
                <a:cs typeface="Lucida Grande"/>
                <a:sym typeface="Lucida Grande"/>
              </a:defRPr>
            </a:pPr>
            <a:r>
              <a:rPr lang="en-US" altLang="zh-CN" dirty="0"/>
              <a:t>Hebbian learning is the usual way to adjust weights, but it is slow and unsupervised, you can’t expect it to learn an arbitrary target without giving any guidance</a:t>
            </a:r>
          </a:p>
          <a:p>
            <a:pPr defTabSz="584200">
              <a:lnSpc>
                <a:spcPct val="100000"/>
              </a:lnSpc>
              <a:defRPr>
                <a:latin typeface="Lucida Grande"/>
                <a:ea typeface="Lucida Grande"/>
                <a:cs typeface="Lucida Grande"/>
                <a:sym typeface="Lucida Grande"/>
              </a:defRPr>
            </a:pPr>
            <a:endParaRPr lang="en-US" altLang="zh-CN" dirty="0"/>
          </a:p>
          <a:p>
            <a:pPr defTabSz="584200">
              <a:lnSpc>
                <a:spcPct val="100000"/>
              </a:lnSpc>
              <a:defRPr>
                <a:latin typeface="Lucida Grande"/>
                <a:ea typeface="Lucida Grande"/>
                <a:cs typeface="Lucida Grande"/>
                <a:sym typeface="Lucida Grande"/>
              </a:defRPr>
            </a:pPr>
            <a:r>
              <a:rPr lang="en-US" altLang="zh-CN" dirty="0"/>
              <a:t>So, the brain must have some ways to exert feedback control rapidly, to change the dynamics and to guide Hebbian learning</a:t>
            </a:r>
          </a:p>
        </p:txBody>
      </p:sp>
    </p:spTree>
    <p:extLst>
      <p:ext uri="{BB962C8B-B14F-4D97-AF65-F5344CB8AC3E}">
        <p14:creationId xmlns:p14="http://schemas.microsoft.com/office/powerpoint/2010/main" val="359792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One way that neuroscientists found is through response modulation</a:t>
            </a:r>
          </a:p>
          <a:p>
            <a:endParaRPr lang="en-US" altLang="zh-CN" dirty="0"/>
          </a:p>
          <a:p>
            <a:r>
              <a:rPr lang="en-US" altLang="zh-CN" dirty="0"/>
              <a:t>The two kinds of …</a:t>
            </a:r>
          </a:p>
          <a:p>
            <a:pPr algn="l"/>
            <a:endParaRPr lang="en-US" altLang="zh-CN" dirty="0"/>
          </a:p>
          <a:p>
            <a:pPr algn="l"/>
            <a:r>
              <a:rPr lang="en-US" altLang="zh-CN" dirty="0"/>
              <a:t>In gain modulation, </a:t>
            </a:r>
            <a:r>
              <a:rPr lang="en-US" altLang="zh-CN" sz="1800" b="0" i="0" u="none" strike="noStrike" baseline="0" dirty="0">
                <a:latin typeface="ITCSymbolStd-Book"/>
              </a:rPr>
              <a:t>the gain or sensitivity of a neuron to inputs is altered, while the selectivity is preserved. It is a kind of multiplicative modulation, in the sense that </a:t>
            </a:r>
            <a:r>
              <a:rPr lang="en-US" altLang="zh-CN" sz="1800" b="0" i="0" u="none" strike="noStrike" baseline="0" dirty="0">
                <a:latin typeface="DiverdaSansCom-Regular"/>
              </a:rPr>
              <a:t>a change in slope without a change in the action potential threshold. </a:t>
            </a:r>
          </a:p>
          <a:p>
            <a:pPr algn="l"/>
            <a:endParaRPr lang="en-US" altLang="zh-CN" sz="1800" b="0" i="0" u="none" strike="noStrike" baseline="0" dirty="0">
              <a:latin typeface="ITCSymbolStd-Book"/>
            </a:endParaRPr>
          </a:p>
          <a:p>
            <a:pPr marL="0" marR="0" lvl="0" indent="0" algn="l" defTabSz="457200" eaLnBrk="1" fontAlgn="auto" latinLnBrk="0" hangingPunct="1">
              <a:lnSpc>
                <a:spcPct val="117999"/>
              </a:lnSpc>
              <a:spcBef>
                <a:spcPts val="0"/>
              </a:spcBef>
              <a:spcAft>
                <a:spcPts val="0"/>
              </a:spcAft>
              <a:buClrTx/>
              <a:buSzTx/>
              <a:buFontTx/>
              <a:buNone/>
              <a:tabLst/>
              <a:defRPr/>
            </a:pPr>
            <a:r>
              <a:rPr lang="en-US" altLang="zh-CN" sz="1800" b="0" i="0" u="none" strike="noStrike" baseline="0" dirty="0">
                <a:latin typeface="DiverdaSansCom-Regular"/>
              </a:rPr>
              <a:t>Shift modulation maintains the shape of the curve and shift the input/output relationships uniformly for all input values. This maintains the sensitivity of a neuron but alter the input required to reach the threshold for a response, thereby changing stimulus selectivity. It is a kind of additive modulation.</a:t>
            </a:r>
          </a:p>
          <a:p>
            <a:pPr marL="0" marR="0" lvl="0" indent="0" algn="l" defTabSz="457200" eaLnBrk="1" fontAlgn="auto" latinLnBrk="0" hangingPunct="1">
              <a:lnSpc>
                <a:spcPct val="117999"/>
              </a:lnSpc>
              <a:spcBef>
                <a:spcPts val="0"/>
              </a:spcBef>
              <a:spcAft>
                <a:spcPts val="0"/>
              </a:spcAft>
              <a:buClrTx/>
              <a:buSzTx/>
              <a:buFontTx/>
              <a:buNone/>
              <a:tabLst/>
              <a:defRPr/>
            </a:pPr>
            <a:endParaRPr lang="en-US" altLang="zh-CN" sz="1800" b="0" i="0" u="none" strike="noStrike" baseline="0" dirty="0">
              <a:latin typeface="DiverdaSansCom-Regular"/>
            </a:endParaRPr>
          </a:p>
          <a:p>
            <a:pPr marL="0" marR="0" lvl="0" indent="0" algn="l" defTabSz="457200" eaLnBrk="1" fontAlgn="auto" latinLnBrk="0" hangingPunct="1">
              <a:lnSpc>
                <a:spcPct val="117999"/>
              </a:lnSpc>
              <a:spcBef>
                <a:spcPts val="0"/>
              </a:spcBef>
              <a:spcAft>
                <a:spcPts val="0"/>
              </a:spcAft>
              <a:buClrTx/>
              <a:buSzTx/>
              <a:buFontTx/>
              <a:buNone/>
              <a:tabLst/>
              <a:defRPr/>
            </a:pPr>
            <a:r>
              <a:rPr lang="en-US" altLang="zh-CN" sz="1800" b="0" i="0" u="none" strike="noStrike" baseline="0" dirty="0">
                <a:latin typeface="DiverdaSansCom-Regular"/>
              </a:rPr>
              <a:t>If you model the neural response as a sigmoid function, we could write both gain and shift in one formula…</a:t>
            </a:r>
          </a:p>
        </p:txBody>
      </p:sp>
    </p:spTree>
    <p:extLst>
      <p:ext uri="{BB962C8B-B14F-4D97-AF65-F5344CB8AC3E}">
        <p14:creationId xmlns:p14="http://schemas.microsoft.com/office/powerpoint/2010/main" val="1001770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So, our idea is that</a:t>
            </a:r>
          </a:p>
          <a:p>
            <a:pPr marL="0" marR="0" lvl="0" indent="0" defTabSz="457200" eaLnBrk="1" fontAlgn="auto" latinLnBrk="0" hangingPunct="1">
              <a:lnSpc>
                <a:spcPct val="117999"/>
              </a:lnSpc>
              <a:spcBef>
                <a:spcPts val="0"/>
              </a:spcBef>
              <a:spcAft>
                <a:spcPts val="0"/>
              </a:spcAft>
              <a:buClrTx/>
              <a:buSzTx/>
              <a:buFontTx/>
              <a:buNone/>
              <a:tabLst/>
              <a:defRPr/>
            </a:pPr>
            <a:endParaRPr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More specifically, we want to use … and then, … resulting in a kind of long-term learning</a:t>
            </a:r>
          </a:p>
        </p:txBody>
      </p:sp>
    </p:spTree>
    <p:extLst>
      <p:ext uri="{BB962C8B-B14F-4D97-AF65-F5344CB8AC3E}">
        <p14:creationId xmlns:p14="http://schemas.microsoft.com/office/powerpoint/2010/main" val="171083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dirty="0"/>
          </a:p>
        </p:txBody>
      </p:sp>
    </p:spTree>
    <p:extLst>
      <p:ext uri="{BB962C8B-B14F-4D97-AF65-F5344CB8AC3E}">
        <p14:creationId xmlns:p14="http://schemas.microsoft.com/office/powerpoint/2010/main" val="95234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en-US" altLang="zh-CN" sz="1400" dirty="0"/>
              <a:t>First, we realized our goals on the feedforward network</a:t>
            </a:r>
          </a:p>
          <a:p>
            <a:pPr marL="0" marR="0" lvl="0" indent="0" algn="l" defTabSz="457200" eaLnBrk="1" fontAlgn="auto" latinLnBrk="0" hangingPunct="1">
              <a:lnSpc>
                <a:spcPct val="117999"/>
              </a:lnSpc>
              <a:spcBef>
                <a:spcPts val="0"/>
              </a:spcBef>
              <a:spcAft>
                <a:spcPts val="0"/>
              </a:spcAft>
              <a:buClrTx/>
              <a:buSzTx/>
              <a:buFontTx/>
              <a:buNone/>
              <a:tabLst/>
              <a:defRPr/>
            </a:pPr>
            <a:endParaRPr lang="en-US" altLang="zh-CN" sz="1400" dirty="0"/>
          </a:p>
          <a:p>
            <a:pPr marL="0" marR="0" lvl="0" indent="0" algn="l" defTabSz="457200" eaLnBrk="1" fontAlgn="auto" latinLnBrk="0" hangingPunct="1">
              <a:lnSpc>
                <a:spcPct val="117999"/>
              </a:lnSpc>
              <a:spcBef>
                <a:spcPts val="0"/>
              </a:spcBef>
              <a:spcAft>
                <a:spcPts val="0"/>
              </a:spcAft>
              <a:buClrTx/>
              <a:buSzTx/>
              <a:buFontTx/>
              <a:buNone/>
              <a:tabLst/>
              <a:defRPr/>
            </a:pPr>
            <a:r>
              <a:rPr lang="en-US" altLang="zh-CN" sz="1400" dirty="0"/>
              <a:t>Note that this feedforward is in the machine learning sense. It is not the same meaning as feedforward control system. In fact, here we do have feedback control on gains and shifts using SGD.</a:t>
            </a:r>
          </a:p>
          <a:p>
            <a:pPr marL="0" marR="0" lvl="0" indent="0" algn="l" defTabSz="457200" eaLnBrk="1" fontAlgn="auto" latinLnBrk="0" hangingPunct="1">
              <a:lnSpc>
                <a:spcPct val="117999"/>
              </a:lnSpc>
              <a:spcBef>
                <a:spcPts val="0"/>
              </a:spcBef>
              <a:spcAft>
                <a:spcPts val="0"/>
              </a:spcAft>
              <a:buClrTx/>
              <a:buSzTx/>
              <a:buFontTx/>
              <a:buNone/>
              <a:tabLst/>
              <a:defRPr/>
            </a:pPr>
            <a:endParaRPr lang="en-US" altLang="zh-CN" sz="1400" dirty="0"/>
          </a:p>
          <a:p>
            <a:pPr marL="0" marR="0" lvl="0" indent="0" algn="l" defTabSz="457200" eaLnBrk="1" fontAlgn="auto" latinLnBrk="0" hangingPunct="1">
              <a:lnSpc>
                <a:spcPct val="117999"/>
              </a:lnSpc>
              <a:spcBef>
                <a:spcPts val="0"/>
              </a:spcBef>
              <a:spcAft>
                <a:spcPts val="0"/>
              </a:spcAft>
              <a:buClrTx/>
              <a:buSzTx/>
              <a:buFontTx/>
              <a:buNone/>
              <a:tabLst/>
              <a:defRPr/>
            </a:pPr>
            <a:r>
              <a:rPr lang="en-US" altLang="zh-CN" sz="1400" dirty="0"/>
              <a:t>Mostly a replication, verify the adaptation property</a:t>
            </a:r>
          </a:p>
          <a:p>
            <a:pPr algn="l"/>
            <a:endParaRPr lang="en-US" altLang="zh-CN" sz="1800" b="0" i="0" u="none" strike="noStrike" baseline="0" dirty="0">
              <a:latin typeface="DiverdaSansCom-Regular"/>
            </a:endParaRPr>
          </a:p>
          <a:p>
            <a:pPr algn="l"/>
            <a:endParaRPr lang="zh-CN" altLang="en-US" dirty="0"/>
          </a:p>
        </p:txBody>
      </p:sp>
    </p:spTree>
    <p:extLst>
      <p:ext uri="{BB962C8B-B14F-4D97-AF65-F5344CB8AC3E}">
        <p14:creationId xmlns:p14="http://schemas.microsoft.com/office/powerpoint/2010/main" val="3450541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en-US" altLang="zh-CN" sz="1400" dirty="0" err="1"/>
              <a:t>Swinehart</a:t>
            </a:r>
            <a:r>
              <a:rPr lang="en-US" altLang="zh-CN" sz="1400" dirty="0"/>
              <a:t> and Abbott (2005) trained a neural network based on gain modulation. It has one input layer and one output layer.</a:t>
            </a:r>
          </a:p>
          <a:p>
            <a:pPr marL="0" marR="0" lvl="0" indent="0" algn="l" defTabSz="457200" eaLnBrk="1" fontAlgn="auto" latinLnBrk="0" hangingPunct="1">
              <a:lnSpc>
                <a:spcPct val="117999"/>
              </a:lnSpc>
              <a:spcBef>
                <a:spcPts val="0"/>
              </a:spcBef>
              <a:spcAft>
                <a:spcPts val="0"/>
              </a:spcAft>
              <a:buClrTx/>
              <a:buSzTx/>
              <a:buFontTx/>
              <a:buNone/>
              <a:tabLst/>
              <a:defRPr/>
            </a:pPr>
            <a:endParaRPr lang="en-US" altLang="zh-CN" sz="1400" dirty="0"/>
          </a:p>
          <a:p>
            <a:pPr marL="0" marR="0" lvl="0" indent="0" algn="l" defTabSz="457200" eaLnBrk="1" fontAlgn="auto" latinLnBrk="0" hangingPunct="1">
              <a:lnSpc>
                <a:spcPct val="117999"/>
              </a:lnSpc>
              <a:spcBef>
                <a:spcPts val="0"/>
              </a:spcBef>
              <a:spcAft>
                <a:spcPts val="0"/>
              </a:spcAft>
              <a:buClrTx/>
              <a:buSzTx/>
              <a:buFontTx/>
              <a:buNone/>
              <a:tabLst/>
              <a:defRPr/>
            </a:pPr>
            <a:r>
              <a:rPr lang="en-US" altLang="zh-CN" sz="1400" dirty="0"/>
              <a:t>They use SGD to modulate shifts and gains, rather than directly on synaptic weights. They then use normalized Hebbian learning to change the synaptic weights.</a:t>
            </a:r>
          </a:p>
          <a:p>
            <a:pPr marL="0" marR="0" lvl="0" indent="0" algn="l" defTabSz="457200" eaLnBrk="1" fontAlgn="auto" latinLnBrk="0" hangingPunct="1">
              <a:lnSpc>
                <a:spcPct val="117999"/>
              </a:lnSpc>
              <a:spcBef>
                <a:spcPts val="0"/>
              </a:spcBef>
              <a:spcAft>
                <a:spcPts val="0"/>
              </a:spcAft>
              <a:buClrTx/>
              <a:buSzTx/>
              <a:buFontTx/>
              <a:buNone/>
              <a:tabLst/>
              <a:defRPr/>
            </a:pPr>
            <a:endParaRPr lang="en-US" altLang="zh-CN" sz="1400" b="0" i="0" u="none" strike="noStrike" baseline="0" dirty="0">
              <a:latin typeface="DiverdaSansCom-Regular"/>
            </a:endParaRPr>
          </a:p>
          <a:p>
            <a:pPr marL="0" marR="0" lvl="0" indent="0" algn="l" defTabSz="457200" eaLnBrk="1" fontAlgn="auto" latinLnBrk="0" hangingPunct="1">
              <a:lnSpc>
                <a:spcPct val="117999"/>
              </a:lnSpc>
              <a:spcBef>
                <a:spcPts val="0"/>
              </a:spcBef>
              <a:spcAft>
                <a:spcPts val="0"/>
              </a:spcAft>
              <a:buClrTx/>
              <a:buSzTx/>
              <a:buFontTx/>
              <a:buNone/>
              <a:tabLst/>
              <a:defRPr/>
            </a:pPr>
            <a:r>
              <a:rPr lang="en-US" altLang="zh-CN" sz="1400" b="0" i="0" u="none" strike="noStrike" baseline="0" dirty="0">
                <a:latin typeface="DiverdaSansCom-Regular"/>
              </a:rPr>
              <a:t>---</a:t>
            </a:r>
          </a:p>
          <a:p>
            <a:pPr marL="0" marR="0" lvl="0" indent="0" algn="l" defTabSz="457200" eaLnBrk="1" fontAlgn="auto" latinLnBrk="0" hangingPunct="1">
              <a:lnSpc>
                <a:spcPct val="117999"/>
              </a:lnSpc>
              <a:spcBef>
                <a:spcPts val="0"/>
              </a:spcBef>
              <a:spcAft>
                <a:spcPts val="0"/>
              </a:spcAft>
              <a:buClrTx/>
              <a:buSzTx/>
              <a:buFontTx/>
              <a:buNone/>
              <a:tabLst/>
              <a:defRPr/>
            </a:pPr>
            <a:r>
              <a:rPr lang="en-US" altLang="zh-CN" sz="1400" b="0" i="0" u="none" strike="noStrike" baseline="0" dirty="0">
                <a:latin typeface="DiverdaSansCom-Regular"/>
              </a:rPr>
              <a:t>The gain and shift in output is actually not the same as the paper</a:t>
            </a:r>
            <a:endParaRPr lang="en-US" altLang="zh-CN" dirty="0"/>
          </a:p>
          <a:p>
            <a:pPr algn="l"/>
            <a:endParaRPr lang="zh-CN" altLang="en-US" dirty="0"/>
          </a:p>
        </p:txBody>
      </p:sp>
    </p:spTree>
    <p:extLst>
      <p:ext uri="{BB962C8B-B14F-4D97-AF65-F5344CB8AC3E}">
        <p14:creationId xmlns:p14="http://schemas.microsoft.com/office/powerpoint/2010/main" val="1744964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sz="2304" b="1"/>
            </a:lvl1pPr>
          </a:lstStyle>
          <a:p>
            <a:r>
              <a:t>Author and Date</a:t>
            </a:r>
          </a:p>
        </p:txBody>
      </p:sp>
      <p:sp>
        <p:nvSpPr>
          <p:cNvPr id="12" name="Presentation Title"/>
          <p:cNvSpPr txBox="1">
            <a:spLocks noGrp="1"/>
          </p:cNvSpPr>
          <p:nvPr>
            <p:ph type="title" hasCustomPrompt="1"/>
          </p:nvPr>
        </p:nvSpPr>
        <p:spPr>
          <a:xfrm>
            <a:off x="698500" y="1854200"/>
            <a:ext cx="11609057" cy="3302000"/>
          </a:xfrm>
          <a:prstGeom prst="rect">
            <a:avLst/>
          </a:prstGeom>
        </p:spPr>
        <p:txBody>
          <a:bodyPr anchor="b"/>
          <a:lstStyle>
            <a:lvl1pPr>
              <a:defRPr sz="8200" spc="-164"/>
            </a:lvl1pPr>
          </a:lstStyle>
          <a:p>
            <a:r>
              <a:t>Presentation Title</a:t>
            </a:r>
          </a:p>
        </p:txBody>
      </p:sp>
      <p:sp>
        <p:nvSpPr>
          <p:cNvPr id="13" name="Body Level One…"/>
          <p:cNvSpPr txBox="1">
            <a:spLocks noGrp="1"/>
          </p:cNvSpPr>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6353454" y="9220199"/>
            <a:ext cx="297892" cy="287479"/>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prstGeom prst="rect">
            <a:avLst/>
          </a:prstGeom>
        </p:spPr>
        <p:txBody>
          <a:bodyPr/>
          <a:lstStyle/>
          <a:p>
            <a:r>
              <a:t>Slide Title</a:t>
            </a:r>
          </a:p>
        </p:txBody>
      </p:sp>
      <p:sp>
        <p:nvSpPr>
          <p:cNvPr id="100"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sz="3800" b="1"/>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a:spcBef>
                <a:spcPts val="1300"/>
              </a:spcBef>
              <a:buSzTx/>
              <a:buNone/>
              <a:defRPr sz="3800" spc="-38"/>
            </a:lvl1pPr>
            <a:lvl2pPr marL="0" indent="457200">
              <a:spcBef>
                <a:spcPts val="1300"/>
              </a:spcBef>
              <a:buSzTx/>
              <a:buNone/>
              <a:defRPr sz="3800" spc="-38"/>
            </a:lvl2pPr>
            <a:lvl3pPr marL="0" indent="914400">
              <a:spcBef>
                <a:spcPts val="1300"/>
              </a:spcBef>
              <a:buSzTx/>
              <a:buNone/>
              <a:defRPr sz="3800" spc="-38"/>
            </a:lvl3pPr>
            <a:lvl4pPr marL="0" indent="1371600">
              <a:spcBef>
                <a:spcPts val="1300"/>
              </a:spcBef>
              <a:buSzTx/>
              <a:buNone/>
              <a:defRPr sz="3800" spc="-38"/>
            </a:lvl4pPr>
            <a:lvl5pPr marL="0" indent="1828800">
              <a:spcBef>
                <a:spcPts val="1300"/>
              </a:spcBef>
              <a:buSzTx/>
              <a:buNone/>
              <a:defRPr sz="3800" spc="-38"/>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Fact information"/>
          <p:cNvSpPr txBox="1">
            <a:spLocks noGrp="1"/>
          </p:cNvSpPr>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sz="3800" b="1"/>
            </a:lvl1pPr>
          </a:lstStyle>
          <a:p>
            <a:r>
              <a:t>Fact information</a:t>
            </a:r>
          </a:p>
        </p:txBody>
      </p:sp>
      <p:sp>
        <p:nvSpPr>
          <p:cNvPr id="127" name="Body Level One…"/>
          <p:cNvSpPr txBox="1">
            <a:spLocks noGrp="1"/>
          </p:cNvSpPr>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sz="17600" b="1" spc="-176"/>
            </a:lvl1pPr>
            <a:lvl2pPr marL="0" indent="457200" algn="ctr">
              <a:lnSpc>
                <a:spcPct val="80000"/>
              </a:lnSpc>
              <a:spcBef>
                <a:spcPts val="0"/>
              </a:spcBef>
              <a:buSzTx/>
              <a:buNone/>
              <a:defRPr sz="17600" b="1" spc="-176"/>
            </a:lvl2pPr>
            <a:lvl3pPr marL="0" indent="914400" algn="ctr">
              <a:lnSpc>
                <a:spcPct val="80000"/>
              </a:lnSpc>
              <a:spcBef>
                <a:spcPts val="0"/>
              </a:spcBef>
              <a:buSzTx/>
              <a:buNone/>
              <a:defRPr sz="17600" b="1" spc="-176"/>
            </a:lvl3pPr>
            <a:lvl4pPr marL="0" indent="1371600" algn="ctr">
              <a:lnSpc>
                <a:spcPct val="80000"/>
              </a:lnSpc>
              <a:spcBef>
                <a:spcPts val="0"/>
              </a:spcBef>
              <a:buSzTx/>
              <a:buNone/>
              <a:defRPr sz="17600" b="1" spc="-176"/>
            </a:lvl4pPr>
            <a:lvl5pPr marL="0" indent="1828800" algn="ctr">
              <a:lnSpc>
                <a:spcPct val="80000"/>
              </a:lnSpc>
              <a:spcBef>
                <a:spcPts val="0"/>
              </a:spcBef>
              <a:buSzTx/>
              <a:buNone/>
              <a:defRPr sz="17600" b="1" spc="-176"/>
            </a:lvl5pPr>
          </a:lstStyle>
          <a:p>
            <a:r>
              <a:t>100%</a:t>
            </a:r>
          </a:p>
          <a:p>
            <a:pPr lvl="1"/>
            <a:endParaRPr/>
          </a:p>
          <a:p>
            <a:pPr lvl="2"/>
            <a:endParaRPr/>
          </a:p>
          <a:p>
            <a:pPr lvl="3"/>
            <a:endParaRPr/>
          </a:p>
          <a:p>
            <a:pPr lvl="4"/>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z="6000" spc="-119">
                <a:latin typeface="Helvetica Neue Medium"/>
                <a:ea typeface="Helvetica Neue Medium"/>
                <a:cs typeface="Helvetica Neue Medium"/>
                <a:sym typeface="Helvetica Neue Medium"/>
              </a:defRPr>
            </a:lvl1pPr>
            <a:lvl2pPr marL="457200" indent="114300">
              <a:spcBef>
                <a:spcPts val="0"/>
              </a:spcBef>
              <a:buSzTx/>
              <a:buNone/>
              <a:defRPr sz="6000" spc="-119">
                <a:latin typeface="Helvetica Neue Medium"/>
                <a:ea typeface="Helvetica Neue Medium"/>
                <a:cs typeface="Helvetica Neue Medium"/>
                <a:sym typeface="Helvetica Neue Medium"/>
              </a:defRPr>
            </a:lvl2pPr>
            <a:lvl3pPr marL="457200" indent="571500">
              <a:spcBef>
                <a:spcPts val="0"/>
              </a:spcBef>
              <a:buSzTx/>
              <a:buNone/>
              <a:defRPr sz="6000" spc="-119">
                <a:latin typeface="Helvetica Neue Medium"/>
                <a:ea typeface="Helvetica Neue Medium"/>
                <a:cs typeface="Helvetica Neue Medium"/>
                <a:sym typeface="Helvetica Neue Medium"/>
              </a:defRPr>
            </a:lvl3pPr>
            <a:lvl4pPr marL="457200" indent="1028700">
              <a:spcBef>
                <a:spcPts val="0"/>
              </a:spcBef>
              <a:buSzTx/>
              <a:buNone/>
              <a:defRPr sz="6000" spc="-119">
                <a:latin typeface="Helvetica Neue Medium"/>
                <a:ea typeface="Helvetica Neue Medium"/>
                <a:cs typeface="Helvetica Neue Medium"/>
                <a:sym typeface="Helvetica Neue Medium"/>
              </a:defRPr>
            </a:lvl4pPr>
            <a:lvl5pPr marL="457200" indent="14859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36" name="Attribution"/>
          <p:cNvSpPr txBox="1">
            <a:spLocks noGrp="1"/>
          </p:cNvSpPr>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sz="2304" b="1"/>
            </a:lvl1pPr>
          </a:lstStyle>
          <a:p>
            <a:r>
              <a:t>Attribution</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pappardelle pasta with parsley butter, roasted hazelnuts, and shaved parmesan cheese"/>
          <p:cNvSpPr>
            <a:spLocks noGrp="1"/>
          </p:cNvSpPr>
          <p:nvPr>
            <p:ph type="pic" idx="21"/>
          </p:nvPr>
        </p:nvSpPr>
        <p:spPr>
          <a:xfrm>
            <a:off x="-2082800" y="687558"/>
            <a:ext cx="11165190" cy="8373892"/>
          </a:xfrm>
          <a:prstGeom prst="rect">
            <a:avLst/>
          </a:prstGeom>
        </p:spPr>
        <p:txBody>
          <a:bodyPr lIns="91439" tIns="45719" rIns="91439" bIns="45719">
            <a:noAutofit/>
          </a:bodyPr>
          <a:lstStyle/>
          <a:p>
            <a:endParaRPr/>
          </a:p>
        </p:txBody>
      </p:sp>
      <p:sp>
        <p:nvSpPr>
          <p:cNvPr id="145" name="Bowl of salad with fried rice, boiled eggs, and chopsticks"/>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46" name="Bowl with salmon cakes, salad, and hummus"/>
          <p:cNvSpPr>
            <a:spLocks noGrp="1"/>
          </p:cNvSpPr>
          <p:nvPr>
            <p:ph type="pic" idx="23"/>
          </p:nvPr>
        </p:nvSpPr>
        <p:spPr>
          <a:xfrm>
            <a:off x="4984750" y="2749413"/>
            <a:ext cx="7937500" cy="9238277"/>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xfrm>
            <a:off x="6353454" y="9220199"/>
            <a:ext cx="297892" cy="287479"/>
          </a:xfrm>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69" name="Title Text"/>
          <p:cNvSpPr txBox="1">
            <a:spLocks noGrp="1"/>
          </p:cNvSpPr>
          <p:nvPr>
            <p:ph type="title"/>
          </p:nvPr>
        </p:nvSpPr>
        <p:spPr>
          <a:xfrm>
            <a:off x="1270000" y="1638300"/>
            <a:ext cx="10464800" cy="3302000"/>
          </a:xfrm>
          <a:prstGeom prst="rect">
            <a:avLst/>
          </a:prstGeom>
        </p:spPr>
        <p:txBody>
          <a:bodyPr anchor="b">
            <a:noAutofit/>
          </a:bodyPr>
          <a:lstStyle>
            <a:lvl1pPr algn="ctr" defTabSz="584200">
              <a:lnSpc>
                <a:spcPct val="100000"/>
              </a:lnSpc>
              <a:defRPr sz="8400" b="0" spc="0">
                <a:latin typeface="Gill Sans"/>
                <a:ea typeface="Gill Sans"/>
                <a:cs typeface="Gill Sans"/>
                <a:sym typeface="Gill Sans"/>
              </a:defRPr>
            </a:lvl1pPr>
          </a:lstStyle>
          <a:p>
            <a:r>
              <a:t>Title Text</a:t>
            </a:r>
          </a:p>
        </p:txBody>
      </p:sp>
      <p:sp>
        <p:nvSpPr>
          <p:cNvPr id="170" name="Body Level One…"/>
          <p:cNvSpPr txBox="1">
            <a:spLocks noGrp="1"/>
          </p:cNvSpPr>
          <p:nvPr>
            <p:ph type="body" sz="quarter" idx="1"/>
          </p:nvPr>
        </p:nvSpPr>
        <p:spPr>
          <a:xfrm>
            <a:off x="1270000" y="5029200"/>
            <a:ext cx="10464800" cy="1130300"/>
          </a:xfrm>
          <a:prstGeom prst="rect">
            <a:avLst/>
          </a:prstGeom>
        </p:spPr>
        <p:txBody>
          <a:bodyPr>
            <a:noAutofit/>
          </a:bodyPr>
          <a:lstStyle>
            <a:lvl1pPr marL="0" indent="0" algn="ctr" defTabSz="584200">
              <a:lnSpc>
                <a:spcPct val="100000"/>
              </a:lnSpc>
              <a:spcBef>
                <a:spcPts val="0"/>
              </a:spcBef>
              <a:buSzTx/>
              <a:buNone/>
              <a:defRPr sz="3600">
                <a:latin typeface="Gill Sans"/>
                <a:ea typeface="Gill Sans"/>
                <a:cs typeface="Gill Sans"/>
                <a:sym typeface="Gill Sans"/>
              </a:defRPr>
            </a:lvl1pPr>
            <a:lvl2pPr marL="0" indent="0" algn="ctr" defTabSz="584200">
              <a:lnSpc>
                <a:spcPct val="100000"/>
              </a:lnSpc>
              <a:spcBef>
                <a:spcPts val="0"/>
              </a:spcBef>
              <a:buSzTx/>
              <a:buNone/>
              <a:defRPr sz="3600">
                <a:latin typeface="Gill Sans"/>
                <a:ea typeface="Gill Sans"/>
                <a:cs typeface="Gill Sans"/>
                <a:sym typeface="Gill Sans"/>
              </a:defRPr>
            </a:lvl2pPr>
            <a:lvl3pPr marL="0" indent="0" algn="ctr" defTabSz="584200">
              <a:lnSpc>
                <a:spcPct val="100000"/>
              </a:lnSpc>
              <a:spcBef>
                <a:spcPts val="0"/>
              </a:spcBef>
              <a:buSzTx/>
              <a:buNone/>
              <a:defRPr sz="3600">
                <a:latin typeface="Gill Sans"/>
                <a:ea typeface="Gill Sans"/>
                <a:cs typeface="Gill Sans"/>
                <a:sym typeface="Gill Sans"/>
              </a:defRPr>
            </a:lvl3pPr>
            <a:lvl4pPr marL="0" indent="0" algn="ctr" defTabSz="584200">
              <a:lnSpc>
                <a:spcPct val="100000"/>
              </a:lnSpc>
              <a:spcBef>
                <a:spcPts val="0"/>
              </a:spcBef>
              <a:buSzTx/>
              <a:buNone/>
              <a:defRPr sz="3600">
                <a:latin typeface="Gill Sans"/>
                <a:ea typeface="Gill Sans"/>
                <a:cs typeface="Gill Sans"/>
                <a:sym typeface="Gill Sans"/>
              </a:defRPr>
            </a:lvl4pPr>
            <a:lvl5pPr marL="0" indent="0" algn="ctr" defTabSz="584200">
              <a:lnSpc>
                <a:spcPct val="100000"/>
              </a:lnSpc>
              <a:spcBef>
                <a:spcPts val="0"/>
              </a:spcBef>
              <a:buSzTx/>
              <a:buNone/>
              <a:defRPr sz="3600">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171" name="Slide Number"/>
          <p:cNvSpPr txBox="1">
            <a:spLocks noGrp="1"/>
          </p:cNvSpPr>
          <p:nvPr>
            <p:ph type="sldNum" sz="quarter" idx="2"/>
          </p:nvPr>
        </p:nvSpPr>
        <p:spPr>
          <a:xfrm>
            <a:off x="6324600" y="9258300"/>
            <a:ext cx="342900" cy="368300"/>
          </a:xfrm>
          <a:prstGeom prst="rect">
            <a:avLst/>
          </a:prstGeom>
        </p:spPr>
        <p:txBody>
          <a:bodyPr anchor="t"/>
          <a:lstStyle>
            <a:lvl1pPr>
              <a:defRPr sz="1800">
                <a:latin typeface="Gill Sans"/>
                <a:ea typeface="Gill Sans"/>
                <a:cs typeface="Gill Sans"/>
                <a:sym typeface="Gill Sans"/>
              </a:defRPr>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376767" y="-915894"/>
            <a:ext cx="17835652" cy="10682195"/>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3"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sz="2304" b="1"/>
            </a:lvl1pPr>
          </a:lstStyle>
          <a:p>
            <a:r>
              <a:t>Author and Date</a:t>
            </a:r>
          </a:p>
        </p:txBody>
      </p:sp>
      <p:sp>
        <p:nvSpPr>
          <p:cNvPr id="25" name="Slide Number"/>
          <p:cNvSpPr txBox="1">
            <a:spLocks noGrp="1"/>
          </p:cNvSpPr>
          <p:nvPr>
            <p:ph type="sldNum" sz="quarter" idx="2"/>
          </p:nvPr>
        </p:nvSpPr>
        <p:spPr>
          <a:xfrm>
            <a:off x="6349999" y="9220199"/>
            <a:ext cx="297893" cy="287479"/>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
          <p:cNvSpPr>
            <a:spLocks noGrp="1"/>
          </p:cNvSpPr>
          <p:nvPr>
            <p:ph type="pic" idx="21"/>
          </p:nvPr>
        </p:nvSpPr>
        <p:spPr>
          <a:xfrm>
            <a:off x="5319129" y="495299"/>
            <a:ext cx="7543801" cy="8780059"/>
          </a:xfrm>
          <a:prstGeom prst="rect">
            <a:avLst/>
          </a:prstGeom>
        </p:spPr>
        <p:txBody>
          <a:bodyPr lIns="91439" tIns="45719" rIns="91439" bIns="45719">
            <a:noAutofit/>
          </a:bodyPr>
          <a:lstStyle/>
          <a:p>
            <a:endParaRPr/>
          </a:p>
        </p:txBody>
      </p:sp>
      <p:sp>
        <p:nvSpPr>
          <p:cNvPr id="33" name="Body Level One…"/>
          <p:cNvSpPr txBox="1">
            <a:spLocks noGrp="1"/>
          </p:cNvSpPr>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4" name="Slide Title"/>
          <p:cNvSpPr txBox="1">
            <a:spLocks noGrp="1"/>
          </p:cNvSpPr>
          <p:nvPr>
            <p:ph type="title" hasCustomPrompt="1"/>
          </p:nvPr>
        </p:nvSpPr>
        <p:spPr>
          <a:xfrm>
            <a:off x="698500" y="692534"/>
            <a:ext cx="5105400" cy="4387466"/>
          </a:xfrm>
          <a:prstGeom prst="rect">
            <a:avLst/>
          </a:prstGeom>
        </p:spPr>
        <p:txBody>
          <a:bodyPr anchor="b"/>
          <a:lstStyle/>
          <a:p>
            <a:r>
              <a:t>Slide Title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Bowl of pappardelle pasta with parsley butter, roasted hazelnuts, and shaved parmesan cheese"/>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2" name="Slide Subtitle"/>
          <p:cNvSpPr txBox="1">
            <a:spLocks noGrp="1"/>
          </p:cNvSpPr>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63" name="Body Level One…"/>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72" name="Slide Subtitle"/>
          <p:cNvSpPr txBox="1">
            <a:spLocks noGrp="1"/>
          </p:cNvSpPr>
          <p:nvPr>
            <p:ph type="body" sz="quarter" idx="21"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73" name="Body Level One…"/>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83" name="Body Level One…"/>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698500" y="2959100"/>
            <a:ext cx="11607800" cy="609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4" name="Slide Number"/>
          <p:cNvSpPr txBox="1">
            <a:spLocks noGrp="1"/>
          </p:cNvSpPr>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C7B9B3-D696-40E6-9B99-30F0D019335C}"/>
              </a:ext>
            </a:extLst>
          </p:cNvPr>
          <p:cNvSpPr>
            <a:spLocks noGrp="1"/>
          </p:cNvSpPr>
          <p:nvPr>
            <p:ph type="body" sz="quarter" idx="21"/>
          </p:nvPr>
        </p:nvSpPr>
        <p:spPr>
          <a:xfrm>
            <a:off x="698499" y="5625529"/>
            <a:ext cx="11607801" cy="907617"/>
          </a:xfrm>
        </p:spPr>
        <p:txBody>
          <a:bodyPr>
            <a:normAutofit/>
          </a:bodyPr>
          <a:lstStyle/>
          <a:p>
            <a:pPr algn="ctr"/>
            <a:r>
              <a:rPr lang="en-US" altLang="zh-CN" sz="3200" dirty="0">
                <a:latin typeface="Times New Roman" panose="02020603050405020304" pitchFamily="18" charset="0"/>
                <a:cs typeface="Times New Roman" panose="02020603050405020304" pitchFamily="18" charset="0"/>
              </a:rPr>
              <a:t>Jerry </a:t>
            </a:r>
            <a:r>
              <a:rPr lang="en-US" altLang="zh-CN" sz="3200" dirty="0" err="1">
                <a:latin typeface="Times New Roman" panose="02020603050405020304" pitchFamily="18" charset="0"/>
                <a:cs typeface="Times New Roman" panose="02020603050405020304" pitchFamily="18" charset="0"/>
              </a:rPr>
              <a:t>Jin</a:t>
            </a:r>
            <a:endParaRPr lang="zh-CN" altLang="en-US" sz="32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23A1923-DA67-43A4-8FBD-1AAF43C163D5}"/>
              </a:ext>
            </a:extLst>
          </p:cNvPr>
          <p:cNvSpPr>
            <a:spLocks noGrp="1"/>
          </p:cNvSpPr>
          <p:nvPr>
            <p:ph type="title"/>
          </p:nvPr>
        </p:nvSpPr>
        <p:spPr/>
        <p:txBody>
          <a:bodyPr>
            <a:normAutofit/>
          </a:bodyPr>
          <a:lstStyle/>
          <a:p>
            <a:pPr algn="ctr"/>
            <a:r>
              <a:rPr lang="en-US" altLang="zh-CN" sz="6000">
                <a:latin typeface="Times New Roman" panose="02020603050405020304" pitchFamily="18" charset="0"/>
                <a:cs typeface="Times New Roman" panose="02020603050405020304" pitchFamily="18" charset="0"/>
              </a:rPr>
              <a:t>Neural Network with Feedback Control through Gain Modulation</a:t>
            </a:r>
            <a:endParaRPr lang="zh-CN" altLang="en-US" sz="6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51645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2. Feedforward Network</a:t>
            </a:r>
            <a:endParaRPr b="1">
              <a:latin typeface="Cambria" panose="02040503050406030204" pitchFamily="18" charset="0"/>
              <a:ea typeface="Cambria" panose="02040503050406030204" pitchFamily="18" charset="0"/>
            </a:endParaRPr>
          </a:p>
        </p:txBody>
      </p:sp>
      <p:pic>
        <p:nvPicPr>
          <p:cNvPr id="4" name="Picture 3" descr="A collection of graphs showing different types of weights&#10;&#10;Description automatically generated with medium confidence">
            <a:extLst>
              <a:ext uri="{FF2B5EF4-FFF2-40B4-BE49-F238E27FC236}">
                <a16:creationId xmlns:a16="http://schemas.microsoft.com/office/drawing/2014/main" id="{3B2ED8CF-F93A-53C0-126A-275FA8EAA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800" y="2028875"/>
            <a:ext cx="6807200" cy="6870700"/>
          </a:xfrm>
          <a:prstGeom prst="rect">
            <a:avLst/>
          </a:prstGeom>
        </p:spPr>
      </p:pic>
      <p:sp>
        <p:nvSpPr>
          <p:cNvPr id="7" name="TextBox 6">
            <a:extLst>
              <a:ext uri="{FF2B5EF4-FFF2-40B4-BE49-F238E27FC236}">
                <a16:creationId xmlns:a16="http://schemas.microsoft.com/office/drawing/2014/main" id="{367134BB-3DE2-199C-CCDF-0A7D7965DCF7}"/>
              </a:ext>
            </a:extLst>
          </p:cNvPr>
          <p:cNvSpPr txBox="1"/>
          <p:nvPr/>
        </p:nvSpPr>
        <p:spPr>
          <a:xfrm>
            <a:off x="9583175" y="9327587"/>
            <a:ext cx="3288890"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1733930" rtl="0" fontAlgn="auto" latinLnBrk="0" hangingPunct="0">
              <a:lnSpc>
                <a:spcPct val="100000"/>
              </a:lnSpc>
              <a:spcBef>
                <a:spcPts val="0"/>
              </a:spcBef>
              <a:spcAft>
                <a:spcPts val="0"/>
              </a:spcAft>
              <a:buClrTx/>
              <a:buSzTx/>
              <a:buFontTx/>
              <a:buNone/>
              <a:tabLst/>
            </a:pPr>
            <a:r>
              <a:rPr lang="en-US" altLang="zh-CN" sz="1800" err="1">
                <a:latin typeface="Times New Roman" panose="02020603050405020304" pitchFamily="18" charset="0"/>
                <a:cs typeface="Times New Roman" panose="02020603050405020304" pitchFamily="18" charset="0"/>
              </a:rPr>
              <a:t>Swinehart</a:t>
            </a:r>
            <a:r>
              <a:rPr lang="en-US" altLang="zh-CN" sz="1800">
                <a:latin typeface="Times New Roman" panose="02020603050405020304" pitchFamily="18" charset="0"/>
                <a:cs typeface="Times New Roman" panose="02020603050405020304" pitchFamily="18" charset="0"/>
              </a:rPr>
              <a:t> and Abbott (2005)</a:t>
            </a:r>
            <a:endParaRPr kumimoji="0" lang="zh-CN" altLang="en-US" sz="1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8" name="Text Placeholder 13">
            <a:extLst>
              <a:ext uri="{FF2B5EF4-FFF2-40B4-BE49-F238E27FC236}">
                <a16:creationId xmlns:a16="http://schemas.microsoft.com/office/drawing/2014/main" id="{885CD674-2CD1-19B6-E5DB-1D7B4FA390DF}"/>
              </a:ext>
            </a:extLst>
          </p:cNvPr>
          <p:cNvSpPr>
            <a:spLocks noGrp="1"/>
          </p:cNvSpPr>
          <p:nvPr>
            <p:ph type="body" idx="1"/>
          </p:nvPr>
        </p:nvSpPr>
        <p:spPr>
          <a:xfrm>
            <a:off x="920081" y="725257"/>
            <a:ext cx="7014950" cy="978080"/>
          </a:xfrm>
        </p:spPr>
        <p:txBody>
          <a:bodyPr numCol="1">
            <a:normAutofit/>
          </a:bodyPr>
          <a:lstStyle/>
          <a:p>
            <a:pPr marL="0" indent="0">
              <a:lnSpc>
                <a:spcPct val="200000"/>
              </a:lnSpc>
              <a:spcBef>
                <a:spcPts val="0"/>
              </a:spcBef>
              <a:buNone/>
            </a:pPr>
            <a:r>
              <a:rPr kumimoji="0" lang="en-US" sz="2800" b="0" i="0" u="sng"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Transfer of learning from gains to weights</a:t>
            </a:r>
          </a:p>
        </p:txBody>
      </p:sp>
    </p:spTree>
    <p:extLst>
      <p:ext uri="{BB962C8B-B14F-4D97-AF65-F5344CB8AC3E}">
        <p14:creationId xmlns:p14="http://schemas.microsoft.com/office/powerpoint/2010/main" val="19167472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2. Feedforward Network</a:t>
            </a:r>
            <a:endParaRPr b="1">
              <a:latin typeface="Cambria" panose="02040503050406030204" pitchFamily="18" charset="0"/>
              <a:ea typeface="Cambria" panose="02040503050406030204" pitchFamily="18" charset="0"/>
            </a:endParaRPr>
          </a:p>
        </p:txBody>
      </p:sp>
      <p:pic>
        <p:nvPicPr>
          <p:cNvPr id="8" name="Picture 7" descr="A graph of a training loss&#10;&#10;Description automatically generated">
            <a:extLst>
              <a:ext uri="{FF2B5EF4-FFF2-40B4-BE49-F238E27FC236}">
                <a16:creationId xmlns:a16="http://schemas.microsoft.com/office/drawing/2014/main" id="{A4518016-5475-FF6C-4CD0-F40739A7A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469" y="2952700"/>
            <a:ext cx="5130931" cy="3848199"/>
          </a:xfrm>
          <a:prstGeom prst="rect">
            <a:avLst/>
          </a:prstGeom>
        </p:spPr>
      </p:pic>
      <p:pic>
        <p:nvPicPr>
          <p:cNvPr id="10" name="Picture 9" descr="A graph with a blue line&#10;&#10;Description automatically generated">
            <a:extLst>
              <a:ext uri="{FF2B5EF4-FFF2-40B4-BE49-F238E27FC236}">
                <a16:creationId xmlns:a16="http://schemas.microsoft.com/office/drawing/2014/main" id="{EBAE7648-7680-224A-D6F8-15D1E8FA9D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548" y="1138534"/>
            <a:ext cx="5130931" cy="3848198"/>
          </a:xfrm>
          <a:prstGeom prst="rect">
            <a:avLst/>
          </a:prstGeom>
        </p:spPr>
      </p:pic>
      <p:pic>
        <p:nvPicPr>
          <p:cNvPr id="12" name="Picture 11" descr="A graph with a blue line&#10;&#10;Description automatically generated">
            <a:extLst>
              <a:ext uri="{FF2B5EF4-FFF2-40B4-BE49-F238E27FC236}">
                <a16:creationId xmlns:a16="http://schemas.microsoft.com/office/drawing/2014/main" id="{7E0023F7-212D-0C41-A2E9-F0A73A3EB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9548" y="4986733"/>
            <a:ext cx="5130931" cy="3848198"/>
          </a:xfrm>
          <a:prstGeom prst="rect">
            <a:avLst/>
          </a:prstGeom>
        </p:spPr>
      </p:pic>
      <p:sp>
        <p:nvSpPr>
          <p:cNvPr id="2" name="Text Placeholder 13">
            <a:extLst>
              <a:ext uri="{FF2B5EF4-FFF2-40B4-BE49-F238E27FC236}">
                <a16:creationId xmlns:a16="http://schemas.microsoft.com/office/drawing/2014/main" id="{F56C3C43-AEC4-2AC6-F8D8-146F3533B268}"/>
              </a:ext>
            </a:extLst>
          </p:cNvPr>
          <p:cNvSpPr>
            <a:spLocks noGrp="1"/>
          </p:cNvSpPr>
          <p:nvPr>
            <p:ph type="body" idx="1"/>
          </p:nvPr>
        </p:nvSpPr>
        <p:spPr>
          <a:xfrm>
            <a:off x="920081" y="725257"/>
            <a:ext cx="7014950" cy="978080"/>
          </a:xfrm>
        </p:spPr>
        <p:txBody>
          <a:bodyPr numCol="1">
            <a:normAutofit/>
          </a:bodyPr>
          <a:lstStyle/>
          <a:p>
            <a:pPr marL="0" indent="0">
              <a:lnSpc>
                <a:spcPct val="200000"/>
              </a:lnSpc>
              <a:spcBef>
                <a:spcPts val="0"/>
              </a:spcBef>
              <a:buNone/>
            </a:pPr>
            <a:r>
              <a:rPr kumimoji="0" lang="en-US" sz="2800" b="0" i="0" u="sng"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Transfer of learning from gains to weights</a:t>
            </a:r>
          </a:p>
        </p:txBody>
      </p:sp>
    </p:spTree>
    <p:extLst>
      <p:ext uri="{BB962C8B-B14F-4D97-AF65-F5344CB8AC3E}">
        <p14:creationId xmlns:p14="http://schemas.microsoft.com/office/powerpoint/2010/main" val="58662909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2. Feedforward Network</a:t>
            </a:r>
            <a:endParaRPr b="1">
              <a:latin typeface="Cambria" panose="02040503050406030204" pitchFamily="18" charset="0"/>
              <a:ea typeface="Cambria" panose="02040503050406030204" pitchFamily="18" charset="0"/>
            </a:endParaRPr>
          </a:p>
        </p:txBody>
      </p:sp>
      <p:pic>
        <p:nvPicPr>
          <p:cNvPr id="6" name="Picture 5" descr="A graph with lines and numbers&#10;&#10;Description automatically generated with medium confidence">
            <a:extLst>
              <a:ext uri="{FF2B5EF4-FFF2-40B4-BE49-F238E27FC236}">
                <a16:creationId xmlns:a16="http://schemas.microsoft.com/office/drawing/2014/main" id="{FD3A59F6-CD3E-F884-3045-65A0A68F3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3" y="2909096"/>
            <a:ext cx="5842000" cy="4381500"/>
          </a:xfrm>
          <a:prstGeom prst="rect">
            <a:avLst/>
          </a:prstGeom>
        </p:spPr>
      </p:pic>
      <p:pic>
        <p:nvPicPr>
          <p:cNvPr id="3" name="Picture 2" descr="A graph of colored lines&#10;&#10;Description automatically generated">
            <a:extLst>
              <a:ext uri="{FF2B5EF4-FFF2-40B4-BE49-F238E27FC236}">
                <a16:creationId xmlns:a16="http://schemas.microsoft.com/office/drawing/2014/main" id="{B84085B0-6298-38A3-FAF0-82C3A10B2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098" y="1087050"/>
            <a:ext cx="5350395" cy="4012796"/>
          </a:xfrm>
          <a:prstGeom prst="rect">
            <a:avLst/>
          </a:prstGeom>
        </p:spPr>
      </p:pic>
      <p:pic>
        <p:nvPicPr>
          <p:cNvPr id="5" name="Picture 4" descr="A graph of a normal distribution&#10;&#10;Description automatically generated with medium confidence">
            <a:extLst>
              <a:ext uri="{FF2B5EF4-FFF2-40B4-BE49-F238E27FC236}">
                <a16:creationId xmlns:a16="http://schemas.microsoft.com/office/drawing/2014/main" id="{8530E1A5-BF5E-BD92-7557-2C3B17D818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098" y="5099846"/>
            <a:ext cx="5350395" cy="4012796"/>
          </a:xfrm>
          <a:prstGeom prst="rect">
            <a:avLst/>
          </a:prstGeom>
        </p:spPr>
      </p:pic>
      <p:sp>
        <p:nvSpPr>
          <p:cNvPr id="14" name="Text Placeholder 13">
            <a:extLst>
              <a:ext uri="{FF2B5EF4-FFF2-40B4-BE49-F238E27FC236}">
                <a16:creationId xmlns:a16="http://schemas.microsoft.com/office/drawing/2014/main" id="{E79F2864-F81B-0060-085E-376139DB0CAB}"/>
              </a:ext>
            </a:extLst>
          </p:cNvPr>
          <p:cNvSpPr>
            <a:spLocks noGrp="1"/>
          </p:cNvSpPr>
          <p:nvPr>
            <p:ph type="body" idx="1"/>
          </p:nvPr>
        </p:nvSpPr>
        <p:spPr>
          <a:xfrm>
            <a:off x="920081" y="725257"/>
            <a:ext cx="7014950" cy="978080"/>
          </a:xfrm>
        </p:spPr>
        <p:txBody>
          <a:bodyPr numCol="1">
            <a:normAutofit/>
          </a:bodyPr>
          <a:lstStyle/>
          <a:p>
            <a:pPr marL="0" indent="0">
              <a:lnSpc>
                <a:spcPct val="200000"/>
              </a:lnSpc>
              <a:spcBef>
                <a:spcPts val="0"/>
              </a:spcBef>
              <a:buNone/>
            </a:pPr>
            <a:r>
              <a:rPr kumimoji="0" lang="en-US" sz="2800" b="0" i="0" u="sng"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Transfer of learning from gains to weights</a:t>
            </a:r>
          </a:p>
        </p:txBody>
      </p:sp>
    </p:spTree>
    <p:extLst>
      <p:ext uri="{BB962C8B-B14F-4D97-AF65-F5344CB8AC3E}">
        <p14:creationId xmlns:p14="http://schemas.microsoft.com/office/powerpoint/2010/main" val="405655181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dirty="0">
                <a:latin typeface="Cambria" panose="02040503050406030204" pitchFamily="18" charset="0"/>
                <a:ea typeface="Cambria" panose="02040503050406030204" pitchFamily="18" charset="0"/>
              </a:rPr>
              <a:t>2. Feedback Control and Gain Modulation in Feedforward Network</a:t>
            </a:r>
            <a:endParaRPr b="1" dirty="0">
              <a:latin typeface="Cambria" panose="02040503050406030204" pitchFamily="18" charset="0"/>
              <a:ea typeface="Cambria" panose="02040503050406030204" pitchFamily="18" charset="0"/>
            </a:endParaRPr>
          </a:p>
        </p:txBody>
      </p:sp>
      <p:sp>
        <p:nvSpPr>
          <p:cNvPr id="14" name="Text Placeholder 13">
            <a:extLst>
              <a:ext uri="{FF2B5EF4-FFF2-40B4-BE49-F238E27FC236}">
                <a16:creationId xmlns:a16="http://schemas.microsoft.com/office/drawing/2014/main" id="{E79F2864-F81B-0060-085E-376139DB0CAB}"/>
              </a:ext>
            </a:extLst>
          </p:cNvPr>
          <p:cNvSpPr>
            <a:spLocks noGrp="1"/>
          </p:cNvSpPr>
          <p:nvPr>
            <p:ph type="body" idx="1"/>
          </p:nvPr>
        </p:nvSpPr>
        <p:spPr>
          <a:xfrm>
            <a:off x="920080" y="725257"/>
            <a:ext cx="11922463" cy="2195364"/>
          </a:xfrm>
        </p:spPr>
        <p:txBody>
          <a:bodyPr numCol="1">
            <a:normAutofit/>
          </a:bodyPr>
          <a:lstStyle/>
          <a:p>
            <a:pPr marL="0" indent="0">
              <a:lnSpc>
                <a:spcPct val="200000"/>
              </a:lnSpc>
              <a:spcBef>
                <a:spcPts val="0"/>
              </a:spcBef>
              <a:spcAft>
                <a:spcPts val="1200"/>
              </a:spcAft>
              <a:buNone/>
            </a:pPr>
            <a:r>
              <a:rPr lang="en-US" sz="2800" u="sng" dirty="0">
                <a:latin typeface="Times New Roman" panose="02020603050405020304" pitchFamily="18" charset="0"/>
                <a:cs typeface="Times New Roman" panose="02020603050405020304" pitchFamily="18" charset="0"/>
              </a:rPr>
              <a:t>Adaptation under perturbation</a:t>
            </a:r>
          </a:p>
          <a:p>
            <a:pPr>
              <a:lnSpc>
                <a:spcPct val="120000"/>
              </a:lnSpc>
              <a:spcBef>
                <a:spcPts val="0"/>
              </a:spcBef>
            </a:pPr>
            <a:r>
              <a:rPr lang="en-US" sz="2400" dirty="0">
                <a:latin typeface="Times New Roman" panose="02020603050405020304" pitchFamily="18" charset="0"/>
                <a:cs typeface="Times New Roman" panose="02020603050405020304" pitchFamily="18" charset="0"/>
              </a:rPr>
              <a:t>In the trained feedforward network, add a persistent noise on all nodes at 50</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epoch, l</a:t>
            </a:r>
            <a:r>
              <a:rPr kumimoji="0" lang="en-US" sz="2400" b="0" i="0"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ast for different epochs, and then turn off (SGD and Hebbian learning always on)</a:t>
            </a:r>
          </a:p>
        </p:txBody>
      </p:sp>
      <p:pic>
        <p:nvPicPr>
          <p:cNvPr id="4" name="Picture 3" descr="A graph of a graph&#10;&#10;Description automatically generated with medium confidence">
            <a:extLst>
              <a:ext uri="{FF2B5EF4-FFF2-40B4-BE49-F238E27FC236}">
                <a16:creationId xmlns:a16="http://schemas.microsoft.com/office/drawing/2014/main" id="{FBF7C534-AFA2-5EA3-433A-4355C9E06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806" y="2666919"/>
            <a:ext cx="6909937" cy="3454969"/>
          </a:xfrm>
          <a:prstGeom prst="rect">
            <a:avLst/>
          </a:prstGeom>
        </p:spPr>
      </p:pic>
      <p:pic>
        <p:nvPicPr>
          <p:cNvPr id="8" name="Picture 7" descr="A graph of a graph&#10;&#10;Description automatically generated with medium confidence">
            <a:extLst>
              <a:ext uri="{FF2B5EF4-FFF2-40B4-BE49-F238E27FC236}">
                <a16:creationId xmlns:a16="http://schemas.microsoft.com/office/drawing/2014/main" id="{CE8CF6C9-144B-33C3-6F2B-75E275793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806" y="6049714"/>
            <a:ext cx="6909937" cy="3454969"/>
          </a:xfrm>
          <a:prstGeom prst="rect">
            <a:avLst/>
          </a:prstGeom>
        </p:spPr>
      </p:pic>
    </p:spTree>
    <p:extLst>
      <p:ext uri="{BB962C8B-B14F-4D97-AF65-F5344CB8AC3E}">
        <p14:creationId xmlns:p14="http://schemas.microsoft.com/office/powerpoint/2010/main" val="36342266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dirty="0">
                <a:latin typeface="Cambria" panose="02040503050406030204" pitchFamily="18" charset="0"/>
                <a:ea typeface="Cambria" panose="02040503050406030204" pitchFamily="18" charset="0"/>
              </a:rPr>
              <a:t>2. Feedback Control and Gain Modulation in Feedforward Network</a:t>
            </a:r>
            <a:endParaRPr b="1" dirty="0">
              <a:latin typeface="Cambria" panose="02040503050406030204" pitchFamily="18" charset="0"/>
              <a:ea typeface="Cambria" panose="02040503050406030204" pitchFamily="18" charset="0"/>
            </a:endParaRPr>
          </a:p>
        </p:txBody>
      </p:sp>
      <p:sp>
        <p:nvSpPr>
          <p:cNvPr id="14" name="Text Placeholder 13">
            <a:extLst>
              <a:ext uri="{FF2B5EF4-FFF2-40B4-BE49-F238E27FC236}">
                <a16:creationId xmlns:a16="http://schemas.microsoft.com/office/drawing/2014/main" id="{E79F2864-F81B-0060-085E-376139DB0CAB}"/>
              </a:ext>
            </a:extLst>
          </p:cNvPr>
          <p:cNvSpPr>
            <a:spLocks noGrp="1"/>
          </p:cNvSpPr>
          <p:nvPr>
            <p:ph type="body" idx="1"/>
          </p:nvPr>
        </p:nvSpPr>
        <p:spPr>
          <a:xfrm>
            <a:off x="920080" y="725257"/>
            <a:ext cx="11922463" cy="2195364"/>
          </a:xfrm>
        </p:spPr>
        <p:txBody>
          <a:bodyPr numCol="1">
            <a:normAutofit/>
          </a:bodyPr>
          <a:lstStyle/>
          <a:p>
            <a:pPr marL="0" indent="0">
              <a:lnSpc>
                <a:spcPct val="200000"/>
              </a:lnSpc>
              <a:spcBef>
                <a:spcPts val="0"/>
              </a:spcBef>
              <a:spcAft>
                <a:spcPts val="1200"/>
              </a:spcAft>
              <a:buNone/>
            </a:pPr>
            <a:r>
              <a:rPr lang="en-US" sz="2800" u="sng" dirty="0">
                <a:latin typeface="Times New Roman" panose="02020603050405020304" pitchFamily="18" charset="0"/>
                <a:cs typeface="Times New Roman" panose="02020603050405020304" pitchFamily="18" charset="0"/>
              </a:rPr>
              <a:t>Adaptation under perturbation</a:t>
            </a:r>
          </a:p>
          <a:p>
            <a:pPr>
              <a:lnSpc>
                <a:spcPct val="120000"/>
              </a:lnSpc>
              <a:spcBef>
                <a:spcPts val="0"/>
              </a:spcBef>
            </a:pPr>
            <a:r>
              <a:rPr lang="en-US" sz="2400" dirty="0">
                <a:latin typeface="Times New Roman" panose="02020603050405020304" pitchFamily="18" charset="0"/>
                <a:cs typeface="Times New Roman" panose="02020603050405020304" pitchFamily="18" charset="0"/>
              </a:rPr>
              <a:t>In the trained feedforward network, add a persistent noise on all nodes at 50</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epoch, l</a:t>
            </a:r>
            <a:r>
              <a:rPr kumimoji="0" lang="en-US" sz="2400" b="0" i="0"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ast for different epochs, and then turn off (SGD and Hebbian learning always on)</a:t>
            </a:r>
          </a:p>
        </p:txBody>
      </p:sp>
      <p:pic>
        <p:nvPicPr>
          <p:cNvPr id="3" name="Picture 2" descr="A graph of a number of points&#10;&#10;Description automatically generated with medium confidence">
            <a:extLst>
              <a:ext uri="{FF2B5EF4-FFF2-40B4-BE49-F238E27FC236}">
                <a16:creationId xmlns:a16="http://schemas.microsoft.com/office/drawing/2014/main" id="{F95CC2CB-4846-48A6-101D-D9C3A3B53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640" y="2625318"/>
            <a:ext cx="6235904" cy="6235904"/>
          </a:xfrm>
          <a:prstGeom prst="rect">
            <a:avLst/>
          </a:prstGeom>
        </p:spPr>
      </p:pic>
      <p:pic>
        <p:nvPicPr>
          <p:cNvPr id="6" name="Picture 5" descr="A graph with a line&#10;&#10;Description automatically generated">
            <a:extLst>
              <a:ext uri="{FF2B5EF4-FFF2-40B4-BE49-F238E27FC236}">
                <a16:creationId xmlns:a16="http://schemas.microsoft.com/office/drawing/2014/main" id="{3C501985-06FA-B730-E4A5-1D26FAA6A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70" y="2625318"/>
            <a:ext cx="6236344" cy="6236344"/>
          </a:xfrm>
          <a:prstGeom prst="rect">
            <a:avLst/>
          </a:prstGeom>
        </p:spPr>
      </p:pic>
    </p:spTree>
    <p:extLst>
      <p:ext uri="{BB962C8B-B14F-4D97-AF65-F5344CB8AC3E}">
        <p14:creationId xmlns:p14="http://schemas.microsoft.com/office/powerpoint/2010/main" val="17516432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numbers and lines&#10;&#10;Description automatically generated">
            <a:extLst>
              <a:ext uri="{FF2B5EF4-FFF2-40B4-BE49-F238E27FC236}">
                <a16:creationId xmlns:a16="http://schemas.microsoft.com/office/drawing/2014/main" id="{865377CB-06D2-585D-8D6E-66CB4CC09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080" y="3060504"/>
            <a:ext cx="10814024" cy="5407012"/>
          </a:xfrm>
          <a:prstGeom prst="rect">
            <a:avLst/>
          </a:prstGeom>
        </p:spPr>
      </p:pic>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2. Feedforward Network</a:t>
            </a:r>
            <a:endParaRPr b="1">
              <a:latin typeface="Cambria" panose="02040503050406030204" pitchFamily="18" charset="0"/>
              <a:ea typeface="Cambria" panose="02040503050406030204" pitchFamily="18" charset="0"/>
            </a:endParaRPr>
          </a:p>
        </p:txBody>
      </p:sp>
      <p:sp>
        <p:nvSpPr>
          <p:cNvPr id="14" name="Text Placeholder 13">
            <a:extLst>
              <a:ext uri="{FF2B5EF4-FFF2-40B4-BE49-F238E27FC236}">
                <a16:creationId xmlns:a16="http://schemas.microsoft.com/office/drawing/2014/main" id="{E79F2864-F81B-0060-085E-376139DB0CAB}"/>
              </a:ext>
            </a:extLst>
          </p:cNvPr>
          <p:cNvSpPr>
            <a:spLocks noGrp="1"/>
          </p:cNvSpPr>
          <p:nvPr>
            <p:ph type="body" idx="1"/>
          </p:nvPr>
        </p:nvSpPr>
        <p:spPr>
          <a:xfrm>
            <a:off x="920079" y="725257"/>
            <a:ext cx="12095139" cy="2718334"/>
          </a:xfrm>
        </p:spPr>
        <p:txBody>
          <a:bodyPr numCol="1">
            <a:normAutofit/>
          </a:bodyPr>
          <a:lstStyle/>
          <a:p>
            <a:pPr marL="0" indent="0">
              <a:lnSpc>
                <a:spcPct val="200000"/>
              </a:lnSpc>
              <a:spcBef>
                <a:spcPts val="0"/>
              </a:spcBef>
              <a:spcAft>
                <a:spcPts val="1200"/>
              </a:spcAft>
              <a:buNone/>
            </a:pPr>
            <a:r>
              <a:rPr lang="en-US" sz="2800" u="sng" dirty="0">
                <a:latin typeface="Times New Roman" panose="02020603050405020304" pitchFamily="18" charset="0"/>
                <a:cs typeface="Times New Roman" panose="02020603050405020304" pitchFamily="18" charset="0"/>
              </a:rPr>
              <a:t>Adaptation under perturbation</a:t>
            </a:r>
          </a:p>
          <a:p>
            <a:pPr>
              <a:lnSpc>
                <a:spcPct val="120000"/>
              </a:lnSpc>
              <a:spcBef>
                <a:spcPts val="0"/>
              </a:spcBef>
            </a:pPr>
            <a:r>
              <a:rPr lang="en-US" sz="2400" dirty="0">
                <a:latin typeface="Times New Roman" panose="02020603050405020304" pitchFamily="18" charset="0"/>
                <a:cs typeface="Times New Roman" panose="02020603050405020304" pitchFamily="18" charset="0"/>
              </a:rPr>
              <a:t>In the trained feedforward network, add a persistent noise on all nodes at 50</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epoch with different amplitude, l</a:t>
            </a:r>
            <a:r>
              <a:rPr kumimoji="0" lang="en-US" sz="2400" b="0" i="0"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ast for 500 epochs, and then turn off (SGD and Hebbian learning always on)</a:t>
            </a:r>
          </a:p>
        </p:txBody>
      </p:sp>
    </p:spTree>
    <p:extLst>
      <p:ext uri="{BB962C8B-B14F-4D97-AF65-F5344CB8AC3E}">
        <p14:creationId xmlns:p14="http://schemas.microsoft.com/office/powerpoint/2010/main" val="13987259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2. Feedforward Network</a:t>
            </a:r>
            <a:endParaRPr b="1">
              <a:latin typeface="Cambria" panose="02040503050406030204" pitchFamily="18" charset="0"/>
              <a:ea typeface="Cambria" panose="02040503050406030204" pitchFamily="18" charset="0"/>
            </a:endParaRPr>
          </a:p>
        </p:txBody>
      </p:sp>
      <p:sp>
        <p:nvSpPr>
          <p:cNvPr id="14" name="Text Placeholder 13">
            <a:extLst>
              <a:ext uri="{FF2B5EF4-FFF2-40B4-BE49-F238E27FC236}">
                <a16:creationId xmlns:a16="http://schemas.microsoft.com/office/drawing/2014/main" id="{E79F2864-F81B-0060-085E-376139DB0CAB}"/>
              </a:ext>
            </a:extLst>
          </p:cNvPr>
          <p:cNvSpPr>
            <a:spLocks noGrp="1"/>
          </p:cNvSpPr>
          <p:nvPr>
            <p:ph type="body" idx="1"/>
          </p:nvPr>
        </p:nvSpPr>
        <p:spPr>
          <a:xfrm>
            <a:off x="920080" y="725256"/>
            <a:ext cx="11922463" cy="2380571"/>
          </a:xfrm>
        </p:spPr>
        <p:txBody>
          <a:bodyPr numCol="1">
            <a:normAutofit lnSpcReduction="10000"/>
          </a:bodyPr>
          <a:lstStyle/>
          <a:p>
            <a:pPr marL="0" indent="0">
              <a:lnSpc>
                <a:spcPct val="200000"/>
              </a:lnSpc>
              <a:spcBef>
                <a:spcPts val="0"/>
              </a:spcBef>
              <a:spcAft>
                <a:spcPts val="1200"/>
              </a:spcAft>
              <a:buNone/>
            </a:pPr>
            <a:r>
              <a:rPr lang="en-US" sz="2800" u="sng" dirty="0">
                <a:latin typeface="Times New Roman" panose="02020603050405020304" pitchFamily="18" charset="0"/>
                <a:cs typeface="Times New Roman" panose="02020603050405020304" pitchFamily="18" charset="0"/>
              </a:rPr>
              <a:t>Adaptation under perturbation</a:t>
            </a:r>
          </a:p>
          <a:p>
            <a:pPr>
              <a:lnSpc>
                <a:spcPct val="120000"/>
              </a:lnSpc>
              <a:spcBef>
                <a:spcPts val="0"/>
              </a:spcBef>
            </a:pPr>
            <a:r>
              <a:rPr lang="en-US" sz="2400" dirty="0">
                <a:latin typeface="Times New Roman" panose="02020603050405020304" pitchFamily="18" charset="0"/>
                <a:cs typeface="Times New Roman" panose="02020603050405020304" pitchFamily="18" charset="0"/>
              </a:rPr>
              <a:t>In the trained feedforward network, add a persistent noise on all nodes at 50</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epoch with different amplitude, l</a:t>
            </a:r>
            <a:r>
              <a:rPr kumimoji="0" lang="en-US" sz="2400" b="0" i="0"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ast for 500 epochs, and then turn off (SGD and Hebbian learning always on)</a:t>
            </a:r>
          </a:p>
        </p:txBody>
      </p:sp>
      <p:pic>
        <p:nvPicPr>
          <p:cNvPr id="4" name="Picture 3" descr="A graph with a line&#10;&#10;Description automatically generated">
            <a:extLst>
              <a:ext uri="{FF2B5EF4-FFF2-40B4-BE49-F238E27FC236}">
                <a16:creationId xmlns:a16="http://schemas.microsoft.com/office/drawing/2014/main" id="{B0BDD672-EA3D-A8A7-41E4-3651F07B7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992" y="2927643"/>
            <a:ext cx="6811865" cy="3405933"/>
          </a:xfrm>
          <a:prstGeom prst="rect">
            <a:avLst/>
          </a:prstGeom>
        </p:spPr>
      </p:pic>
      <p:pic>
        <p:nvPicPr>
          <p:cNvPr id="9" name="Picture 8" descr="A graph with a line and a point&#10;&#10;Description automatically generated with medium confidence">
            <a:extLst>
              <a:ext uri="{FF2B5EF4-FFF2-40B4-BE49-F238E27FC236}">
                <a16:creationId xmlns:a16="http://schemas.microsoft.com/office/drawing/2014/main" id="{533CFAAF-8BF4-B947-238B-10FCC0BA95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342" y="6263644"/>
            <a:ext cx="6811865" cy="3405933"/>
          </a:xfrm>
          <a:prstGeom prst="rect">
            <a:avLst/>
          </a:prstGeom>
        </p:spPr>
      </p:pic>
      <p:sp>
        <p:nvSpPr>
          <p:cNvPr id="2" name="Text Placeholder 2">
            <a:extLst>
              <a:ext uri="{FF2B5EF4-FFF2-40B4-BE49-F238E27FC236}">
                <a16:creationId xmlns:a16="http://schemas.microsoft.com/office/drawing/2014/main" id="{AB8035B0-A99E-39EC-9F97-B316B26BCFB3}"/>
              </a:ext>
            </a:extLst>
          </p:cNvPr>
          <p:cNvSpPr txBox="1">
            <a:spLocks/>
          </p:cNvSpPr>
          <p:nvPr/>
        </p:nvSpPr>
        <p:spPr>
          <a:xfrm>
            <a:off x="8583318" y="5399474"/>
            <a:ext cx="3793788" cy="15202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numCol="1" spcCol="589358">
            <a:normAutofit/>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hangingPunct="1">
              <a:lnSpc>
                <a:spcPct val="150000"/>
              </a:lnSpc>
              <a:spcAft>
                <a:spcPts val="1800"/>
              </a:spcAft>
              <a:buNone/>
            </a:pPr>
            <a:r>
              <a:rPr lang="en-US" altLang="zh-CN" sz="2800" dirty="0">
                <a:latin typeface="Times New Roman" panose="02020603050405020304" pitchFamily="18" charset="0"/>
                <a:cs typeface="Times New Roman" panose="02020603050405020304" pitchFamily="18" charset="0"/>
              </a:rPr>
              <a:t>A possible reason: sigmoid saturation</a:t>
            </a:r>
          </a:p>
        </p:txBody>
      </p:sp>
    </p:spTree>
    <p:extLst>
      <p:ext uri="{BB962C8B-B14F-4D97-AF65-F5344CB8AC3E}">
        <p14:creationId xmlns:p14="http://schemas.microsoft.com/office/powerpoint/2010/main" val="419320611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Feedback Control and Gain Modulation in RNN</a:t>
            </a:r>
            <a:endParaRPr b="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70731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RNN</a:t>
            </a:r>
            <a:endParaRPr b="1">
              <a:latin typeface="Cambria" panose="02040503050406030204" pitchFamily="18" charset="0"/>
              <a:ea typeface="Cambria" panose="02040503050406030204" pitchFamily="18" charset="0"/>
            </a:endParaRPr>
          </a:p>
        </p:txBody>
      </p:sp>
      <p:sp>
        <p:nvSpPr>
          <p:cNvPr id="4" name="Text Placeholder 2">
            <a:extLst>
              <a:ext uri="{FF2B5EF4-FFF2-40B4-BE49-F238E27FC236}">
                <a16:creationId xmlns:a16="http://schemas.microsoft.com/office/drawing/2014/main" id="{39FC8C83-699C-49DB-07D2-DF732834B03B}"/>
              </a:ext>
            </a:extLst>
          </p:cNvPr>
          <p:cNvSpPr>
            <a:spLocks noGrp="1"/>
          </p:cNvSpPr>
          <p:nvPr>
            <p:ph type="body" idx="1"/>
          </p:nvPr>
        </p:nvSpPr>
        <p:spPr>
          <a:xfrm>
            <a:off x="920081" y="1482186"/>
            <a:ext cx="11607800" cy="7231507"/>
          </a:xfrm>
        </p:spPr>
        <p:txBody>
          <a:bodyPr numCol="1">
            <a:normAutofit/>
          </a:bodyPr>
          <a:lstStyle/>
          <a:p>
            <a:r>
              <a:rPr lang="en-US" altLang="zh-CN" sz="2800" dirty="0">
                <a:latin typeface="Times New Roman" panose="02020603050405020304" pitchFamily="18" charset="0"/>
                <a:cs typeface="Times New Roman" panose="02020603050405020304" pitchFamily="18" charset="0"/>
              </a:rPr>
              <a:t>Structure:</a:t>
            </a:r>
            <a:endParaRPr kumimoji="0" lang="en-US" altLang="zh-C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lvl="1"/>
            <a:r>
              <a:rPr kumimoji="0" lang="en-US" altLang="zh-CN" sz="2800" b="0" i="0" u="non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Neue"/>
              </a:rPr>
              <a:t>Recurrent neural network (RNN)</a:t>
            </a:r>
          </a:p>
          <a:p>
            <a:pPr lvl="2"/>
            <a:r>
              <a:rPr lang="en-US" altLang="zh-CN" sz="2800" dirty="0">
                <a:solidFill>
                  <a:schemeClr val="tx1"/>
                </a:solidFill>
                <a:latin typeface="Times New Roman" panose="02020603050405020304" pitchFamily="18" charset="0"/>
                <a:cs typeface="Times New Roman" panose="02020603050405020304" pitchFamily="18" charset="0"/>
              </a:rPr>
              <a:t>Sigmoid activation function (with adjustable gains and shifts)</a:t>
            </a:r>
          </a:p>
          <a:p>
            <a:pPr lvl="2"/>
            <a:r>
              <a:rPr lang="en-US" altLang="zh-CN" sz="2800" dirty="0">
                <a:solidFill>
                  <a:schemeClr val="tx1"/>
                </a:solidFill>
                <a:latin typeface="Times New Roman" panose="02020603050405020304" pitchFamily="18" charset="0"/>
                <a:cs typeface="Times New Roman" panose="02020603050405020304" pitchFamily="18" charset="0"/>
              </a:rPr>
              <a:t>Dale’s Law</a:t>
            </a:r>
          </a:p>
          <a:p>
            <a:pPr lvl="1"/>
            <a:r>
              <a:rPr lang="en-US" altLang="zh-CN" sz="2800" dirty="0">
                <a:solidFill>
                  <a:schemeClr val="tx1"/>
                </a:solidFill>
                <a:latin typeface="Times New Roman" panose="02020603050405020304" pitchFamily="18" charset="0"/>
                <a:cs typeface="Times New Roman" panose="02020603050405020304" pitchFamily="18" charset="0"/>
              </a:rPr>
              <a:t>Feedback control on gains</a:t>
            </a:r>
          </a:p>
          <a:p>
            <a:pPr lvl="1"/>
            <a:r>
              <a:rPr lang="en-US" altLang="zh-CN" sz="2800" dirty="0">
                <a:latin typeface="Times New Roman" panose="02020603050405020304" pitchFamily="18" charset="0"/>
                <a:cs typeface="Times New Roman" panose="02020603050405020304" pitchFamily="18" charset="0"/>
              </a:rPr>
              <a:t>Hebbian learning on synaptic weights </a:t>
            </a:r>
            <a:r>
              <a:rPr lang="en-US" altLang="zh-CN" sz="2800" dirty="0">
                <a:solidFill>
                  <a:schemeClr val="tx1"/>
                </a:solidFill>
                <a:highlight>
                  <a:srgbClr val="FFFF00"/>
                </a:highlight>
                <a:latin typeface="Times New Roman" panose="02020603050405020304" pitchFamily="18" charset="0"/>
                <a:cs typeface="Times New Roman" panose="02020603050405020304" pitchFamily="18" charset="0"/>
              </a:rPr>
              <a:t>(readout weights)</a:t>
            </a:r>
          </a:p>
          <a:p>
            <a:r>
              <a:rPr lang="en-US" altLang="zh-CN" sz="2800" dirty="0">
                <a:latin typeface="Times New Roman" panose="02020603050405020304" pitchFamily="18" charset="0"/>
                <a:cs typeface="Times New Roman" panose="02020603050405020304" pitchFamily="18" charset="0"/>
              </a:rPr>
              <a:t>Properties:</a:t>
            </a:r>
          </a:p>
          <a:p>
            <a:pPr lvl="1"/>
            <a:r>
              <a:rPr lang="en-US" altLang="zh-CN" sz="2800" dirty="0">
                <a:latin typeface="Times New Roman" panose="02020603050405020304" pitchFamily="18" charset="0"/>
                <a:cs typeface="Times New Roman" panose="02020603050405020304" pitchFamily="18" charset="0"/>
              </a:rPr>
              <a:t>Transfer of learning from gains to weights</a:t>
            </a:r>
          </a:p>
        </p:txBody>
      </p:sp>
      <p:pic>
        <p:nvPicPr>
          <p:cNvPr id="16" name="Picture 15">
            <a:extLst>
              <a:ext uri="{FF2B5EF4-FFF2-40B4-BE49-F238E27FC236}">
                <a16:creationId xmlns:a16="http://schemas.microsoft.com/office/drawing/2014/main" id="{31747DE2-0C08-0454-CCB9-F5EE726D9B11}"/>
              </a:ext>
            </a:extLst>
          </p:cNvPr>
          <p:cNvPicPr>
            <a:picLocks noChangeAspect="1"/>
          </p:cNvPicPr>
          <p:nvPr/>
        </p:nvPicPr>
        <p:blipFill>
          <a:blip r:embed="rId3"/>
          <a:stretch>
            <a:fillRect/>
          </a:stretch>
        </p:blipFill>
        <p:spPr>
          <a:xfrm>
            <a:off x="8056786" y="7034333"/>
            <a:ext cx="4948014" cy="2186967"/>
          </a:xfrm>
          <a:prstGeom prst="rect">
            <a:avLst/>
          </a:prstGeom>
        </p:spPr>
      </p:pic>
    </p:spTree>
    <p:extLst>
      <p:ext uri="{BB962C8B-B14F-4D97-AF65-F5344CB8AC3E}">
        <p14:creationId xmlns:p14="http://schemas.microsoft.com/office/powerpoint/2010/main" val="187568063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RNN</a:t>
            </a:r>
            <a:endParaRPr b="1">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DA200D57-6466-7A61-95FF-BD3662A2C385}"/>
              </a:ext>
            </a:extLst>
          </p:cNvPr>
          <p:cNvGrpSpPr/>
          <p:nvPr/>
        </p:nvGrpSpPr>
        <p:grpSpPr>
          <a:xfrm>
            <a:off x="1738312" y="1916262"/>
            <a:ext cx="9528175" cy="6367168"/>
            <a:chOff x="1601787" y="1908386"/>
            <a:chExt cx="9528175" cy="6367168"/>
          </a:xfrm>
        </p:grpSpPr>
        <p:pic>
          <p:nvPicPr>
            <p:cNvPr id="2" name="Picture 1">
              <a:extLst>
                <a:ext uri="{FF2B5EF4-FFF2-40B4-BE49-F238E27FC236}">
                  <a16:creationId xmlns:a16="http://schemas.microsoft.com/office/drawing/2014/main" id="{4B5F967E-D9A5-6306-5A77-E9EBC0E638DD}"/>
                </a:ext>
              </a:extLst>
            </p:cNvPr>
            <p:cNvPicPr>
              <a:picLocks noChangeAspect="1"/>
            </p:cNvPicPr>
            <p:nvPr/>
          </p:nvPicPr>
          <p:blipFill>
            <a:blip r:embed="rId3"/>
            <a:stretch>
              <a:fillRect/>
            </a:stretch>
          </p:blipFill>
          <p:spPr>
            <a:xfrm>
              <a:off x="1601787" y="1908386"/>
              <a:ext cx="9528175" cy="6367168"/>
            </a:xfrm>
            <a:prstGeom prst="rect">
              <a:avLst/>
            </a:prstGeom>
          </p:spPr>
        </p:pic>
        <p:sp>
          <p:nvSpPr>
            <p:cNvPr id="3" name="Rectangle 2">
              <a:extLst>
                <a:ext uri="{FF2B5EF4-FFF2-40B4-BE49-F238E27FC236}">
                  <a16:creationId xmlns:a16="http://schemas.microsoft.com/office/drawing/2014/main" id="{86C1E7CB-E057-C7D5-ED2F-83ED0017BB5E}"/>
                </a:ext>
              </a:extLst>
            </p:cNvPr>
            <p:cNvSpPr/>
            <p:nvPr/>
          </p:nvSpPr>
          <p:spPr>
            <a:xfrm>
              <a:off x="8886825" y="6115050"/>
              <a:ext cx="1457325" cy="6858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spTree>
    <p:extLst>
      <p:ext uri="{BB962C8B-B14F-4D97-AF65-F5344CB8AC3E}">
        <p14:creationId xmlns:p14="http://schemas.microsoft.com/office/powerpoint/2010/main" val="277605151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p:cNvGrpSpPr/>
          <p:nvPr/>
        </p:nvGrpSpPr>
        <p:grpSpPr>
          <a:xfrm>
            <a:off x="-4067" y="-3501"/>
            <a:ext cx="13019284" cy="9760602"/>
            <a:chOff x="0" y="0"/>
            <a:chExt cx="13019283" cy="9760600"/>
          </a:xfrm>
        </p:grpSpPr>
        <p:sp>
          <p:nvSpPr>
            <p:cNvPr id="180"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181"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183" name="Feedback control is central to intelligent behavior"/>
          <p:cNvSpPr txBox="1"/>
          <p:nvPr/>
        </p:nvSpPr>
        <p:spPr>
          <a:xfrm>
            <a:off x="920081" y="236217"/>
            <a:ext cx="10177253"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1. Introduction</a:t>
            </a:r>
            <a:endParaRPr b="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393205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RNN</a:t>
            </a:r>
            <a:endParaRPr b="1">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7B13EA91-A98F-B2D3-15AD-9EA9C0293F01}"/>
              </a:ext>
            </a:extLst>
          </p:cNvPr>
          <p:cNvPicPr>
            <a:picLocks noChangeAspect="1"/>
          </p:cNvPicPr>
          <p:nvPr/>
        </p:nvPicPr>
        <p:blipFill>
          <a:blip r:embed="rId3"/>
          <a:stretch>
            <a:fillRect/>
          </a:stretch>
        </p:blipFill>
        <p:spPr>
          <a:xfrm>
            <a:off x="1069623" y="2189956"/>
            <a:ext cx="11156446" cy="5373688"/>
          </a:xfrm>
          <a:prstGeom prst="rect">
            <a:avLst/>
          </a:prstGeom>
        </p:spPr>
      </p:pic>
    </p:spTree>
    <p:extLst>
      <p:ext uri="{BB962C8B-B14F-4D97-AF65-F5344CB8AC3E}">
        <p14:creationId xmlns:p14="http://schemas.microsoft.com/office/powerpoint/2010/main" val="355204973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p:cNvGrpSpPr/>
          <p:nvPr/>
        </p:nvGrpSpPr>
        <p:grpSpPr>
          <a:xfrm>
            <a:off x="-4067" y="-3501"/>
            <a:ext cx="13019284" cy="9760602"/>
            <a:chOff x="0" y="0"/>
            <a:chExt cx="13019283" cy="9760600"/>
          </a:xfrm>
        </p:grpSpPr>
        <p:sp>
          <p:nvSpPr>
            <p:cNvPr id="266"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67"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2" name="Rectangle: Rounded Corners 1">
            <a:extLst>
              <a:ext uri="{FF2B5EF4-FFF2-40B4-BE49-F238E27FC236}">
                <a16:creationId xmlns:a16="http://schemas.microsoft.com/office/drawing/2014/main" id="{457E3A57-1955-4781-882E-EEE1F7711688}"/>
              </a:ext>
            </a:extLst>
          </p:cNvPr>
          <p:cNvSpPr/>
          <p:nvPr/>
        </p:nvSpPr>
        <p:spPr>
          <a:xfrm>
            <a:off x="5687489" y="4488621"/>
            <a:ext cx="781664" cy="2566220"/>
          </a:xfrm>
          <a:prstGeom prst="roundRect">
            <a:avLst/>
          </a:prstGeom>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D119AB4A-5130-46D2-A95E-A7C28C0397F5}"/>
              </a:ext>
            </a:extLst>
          </p:cNvPr>
          <p:cNvSpPr/>
          <p:nvPr/>
        </p:nvSpPr>
        <p:spPr>
          <a:xfrm>
            <a:off x="9448532" y="5344028"/>
            <a:ext cx="855406" cy="855406"/>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629BFBA1-DDA5-4DD2-87FB-01663AD20E50}"/>
              </a:ext>
            </a:extLst>
          </p:cNvPr>
          <p:cNvSpPr txBox="1"/>
          <p:nvPr/>
        </p:nvSpPr>
        <p:spPr>
          <a:xfrm>
            <a:off x="10256723" y="5296641"/>
            <a:ext cx="143773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lnSpc>
                <a:spcPct val="100000"/>
              </a:lnSpc>
              <a:spcBef>
                <a:spcPts val="0"/>
              </a:spcBef>
            </a:pPr>
            <a:r>
              <a:rPr lang="en-US" altLang="zh-CN" sz="2400" dirty="0">
                <a:latin typeface="Times New Roman" panose="02020603050405020304" pitchFamily="18" charset="0"/>
                <a:cs typeface="Times New Roman" panose="02020603050405020304" pitchFamily="18" charset="0"/>
              </a:rPr>
              <a:t>Out</a:t>
            </a:r>
            <a:r>
              <a:rPr kumimoji="0" lang="en-US" altLang="zh-CN"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put </a:t>
            </a:r>
            <a:r>
              <a:rPr lang="en-US" altLang="zh-CN" sz="2400" dirty="0" err="1">
                <a:latin typeface="Times New Roman" panose="02020603050405020304" pitchFamily="18" charset="0"/>
                <a:cs typeface="Times New Roman" panose="02020603050405020304" pitchFamily="18" charset="0"/>
              </a:rPr>
              <a:t>z</a:t>
            </a:r>
            <a:r>
              <a:rPr lang="en-US" altLang="zh-CN" sz="2400" baseline="-25000" dirty="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cxnSp>
        <p:nvCxnSpPr>
          <p:cNvPr id="6" name="Straight Arrow Connector 5">
            <a:extLst>
              <a:ext uri="{FF2B5EF4-FFF2-40B4-BE49-F238E27FC236}">
                <a16:creationId xmlns:a16="http://schemas.microsoft.com/office/drawing/2014/main" id="{69C055AC-83F0-465B-A38C-E19B1AD92D1F}"/>
              </a:ext>
            </a:extLst>
          </p:cNvPr>
          <p:cNvCxnSpPr>
            <a:cxnSpLocks/>
            <a:endCxn id="2" idx="1"/>
          </p:cNvCxnSpPr>
          <p:nvPr/>
        </p:nvCxnSpPr>
        <p:spPr>
          <a:xfrm>
            <a:off x="3049371" y="5771731"/>
            <a:ext cx="263811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E34EBC1E-5213-4952-BAB7-69A5BAA539DC}"/>
              </a:ext>
            </a:extLst>
          </p:cNvPr>
          <p:cNvCxnSpPr>
            <a:cxnSpLocks/>
            <a:stCxn id="2" idx="3"/>
            <a:endCxn id="11" idx="2"/>
          </p:cNvCxnSpPr>
          <p:nvPr/>
        </p:nvCxnSpPr>
        <p:spPr>
          <a:xfrm>
            <a:off x="6469153" y="5771731"/>
            <a:ext cx="2979379"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18EF0097-75A8-42DE-B68E-A0B4430B545A}"/>
              </a:ext>
            </a:extLst>
          </p:cNvPr>
          <p:cNvSpPr txBox="1"/>
          <p:nvPr/>
        </p:nvSpPr>
        <p:spPr>
          <a:xfrm>
            <a:off x="7527130" y="4887406"/>
            <a:ext cx="141861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Readout weights H</a:t>
            </a:r>
            <a:endParaRPr kumimoji="0" lang="zh-CN" altLang="en-US"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cxnSp>
        <p:nvCxnSpPr>
          <p:cNvPr id="19" name="Connector: Curved 18">
            <a:extLst>
              <a:ext uri="{FF2B5EF4-FFF2-40B4-BE49-F238E27FC236}">
                <a16:creationId xmlns:a16="http://schemas.microsoft.com/office/drawing/2014/main" id="{7C0F19B4-23A8-407C-97CD-EFA7B1F05892}"/>
              </a:ext>
            </a:extLst>
          </p:cNvPr>
          <p:cNvCxnSpPr>
            <a:stCxn id="2" idx="3"/>
            <a:endCxn id="2" idx="1"/>
          </p:cNvCxnSpPr>
          <p:nvPr/>
        </p:nvCxnSpPr>
        <p:spPr>
          <a:xfrm flipH="1">
            <a:off x="5687489" y="5771731"/>
            <a:ext cx="781664" cy="12700"/>
          </a:xfrm>
          <a:prstGeom prst="curvedConnector5">
            <a:avLst>
              <a:gd name="adj1" fmla="val -61321"/>
              <a:gd name="adj2" fmla="val -17941937"/>
              <a:gd name="adj3" fmla="val 16132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6" name="TextBox 25">
            <a:extLst>
              <a:ext uri="{FF2B5EF4-FFF2-40B4-BE49-F238E27FC236}">
                <a16:creationId xmlns:a16="http://schemas.microsoft.com/office/drawing/2014/main" id="{97039038-04DC-456B-A65B-D8117AC61A6A}"/>
              </a:ext>
            </a:extLst>
          </p:cNvPr>
          <p:cNvSpPr txBox="1"/>
          <p:nvPr/>
        </p:nvSpPr>
        <p:spPr>
          <a:xfrm>
            <a:off x="6838987" y="3822519"/>
            <a:ext cx="7308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W</a:t>
            </a:r>
            <a:endParaRPr kumimoji="0" lang="zh-CN" altLang="en-US"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27" name="TextBox 26">
            <a:extLst>
              <a:ext uri="{FF2B5EF4-FFF2-40B4-BE49-F238E27FC236}">
                <a16:creationId xmlns:a16="http://schemas.microsoft.com/office/drawing/2014/main" id="{B835E0E6-10C9-46A5-8800-A16E6422FFD5}"/>
              </a:ext>
            </a:extLst>
          </p:cNvPr>
          <p:cNvSpPr txBox="1"/>
          <p:nvPr/>
        </p:nvSpPr>
        <p:spPr>
          <a:xfrm>
            <a:off x="5821785" y="5532603"/>
            <a:ext cx="47389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err="1">
                <a:latin typeface="Times New Roman" panose="02020603050405020304" pitchFamily="18" charset="0"/>
                <a:cs typeface="Times New Roman" panose="02020603050405020304" pitchFamily="18" charset="0"/>
              </a:rPr>
              <a:t>x</a:t>
            </a:r>
            <a:r>
              <a:rPr lang="en-US" altLang="zh-CN" sz="2400" baseline="-2500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28" name="TextBox 27">
            <a:extLst>
              <a:ext uri="{FF2B5EF4-FFF2-40B4-BE49-F238E27FC236}">
                <a16:creationId xmlns:a16="http://schemas.microsoft.com/office/drawing/2014/main" id="{C1ADE580-A47A-47C8-8245-5F853302AE71}"/>
              </a:ext>
            </a:extLst>
          </p:cNvPr>
          <p:cNvSpPr txBox="1"/>
          <p:nvPr/>
        </p:nvSpPr>
        <p:spPr>
          <a:xfrm>
            <a:off x="3656615" y="5267685"/>
            <a:ext cx="10176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a:latin typeface="Times New Roman" panose="02020603050405020304" pitchFamily="18" charset="0"/>
                <a:cs typeface="Times New Roman" panose="02020603050405020304" pitchFamily="18" charset="0"/>
              </a:rPr>
              <a:t>I</a:t>
            </a:r>
            <a:r>
              <a:rPr lang="en-US" altLang="zh-CN" sz="2400" baseline="-25000">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25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7" name="Feedback control is central to intelligent behavior">
            <a:extLst>
              <a:ext uri="{FF2B5EF4-FFF2-40B4-BE49-F238E27FC236}">
                <a16:creationId xmlns:a16="http://schemas.microsoft.com/office/drawing/2014/main" id="{6AB90EEE-7CA4-FCBC-91AA-5972DBDCF830}"/>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RNN</a:t>
            </a:r>
            <a:endParaRPr b="1">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C02F9115-C9EE-9834-12E0-0BC73135E7AD}"/>
              </a:ext>
            </a:extLst>
          </p:cNvPr>
          <p:cNvSpPr txBox="1"/>
          <p:nvPr/>
        </p:nvSpPr>
        <p:spPr>
          <a:xfrm>
            <a:off x="2011694" y="5506070"/>
            <a:ext cx="10176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Input</a:t>
            </a:r>
            <a:endParaRPr kumimoji="0" lang="zh-CN" altLang="en-US"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15" name="TextBox 14">
            <a:extLst>
              <a:ext uri="{FF2B5EF4-FFF2-40B4-BE49-F238E27FC236}">
                <a16:creationId xmlns:a16="http://schemas.microsoft.com/office/drawing/2014/main" id="{C19F336C-B713-B1C6-8A96-22D3BF3E333B}"/>
              </a:ext>
            </a:extLst>
          </p:cNvPr>
          <p:cNvSpPr txBox="1"/>
          <p:nvPr/>
        </p:nvSpPr>
        <p:spPr>
          <a:xfrm>
            <a:off x="1692789" y="6101018"/>
            <a:ext cx="169783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Sine wave with random phases</a:t>
            </a:r>
            <a:endParaRPr kumimoji="0" lang="zh-CN" altLang="en-US" sz="1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33" name="TextBox 32">
            <a:extLst>
              <a:ext uri="{FF2B5EF4-FFF2-40B4-BE49-F238E27FC236}">
                <a16:creationId xmlns:a16="http://schemas.microsoft.com/office/drawing/2014/main" id="{6F9C73AC-6D4D-1EDF-9E11-39D8EA4DB113}"/>
              </a:ext>
            </a:extLst>
          </p:cNvPr>
          <p:cNvSpPr txBox="1"/>
          <p:nvPr/>
        </p:nvSpPr>
        <p:spPr>
          <a:xfrm>
            <a:off x="8985093" y="5239747"/>
            <a:ext cx="47389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err="1">
                <a:latin typeface="Times New Roman" panose="02020603050405020304" pitchFamily="18" charset="0"/>
                <a:cs typeface="Times New Roman" panose="02020603050405020304" pitchFamily="18" charset="0"/>
              </a:rPr>
              <a:t>y</a:t>
            </a:r>
            <a:r>
              <a:rPr lang="en-US" altLang="zh-CN" sz="2400" baseline="-2500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171171311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p:cNvGrpSpPr/>
          <p:nvPr/>
        </p:nvGrpSpPr>
        <p:grpSpPr>
          <a:xfrm>
            <a:off x="-4067" y="-3501"/>
            <a:ext cx="13019284" cy="9760602"/>
            <a:chOff x="0" y="0"/>
            <a:chExt cx="13019283" cy="9760600"/>
          </a:xfrm>
        </p:grpSpPr>
        <p:sp>
          <p:nvSpPr>
            <p:cNvPr id="266"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67"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7" name="Feedback control is central to intelligent behavior">
            <a:extLst>
              <a:ext uri="{FF2B5EF4-FFF2-40B4-BE49-F238E27FC236}">
                <a16:creationId xmlns:a16="http://schemas.microsoft.com/office/drawing/2014/main" id="{6AB90EEE-7CA4-FCBC-91AA-5972DBDCF830}"/>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RNN</a:t>
            </a:r>
            <a:endParaRPr b="1">
              <a:latin typeface="Cambria" panose="02040503050406030204" pitchFamily="18" charset="0"/>
              <a:ea typeface="Cambria" panose="02040503050406030204" pitchFamily="18" charset="0"/>
            </a:endParaRPr>
          </a:p>
        </p:txBody>
      </p:sp>
      <p:pic>
        <p:nvPicPr>
          <p:cNvPr id="21" name="Picture 20" descr="A graph of different colored lines&#10;&#10;Description automatically generated">
            <a:extLst>
              <a:ext uri="{FF2B5EF4-FFF2-40B4-BE49-F238E27FC236}">
                <a16:creationId xmlns:a16="http://schemas.microsoft.com/office/drawing/2014/main" id="{41A4182A-D6AD-EA6E-CD72-ACA1A8DA6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751" y="2686050"/>
            <a:ext cx="5842000" cy="4381500"/>
          </a:xfrm>
          <a:prstGeom prst="rect">
            <a:avLst/>
          </a:prstGeom>
        </p:spPr>
      </p:pic>
      <p:pic>
        <p:nvPicPr>
          <p:cNvPr id="25" name="Picture 24" descr="A graph of a diagram&#10;&#10;Description automatically generated with medium confidence">
            <a:extLst>
              <a:ext uri="{FF2B5EF4-FFF2-40B4-BE49-F238E27FC236}">
                <a16:creationId xmlns:a16="http://schemas.microsoft.com/office/drawing/2014/main" id="{A019EA47-52F2-10BA-DDC3-FA45A9616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0286" y="2686050"/>
            <a:ext cx="5842000" cy="4381500"/>
          </a:xfrm>
          <a:prstGeom prst="rect">
            <a:avLst/>
          </a:prstGeom>
        </p:spPr>
      </p:pic>
    </p:spTree>
    <p:extLst>
      <p:ext uri="{BB962C8B-B14F-4D97-AF65-F5344CB8AC3E}">
        <p14:creationId xmlns:p14="http://schemas.microsoft.com/office/powerpoint/2010/main" val="1454916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p:cNvGrpSpPr/>
          <p:nvPr/>
        </p:nvGrpSpPr>
        <p:grpSpPr>
          <a:xfrm>
            <a:off x="-4067" y="-3501"/>
            <a:ext cx="13019284" cy="9760602"/>
            <a:chOff x="0" y="0"/>
            <a:chExt cx="13019283" cy="9760600"/>
          </a:xfrm>
        </p:grpSpPr>
        <p:sp>
          <p:nvSpPr>
            <p:cNvPr id="266"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67"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5" name="TextBox 4">
            <a:extLst>
              <a:ext uri="{FF2B5EF4-FFF2-40B4-BE49-F238E27FC236}">
                <a16:creationId xmlns:a16="http://schemas.microsoft.com/office/drawing/2014/main" id="{3AABF110-1D38-34D0-655F-1F6AA43C633A}"/>
              </a:ext>
            </a:extLst>
          </p:cNvPr>
          <p:cNvSpPr txBox="1"/>
          <p:nvPr/>
        </p:nvSpPr>
        <p:spPr>
          <a:xfrm>
            <a:off x="920081" y="1176866"/>
            <a:ext cx="11652919" cy="11592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defTabSz="1733930" rtl="0" fontAlgn="auto" latinLnBrk="0" hangingPunct="0">
              <a:lnSpc>
                <a:spcPct val="150000"/>
              </a:lnSpc>
              <a:spcBef>
                <a:spcPts val="3200"/>
              </a:spcBef>
              <a:spcAft>
                <a:spcPts val="0"/>
              </a:spcAft>
              <a:buClrTx/>
              <a:buSzTx/>
              <a:tabLst/>
            </a:pPr>
            <a:r>
              <a:rPr lang="en-US" altLang="zh-CN" sz="2800" dirty="0">
                <a:latin typeface="Times New Roman" panose="02020603050405020304" pitchFamily="18" charset="0"/>
                <a:cs typeface="Times New Roman" panose="02020603050405020304" pitchFamily="18" charset="0"/>
              </a:rPr>
              <a:t>Step 1: </a:t>
            </a:r>
            <a:r>
              <a:rPr kumimoji="0" lang="en-US" altLang="zh-C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Make the initial network to output the target using feedback control</a:t>
            </a:r>
          </a:p>
        </p:txBody>
      </p:sp>
      <p:sp>
        <p:nvSpPr>
          <p:cNvPr id="7" name="Feedback control is central to intelligent behavior">
            <a:extLst>
              <a:ext uri="{FF2B5EF4-FFF2-40B4-BE49-F238E27FC236}">
                <a16:creationId xmlns:a16="http://schemas.microsoft.com/office/drawing/2014/main" id="{6AB90EEE-7CA4-FCBC-91AA-5972DBDCF830}"/>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RNN</a:t>
            </a:r>
            <a:endParaRPr b="1">
              <a:latin typeface="Cambria" panose="02040503050406030204" pitchFamily="18" charset="0"/>
              <a:ea typeface="Cambria" panose="02040503050406030204" pitchFamily="18" charset="0"/>
            </a:endParaRPr>
          </a:p>
        </p:txBody>
      </p:sp>
      <p:sp>
        <p:nvSpPr>
          <p:cNvPr id="35" name="TextBox 34">
            <a:extLst>
              <a:ext uri="{FF2B5EF4-FFF2-40B4-BE49-F238E27FC236}">
                <a16:creationId xmlns:a16="http://schemas.microsoft.com/office/drawing/2014/main" id="{A03B2584-2FFD-9000-51E2-7C4D633CC344}"/>
              </a:ext>
            </a:extLst>
          </p:cNvPr>
          <p:cNvSpPr txBox="1"/>
          <p:nvPr/>
        </p:nvSpPr>
        <p:spPr>
          <a:xfrm>
            <a:off x="1840826" y="8842687"/>
            <a:ext cx="8474989"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lnSpc>
                <a:spcPct val="100000"/>
              </a:lnSpc>
              <a:spcBef>
                <a:spcPts val="0"/>
              </a:spcBef>
            </a:pPr>
            <a:r>
              <a:rPr lang="en-US" altLang="zh-CN" sz="2000" dirty="0">
                <a:latin typeface="Times New Roman" panose="02020603050405020304" pitchFamily="18" charset="0"/>
                <a:cs typeface="Times New Roman" panose="02020603050405020304" pitchFamily="18" charset="0"/>
              </a:rPr>
              <a:t>200 nodes, 50</a:t>
            </a:r>
            <a:r>
              <a:rPr kumimoji="0" lang="en-US" altLang="zh-CN"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 excitatory neurons, 50% inhibitory neurons</a:t>
            </a:r>
          </a:p>
        </p:txBody>
      </p:sp>
      <p:grpSp>
        <p:nvGrpSpPr>
          <p:cNvPr id="10" name="Group 9">
            <a:extLst>
              <a:ext uri="{FF2B5EF4-FFF2-40B4-BE49-F238E27FC236}">
                <a16:creationId xmlns:a16="http://schemas.microsoft.com/office/drawing/2014/main" id="{0A39B8FF-671B-29A4-A657-453FD8927AB4}"/>
              </a:ext>
            </a:extLst>
          </p:cNvPr>
          <p:cNvGrpSpPr/>
          <p:nvPr/>
        </p:nvGrpSpPr>
        <p:grpSpPr>
          <a:xfrm>
            <a:off x="1692789" y="3820132"/>
            <a:ext cx="11679334" cy="4639486"/>
            <a:chOff x="1692789" y="3820132"/>
            <a:chExt cx="11679334" cy="4639486"/>
          </a:xfrm>
        </p:grpSpPr>
        <p:sp>
          <p:nvSpPr>
            <p:cNvPr id="2" name="Rectangle: Rounded Corners 1">
              <a:extLst>
                <a:ext uri="{FF2B5EF4-FFF2-40B4-BE49-F238E27FC236}">
                  <a16:creationId xmlns:a16="http://schemas.microsoft.com/office/drawing/2014/main" id="{457E3A57-1955-4781-882E-EEE1F7711688}"/>
                </a:ext>
              </a:extLst>
            </p:cNvPr>
            <p:cNvSpPr/>
            <p:nvPr/>
          </p:nvSpPr>
          <p:spPr>
            <a:xfrm>
              <a:off x="5687489" y="4488621"/>
              <a:ext cx="781664" cy="2566220"/>
            </a:xfrm>
            <a:prstGeom prst="roundRect">
              <a:avLst/>
            </a:prstGeom>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D119AB4A-5130-46D2-A95E-A7C28C0397F5}"/>
                </a:ext>
              </a:extLst>
            </p:cNvPr>
            <p:cNvSpPr/>
            <p:nvPr/>
          </p:nvSpPr>
          <p:spPr>
            <a:xfrm>
              <a:off x="9448532" y="5344028"/>
              <a:ext cx="855406" cy="855406"/>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629BFBA1-DDA5-4DD2-87FB-01663AD20E50}"/>
                </a:ext>
              </a:extLst>
            </p:cNvPr>
            <p:cNvSpPr txBox="1"/>
            <p:nvPr/>
          </p:nvSpPr>
          <p:spPr>
            <a:xfrm>
              <a:off x="10256723" y="5296641"/>
              <a:ext cx="143773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lnSpc>
                  <a:spcPct val="100000"/>
                </a:lnSpc>
                <a:spcBef>
                  <a:spcPts val="0"/>
                </a:spcBef>
              </a:pPr>
              <a:r>
                <a:rPr lang="en-US" altLang="zh-CN" sz="2400" dirty="0">
                  <a:latin typeface="Times New Roman" panose="02020603050405020304" pitchFamily="18" charset="0"/>
                  <a:cs typeface="Times New Roman" panose="02020603050405020304" pitchFamily="18" charset="0"/>
                </a:rPr>
                <a:t>Out</a:t>
              </a:r>
              <a:r>
                <a:rPr kumimoji="0" lang="en-US" altLang="zh-CN"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put </a:t>
              </a:r>
              <a:r>
                <a:rPr lang="en-US" altLang="zh-CN" sz="2400" dirty="0" err="1">
                  <a:latin typeface="Times New Roman" panose="02020603050405020304" pitchFamily="18" charset="0"/>
                  <a:cs typeface="Times New Roman" panose="02020603050405020304" pitchFamily="18" charset="0"/>
                </a:rPr>
                <a:t>z</a:t>
              </a:r>
              <a:r>
                <a:rPr lang="en-US" altLang="zh-CN" sz="2400" baseline="-25000" dirty="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cxnSp>
          <p:nvCxnSpPr>
            <p:cNvPr id="6" name="Straight Arrow Connector 5">
              <a:extLst>
                <a:ext uri="{FF2B5EF4-FFF2-40B4-BE49-F238E27FC236}">
                  <a16:creationId xmlns:a16="http://schemas.microsoft.com/office/drawing/2014/main" id="{69C055AC-83F0-465B-A38C-E19B1AD92D1F}"/>
                </a:ext>
              </a:extLst>
            </p:cNvPr>
            <p:cNvCxnSpPr>
              <a:cxnSpLocks/>
              <a:endCxn id="2" idx="1"/>
            </p:cNvCxnSpPr>
            <p:nvPr/>
          </p:nvCxnSpPr>
          <p:spPr>
            <a:xfrm>
              <a:off x="3049371" y="5771731"/>
              <a:ext cx="263811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E34EBC1E-5213-4952-BAB7-69A5BAA539DC}"/>
                </a:ext>
              </a:extLst>
            </p:cNvPr>
            <p:cNvCxnSpPr>
              <a:cxnSpLocks/>
              <a:stCxn id="2" idx="3"/>
              <a:endCxn id="11" idx="2"/>
            </p:cNvCxnSpPr>
            <p:nvPr/>
          </p:nvCxnSpPr>
          <p:spPr>
            <a:xfrm>
              <a:off x="6469153" y="5771731"/>
              <a:ext cx="2979379"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18EF0097-75A8-42DE-B68E-A0B4430B545A}"/>
                </a:ext>
              </a:extLst>
            </p:cNvPr>
            <p:cNvSpPr txBox="1"/>
            <p:nvPr/>
          </p:nvSpPr>
          <p:spPr>
            <a:xfrm>
              <a:off x="7527130" y="4887406"/>
              <a:ext cx="141861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Readout weights H</a:t>
              </a:r>
              <a:endParaRPr kumimoji="0" lang="zh-CN" altLang="en-US"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cxnSp>
          <p:nvCxnSpPr>
            <p:cNvPr id="19" name="Connector: Curved 18">
              <a:extLst>
                <a:ext uri="{FF2B5EF4-FFF2-40B4-BE49-F238E27FC236}">
                  <a16:creationId xmlns:a16="http://schemas.microsoft.com/office/drawing/2014/main" id="{7C0F19B4-23A8-407C-97CD-EFA7B1F05892}"/>
                </a:ext>
              </a:extLst>
            </p:cNvPr>
            <p:cNvCxnSpPr>
              <a:stCxn id="2" idx="3"/>
              <a:endCxn id="2" idx="1"/>
            </p:cNvCxnSpPr>
            <p:nvPr/>
          </p:nvCxnSpPr>
          <p:spPr>
            <a:xfrm flipH="1">
              <a:off x="5687489" y="5771731"/>
              <a:ext cx="781664" cy="12700"/>
            </a:xfrm>
            <a:prstGeom prst="curvedConnector5">
              <a:avLst>
                <a:gd name="adj1" fmla="val -61321"/>
                <a:gd name="adj2" fmla="val -17941937"/>
                <a:gd name="adj3" fmla="val 16132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6" name="TextBox 25">
              <a:extLst>
                <a:ext uri="{FF2B5EF4-FFF2-40B4-BE49-F238E27FC236}">
                  <a16:creationId xmlns:a16="http://schemas.microsoft.com/office/drawing/2014/main" id="{97039038-04DC-456B-A65B-D8117AC61A6A}"/>
                </a:ext>
              </a:extLst>
            </p:cNvPr>
            <p:cNvSpPr txBox="1"/>
            <p:nvPr/>
          </p:nvSpPr>
          <p:spPr>
            <a:xfrm>
              <a:off x="6838987" y="3822519"/>
              <a:ext cx="7308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W</a:t>
              </a:r>
              <a:endParaRPr kumimoji="0" lang="zh-CN" altLang="en-US"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27" name="TextBox 26">
              <a:extLst>
                <a:ext uri="{FF2B5EF4-FFF2-40B4-BE49-F238E27FC236}">
                  <a16:creationId xmlns:a16="http://schemas.microsoft.com/office/drawing/2014/main" id="{B835E0E6-10C9-46A5-8800-A16E6422FFD5}"/>
                </a:ext>
              </a:extLst>
            </p:cNvPr>
            <p:cNvSpPr txBox="1"/>
            <p:nvPr/>
          </p:nvSpPr>
          <p:spPr>
            <a:xfrm>
              <a:off x="5821785" y="5532603"/>
              <a:ext cx="47389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err="1">
                  <a:latin typeface="Times New Roman" panose="02020603050405020304" pitchFamily="18" charset="0"/>
                  <a:cs typeface="Times New Roman" panose="02020603050405020304" pitchFamily="18" charset="0"/>
                </a:rPr>
                <a:t>x</a:t>
              </a:r>
              <a:r>
                <a:rPr lang="en-US" altLang="zh-CN" sz="2400" baseline="-2500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28" name="TextBox 27">
              <a:extLst>
                <a:ext uri="{FF2B5EF4-FFF2-40B4-BE49-F238E27FC236}">
                  <a16:creationId xmlns:a16="http://schemas.microsoft.com/office/drawing/2014/main" id="{C1ADE580-A47A-47C8-8245-5F853302AE71}"/>
                </a:ext>
              </a:extLst>
            </p:cNvPr>
            <p:cNvSpPr txBox="1"/>
            <p:nvPr/>
          </p:nvSpPr>
          <p:spPr>
            <a:xfrm>
              <a:off x="3656615" y="5267685"/>
              <a:ext cx="10176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a:latin typeface="Times New Roman" panose="02020603050405020304" pitchFamily="18" charset="0"/>
                  <a:cs typeface="Times New Roman" panose="02020603050405020304" pitchFamily="18" charset="0"/>
                </a:rPr>
                <a:t>I</a:t>
              </a:r>
              <a:r>
                <a:rPr lang="en-US" altLang="zh-CN" sz="2400" baseline="-25000">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25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AB92742-2908-4BDA-B41F-38F6D5243715}"/>
                    </a:ext>
                  </a:extLst>
                </p:cNvPr>
                <p:cNvSpPr txBox="1"/>
                <p:nvPr/>
              </p:nvSpPr>
              <p:spPr>
                <a:xfrm>
                  <a:off x="7762126" y="3820132"/>
                  <a:ext cx="5609997" cy="312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𝜎</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𝑡</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𝑊</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𝑠</m:t>
                                </m:r>
                              </m:e>
                            </m:d>
                          </m:e>
                        </m:d>
                      </m:oMath>
                    </m:oMathPara>
                  </a14:m>
                  <a:endParaRPr lang="zh-CN" altLang="en-US" sz="2000" dirty="0"/>
                </a:p>
              </p:txBody>
            </p:sp>
          </mc:Choice>
          <mc:Fallback xmlns="">
            <p:sp>
              <p:nvSpPr>
                <p:cNvPr id="23" name="TextBox 22">
                  <a:extLst>
                    <a:ext uri="{FF2B5EF4-FFF2-40B4-BE49-F238E27FC236}">
                      <a16:creationId xmlns:a16="http://schemas.microsoft.com/office/drawing/2014/main" id="{CAB92742-2908-4BDA-B41F-38F6D5243715}"/>
                    </a:ext>
                  </a:extLst>
                </p:cNvPr>
                <p:cNvSpPr txBox="1">
                  <a:spLocks noRot="1" noChangeAspect="1" noMove="1" noResize="1" noEditPoints="1" noAdjustHandles="1" noChangeArrowheads="1" noChangeShapeType="1" noTextEdit="1"/>
                </p:cNvSpPr>
                <p:nvPr/>
              </p:nvSpPr>
              <p:spPr>
                <a:xfrm>
                  <a:off x="7762126" y="3820132"/>
                  <a:ext cx="5609997" cy="312650"/>
                </a:xfrm>
                <a:prstGeom prst="rect">
                  <a:avLst/>
                </a:prstGeom>
                <a:blipFill>
                  <a:blip r:embed="rId3"/>
                  <a:stretch>
                    <a:fillRect b="-26923"/>
                  </a:stretch>
                </a:blipFill>
                <a:ln w="12700" cap="flat">
                  <a:noFill/>
                  <a:miter lim="400000"/>
                </a:ln>
                <a:effectLst/>
              </p:spPr>
              <p:txBody>
                <a:bodyPr/>
                <a:lstStyle/>
                <a:p>
                  <a:r>
                    <a:rPr lang="en-US">
                      <a:noFill/>
                    </a:rPr>
                    <a:t> </a:t>
                  </a:r>
                </a:p>
              </p:txBody>
            </p:sp>
          </mc:Fallback>
        </mc:AlternateContent>
        <p:sp>
          <p:nvSpPr>
            <p:cNvPr id="47" name="Rectangle 46">
              <a:extLst>
                <a:ext uri="{FF2B5EF4-FFF2-40B4-BE49-F238E27FC236}">
                  <a16:creationId xmlns:a16="http://schemas.microsoft.com/office/drawing/2014/main" id="{31994F72-F201-4045-BC9D-323E4675570F}"/>
                </a:ext>
              </a:extLst>
            </p:cNvPr>
            <p:cNvSpPr>
              <a:spLocks noChangeAspect="1"/>
            </p:cNvSpPr>
            <p:nvPr/>
          </p:nvSpPr>
          <p:spPr>
            <a:xfrm>
              <a:off x="3519954" y="7379618"/>
              <a:ext cx="1620000" cy="10800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400" dirty="0">
                  <a:solidFill>
                    <a:schemeClr val="tx1"/>
                  </a:solidFill>
                  <a:latin typeface="Times New Roman" panose="02020603050405020304" pitchFamily="18" charset="0"/>
                  <a:ea typeface="Helvetica Neue Medium"/>
                  <a:cs typeface="Times New Roman" panose="02020603050405020304" pitchFamily="18" charset="0"/>
                  <a:sym typeface="Helvetica Neue Medium"/>
                </a:rPr>
                <a:t>LQR</a:t>
              </a:r>
              <a:endParaRPr kumimoji="0" lang="zh-CN" altLang="en-US" sz="2400" b="0" i="0" u="none" strike="noStrike" cap="none" spc="0" normalizeH="0" baseline="0" dirty="0">
                <a:ln>
                  <a:noFill/>
                </a:ln>
                <a:solidFill>
                  <a:schemeClr val="tx1"/>
                </a:solidFill>
                <a:effectLst/>
                <a:uFillTx/>
                <a:latin typeface="Times New Roman" panose="02020603050405020304" pitchFamily="18" charset="0"/>
                <a:ea typeface="Helvetica Neue Medium"/>
                <a:cs typeface="Times New Roman" panose="02020603050405020304" pitchFamily="18" charset="0"/>
                <a:sym typeface="Helvetica Neue Medium"/>
              </a:endParaRPr>
            </a:p>
          </p:txBody>
        </p:sp>
        <p:cxnSp>
          <p:nvCxnSpPr>
            <p:cNvPr id="45" name="Straight Arrow Connector 44">
              <a:extLst>
                <a:ext uri="{FF2B5EF4-FFF2-40B4-BE49-F238E27FC236}">
                  <a16:creationId xmlns:a16="http://schemas.microsoft.com/office/drawing/2014/main" id="{F2DA36B4-0300-4A19-925D-4EC22C00DCE7}"/>
                </a:ext>
              </a:extLst>
            </p:cNvPr>
            <p:cNvCxnSpPr>
              <a:cxnSpLocks/>
              <a:endCxn id="3" idx="0"/>
            </p:cNvCxnSpPr>
            <p:nvPr/>
          </p:nvCxnSpPr>
          <p:spPr>
            <a:xfrm flipH="1">
              <a:off x="7556540" y="5784431"/>
              <a:ext cx="13340" cy="159518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022AA4F-8A78-43A5-85F7-DDAC5E0F6D8B}"/>
                </a:ext>
              </a:extLst>
            </p:cNvPr>
            <p:cNvCxnSpPr>
              <a:cxnSpLocks/>
              <a:stCxn id="3" idx="1"/>
              <a:endCxn id="47" idx="3"/>
            </p:cNvCxnSpPr>
            <p:nvPr/>
          </p:nvCxnSpPr>
          <p:spPr>
            <a:xfrm flipH="1">
              <a:off x="5139954" y="7919618"/>
              <a:ext cx="1606586"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357525D1-7E7F-4D2D-AE0F-794911BD4847}"/>
                </a:ext>
              </a:extLst>
            </p:cNvPr>
            <p:cNvCxnSpPr>
              <a:cxnSpLocks/>
            </p:cNvCxnSpPr>
            <p:nvPr/>
          </p:nvCxnSpPr>
          <p:spPr>
            <a:xfrm>
              <a:off x="4329954" y="6214182"/>
              <a:ext cx="1357535"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6" name="Straight Connector 255">
              <a:extLst>
                <a:ext uri="{FF2B5EF4-FFF2-40B4-BE49-F238E27FC236}">
                  <a16:creationId xmlns:a16="http://schemas.microsoft.com/office/drawing/2014/main" id="{DFE8150B-AA97-4CDD-81F3-C54603283CF9}"/>
                </a:ext>
              </a:extLst>
            </p:cNvPr>
            <p:cNvCxnSpPr>
              <a:cxnSpLocks/>
              <a:endCxn id="47" idx="0"/>
            </p:cNvCxnSpPr>
            <p:nvPr/>
          </p:nvCxnSpPr>
          <p:spPr>
            <a:xfrm>
              <a:off x="4329954" y="6199434"/>
              <a:ext cx="0" cy="118018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7" name="TextBox 76">
              <a:extLst>
                <a:ext uri="{FF2B5EF4-FFF2-40B4-BE49-F238E27FC236}">
                  <a16:creationId xmlns:a16="http://schemas.microsoft.com/office/drawing/2014/main" id="{936B18F0-5CF3-408D-9647-9D7AD25F0A8A}"/>
                </a:ext>
              </a:extLst>
            </p:cNvPr>
            <p:cNvSpPr txBox="1"/>
            <p:nvPr/>
          </p:nvSpPr>
          <p:spPr>
            <a:xfrm>
              <a:off x="4477478" y="6273668"/>
              <a:ext cx="10176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err="1">
                  <a:latin typeface="Times New Roman" panose="02020603050405020304" pitchFamily="18" charset="0"/>
                  <a:cs typeface="Times New Roman" panose="02020603050405020304" pitchFamily="18" charset="0"/>
                </a:rPr>
                <a:t>u</a:t>
              </a:r>
              <a:r>
                <a:rPr lang="en-US" altLang="zh-CN" sz="2400" baseline="-2500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13" name="TextBox 12">
              <a:extLst>
                <a:ext uri="{FF2B5EF4-FFF2-40B4-BE49-F238E27FC236}">
                  <a16:creationId xmlns:a16="http://schemas.microsoft.com/office/drawing/2014/main" id="{C02F9115-C9EE-9834-12E0-0BC73135E7AD}"/>
                </a:ext>
              </a:extLst>
            </p:cNvPr>
            <p:cNvSpPr txBox="1"/>
            <p:nvPr/>
          </p:nvSpPr>
          <p:spPr>
            <a:xfrm>
              <a:off x="2011694" y="5506070"/>
              <a:ext cx="10176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Input</a:t>
              </a:r>
              <a:endParaRPr kumimoji="0" lang="zh-CN" altLang="en-US"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15" name="TextBox 14">
              <a:extLst>
                <a:ext uri="{FF2B5EF4-FFF2-40B4-BE49-F238E27FC236}">
                  <a16:creationId xmlns:a16="http://schemas.microsoft.com/office/drawing/2014/main" id="{C19F336C-B713-B1C6-8A96-22D3BF3E333B}"/>
                </a:ext>
              </a:extLst>
            </p:cNvPr>
            <p:cNvSpPr txBox="1"/>
            <p:nvPr/>
          </p:nvSpPr>
          <p:spPr>
            <a:xfrm>
              <a:off x="1692789" y="6101018"/>
              <a:ext cx="169783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Sine wave with random phases</a:t>
              </a:r>
              <a:endParaRPr kumimoji="0" lang="zh-CN" altLang="en-US" sz="1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2A058F1-57CC-5068-3846-2D7D6E4E1F4E}"/>
                    </a:ext>
                  </a:extLst>
                </p:cNvPr>
                <p:cNvSpPr txBox="1"/>
                <p:nvPr/>
              </p:nvSpPr>
              <p:spPr>
                <a:xfrm>
                  <a:off x="8982976" y="5851355"/>
                  <a:ext cx="58416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𝑦</m:t>
                                </m:r>
                              </m:e>
                            </m:acc>
                          </m:e>
                          <m:sub>
                            <m:r>
                              <a:rPr lang="en-US" altLang="zh-CN" sz="2000" b="0" i="1" smtClean="0">
                                <a:latin typeface="Cambria Math" panose="02040503050406030204" pitchFamily="18" charset="0"/>
                              </a:rPr>
                              <m:t>𝑡</m:t>
                            </m:r>
                          </m:sub>
                        </m:sSub>
                      </m:oMath>
                    </m:oMathPara>
                  </a14:m>
                  <a:endParaRPr lang="en-US" sz="2000"/>
                </a:p>
              </p:txBody>
            </p:sp>
          </mc:Choice>
          <mc:Fallback xmlns="">
            <p:sp>
              <p:nvSpPr>
                <p:cNvPr id="31" name="TextBox 30">
                  <a:extLst>
                    <a:ext uri="{FF2B5EF4-FFF2-40B4-BE49-F238E27FC236}">
                      <a16:creationId xmlns:a16="http://schemas.microsoft.com/office/drawing/2014/main" id="{52A058F1-57CC-5068-3846-2D7D6E4E1F4E}"/>
                    </a:ext>
                  </a:extLst>
                </p:cNvPr>
                <p:cNvSpPr txBox="1">
                  <a:spLocks noRot="1" noChangeAspect="1" noMove="1" noResize="1" noEditPoints="1" noAdjustHandles="1" noChangeArrowheads="1" noChangeShapeType="1" noTextEdit="1"/>
                </p:cNvSpPr>
                <p:nvPr/>
              </p:nvSpPr>
              <p:spPr>
                <a:xfrm>
                  <a:off x="8982976" y="5851355"/>
                  <a:ext cx="584163" cy="369332"/>
                </a:xfrm>
                <a:prstGeom prst="rect">
                  <a:avLst/>
                </a:prstGeom>
                <a:blipFill>
                  <a:blip r:embed="rId4"/>
                  <a:stretch>
                    <a:fillRect b="-1000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F5836F5-7DB0-2E26-12D3-721C7D6AB919}"/>
                    </a:ext>
                  </a:extLst>
                </p:cNvPr>
                <p:cNvSpPr txBox="1"/>
                <p:nvPr/>
              </p:nvSpPr>
              <p:spPr>
                <a:xfrm>
                  <a:off x="11189444" y="5890533"/>
                  <a:ext cx="58416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𝑧</m:t>
                                </m:r>
                              </m:e>
                            </m:acc>
                          </m:e>
                          <m:sub>
                            <m:r>
                              <a:rPr lang="en-US" altLang="zh-CN" sz="2000" b="0" i="1" smtClean="0">
                                <a:latin typeface="Cambria Math" panose="02040503050406030204" pitchFamily="18" charset="0"/>
                              </a:rPr>
                              <m:t>𝑡</m:t>
                            </m:r>
                          </m:sub>
                        </m:sSub>
                      </m:oMath>
                    </m:oMathPara>
                  </a14:m>
                  <a:endParaRPr lang="en-US" sz="2000" dirty="0"/>
                </a:p>
              </p:txBody>
            </p:sp>
          </mc:Choice>
          <mc:Fallback xmlns="">
            <p:sp>
              <p:nvSpPr>
                <p:cNvPr id="32" name="TextBox 31">
                  <a:extLst>
                    <a:ext uri="{FF2B5EF4-FFF2-40B4-BE49-F238E27FC236}">
                      <a16:creationId xmlns:a16="http://schemas.microsoft.com/office/drawing/2014/main" id="{EF5836F5-7DB0-2E26-12D3-721C7D6AB919}"/>
                    </a:ext>
                  </a:extLst>
                </p:cNvPr>
                <p:cNvSpPr txBox="1">
                  <a:spLocks noRot="1" noChangeAspect="1" noMove="1" noResize="1" noEditPoints="1" noAdjustHandles="1" noChangeArrowheads="1" noChangeShapeType="1" noTextEdit="1"/>
                </p:cNvSpPr>
                <p:nvPr/>
              </p:nvSpPr>
              <p:spPr>
                <a:xfrm>
                  <a:off x="11189444" y="5890533"/>
                  <a:ext cx="584163" cy="369332"/>
                </a:xfrm>
                <a:prstGeom prst="rect">
                  <a:avLst/>
                </a:prstGeom>
                <a:blipFill>
                  <a:blip r:embed="rId5"/>
                  <a:stretch>
                    <a:fillRect b="-3333"/>
                  </a:stretch>
                </a:blipFill>
                <a:ln w="12700" cap="flat">
                  <a:noFill/>
                  <a:miter lim="400000"/>
                </a:ln>
                <a:effectLst/>
              </p:spPr>
              <p:txBody>
                <a:bodyPr/>
                <a:lstStyle/>
                <a:p>
                  <a:r>
                    <a:rPr lang="en-US">
                      <a:noFill/>
                    </a:rPr>
                    <a:t> </a:t>
                  </a:r>
                </a:p>
              </p:txBody>
            </p:sp>
          </mc:Fallback>
        </mc:AlternateContent>
        <p:sp>
          <p:nvSpPr>
            <p:cNvPr id="33" name="TextBox 32">
              <a:extLst>
                <a:ext uri="{FF2B5EF4-FFF2-40B4-BE49-F238E27FC236}">
                  <a16:creationId xmlns:a16="http://schemas.microsoft.com/office/drawing/2014/main" id="{6F9C73AC-6D4D-1EDF-9E11-39D8EA4DB113}"/>
                </a:ext>
              </a:extLst>
            </p:cNvPr>
            <p:cNvSpPr txBox="1"/>
            <p:nvPr/>
          </p:nvSpPr>
          <p:spPr>
            <a:xfrm>
              <a:off x="8985093" y="5239747"/>
              <a:ext cx="47389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err="1">
                  <a:latin typeface="Times New Roman" panose="02020603050405020304" pitchFamily="18" charset="0"/>
                  <a:cs typeface="Times New Roman" panose="02020603050405020304" pitchFamily="18" charset="0"/>
                </a:rPr>
                <a:t>y</a:t>
              </a:r>
              <a:r>
                <a:rPr lang="en-US" altLang="zh-CN" sz="2400" baseline="-2500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3" name="Rectangle 2">
              <a:extLst>
                <a:ext uri="{FF2B5EF4-FFF2-40B4-BE49-F238E27FC236}">
                  <a16:creationId xmlns:a16="http://schemas.microsoft.com/office/drawing/2014/main" id="{37D56251-1C4B-6EC2-3027-5563F7DBB27D}"/>
                </a:ext>
              </a:extLst>
            </p:cNvPr>
            <p:cNvSpPr>
              <a:spLocks noChangeAspect="1"/>
            </p:cNvSpPr>
            <p:nvPr/>
          </p:nvSpPr>
          <p:spPr>
            <a:xfrm>
              <a:off x="6746540" y="7379618"/>
              <a:ext cx="1620000" cy="10800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400" dirty="0">
                  <a:solidFill>
                    <a:schemeClr val="tx1"/>
                  </a:solidFill>
                  <a:latin typeface="Times New Roman" panose="02020603050405020304" pitchFamily="18" charset="0"/>
                  <a:ea typeface="Helvetica Neue Medium"/>
                  <a:cs typeface="Times New Roman" panose="02020603050405020304" pitchFamily="18" charset="0"/>
                  <a:sym typeface="Helvetica Neue Medium"/>
                </a:rPr>
                <a:t>Linear </a:t>
              </a:r>
              <a:r>
                <a:rPr lang="en-US" altLang="zh-CN" sz="2400" dirty="0" err="1">
                  <a:solidFill>
                    <a:schemeClr val="tx1"/>
                  </a:solidFill>
                  <a:latin typeface="Times New Roman" panose="02020603050405020304" pitchFamily="18" charset="0"/>
                  <a:ea typeface="Helvetica Neue Medium"/>
                  <a:cs typeface="Times New Roman" panose="02020603050405020304" pitchFamily="18" charset="0"/>
                  <a:sym typeface="Helvetica Neue Medium"/>
                </a:rPr>
                <a:t>Approx</a:t>
              </a:r>
              <a:endParaRPr kumimoji="0" lang="zh-CN" altLang="en-US" sz="2400" b="0" i="0" u="none" strike="noStrike" cap="none" spc="0" normalizeH="0" baseline="0" dirty="0">
                <a:ln>
                  <a:noFill/>
                </a:ln>
                <a:solidFill>
                  <a:schemeClr val="tx1"/>
                </a:solidFill>
                <a:effectLst/>
                <a:uFillTx/>
                <a:latin typeface="Times New Roman" panose="02020603050405020304" pitchFamily="18" charset="0"/>
                <a:ea typeface="Helvetica Neue Medium"/>
                <a:cs typeface="Times New Roman" panose="02020603050405020304" pitchFamily="18" charset="0"/>
                <a:sym typeface="Helvetica Neue Medium"/>
              </a:endParaRPr>
            </a:p>
          </p:txBody>
        </p:sp>
      </p:grpSp>
    </p:spTree>
    <p:extLst>
      <p:ext uri="{BB962C8B-B14F-4D97-AF65-F5344CB8AC3E}">
        <p14:creationId xmlns:p14="http://schemas.microsoft.com/office/powerpoint/2010/main" val="139118856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p:cNvGrpSpPr/>
          <p:nvPr/>
        </p:nvGrpSpPr>
        <p:grpSpPr>
          <a:xfrm>
            <a:off x="-4067" y="-3501"/>
            <a:ext cx="13019284" cy="9760602"/>
            <a:chOff x="0" y="0"/>
            <a:chExt cx="13019283" cy="9760600"/>
          </a:xfrm>
        </p:grpSpPr>
        <p:sp>
          <p:nvSpPr>
            <p:cNvPr id="266"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67"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7" name="Feedback control is central to intelligent behavior">
            <a:extLst>
              <a:ext uri="{FF2B5EF4-FFF2-40B4-BE49-F238E27FC236}">
                <a16:creationId xmlns:a16="http://schemas.microsoft.com/office/drawing/2014/main" id="{6AB90EEE-7CA4-FCBC-91AA-5972DBDCF830}"/>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RNN</a:t>
            </a:r>
            <a:endParaRPr b="1">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3A39BE2-DD74-F0D6-3714-E4AD481BCA3B}"/>
              </a:ext>
            </a:extLst>
          </p:cNvPr>
          <p:cNvPicPr>
            <a:picLocks noChangeAspect="1"/>
          </p:cNvPicPr>
          <p:nvPr/>
        </p:nvPicPr>
        <p:blipFill rotWithShape="1">
          <a:blip r:embed="rId3"/>
          <a:srcRect l="7555" t="42013" r="7373" b="42543"/>
          <a:stretch/>
        </p:blipFill>
        <p:spPr>
          <a:xfrm>
            <a:off x="920081" y="4853321"/>
            <a:ext cx="9250680" cy="1096252"/>
          </a:xfrm>
          <a:prstGeom prst="rect">
            <a:avLst/>
          </a:prstGeom>
        </p:spPr>
      </p:pic>
      <p:pic>
        <p:nvPicPr>
          <p:cNvPr id="5" name="Picture 4">
            <a:extLst>
              <a:ext uri="{FF2B5EF4-FFF2-40B4-BE49-F238E27FC236}">
                <a16:creationId xmlns:a16="http://schemas.microsoft.com/office/drawing/2014/main" id="{D4A9F446-B9F9-C291-94D8-C1B56C27E7D8}"/>
              </a:ext>
            </a:extLst>
          </p:cNvPr>
          <p:cNvPicPr>
            <a:picLocks noChangeAspect="1"/>
          </p:cNvPicPr>
          <p:nvPr/>
        </p:nvPicPr>
        <p:blipFill>
          <a:blip r:embed="rId4"/>
          <a:stretch>
            <a:fillRect/>
          </a:stretch>
        </p:blipFill>
        <p:spPr>
          <a:xfrm>
            <a:off x="3142565" y="1146214"/>
            <a:ext cx="7297065" cy="3781868"/>
          </a:xfrm>
          <a:prstGeom prst="rect">
            <a:avLst/>
          </a:prstGeom>
        </p:spPr>
      </p:pic>
      <p:grpSp>
        <p:nvGrpSpPr>
          <p:cNvPr id="12" name="Group 11">
            <a:extLst>
              <a:ext uri="{FF2B5EF4-FFF2-40B4-BE49-F238E27FC236}">
                <a16:creationId xmlns:a16="http://schemas.microsoft.com/office/drawing/2014/main" id="{4C11A3DE-DEA7-1344-FA45-B6AF980ED4F6}"/>
              </a:ext>
            </a:extLst>
          </p:cNvPr>
          <p:cNvGrpSpPr/>
          <p:nvPr/>
        </p:nvGrpSpPr>
        <p:grpSpPr>
          <a:xfrm>
            <a:off x="920081" y="5735234"/>
            <a:ext cx="7272699" cy="730286"/>
            <a:chOff x="1647190" y="6303184"/>
            <a:chExt cx="7272699" cy="730286"/>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B20402-90F7-93B6-2A21-18E47475A363}"/>
                    </a:ext>
                  </a:extLst>
                </p:cNvPr>
                <p:cNvSpPr txBox="1"/>
                <p:nvPr/>
              </p:nvSpPr>
              <p:spPr>
                <a:xfrm>
                  <a:off x="6645910" y="6303184"/>
                  <a:ext cx="2273979" cy="687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r>
                    <a:rPr lang="en-US" altLang="zh-CN" sz="200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Notice that </a:t>
                  </a:r>
                  <a14:m>
                    <m:oMath xmlns:m="http://schemas.openxmlformats.org/officeDocument/2006/math">
                      <m:r>
                        <m:rPr>
                          <m:sty m:val="p"/>
                        </m:rPr>
                        <a:rPr lang="en-US" altLang="zh-CN" sz="2000">
                          <a:latin typeface="Cambria Math" panose="02040503050406030204" pitchFamily="18" charset="0"/>
                        </a:rPr>
                        <m:t>H</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𝑦</m:t>
                          </m:r>
                        </m:e>
                      </m:acc>
                      <m:r>
                        <a:rPr lang="en-US" altLang="zh-CN" sz="2000" b="0" i="1" smtClean="0">
                          <a:latin typeface="Cambria Math" panose="02040503050406030204" pitchFamily="18" charset="0"/>
                        </a:rPr>
                        <m:t>=0</m:t>
                      </m:r>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D3B20402-90F7-93B6-2A21-18E47475A363}"/>
                    </a:ext>
                  </a:extLst>
                </p:cNvPr>
                <p:cNvSpPr txBox="1">
                  <a:spLocks noRot="1" noChangeAspect="1" noMove="1" noResize="1" noEditPoints="1" noAdjustHandles="1" noChangeArrowheads="1" noChangeShapeType="1" noTextEdit="1"/>
                </p:cNvSpPr>
                <p:nvPr/>
              </p:nvSpPr>
              <p:spPr>
                <a:xfrm>
                  <a:off x="6645910" y="6303184"/>
                  <a:ext cx="2273979" cy="687368"/>
                </a:xfrm>
                <a:prstGeom prst="rect">
                  <a:avLst/>
                </a:prstGeom>
                <a:blipFill>
                  <a:blip r:embed="rId5"/>
                  <a:stretch>
                    <a:fillRect l="-7222" r="-1111" b="-21818"/>
                  </a:stretch>
                </a:blipFill>
                <a:ln w="12700" cap="flat">
                  <a:noFill/>
                  <a:miter lim="400000"/>
                </a:ln>
                <a:effectLst/>
              </p:spPr>
              <p:txBody>
                <a:bodyPr/>
                <a:lstStyle/>
                <a:p>
                  <a:r>
                    <a:rPr lang="en-US">
                      <a:noFill/>
                    </a:rPr>
                    <a:t> </a:t>
                  </a:r>
                </a:p>
              </p:txBody>
            </p:sp>
          </mc:Fallback>
        </mc:AlternateContent>
        <p:pic>
          <p:nvPicPr>
            <p:cNvPr id="8" name="Picture 7">
              <a:extLst>
                <a:ext uri="{FF2B5EF4-FFF2-40B4-BE49-F238E27FC236}">
                  <a16:creationId xmlns:a16="http://schemas.microsoft.com/office/drawing/2014/main" id="{B9832BFE-7E6C-2D8B-8F1A-E8CBAEBAF716}"/>
                </a:ext>
              </a:extLst>
            </p:cNvPr>
            <p:cNvPicPr>
              <a:picLocks noChangeAspect="1"/>
            </p:cNvPicPr>
            <p:nvPr/>
          </p:nvPicPr>
          <p:blipFill rotWithShape="1">
            <a:blip r:embed="rId3"/>
            <a:srcRect l="1434" t="57034" r="53858" b="36570"/>
            <a:stretch/>
          </p:blipFill>
          <p:spPr>
            <a:xfrm>
              <a:off x="1647190" y="6579523"/>
              <a:ext cx="4861560" cy="453947"/>
            </a:xfrm>
            <a:prstGeom prst="rect">
              <a:avLst/>
            </a:prstGeom>
          </p:spPr>
        </p:pic>
      </p:grpSp>
      <p:pic>
        <p:nvPicPr>
          <p:cNvPr id="11" name="Picture 10">
            <a:extLst>
              <a:ext uri="{FF2B5EF4-FFF2-40B4-BE49-F238E27FC236}">
                <a16:creationId xmlns:a16="http://schemas.microsoft.com/office/drawing/2014/main" id="{B83D26DB-95B2-0B24-31B7-8DA13D081972}"/>
              </a:ext>
            </a:extLst>
          </p:cNvPr>
          <p:cNvPicPr>
            <a:picLocks noChangeAspect="1"/>
          </p:cNvPicPr>
          <p:nvPr/>
        </p:nvPicPr>
        <p:blipFill rotWithShape="1">
          <a:blip r:embed="rId3"/>
          <a:srcRect l="4580" t="62637" r="20579" b="29868"/>
          <a:stretch/>
        </p:blipFill>
        <p:spPr>
          <a:xfrm>
            <a:off x="920081" y="7016866"/>
            <a:ext cx="8138160" cy="531989"/>
          </a:xfrm>
          <a:prstGeom prst="rect">
            <a:avLst/>
          </a:prstGeom>
        </p:spPr>
      </p:pic>
      <p:pic>
        <p:nvPicPr>
          <p:cNvPr id="13" name="Picture 12">
            <a:extLst>
              <a:ext uri="{FF2B5EF4-FFF2-40B4-BE49-F238E27FC236}">
                <a16:creationId xmlns:a16="http://schemas.microsoft.com/office/drawing/2014/main" id="{90947C9B-E2E2-9C86-0B52-E501DBCF800A}"/>
              </a:ext>
            </a:extLst>
          </p:cNvPr>
          <p:cNvPicPr>
            <a:picLocks noChangeAspect="1"/>
          </p:cNvPicPr>
          <p:nvPr/>
        </p:nvPicPr>
        <p:blipFill rotWithShape="1">
          <a:blip r:embed="rId3"/>
          <a:srcRect l="16911" t="69693" r="16463" b="17145"/>
          <a:stretch/>
        </p:blipFill>
        <p:spPr>
          <a:xfrm>
            <a:off x="1039225" y="7583844"/>
            <a:ext cx="7244995" cy="934278"/>
          </a:xfrm>
          <a:prstGeom prst="rect">
            <a:avLst/>
          </a:prstGeom>
        </p:spPr>
      </p:pic>
      <p:pic>
        <p:nvPicPr>
          <p:cNvPr id="14" name="Picture 13">
            <a:extLst>
              <a:ext uri="{FF2B5EF4-FFF2-40B4-BE49-F238E27FC236}">
                <a16:creationId xmlns:a16="http://schemas.microsoft.com/office/drawing/2014/main" id="{2AF93882-F6A3-5F07-F430-F89634BDA106}"/>
              </a:ext>
            </a:extLst>
          </p:cNvPr>
          <p:cNvPicPr>
            <a:picLocks noChangeAspect="1"/>
          </p:cNvPicPr>
          <p:nvPr/>
        </p:nvPicPr>
        <p:blipFill rotWithShape="1">
          <a:blip r:embed="rId3"/>
          <a:srcRect l="1986" t="83478" r="63117" b="9444"/>
          <a:stretch/>
        </p:blipFill>
        <p:spPr>
          <a:xfrm>
            <a:off x="1039225" y="8612519"/>
            <a:ext cx="3794761" cy="502465"/>
          </a:xfrm>
          <a:prstGeom prst="rect">
            <a:avLst/>
          </a:prstGeom>
        </p:spPr>
      </p:pic>
      <p:sp>
        <p:nvSpPr>
          <p:cNvPr id="15" name="TextBox 14">
            <a:extLst>
              <a:ext uri="{FF2B5EF4-FFF2-40B4-BE49-F238E27FC236}">
                <a16:creationId xmlns:a16="http://schemas.microsoft.com/office/drawing/2014/main" id="{DDFFEDAA-75C9-AA04-D2A5-C468F3C6CA7E}"/>
              </a:ext>
            </a:extLst>
          </p:cNvPr>
          <p:cNvSpPr txBox="1"/>
          <p:nvPr/>
        </p:nvSpPr>
        <p:spPr>
          <a:xfrm>
            <a:off x="361887" y="1237480"/>
            <a:ext cx="409709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lnSpc>
                <a:spcPct val="100000"/>
              </a:lnSpc>
              <a:spcBef>
                <a:spcPts val="0"/>
              </a:spcBef>
            </a:pPr>
            <a:r>
              <a:rPr lang="en-US" altLang="zh-CN" sz="2000" u="sng" dirty="0">
                <a:latin typeface="Times New Roman" panose="02020603050405020304" pitchFamily="18" charset="0"/>
                <a:cs typeface="Times New Roman" panose="02020603050405020304" pitchFamily="18" charset="0"/>
              </a:rPr>
              <a:t>Discreate-time Tracking Problem</a:t>
            </a:r>
            <a:endParaRPr kumimoji="0" lang="en-US" altLang="zh-CN" sz="2000" b="0" i="0" u="sng"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121885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p:cNvGrpSpPr/>
          <p:nvPr/>
        </p:nvGrpSpPr>
        <p:grpSpPr>
          <a:xfrm>
            <a:off x="-4067" y="-3501"/>
            <a:ext cx="13019284" cy="9760602"/>
            <a:chOff x="0" y="0"/>
            <a:chExt cx="13019283" cy="9760600"/>
          </a:xfrm>
        </p:grpSpPr>
        <p:sp>
          <p:nvSpPr>
            <p:cNvPr id="266"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67"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7" name="Feedback control is central to intelligent behavior">
            <a:extLst>
              <a:ext uri="{FF2B5EF4-FFF2-40B4-BE49-F238E27FC236}">
                <a16:creationId xmlns:a16="http://schemas.microsoft.com/office/drawing/2014/main" id="{6AB90EEE-7CA4-FCBC-91AA-5972DBDCF830}"/>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RNN</a:t>
            </a:r>
            <a:endParaRPr b="1">
              <a:latin typeface="Cambria" panose="02040503050406030204" pitchFamily="18" charset="0"/>
              <a:ea typeface="Cambria" panose="02040503050406030204" pitchFamily="18" charset="0"/>
            </a:endParaRPr>
          </a:p>
        </p:txBody>
      </p:sp>
      <p:pic>
        <p:nvPicPr>
          <p:cNvPr id="4" name="Picture 3" descr="A graph of an orange line&#10;&#10;Description automatically generated">
            <a:extLst>
              <a:ext uri="{FF2B5EF4-FFF2-40B4-BE49-F238E27FC236}">
                <a16:creationId xmlns:a16="http://schemas.microsoft.com/office/drawing/2014/main" id="{4D073A8F-A37A-C937-C890-BA8BD4D0F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24" y="1072461"/>
            <a:ext cx="8152651" cy="4076326"/>
          </a:xfrm>
          <a:prstGeom prst="rect">
            <a:avLst/>
          </a:prstGeom>
        </p:spPr>
      </p:pic>
      <p:pic>
        <p:nvPicPr>
          <p:cNvPr id="6" name="Picture 5" descr="A blue line on a white background&#10;&#10;Description automatically generated">
            <a:extLst>
              <a:ext uri="{FF2B5EF4-FFF2-40B4-BE49-F238E27FC236}">
                <a16:creationId xmlns:a16="http://schemas.microsoft.com/office/drawing/2014/main" id="{8CB1D186-E517-5E62-4D05-5EAC5E83A4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624" y="5148787"/>
            <a:ext cx="8152651" cy="4076326"/>
          </a:xfrm>
          <a:prstGeom prst="rect">
            <a:avLst/>
          </a:prstGeom>
        </p:spPr>
      </p:pic>
    </p:spTree>
    <p:extLst>
      <p:ext uri="{BB962C8B-B14F-4D97-AF65-F5344CB8AC3E}">
        <p14:creationId xmlns:p14="http://schemas.microsoft.com/office/powerpoint/2010/main" val="274862333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p:cNvGrpSpPr/>
          <p:nvPr/>
        </p:nvGrpSpPr>
        <p:grpSpPr>
          <a:xfrm>
            <a:off x="-7242" y="0"/>
            <a:ext cx="13019284" cy="9760602"/>
            <a:chOff x="0" y="0"/>
            <a:chExt cx="13019283" cy="9760600"/>
          </a:xfrm>
        </p:grpSpPr>
        <p:sp>
          <p:nvSpPr>
            <p:cNvPr id="266"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67"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5" name="TextBox 4">
            <a:extLst>
              <a:ext uri="{FF2B5EF4-FFF2-40B4-BE49-F238E27FC236}">
                <a16:creationId xmlns:a16="http://schemas.microsoft.com/office/drawing/2014/main" id="{3AABF110-1D38-34D0-655F-1F6AA43C633A}"/>
              </a:ext>
            </a:extLst>
          </p:cNvPr>
          <p:cNvSpPr txBox="1"/>
          <p:nvPr/>
        </p:nvSpPr>
        <p:spPr>
          <a:xfrm>
            <a:off x="920081" y="1259443"/>
            <a:ext cx="11652919"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defTabSz="1733930" rtl="0" fontAlgn="auto" latinLnBrk="0" hangingPunct="0">
              <a:lnSpc>
                <a:spcPct val="150000"/>
              </a:lnSpc>
              <a:spcBef>
                <a:spcPts val="0"/>
              </a:spcBef>
              <a:spcAft>
                <a:spcPts val="0"/>
              </a:spcAft>
              <a:buClrTx/>
              <a:buSzTx/>
              <a:tabLst/>
            </a:pPr>
            <a:r>
              <a:rPr lang="en-US" altLang="zh-CN" sz="2800" dirty="0">
                <a:latin typeface="Times New Roman" panose="02020603050405020304" pitchFamily="18" charset="0"/>
                <a:cs typeface="Times New Roman" panose="02020603050405020304" pitchFamily="18" charset="0"/>
              </a:rPr>
              <a:t>Step 1: </a:t>
            </a:r>
            <a:r>
              <a:rPr kumimoji="0" lang="en-US" altLang="zh-C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Make the initial network to output the target using feedback control</a:t>
            </a:r>
          </a:p>
          <a:p>
            <a:pPr marR="0" defTabSz="1733930" rtl="0" fontAlgn="auto" latinLnBrk="0" hangingPunct="0">
              <a:lnSpc>
                <a:spcPct val="150000"/>
              </a:lnSpc>
              <a:spcBef>
                <a:spcPts val="0"/>
              </a:spcBef>
              <a:spcAft>
                <a:spcPts val="0"/>
              </a:spcAft>
              <a:buClrTx/>
              <a:buSzTx/>
              <a:tabLst/>
            </a:pPr>
            <a:r>
              <a:rPr lang="en-US" altLang="zh-CN" sz="2800" dirty="0">
                <a:latin typeface="Times New Roman" panose="02020603050405020304" pitchFamily="18" charset="0"/>
                <a:cs typeface="Times New Roman" panose="02020603050405020304" pitchFamily="18" charset="0"/>
              </a:rPr>
              <a:t>Step 2: Hebbian learning on readout weights</a:t>
            </a:r>
            <a:endParaRPr kumimoji="0" lang="en-US" altLang="zh-C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7" name="Feedback control is central to intelligent behavior">
            <a:extLst>
              <a:ext uri="{FF2B5EF4-FFF2-40B4-BE49-F238E27FC236}">
                <a16:creationId xmlns:a16="http://schemas.microsoft.com/office/drawing/2014/main" id="{6AB90EEE-7CA4-FCBC-91AA-5972DBDCF830}"/>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3. RNN</a:t>
            </a:r>
            <a:endParaRPr b="1">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44391BA2-75BE-1ED6-165E-63374AEE39F3}"/>
              </a:ext>
            </a:extLst>
          </p:cNvPr>
          <p:cNvSpPr txBox="1"/>
          <p:nvPr/>
        </p:nvSpPr>
        <p:spPr>
          <a:xfrm>
            <a:off x="7762126" y="6820626"/>
            <a:ext cx="4091420" cy="5180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defTabSz="1733930" rtl="0" fontAlgn="auto" latinLnBrk="0" hangingPunct="0">
              <a:lnSpc>
                <a:spcPct val="150000"/>
              </a:lnSpc>
              <a:spcBef>
                <a:spcPts val="0"/>
              </a:spcBef>
              <a:spcAft>
                <a:spcPts val="0"/>
              </a:spcAft>
              <a:buClrTx/>
              <a:buSzTx/>
              <a:tabLst/>
            </a:pPr>
            <a:r>
              <a:rPr lang="en-US" altLang="zh-CN" sz="1800" dirty="0">
                <a:latin typeface="Times New Roman" panose="02020603050405020304" pitchFamily="18" charset="0"/>
                <a:cs typeface="Times New Roman" panose="02020603050405020304" pitchFamily="18" charset="0"/>
              </a:rPr>
              <a:t>Hebbian Covariance Rule:</a:t>
            </a:r>
            <a:endParaRPr kumimoji="0" lang="en-US" altLang="zh-CN"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pic>
        <p:nvPicPr>
          <p:cNvPr id="8" name="Picture 7">
            <a:extLst>
              <a:ext uri="{FF2B5EF4-FFF2-40B4-BE49-F238E27FC236}">
                <a16:creationId xmlns:a16="http://schemas.microsoft.com/office/drawing/2014/main" id="{3BF6A97E-133F-4581-DF3D-D732AA195FDB}"/>
              </a:ext>
            </a:extLst>
          </p:cNvPr>
          <p:cNvPicPr>
            <a:picLocks noChangeAspect="1"/>
          </p:cNvPicPr>
          <p:nvPr/>
        </p:nvPicPr>
        <p:blipFill>
          <a:blip r:embed="rId3"/>
          <a:stretch>
            <a:fillRect/>
          </a:stretch>
        </p:blipFill>
        <p:spPr>
          <a:xfrm>
            <a:off x="7762126" y="7251366"/>
            <a:ext cx="4396230" cy="1188776"/>
          </a:xfrm>
          <a:prstGeom prst="rect">
            <a:avLst/>
          </a:prstGeom>
        </p:spPr>
      </p:pic>
      <p:sp>
        <p:nvSpPr>
          <p:cNvPr id="9" name="TextBox 8">
            <a:extLst>
              <a:ext uri="{FF2B5EF4-FFF2-40B4-BE49-F238E27FC236}">
                <a16:creationId xmlns:a16="http://schemas.microsoft.com/office/drawing/2014/main" id="{A2A14162-C17C-4FA8-AC5E-27A707C8257A}"/>
              </a:ext>
            </a:extLst>
          </p:cNvPr>
          <p:cNvSpPr txBox="1"/>
          <p:nvPr/>
        </p:nvSpPr>
        <p:spPr>
          <a:xfrm>
            <a:off x="7541304" y="8310289"/>
            <a:ext cx="5500686"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defTabSz="1733930" rtl="0" fontAlgn="auto" latinLnBrk="0" hangingPunct="0">
              <a:lnSpc>
                <a:spcPct val="150000"/>
              </a:lnSpc>
              <a:spcBef>
                <a:spcPts val="0"/>
              </a:spcBef>
              <a:spcAft>
                <a:spcPts val="0"/>
              </a:spcAft>
              <a:buClrTx/>
              <a:buSzTx/>
              <a:tabLst/>
            </a:pPr>
            <a:r>
              <a:rPr lang="en-US" altLang="zh-CN" sz="1800" dirty="0">
                <a:latin typeface="Times New Roman" panose="02020603050405020304" pitchFamily="18" charset="0"/>
                <a:cs typeface="Times New Roman" panose="02020603050405020304" pitchFamily="18" charset="0"/>
              </a:rPr>
              <a:t>Clipping so that ext. weights &gt;= 0, </a:t>
            </a:r>
            <a:r>
              <a:rPr lang="en-US" altLang="zh-CN" sz="1800" dirty="0" err="1">
                <a:latin typeface="Times New Roman" panose="02020603050405020304" pitchFamily="18" charset="0"/>
                <a:cs typeface="Times New Roman" panose="02020603050405020304" pitchFamily="18" charset="0"/>
              </a:rPr>
              <a:t>inh</a:t>
            </a:r>
            <a:r>
              <a:rPr lang="en-US" altLang="zh-CN" sz="1800" dirty="0">
                <a:latin typeface="Times New Roman" panose="02020603050405020304" pitchFamily="18" charset="0"/>
                <a:cs typeface="Times New Roman" panose="02020603050405020304" pitchFamily="18" charset="0"/>
              </a:rPr>
              <a:t>. weights &gt;= 0 </a:t>
            </a:r>
          </a:p>
          <a:p>
            <a:pPr marR="0" defTabSz="1733930" rtl="0" fontAlgn="auto" latinLnBrk="0" hangingPunct="0">
              <a:lnSpc>
                <a:spcPct val="150000"/>
              </a:lnSpc>
              <a:spcBef>
                <a:spcPts val="0"/>
              </a:spcBef>
              <a:spcAft>
                <a:spcPts val="0"/>
              </a:spcAft>
              <a:buClrTx/>
              <a:buSzTx/>
              <a:tabLst/>
            </a:pPr>
            <a:r>
              <a:rPr lang="en-US" altLang="zh-CN" sz="1800" dirty="0">
                <a:latin typeface="Times New Roman" panose="02020603050405020304" pitchFamily="18" charset="0"/>
                <a:cs typeface="Times New Roman" panose="02020603050405020304" pitchFamily="18" charset="0"/>
              </a:rPr>
              <a:t>Normalization so that ext. and </a:t>
            </a:r>
            <a:r>
              <a:rPr lang="en-US" altLang="zh-CN" sz="1800" dirty="0" err="1">
                <a:latin typeface="Times New Roman" panose="02020603050405020304" pitchFamily="18" charset="0"/>
                <a:cs typeface="Times New Roman" panose="02020603050405020304" pitchFamily="18" charset="0"/>
              </a:rPr>
              <a:t>inh</a:t>
            </a:r>
            <a:r>
              <a:rPr lang="en-US" altLang="zh-CN" sz="1800" dirty="0">
                <a:latin typeface="Times New Roman" panose="02020603050405020304" pitchFamily="18" charset="0"/>
                <a:cs typeface="Times New Roman" panose="02020603050405020304" pitchFamily="18" charset="0"/>
              </a:rPr>
              <a:t>. weights sum constant</a:t>
            </a:r>
            <a:endParaRPr kumimoji="0" lang="en-US" altLang="zh-CN"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grpSp>
        <p:nvGrpSpPr>
          <p:cNvPr id="4" name="Group 3">
            <a:extLst>
              <a:ext uri="{FF2B5EF4-FFF2-40B4-BE49-F238E27FC236}">
                <a16:creationId xmlns:a16="http://schemas.microsoft.com/office/drawing/2014/main" id="{56C189BE-793C-8E81-DA77-DBD20932DFF0}"/>
              </a:ext>
            </a:extLst>
          </p:cNvPr>
          <p:cNvGrpSpPr/>
          <p:nvPr/>
        </p:nvGrpSpPr>
        <p:grpSpPr>
          <a:xfrm>
            <a:off x="665908" y="3620578"/>
            <a:ext cx="11679334" cy="4639486"/>
            <a:chOff x="1692789" y="3820132"/>
            <a:chExt cx="11679334" cy="4639486"/>
          </a:xfrm>
        </p:grpSpPr>
        <p:sp>
          <p:nvSpPr>
            <p:cNvPr id="10" name="Rectangle: Rounded Corners 1">
              <a:extLst>
                <a:ext uri="{FF2B5EF4-FFF2-40B4-BE49-F238E27FC236}">
                  <a16:creationId xmlns:a16="http://schemas.microsoft.com/office/drawing/2014/main" id="{E2F27152-26EC-7A62-8419-884DE1C33B8C}"/>
                </a:ext>
              </a:extLst>
            </p:cNvPr>
            <p:cNvSpPr/>
            <p:nvPr/>
          </p:nvSpPr>
          <p:spPr>
            <a:xfrm>
              <a:off x="5687489" y="4488621"/>
              <a:ext cx="781664" cy="2566220"/>
            </a:xfrm>
            <a:prstGeom prst="roundRect">
              <a:avLst/>
            </a:prstGeom>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F2098465-8977-0375-3CB4-49D3C72294A3}"/>
                </a:ext>
              </a:extLst>
            </p:cNvPr>
            <p:cNvSpPr/>
            <p:nvPr/>
          </p:nvSpPr>
          <p:spPr>
            <a:xfrm>
              <a:off x="9448532" y="5344028"/>
              <a:ext cx="855406" cy="855406"/>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D9C41B3A-253F-94DE-0935-56135B7C9832}"/>
                </a:ext>
              </a:extLst>
            </p:cNvPr>
            <p:cNvSpPr txBox="1"/>
            <p:nvPr/>
          </p:nvSpPr>
          <p:spPr>
            <a:xfrm>
              <a:off x="10256723" y="5296641"/>
              <a:ext cx="143773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lnSpc>
                  <a:spcPct val="100000"/>
                </a:lnSpc>
                <a:spcBef>
                  <a:spcPts val="0"/>
                </a:spcBef>
              </a:pPr>
              <a:r>
                <a:rPr lang="en-US" altLang="zh-CN" sz="2400" dirty="0">
                  <a:latin typeface="Times New Roman" panose="02020603050405020304" pitchFamily="18" charset="0"/>
                  <a:cs typeface="Times New Roman" panose="02020603050405020304" pitchFamily="18" charset="0"/>
                </a:rPr>
                <a:t>Out</a:t>
              </a:r>
              <a:r>
                <a:rPr kumimoji="0" lang="en-US" altLang="zh-CN"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put </a:t>
              </a:r>
              <a:r>
                <a:rPr lang="en-US" altLang="zh-CN" sz="2400" dirty="0" err="1">
                  <a:latin typeface="Times New Roman" panose="02020603050405020304" pitchFamily="18" charset="0"/>
                  <a:cs typeface="Times New Roman" panose="02020603050405020304" pitchFamily="18" charset="0"/>
                </a:rPr>
                <a:t>z</a:t>
              </a:r>
              <a:r>
                <a:rPr lang="en-US" altLang="zh-CN" sz="2400" baseline="-25000" dirty="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cxnSp>
          <p:nvCxnSpPr>
            <p:cNvPr id="20" name="Straight Arrow Connector 19">
              <a:extLst>
                <a:ext uri="{FF2B5EF4-FFF2-40B4-BE49-F238E27FC236}">
                  <a16:creationId xmlns:a16="http://schemas.microsoft.com/office/drawing/2014/main" id="{D294F622-2A24-0635-7BCF-50D5FBAA7E3F}"/>
                </a:ext>
              </a:extLst>
            </p:cNvPr>
            <p:cNvCxnSpPr>
              <a:cxnSpLocks/>
              <a:endCxn id="10" idx="1"/>
            </p:cNvCxnSpPr>
            <p:nvPr/>
          </p:nvCxnSpPr>
          <p:spPr>
            <a:xfrm>
              <a:off x="3049371" y="5771731"/>
              <a:ext cx="263811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E158B101-7625-9FA5-8FB3-D3024CCFA71B}"/>
                </a:ext>
              </a:extLst>
            </p:cNvPr>
            <p:cNvCxnSpPr>
              <a:cxnSpLocks/>
              <a:stCxn id="10" idx="3"/>
              <a:endCxn id="16" idx="2"/>
            </p:cNvCxnSpPr>
            <p:nvPr/>
          </p:nvCxnSpPr>
          <p:spPr>
            <a:xfrm>
              <a:off x="6469153" y="5771731"/>
              <a:ext cx="2979379"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TextBox 21">
              <a:extLst>
                <a:ext uri="{FF2B5EF4-FFF2-40B4-BE49-F238E27FC236}">
                  <a16:creationId xmlns:a16="http://schemas.microsoft.com/office/drawing/2014/main" id="{D7033562-CE67-B755-B4F4-43F81ABDC32B}"/>
                </a:ext>
              </a:extLst>
            </p:cNvPr>
            <p:cNvSpPr txBox="1"/>
            <p:nvPr/>
          </p:nvSpPr>
          <p:spPr>
            <a:xfrm>
              <a:off x="7527130" y="4887406"/>
              <a:ext cx="141861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Readout weights H</a:t>
              </a:r>
              <a:endParaRPr kumimoji="0" lang="zh-CN" altLang="en-US"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cxnSp>
          <p:nvCxnSpPr>
            <p:cNvPr id="24" name="Connector: Curved 18">
              <a:extLst>
                <a:ext uri="{FF2B5EF4-FFF2-40B4-BE49-F238E27FC236}">
                  <a16:creationId xmlns:a16="http://schemas.microsoft.com/office/drawing/2014/main" id="{C7597088-4B90-DCC3-27BD-EF2B1ED86D65}"/>
                </a:ext>
              </a:extLst>
            </p:cNvPr>
            <p:cNvCxnSpPr>
              <a:stCxn id="10" idx="3"/>
              <a:endCxn id="10" idx="1"/>
            </p:cNvCxnSpPr>
            <p:nvPr/>
          </p:nvCxnSpPr>
          <p:spPr>
            <a:xfrm flipH="1">
              <a:off x="5687489" y="5771731"/>
              <a:ext cx="781664" cy="12700"/>
            </a:xfrm>
            <a:prstGeom prst="curvedConnector5">
              <a:avLst>
                <a:gd name="adj1" fmla="val -61321"/>
                <a:gd name="adj2" fmla="val -17941937"/>
                <a:gd name="adj3" fmla="val 16132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327A787B-1E3E-EA03-839B-2E429BB2BBD3}"/>
                </a:ext>
              </a:extLst>
            </p:cNvPr>
            <p:cNvSpPr txBox="1"/>
            <p:nvPr/>
          </p:nvSpPr>
          <p:spPr>
            <a:xfrm>
              <a:off x="6838987" y="3822519"/>
              <a:ext cx="7308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W</a:t>
              </a:r>
              <a:endParaRPr kumimoji="0" lang="zh-CN" altLang="en-US"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29" name="TextBox 28">
              <a:extLst>
                <a:ext uri="{FF2B5EF4-FFF2-40B4-BE49-F238E27FC236}">
                  <a16:creationId xmlns:a16="http://schemas.microsoft.com/office/drawing/2014/main" id="{B67EC5C1-0878-0C67-9581-7FFB05FB9F6F}"/>
                </a:ext>
              </a:extLst>
            </p:cNvPr>
            <p:cNvSpPr txBox="1"/>
            <p:nvPr/>
          </p:nvSpPr>
          <p:spPr>
            <a:xfrm>
              <a:off x="5821785" y="5532603"/>
              <a:ext cx="47389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err="1">
                  <a:latin typeface="Times New Roman" panose="02020603050405020304" pitchFamily="18" charset="0"/>
                  <a:cs typeface="Times New Roman" panose="02020603050405020304" pitchFamily="18" charset="0"/>
                </a:rPr>
                <a:t>x</a:t>
              </a:r>
              <a:r>
                <a:rPr lang="en-US" altLang="zh-CN" sz="2400" baseline="-2500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30" name="TextBox 29">
              <a:extLst>
                <a:ext uri="{FF2B5EF4-FFF2-40B4-BE49-F238E27FC236}">
                  <a16:creationId xmlns:a16="http://schemas.microsoft.com/office/drawing/2014/main" id="{F70E3724-7A89-0967-7122-746C0B4C1935}"/>
                </a:ext>
              </a:extLst>
            </p:cNvPr>
            <p:cNvSpPr txBox="1"/>
            <p:nvPr/>
          </p:nvSpPr>
          <p:spPr>
            <a:xfrm>
              <a:off x="3656615" y="5267685"/>
              <a:ext cx="10176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a:latin typeface="Times New Roman" panose="02020603050405020304" pitchFamily="18" charset="0"/>
                  <a:cs typeface="Times New Roman" panose="02020603050405020304" pitchFamily="18" charset="0"/>
                </a:rPr>
                <a:t>I</a:t>
              </a:r>
              <a:r>
                <a:rPr lang="en-US" altLang="zh-CN" sz="2400" baseline="-25000">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25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296F5CB-0962-97BD-6BB8-63763DEDE3C9}"/>
                    </a:ext>
                  </a:extLst>
                </p:cNvPr>
                <p:cNvSpPr txBox="1"/>
                <p:nvPr/>
              </p:nvSpPr>
              <p:spPr>
                <a:xfrm>
                  <a:off x="7762126" y="3820132"/>
                  <a:ext cx="5609997" cy="312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𝜎</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𝑡</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𝑊</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𝑠</m:t>
                                </m:r>
                              </m:e>
                            </m:d>
                          </m:e>
                        </m:d>
                      </m:oMath>
                    </m:oMathPara>
                  </a14:m>
                  <a:endParaRPr lang="zh-CN" altLang="en-US" sz="2000" dirty="0"/>
                </a:p>
              </p:txBody>
            </p:sp>
          </mc:Choice>
          <mc:Fallback xmlns="">
            <p:sp>
              <p:nvSpPr>
                <p:cNvPr id="34" name="TextBox 33">
                  <a:extLst>
                    <a:ext uri="{FF2B5EF4-FFF2-40B4-BE49-F238E27FC236}">
                      <a16:creationId xmlns:a16="http://schemas.microsoft.com/office/drawing/2014/main" id="{F296F5CB-0962-97BD-6BB8-63763DEDE3C9}"/>
                    </a:ext>
                  </a:extLst>
                </p:cNvPr>
                <p:cNvSpPr txBox="1">
                  <a:spLocks noRot="1" noChangeAspect="1" noMove="1" noResize="1" noEditPoints="1" noAdjustHandles="1" noChangeArrowheads="1" noChangeShapeType="1" noTextEdit="1"/>
                </p:cNvSpPr>
                <p:nvPr/>
              </p:nvSpPr>
              <p:spPr>
                <a:xfrm>
                  <a:off x="7762126" y="3820132"/>
                  <a:ext cx="5609997" cy="312650"/>
                </a:xfrm>
                <a:prstGeom prst="rect">
                  <a:avLst/>
                </a:prstGeom>
                <a:blipFill>
                  <a:blip r:embed="rId4"/>
                  <a:stretch>
                    <a:fillRect t="-4000" b="-28000"/>
                  </a:stretch>
                </a:blipFill>
                <a:ln w="12700" cap="flat">
                  <a:noFill/>
                  <a:miter lim="400000"/>
                </a:ln>
                <a:effectLst/>
              </p:spPr>
              <p:txBody>
                <a:bodyPr/>
                <a:lstStyle/>
                <a:p>
                  <a:r>
                    <a:rPr lang="en-US">
                      <a:noFill/>
                    </a:rPr>
                    <a:t> </a:t>
                  </a:r>
                </a:p>
              </p:txBody>
            </p:sp>
          </mc:Fallback>
        </mc:AlternateContent>
        <p:sp>
          <p:nvSpPr>
            <p:cNvPr id="35" name="Rectangle 34">
              <a:extLst>
                <a:ext uri="{FF2B5EF4-FFF2-40B4-BE49-F238E27FC236}">
                  <a16:creationId xmlns:a16="http://schemas.microsoft.com/office/drawing/2014/main" id="{082681F1-C352-4CCD-7D91-96209EE23236}"/>
                </a:ext>
              </a:extLst>
            </p:cNvPr>
            <p:cNvSpPr>
              <a:spLocks noChangeAspect="1"/>
            </p:cNvSpPr>
            <p:nvPr/>
          </p:nvSpPr>
          <p:spPr>
            <a:xfrm>
              <a:off x="3519954" y="7379618"/>
              <a:ext cx="1620000" cy="10800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400" dirty="0">
                  <a:solidFill>
                    <a:schemeClr val="tx1"/>
                  </a:solidFill>
                  <a:latin typeface="Times New Roman" panose="02020603050405020304" pitchFamily="18" charset="0"/>
                  <a:ea typeface="Helvetica Neue Medium"/>
                  <a:cs typeface="Times New Roman" panose="02020603050405020304" pitchFamily="18" charset="0"/>
                  <a:sym typeface="Helvetica Neue Medium"/>
                </a:rPr>
                <a:t>LQR</a:t>
              </a:r>
              <a:endParaRPr kumimoji="0" lang="zh-CN" altLang="en-US" sz="2400" b="0" i="0" u="none" strike="noStrike" cap="none" spc="0" normalizeH="0" baseline="0" dirty="0">
                <a:ln>
                  <a:noFill/>
                </a:ln>
                <a:solidFill>
                  <a:schemeClr val="tx1"/>
                </a:solidFill>
                <a:effectLst/>
                <a:uFillTx/>
                <a:latin typeface="Times New Roman" panose="02020603050405020304" pitchFamily="18" charset="0"/>
                <a:ea typeface="Helvetica Neue Medium"/>
                <a:cs typeface="Times New Roman" panose="02020603050405020304" pitchFamily="18" charset="0"/>
                <a:sym typeface="Helvetica Neue Medium"/>
              </a:endParaRPr>
            </a:p>
          </p:txBody>
        </p:sp>
        <p:cxnSp>
          <p:nvCxnSpPr>
            <p:cNvPr id="36" name="Straight Arrow Connector 35">
              <a:extLst>
                <a:ext uri="{FF2B5EF4-FFF2-40B4-BE49-F238E27FC236}">
                  <a16:creationId xmlns:a16="http://schemas.microsoft.com/office/drawing/2014/main" id="{EDD1BAC6-EB51-D671-B0A7-65E1FA30F901}"/>
                </a:ext>
              </a:extLst>
            </p:cNvPr>
            <p:cNvCxnSpPr>
              <a:cxnSpLocks/>
              <a:endCxn id="48" idx="0"/>
            </p:cNvCxnSpPr>
            <p:nvPr/>
          </p:nvCxnSpPr>
          <p:spPr>
            <a:xfrm flipH="1">
              <a:off x="7556540" y="5784431"/>
              <a:ext cx="13340" cy="159518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1AA38259-1CCA-4A95-4B0B-2B7C867A0D37}"/>
                </a:ext>
              </a:extLst>
            </p:cNvPr>
            <p:cNvCxnSpPr>
              <a:cxnSpLocks/>
              <a:stCxn id="48" idx="1"/>
              <a:endCxn id="35" idx="3"/>
            </p:cNvCxnSpPr>
            <p:nvPr/>
          </p:nvCxnSpPr>
          <p:spPr>
            <a:xfrm flipH="1">
              <a:off x="5139954" y="7919618"/>
              <a:ext cx="1606586"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C63029F1-AA24-2366-BB9B-19768DAFE83F}"/>
                </a:ext>
              </a:extLst>
            </p:cNvPr>
            <p:cNvCxnSpPr>
              <a:cxnSpLocks/>
            </p:cNvCxnSpPr>
            <p:nvPr/>
          </p:nvCxnSpPr>
          <p:spPr>
            <a:xfrm>
              <a:off x="4329954" y="6214182"/>
              <a:ext cx="1357535"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3F32974E-BF0A-87EE-0A87-1D7EB8C0D718}"/>
                </a:ext>
              </a:extLst>
            </p:cNvPr>
            <p:cNvCxnSpPr>
              <a:cxnSpLocks/>
              <a:endCxn id="35" idx="0"/>
            </p:cNvCxnSpPr>
            <p:nvPr/>
          </p:nvCxnSpPr>
          <p:spPr>
            <a:xfrm>
              <a:off x="4329954" y="6199434"/>
              <a:ext cx="0" cy="118018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id="{350E6550-A860-6B92-9EDE-226A2B79E497}"/>
                </a:ext>
              </a:extLst>
            </p:cNvPr>
            <p:cNvSpPr txBox="1"/>
            <p:nvPr/>
          </p:nvSpPr>
          <p:spPr>
            <a:xfrm>
              <a:off x="4477478" y="6273668"/>
              <a:ext cx="10176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err="1">
                  <a:latin typeface="Times New Roman" panose="02020603050405020304" pitchFamily="18" charset="0"/>
                  <a:cs typeface="Times New Roman" panose="02020603050405020304" pitchFamily="18" charset="0"/>
                </a:rPr>
                <a:t>u</a:t>
              </a:r>
              <a:r>
                <a:rPr lang="en-US" altLang="zh-CN" sz="2400" baseline="-2500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41" name="TextBox 40">
              <a:extLst>
                <a:ext uri="{FF2B5EF4-FFF2-40B4-BE49-F238E27FC236}">
                  <a16:creationId xmlns:a16="http://schemas.microsoft.com/office/drawing/2014/main" id="{69B93329-2A73-1C5D-8A2B-E17F22D571F9}"/>
                </a:ext>
              </a:extLst>
            </p:cNvPr>
            <p:cNvSpPr txBox="1"/>
            <p:nvPr/>
          </p:nvSpPr>
          <p:spPr>
            <a:xfrm>
              <a:off x="2011694" y="5506070"/>
              <a:ext cx="10176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Input</a:t>
              </a:r>
              <a:endParaRPr kumimoji="0" lang="zh-CN" altLang="en-US" sz="24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42" name="TextBox 41">
              <a:extLst>
                <a:ext uri="{FF2B5EF4-FFF2-40B4-BE49-F238E27FC236}">
                  <a16:creationId xmlns:a16="http://schemas.microsoft.com/office/drawing/2014/main" id="{497D16A9-1040-74B4-29B6-C5A396325326}"/>
                </a:ext>
              </a:extLst>
            </p:cNvPr>
            <p:cNvSpPr txBox="1"/>
            <p:nvPr/>
          </p:nvSpPr>
          <p:spPr>
            <a:xfrm>
              <a:off x="1692789" y="6101018"/>
              <a:ext cx="169783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Sine wave with random phases</a:t>
              </a:r>
              <a:endParaRPr kumimoji="0" lang="zh-CN" altLang="en-US" sz="1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F2A5349-0504-83F8-AC26-8EE989D8436A}"/>
                    </a:ext>
                  </a:extLst>
                </p:cNvPr>
                <p:cNvSpPr txBox="1"/>
                <p:nvPr/>
              </p:nvSpPr>
              <p:spPr>
                <a:xfrm>
                  <a:off x="8982976" y="5851355"/>
                  <a:ext cx="58416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𝑦</m:t>
                                </m:r>
                              </m:e>
                            </m:acc>
                          </m:e>
                          <m:sub>
                            <m:r>
                              <a:rPr lang="en-US" altLang="zh-CN" sz="2000" b="0" i="1" smtClean="0">
                                <a:latin typeface="Cambria Math" panose="02040503050406030204" pitchFamily="18" charset="0"/>
                              </a:rPr>
                              <m:t>𝑡</m:t>
                            </m:r>
                          </m:sub>
                        </m:sSub>
                      </m:oMath>
                    </m:oMathPara>
                  </a14:m>
                  <a:endParaRPr lang="en-US" sz="2000"/>
                </a:p>
              </p:txBody>
            </p:sp>
          </mc:Choice>
          <mc:Fallback xmlns="">
            <p:sp>
              <p:nvSpPr>
                <p:cNvPr id="43" name="TextBox 42">
                  <a:extLst>
                    <a:ext uri="{FF2B5EF4-FFF2-40B4-BE49-F238E27FC236}">
                      <a16:creationId xmlns:a16="http://schemas.microsoft.com/office/drawing/2014/main" id="{6F2A5349-0504-83F8-AC26-8EE989D8436A}"/>
                    </a:ext>
                  </a:extLst>
                </p:cNvPr>
                <p:cNvSpPr txBox="1">
                  <a:spLocks noRot="1" noChangeAspect="1" noMove="1" noResize="1" noEditPoints="1" noAdjustHandles="1" noChangeArrowheads="1" noChangeShapeType="1" noTextEdit="1"/>
                </p:cNvSpPr>
                <p:nvPr/>
              </p:nvSpPr>
              <p:spPr>
                <a:xfrm>
                  <a:off x="8982976" y="5851355"/>
                  <a:ext cx="584163" cy="369332"/>
                </a:xfrm>
                <a:prstGeom prst="rect">
                  <a:avLst/>
                </a:prstGeom>
                <a:blipFill>
                  <a:blip r:embed="rId5"/>
                  <a:stretch>
                    <a:fillRect b="-6452"/>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391063A-70C3-DE7A-1587-9AC0DB1D7B5A}"/>
                    </a:ext>
                  </a:extLst>
                </p:cNvPr>
                <p:cNvSpPr txBox="1"/>
                <p:nvPr/>
              </p:nvSpPr>
              <p:spPr>
                <a:xfrm>
                  <a:off x="11189444" y="5890533"/>
                  <a:ext cx="58416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𝑧</m:t>
                                </m:r>
                              </m:e>
                            </m:acc>
                          </m:e>
                          <m:sub>
                            <m:r>
                              <a:rPr lang="en-US" altLang="zh-CN" sz="2000" b="0" i="1" smtClean="0">
                                <a:latin typeface="Cambria Math" panose="02040503050406030204" pitchFamily="18" charset="0"/>
                              </a:rPr>
                              <m:t>𝑡</m:t>
                            </m:r>
                          </m:sub>
                        </m:sSub>
                      </m:oMath>
                    </m:oMathPara>
                  </a14:m>
                  <a:endParaRPr lang="en-US" sz="2000" dirty="0"/>
                </a:p>
              </p:txBody>
            </p:sp>
          </mc:Choice>
          <mc:Fallback xmlns="">
            <p:sp>
              <p:nvSpPr>
                <p:cNvPr id="44" name="TextBox 43">
                  <a:extLst>
                    <a:ext uri="{FF2B5EF4-FFF2-40B4-BE49-F238E27FC236}">
                      <a16:creationId xmlns:a16="http://schemas.microsoft.com/office/drawing/2014/main" id="{4391063A-70C3-DE7A-1587-9AC0DB1D7B5A}"/>
                    </a:ext>
                  </a:extLst>
                </p:cNvPr>
                <p:cNvSpPr txBox="1">
                  <a:spLocks noRot="1" noChangeAspect="1" noMove="1" noResize="1" noEditPoints="1" noAdjustHandles="1" noChangeArrowheads="1" noChangeShapeType="1" noTextEdit="1"/>
                </p:cNvSpPr>
                <p:nvPr/>
              </p:nvSpPr>
              <p:spPr>
                <a:xfrm>
                  <a:off x="11189444" y="5890533"/>
                  <a:ext cx="584163" cy="369332"/>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sp>
          <p:nvSpPr>
            <p:cNvPr id="46" name="TextBox 45">
              <a:extLst>
                <a:ext uri="{FF2B5EF4-FFF2-40B4-BE49-F238E27FC236}">
                  <a16:creationId xmlns:a16="http://schemas.microsoft.com/office/drawing/2014/main" id="{3C785E29-FC83-B600-3BC7-80A79EF932CE}"/>
                </a:ext>
              </a:extLst>
            </p:cNvPr>
            <p:cNvSpPr txBox="1"/>
            <p:nvPr/>
          </p:nvSpPr>
          <p:spPr>
            <a:xfrm>
              <a:off x="8985093" y="5239747"/>
              <a:ext cx="47389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US" altLang="zh-CN" sz="2400" err="1">
                  <a:latin typeface="Times New Roman" panose="02020603050405020304" pitchFamily="18" charset="0"/>
                  <a:cs typeface="Times New Roman" panose="02020603050405020304" pitchFamily="18" charset="0"/>
                </a:rPr>
                <a:t>y</a:t>
              </a:r>
              <a:r>
                <a:rPr lang="en-US" altLang="zh-CN" sz="2400" baseline="-25000" err="1">
                  <a:latin typeface="Times New Roman" panose="02020603050405020304" pitchFamily="18" charset="0"/>
                  <a:cs typeface="Times New Roman" panose="02020603050405020304" pitchFamily="18" charset="0"/>
                </a:rPr>
                <a:t>t</a:t>
              </a:r>
              <a:endParaRPr kumimoji="0" lang="zh-CN" altLang="en-US" sz="2400" b="0" i="0" u="none" strike="noStrike" cap="none" spc="0" normalizeH="0" baseline="3000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48" name="Rectangle 47">
              <a:extLst>
                <a:ext uri="{FF2B5EF4-FFF2-40B4-BE49-F238E27FC236}">
                  <a16:creationId xmlns:a16="http://schemas.microsoft.com/office/drawing/2014/main" id="{86D2756C-5CF2-2473-1008-472436BE0F7C}"/>
                </a:ext>
              </a:extLst>
            </p:cNvPr>
            <p:cNvSpPr>
              <a:spLocks noChangeAspect="1"/>
            </p:cNvSpPr>
            <p:nvPr/>
          </p:nvSpPr>
          <p:spPr>
            <a:xfrm>
              <a:off x="6746540" y="7379618"/>
              <a:ext cx="1620000" cy="10800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400" dirty="0">
                  <a:solidFill>
                    <a:schemeClr val="tx1"/>
                  </a:solidFill>
                  <a:latin typeface="Times New Roman" panose="02020603050405020304" pitchFamily="18" charset="0"/>
                  <a:ea typeface="Helvetica Neue Medium"/>
                  <a:cs typeface="Times New Roman" panose="02020603050405020304" pitchFamily="18" charset="0"/>
                  <a:sym typeface="Helvetica Neue Medium"/>
                </a:rPr>
                <a:t>Linear </a:t>
              </a:r>
              <a:r>
                <a:rPr lang="en-US" altLang="zh-CN" sz="2400" dirty="0" err="1">
                  <a:solidFill>
                    <a:schemeClr val="tx1"/>
                  </a:solidFill>
                  <a:latin typeface="Times New Roman" panose="02020603050405020304" pitchFamily="18" charset="0"/>
                  <a:ea typeface="Helvetica Neue Medium"/>
                  <a:cs typeface="Times New Roman" panose="02020603050405020304" pitchFamily="18" charset="0"/>
                  <a:sym typeface="Helvetica Neue Medium"/>
                </a:rPr>
                <a:t>Approx</a:t>
              </a:r>
              <a:endParaRPr kumimoji="0" lang="zh-CN" altLang="en-US" sz="2400" b="0" i="0" u="none" strike="noStrike" cap="none" spc="0" normalizeH="0" baseline="0" dirty="0">
                <a:ln>
                  <a:noFill/>
                </a:ln>
                <a:solidFill>
                  <a:schemeClr val="tx1"/>
                </a:solidFill>
                <a:effectLst/>
                <a:uFillTx/>
                <a:latin typeface="Times New Roman" panose="02020603050405020304" pitchFamily="18" charset="0"/>
                <a:ea typeface="Helvetica Neue Medium"/>
                <a:cs typeface="Times New Roman" panose="02020603050405020304" pitchFamily="18" charset="0"/>
                <a:sym typeface="Helvetica Neue Medium"/>
              </a:endParaRPr>
            </a:p>
          </p:txBody>
        </p:sp>
      </p:grpSp>
    </p:spTree>
    <p:extLst>
      <p:ext uri="{BB962C8B-B14F-4D97-AF65-F5344CB8AC3E}">
        <p14:creationId xmlns:p14="http://schemas.microsoft.com/office/powerpoint/2010/main" val="269803942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dirty="0">
                <a:latin typeface="Cambria" panose="02040503050406030204" pitchFamily="18" charset="0"/>
                <a:ea typeface="Cambria" panose="02040503050406030204" pitchFamily="18" charset="0"/>
              </a:rPr>
              <a:t>3. RNN</a:t>
            </a:r>
            <a:endParaRPr b="1" dirty="0">
              <a:latin typeface="Cambria" panose="02040503050406030204" pitchFamily="18" charset="0"/>
              <a:ea typeface="Cambria" panose="02040503050406030204" pitchFamily="18" charset="0"/>
            </a:endParaRPr>
          </a:p>
        </p:txBody>
      </p:sp>
      <p:pic>
        <p:nvPicPr>
          <p:cNvPr id="6" name="Picture 5" descr="A graph with numbers and lines&#10;&#10;Description automatically generated with medium confidence">
            <a:extLst>
              <a:ext uri="{FF2B5EF4-FFF2-40B4-BE49-F238E27FC236}">
                <a16:creationId xmlns:a16="http://schemas.microsoft.com/office/drawing/2014/main" id="{F5EB10C6-BD3D-723B-A14D-7FE60CE81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898" y="1278608"/>
            <a:ext cx="7772400" cy="3886200"/>
          </a:xfrm>
          <a:prstGeom prst="rect">
            <a:avLst/>
          </a:prstGeom>
        </p:spPr>
      </p:pic>
      <p:pic>
        <p:nvPicPr>
          <p:cNvPr id="8" name="Picture 7" descr="A graph with a blue line&#10;&#10;Description automatically generated">
            <a:extLst>
              <a:ext uri="{FF2B5EF4-FFF2-40B4-BE49-F238E27FC236}">
                <a16:creationId xmlns:a16="http://schemas.microsoft.com/office/drawing/2014/main" id="{DA9A7578-5261-5AB8-7620-4F0D1DCDD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4898" y="5164808"/>
            <a:ext cx="7772400" cy="3886200"/>
          </a:xfrm>
          <a:prstGeom prst="rect">
            <a:avLst/>
          </a:prstGeom>
        </p:spPr>
      </p:pic>
    </p:spTree>
    <p:extLst>
      <p:ext uri="{BB962C8B-B14F-4D97-AF65-F5344CB8AC3E}">
        <p14:creationId xmlns:p14="http://schemas.microsoft.com/office/powerpoint/2010/main" val="98866341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dirty="0">
                <a:latin typeface="Cambria" panose="02040503050406030204" pitchFamily="18" charset="0"/>
                <a:ea typeface="Cambria" panose="02040503050406030204" pitchFamily="18" charset="0"/>
              </a:rPr>
              <a:t>3. RNN</a:t>
            </a:r>
            <a:endParaRPr b="1" dirty="0">
              <a:latin typeface="Cambria" panose="02040503050406030204" pitchFamily="18" charset="0"/>
              <a:ea typeface="Cambria" panose="02040503050406030204" pitchFamily="18" charset="0"/>
            </a:endParaRPr>
          </a:p>
        </p:txBody>
      </p:sp>
      <p:pic>
        <p:nvPicPr>
          <p:cNvPr id="3" name="Picture 2" descr="A graph with numbers and dots&#10;&#10;Description automatically generated with medium confidence">
            <a:extLst>
              <a:ext uri="{FF2B5EF4-FFF2-40B4-BE49-F238E27FC236}">
                <a16:creationId xmlns:a16="http://schemas.microsoft.com/office/drawing/2014/main" id="{079A9726-BA2A-3A3C-1254-67C33E29A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898" y="1153879"/>
            <a:ext cx="7772400" cy="3886200"/>
          </a:xfrm>
          <a:prstGeom prst="rect">
            <a:avLst/>
          </a:prstGeom>
        </p:spPr>
      </p:pic>
      <p:pic>
        <p:nvPicPr>
          <p:cNvPr id="5" name="Picture 4" descr="A graph of a system response&#10;&#10;Description automatically generated">
            <a:extLst>
              <a:ext uri="{FF2B5EF4-FFF2-40B4-BE49-F238E27FC236}">
                <a16:creationId xmlns:a16="http://schemas.microsoft.com/office/drawing/2014/main" id="{3ED7A1F3-46C3-4F1F-98F0-8E6EFA9B2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4898" y="5164808"/>
            <a:ext cx="7772400" cy="3886200"/>
          </a:xfrm>
          <a:prstGeom prst="rect">
            <a:avLst/>
          </a:prstGeom>
        </p:spPr>
      </p:pic>
    </p:spTree>
    <p:extLst>
      <p:ext uri="{BB962C8B-B14F-4D97-AF65-F5344CB8AC3E}">
        <p14:creationId xmlns:p14="http://schemas.microsoft.com/office/powerpoint/2010/main" val="228605870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dirty="0">
                <a:latin typeface="Cambria" panose="02040503050406030204" pitchFamily="18" charset="0"/>
                <a:ea typeface="Cambria" panose="02040503050406030204" pitchFamily="18" charset="0"/>
              </a:rPr>
              <a:t>4. Future Steps</a:t>
            </a:r>
            <a:endParaRPr b="1" dirty="0">
              <a:latin typeface="Cambria" panose="02040503050406030204" pitchFamily="18" charset="0"/>
              <a:ea typeface="Cambria" panose="02040503050406030204" pitchFamily="18" charset="0"/>
            </a:endParaRPr>
          </a:p>
        </p:txBody>
      </p:sp>
      <p:sp>
        <p:nvSpPr>
          <p:cNvPr id="2" name="Text Placeholder 2">
            <a:extLst>
              <a:ext uri="{FF2B5EF4-FFF2-40B4-BE49-F238E27FC236}">
                <a16:creationId xmlns:a16="http://schemas.microsoft.com/office/drawing/2014/main" id="{1D1E608B-FA6E-2DC2-4F44-51B96FAF7BCD}"/>
              </a:ext>
            </a:extLst>
          </p:cNvPr>
          <p:cNvSpPr>
            <a:spLocks noGrp="1"/>
          </p:cNvSpPr>
          <p:nvPr>
            <p:ph type="body" idx="1"/>
          </p:nvPr>
        </p:nvSpPr>
        <p:spPr>
          <a:xfrm>
            <a:off x="920081" y="1527907"/>
            <a:ext cx="11607800" cy="6096000"/>
          </a:xfrm>
        </p:spPr>
        <p:txBody>
          <a:bodyPr numCol="1">
            <a:normAutofit/>
          </a:bodyPr>
          <a:lstStyle/>
          <a:p>
            <a:r>
              <a:rPr lang="en-US" altLang="zh-CN" sz="2800" dirty="0">
                <a:latin typeface="Times New Roman" panose="02020603050405020304" pitchFamily="18" charset="0"/>
                <a:cs typeface="Times New Roman" panose="02020603050405020304" pitchFamily="18" charset="0"/>
              </a:rPr>
              <a:t>FFN</a:t>
            </a:r>
          </a:p>
          <a:p>
            <a:pPr lvl="1"/>
            <a:r>
              <a:rPr lang="en-US" altLang="zh-CN" sz="2800" dirty="0">
                <a:latin typeface="Times New Roman" panose="02020603050405020304" pitchFamily="18" charset="0"/>
                <a:cs typeface="Times New Roman" panose="02020603050405020304" pitchFamily="18" charset="0"/>
              </a:rPr>
              <a:t>Multilayer</a:t>
            </a:r>
          </a:p>
          <a:p>
            <a:r>
              <a:rPr lang="en-US" altLang="zh-CN" sz="2800" dirty="0">
                <a:latin typeface="Times New Roman" panose="02020603050405020304" pitchFamily="18" charset="0"/>
                <a:cs typeface="Times New Roman" panose="02020603050405020304" pitchFamily="18" charset="0"/>
              </a:rPr>
              <a:t>RNN</a:t>
            </a:r>
          </a:p>
          <a:p>
            <a:pPr lvl="1"/>
            <a:r>
              <a:rPr kumimoji="0" lang="en-US" altLang="zh-C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Adaptation properties</a:t>
            </a:r>
          </a:p>
          <a:p>
            <a:pPr lvl="1"/>
            <a:r>
              <a:rPr lang="en-US" altLang="zh-CN" sz="2800" dirty="0">
                <a:latin typeface="Times New Roman" panose="02020603050405020304" pitchFamily="18" charset="0"/>
                <a:cs typeface="Times New Roman" panose="02020603050405020304" pitchFamily="18" charset="0"/>
              </a:rPr>
              <a:t>Different inputs and targets</a:t>
            </a:r>
            <a:endParaRPr kumimoji="0" lang="en-US" altLang="zh-C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lvl="1"/>
            <a:r>
              <a:rPr kumimoji="0" lang="en-US" altLang="zh-C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Learning in recurrent weights</a:t>
            </a:r>
          </a:p>
          <a:p>
            <a:r>
              <a:rPr lang="en-US" altLang="zh-CN" sz="2800" dirty="0">
                <a:latin typeface="Times New Roman" panose="02020603050405020304" pitchFamily="18" charset="0"/>
                <a:cs typeface="Times New Roman" panose="02020603050405020304" pitchFamily="18" charset="0"/>
              </a:rPr>
              <a:t>Biologically realistic controller?</a:t>
            </a:r>
            <a:endParaRPr kumimoji="0" lang="en-US" altLang="zh-C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28788875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p:cNvGrpSpPr/>
          <p:nvPr/>
        </p:nvGrpSpPr>
        <p:grpSpPr>
          <a:xfrm>
            <a:off x="-4067" y="-3501"/>
            <a:ext cx="13019284" cy="9760602"/>
            <a:chOff x="0" y="0"/>
            <a:chExt cx="13019283" cy="9760600"/>
          </a:xfrm>
        </p:grpSpPr>
        <p:sp>
          <p:nvSpPr>
            <p:cNvPr id="180"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181"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183" name="Feedback control is central to intelligent behavior"/>
          <p:cNvSpPr txBox="1"/>
          <p:nvPr/>
        </p:nvSpPr>
        <p:spPr>
          <a:xfrm>
            <a:off x="920081" y="236217"/>
            <a:ext cx="10177253"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1. Introduction: </a:t>
            </a:r>
            <a:r>
              <a:rPr b="1">
                <a:latin typeface="Cambria" panose="02040503050406030204" pitchFamily="18" charset="0"/>
                <a:ea typeface="Cambria" panose="02040503050406030204" pitchFamily="18" charset="0"/>
              </a:rPr>
              <a:t>Feedback </a:t>
            </a:r>
            <a:r>
              <a:rPr lang="en-US" b="1">
                <a:latin typeface="Cambria" panose="02040503050406030204" pitchFamily="18" charset="0"/>
                <a:ea typeface="Cambria" panose="02040503050406030204" pitchFamily="18" charset="0"/>
              </a:rPr>
              <a:t>C</a:t>
            </a:r>
            <a:r>
              <a:rPr b="1">
                <a:latin typeface="Cambria" panose="02040503050406030204" pitchFamily="18" charset="0"/>
                <a:ea typeface="Cambria" panose="02040503050406030204" pitchFamily="18" charset="0"/>
              </a:rPr>
              <a:t>ontro</a:t>
            </a:r>
            <a:r>
              <a:rPr lang="en-US" b="1">
                <a:latin typeface="Cambria" panose="02040503050406030204" pitchFamily="18" charset="0"/>
                <a:ea typeface="Cambria" panose="02040503050406030204" pitchFamily="18" charset="0"/>
              </a:rPr>
              <a:t>l</a:t>
            </a:r>
            <a:endParaRPr b="1">
              <a:latin typeface="Cambria" panose="02040503050406030204" pitchFamily="18" charset="0"/>
              <a:ea typeface="Cambria" panose="02040503050406030204" pitchFamily="18" charset="0"/>
            </a:endParaRPr>
          </a:p>
        </p:txBody>
      </p:sp>
      <p:pic>
        <p:nvPicPr>
          <p:cNvPr id="188" name="Screen Shot 2023-05-19 at 9.16.05 AM.png" descr="Screen Shot 2023-05-19 at 9.16.05 AM.png"/>
          <p:cNvPicPr>
            <a:picLocks noChangeAspect="1"/>
          </p:cNvPicPr>
          <p:nvPr/>
        </p:nvPicPr>
        <p:blipFill rotWithShape="1">
          <a:blip r:embed="rId3"/>
          <a:srcRect r="66718"/>
          <a:stretch/>
        </p:blipFill>
        <p:spPr>
          <a:xfrm>
            <a:off x="3809321" y="2649998"/>
            <a:ext cx="3909072" cy="3670448"/>
          </a:xfrm>
          <a:prstGeom prst="rect">
            <a:avLst/>
          </a:prstGeom>
          <a:ln w="12700">
            <a:miter lim="400000"/>
          </a:ln>
        </p:spPr>
      </p:pic>
      <p:sp>
        <p:nvSpPr>
          <p:cNvPr id="2" name="TextBox 1">
            <a:extLst>
              <a:ext uri="{FF2B5EF4-FFF2-40B4-BE49-F238E27FC236}">
                <a16:creationId xmlns:a16="http://schemas.microsoft.com/office/drawing/2014/main" id="{F5F9148D-EAF6-4209-BCFE-E22B620A1D7D}"/>
              </a:ext>
            </a:extLst>
          </p:cNvPr>
          <p:cNvSpPr txBox="1"/>
          <p:nvPr/>
        </p:nvSpPr>
        <p:spPr>
          <a:xfrm>
            <a:off x="920081" y="1361909"/>
            <a:ext cx="9687553" cy="900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defTabSz="1733930" rtl="0" fontAlgn="auto" latinLnBrk="0" hangingPunct="0">
              <a:lnSpc>
                <a:spcPct val="90000"/>
              </a:lnSpc>
              <a:spcBef>
                <a:spcPts val="3200"/>
              </a:spcBef>
              <a:spcAft>
                <a:spcPts val="0"/>
              </a:spcAft>
              <a:buClrTx/>
              <a:buSzTx/>
              <a:buFont typeface="Arial" panose="020B0604020202020204" pitchFamily="34" charset="0"/>
              <a:buChar char="•"/>
              <a:tabLst/>
            </a:pPr>
            <a:r>
              <a:rPr kumimoji="0" lang="en-US" altLang="zh-CN" sz="2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Feedback control is </a:t>
            </a:r>
            <a:r>
              <a:rPr lang="en-US" altLang="zh-CN" sz="2800">
                <a:latin typeface="Times New Roman" panose="02020603050405020304" pitchFamily="18" charset="0"/>
                <a:cs typeface="Times New Roman" panose="02020603050405020304" pitchFamily="18" charset="0"/>
              </a:rPr>
              <a:t>central to intelligent behavior</a:t>
            </a:r>
          </a:p>
        </p:txBody>
      </p:sp>
      <p:pic>
        <p:nvPicPr>
          <p:cNvPr id="3" name="Picture 2">
            <a:extLst>
              <a:ext uri="{FF2B5EF4-FFF2-40B4-BE49-F238E27FC236}">
                <a16:creationId xmlns:a16="http://schemas.microsoft.com/office/drawing/2014/main" id="{697CA14C-7393-28BA-F63A-AEB1F0AD25F3}"/>
              </a:ext>
            </a:extLst>
          </p:cNvPr>
          <p:cNvPicPr>
            <a:picLocks noChangeAspect="1"/>
          </p:cNvPicPr>
          <p:nvPr/>
        </p:nvPicPr>
        <p:blipFill>
          <a:blip r:embed="rId4"/>
          <a:stretch>
            <a:fillRect/>
          </a:stretch>
        </p:blipFill>
        <p:spPr>
          <a:xfrm>
            <a:off x="7627261" y="3089439"/>
            <a:ext cx="2622214" cy="2344568"/>
          </a:xfrm>
          <a:prstGeom prst="rect">
            <a:avLst/>
          </a:prstGeom>
        </p:spPr>
      </p:pic>
      <p:grpSp>
        <p:nvGrpSpPr>
          <p:cNvPr id="4" name="Group">
            <a:extLst>
              <a:ext uri="{FF2B5EF4-FFF2-40B4-BE49-F238E27FC236}">
                <a16:creationId xmlns:a16="http://schemas.microsoft.com/office/drawing/2014/main" id="{8A569A01-9B1E-3C05-AE45-3D1FE68503C1}"/>
              </a:ext>
            </a:extLst>
          </p:cNvPr>
          <p:cNvGrpSpPr/>
          <p:nvPr/>
        </p:nvGrpSpPr>
        <p:grpSpPr>
          <a:xfrm>
            <a:off x="761011" y="6936939"/>
            <a:ext cx="11482777" cy="2000169"/>
            <a:chOff x="0" y="0"/>
            <a:chExt cx="11482775" cy="2000167"/>
          </a:xfrm>
        </p:grpSpPr>
        <p:grpSp>
          <p:nvGrpSpPr>
            <p:cNvPr id="5" name="Group">
              <a:extLst>
                <a:ext uri="{FF2B5EF4-FFF2-40B4-BE49-F238E27FC236}">
                  <a16:creationId xmlns:a16="http://schemas.microsoft.com/office/drawing/2014/main" id="{26F6A9D0-F6AD-6247-D8D5-13C82EEB5392}"/>
                </a:ext>
              </a:extLst>
            </p:cNvPr>
            <p:cNvGrpSpPr/>
            <p:nvPr/>
          </p:nvGrpSpPr>
          <p:grpSpPr>
            <a:xfrm>
              <a:off x="-1" y="-1"/>
              <a:ext cx="5190677" cy="1153444"/>
              <a:chOff x="0" y="0"/>
              <a:chExt cx="5190675" cy="1153442"/>
            </a:xfrm>
          </p:grpSpPr>
          <p:sp>
            <p:nvSpPr>
              <p:cNvPr id="27" name="Rectangle">
                <a:extLst>
                  <a:ext uri="{FF2B5EF4-FFF2-40B4-BE49-F238E27FC236}">
                    <a16:creationId xmlns:a16="http://schemas.microsoft.com/office/drawing/2014/main" id="{9040240D-5013-3645-8008-6B29C425DEF5}"/>
                  </a:ext>
                </a:extLst>
              </p:cNvPr>
              <p:cNvSpPr/>
              <p:nvPr/>
            </p:nvSpPr>
            <p:spPr>
              <a:xfrm>
                <a:off x="5358" y="474346"/>
                <a:ext cx="1007837" cy="618147"/>
              </a:xfrm>
              <a:prstGeom prst="rect">
                <a:avLst/>
              </a:prstGeom>
              <a:noFill/>
              <a:ln w="25400" cap="flat">
                <a:solidFill>
                  <a:srgbClr val="929292"/>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endParaRPr/>
              </a:p>
            </p:txBody>
          </p:sp>
          <p:sp>
            <p:nvSpPr>
              <p:cNvPr id="28" name="Rectangle">
                <a:extLst>
                  <a:ext uri="{FF2B5EF4-FFF2-40B4-BE49-F238E27FC236}">
                    <a16:creationId xmlns:a16="http://schemas.microsoft.com/office/drawing/2014/main" id="{7A0632D4-9925-6F79-D8A0-349428862836}"/>
                  </a:ext>
                </a:extLst>
              </p:cNvPr>
              <p:cNvSpPr/>
              <p:nvPr/>
            </p:nvSpPr>
            <p:spPr>
              <a:xfrm>
                <a:off x="1776338" y="474346"/>
                <a:ext cx="1611533" cy="618147"/>
              </a:xfrm>
              <a:prstGeom prst="rect">
                <a:avLst/>
              </a:prstGeom>
              <a:noFill/>
              <a:ln w="25400" cap="flat">
                <a:solidFill>
                  <a:schemeClr val="accent3">
                    <a:hueOff val="914338"/>
                    <a:satOff val="31515"/>
                    <a:lumOff val="-30790"/>
                  </a:schemeClr>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endParaRPr/>
              </a:p>
            </p:txBody>
          </p:sp>
          <p:sp>
            <p:nvSpPr>
              <p:cNvPr id="29" name="Rectangle">
                <a:extLst>
                  <a:ext uri="{FF2B5EF4-FFF2-40B4-BE49-F238E27FC236}">
                    <a16:creationId xmlns:a16="http://schemas.microsoft.com/office/drawing/2014/main" id="{639392DD-38DC-8BD3-5042-DF163ADB76D7}"/>
                  </a:ext>
                </a:extLst>
              </p:cNvPr>
              <p:cNvSpPr/>
              <p:nvPr/>
            </p:nvSpPr>
            <p:spPr>
              <a:xfrm>
                <a:off x="4151014" y="474346"/>
                <a:ext cx="1018878" cy="618147"/>
              </a:xfrm>
              <a:prstGeom prst="rect">
                <a:avLst/>
              </a:prstGeom>
              <a:noFill/>
              <a:ln w="25400" cap="flat">
                <a:solidFill>
                  <a:srgbClr val="929292"/>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endParaRPr/>
              </a:p>
            </p:txBody>
          </p:sp>
          <p:sp>
            <p:nvSpPr>
              <p:cNvPr id="30" name="Dynamical…">
                <a:extLst>
                  <a:ext uri="{FF2B5EF4-FFF2-40B4-BE49-F238E27FC236}">
                    <a16:creationId xmlns:a16="http://schemas.microsoft.com/office/drawing/2014/main" id="{6F3B7EE2-B238-A451-871C-04353A146748}"/>
                  </a:ext>
                </a:extLst>
              </p:cNvPr>
              <p:cNvSpPr txBox="1"/>
              <p:nvPr/>
            </p:nvSpPr>
            <p:spPr>
              <a:xfrm>
                <a:off x="1906478" y="413396"/>
                <a:ext cx="1351253" cy="7400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lnSpc>
                    <a:spcPct val="100000"/>
                  </a:lnSpc>
                  <a:spcBef>
                    <a:spcPts val="0"/>
                  </a:spcBef>
                  <a:defRPr sz="1800">
                    <a:solidFill>
                      <a:schemeClr val="accent3">
                        <a:hueOff val="914338"/>
                        <a:satOff val="31515"/>
                        <a:lumOff val="-30790"/>
                      </a:schemeClr>
                    </a:solidFill>
                    <a:latin typeface="Arial"/>
                    <a:ea typeface="Arial"/>
                    <a:cs typeface="Arial"/>
                    <a:sym typeface="Arial"/>
                  </a:defRPr>
                </a:pPr>
                <a:r>
                  <a:t>Dynamical</a:t>
                </a:r>
              </a:p>
              <a:p>
                <a:pPr algn="ctr">
                  <a:lnSpc>
                    <a:spcPct val="100000"/>
                  </a:lnSpc>
                  <a:spcBef>
                    <a:spcPts val="0"/>
                  </a:spcBef>
                  <a:defRPr sz="1800">
                    <a:solidFill>
                      <a:schemeClr val="accent3">
                        <a:hueOff val="914338"/>
                        <a:satOff val="31515"/>
                        <a:lumOff val="-30790"/>
                      </a:schemeClr>
                    </a:solidFill>
                    <a:latin typeface="Arial"/>
                    <a:ea typeface="Arial"/>
                    <a:cs typeface="Arial"/>
                    <a:sym typeface="Arial"/>
                  </a:defRPr>
                </a:pPr>
                <a:r>
                  <a:t>System</a:t>
                </a:r>
              </a:p>
            </p:txBody>
          </p:sp>
          <p:sp>
            <p:nvSpPr>
              <p:cNvPr id="31" name="System…">
                <a:extLst>
                  <a:ext uri="{FF2B5EF4-FFF2-40B4-BE49-F238E27FC236}">
                    <a16:creationId xmlns:a16="http://schemas.microsoft.com/office/drawing/2014/main" id="{23E08DA6-D9AA-0B11-F531-7FF84A5359C7}"/>
                  </a:ext>
                </a:extLst>
              </p:cNvPr>
              <p:cNvSpPr txBox="1"/>
              <p:nvPr/>
            </p:nvSpPr>
            <p:spPr>
              <a:xfrm>
                <a:off x="4130230" y="413396"/>
                <a:ext cx="1060446" cy="7400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lnSpc>
                    <a:spcPct val="100000"/>
                  </a:lnSpc>
                  <a:spcBef>
                    <a:spcPts val="0"/>
                  </a:spcBef>
                  <a:defRPr sz="1800">
                    <a:latin typeface="Arial"/>
                    <a:ea typeface="Arial"/>
                    <a:cs typeface="Arial"/>
                    <a:sym typeface="Arial"/>
                  </a:defRPr>
                </a:pPr>
                <a:r>
                  <a:t>System</a:t>
                </a:r>
              </a:p>
              <a:p>
                <a:pPr algn="ctr">
                  <a:lnSpc>
                    <a:spcPct val="100000"/>
                  </a:lnSpc>
                  <a:spcBef>
                    <a:spcPts val="0"/>
                  </a:spcBef>
                  <a:defRPr sz="1800">
                    <a:latin typeface="Arial"/>
                    <a:ea typeface="Arial"/>
                    <a:cs typeface="Arial"/>
                    <a:sym typeface="Arial"/>
                  </a:defRPr>
                </a:pPr>
                <a:r>
                  <a:t>Outputs</a:t>
                </a:r>
              </a:p>
            </p:txBody>
          </p:sp>
          <p:sp>
            <p:nvSpPr>
              <p:cNvPr id="32" name="System…">
                <a:extLst>
                  <a:ext uri="{FF2B5EF4-FFF2-40B4-BE49-F238E27FC236}">
                    <a16:creationId xmlns:a16="http://schemas.microsoft.com/office/drawing/2014/main" id="{0C387827-F3B7-EF5D-4C9B-0E2EB1A28E1A}"/>
                  </a:ext>
                </a:extLst>
              </p:cNvPr>
              <p:cNvSpPr txBox="1"/>
              <p:nvPr/>
            </p:nvSpPr>
            <p:spPr>
              <a:xfrm>
                <a:off x="0" y="413396"/>
                <a:ext cx="1018554" cy="7400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lnSpc>
                    <a:spcPct val="100000"/>
                  </a:lnSpc>
                  <a:spcBef>
                    <a:spcPts val="0"/>
                  </a:spcBef>
                  <a:defRPr sz="1800">
                    <a:latin typeface="Arial"/>
                    <a:ea typeface="Arial"/>
                    <a:cs typeface="Arial"/>
                    <a:sym typeface="Arial"/>
                  </a:defRPr>
                </a:pPr>
                <a:r>
                  <a:t>System</a:t>
                </a:r>
              </a:p>
              <a:p>
                <a:pPr algn="ctr">
                  <a:lnSpc>
                    <a:spcPct val="100000"/>
                  </a:lnSpc>
                  <a:spcBef>
                    <a:spcPts val="0"/>
                  </a:spcBef>
                  <a:defRPr sz="1800">
                    <a:latin typeface="Arial"/>
                    <a:ea typeface="Arial"/>
                    <a:cs typeface="Arial"/>
                    <a:sym typeface="Arial"/>
                  </a:defRPr>
                </a:pPr>
                <a:r>
                  <a:t>Inputs</a:t>
                </a:r>
              </a:p>
            </p:txBody>
          </p:sp>
          <p:sp>
            <p:nvSpPr>
              <p:cNvPr id="33" name="Line">
                <a:extLst>
                  <a:ext uri="{FF2B5EF4-FFF2-40B4-BE49-F238E27FC236}">
                    <a16:creationId xmlns:a16="http://schemas.microsoft.com/office/drawing/2014/main" id="{48B2CDFA-A50F-8CDE-AA83-014161061DD0}"/>
                  </a:ext>
                </a:extLst>
              </p:cNvPr>
              <p:cNvSpPr/>
              <p:nvPr/>
            </p:nvSpPr>
            <p:spPr>
              <a:xfrm>
                <a:off x="3404798" y="818044"/>
                <a:ext cx="72384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sp>
            <p:nvSpPr>
              <p:cNvPr id="34" name="Line">
                <a:extLst>
                  <a:ext uri="{FF2B5EF4-FFF2-40B4-BE49-F238E27FC236}">
                    <a16:creationId xmlns:a16="http://schemas.microsoft.com/office/drawing/2014/main" id="{43AE6F7E-910D-DF8C-4CF6-1BABF2F4329F}"/>
                  </a:ext>
                </a:extLst>
              </p:cNvPr>
              <p:cNvSpPr/>
              <p:nvPr/>
            </p:nvSpPr>
            <p:spPr>
              <a:xfrm>
                <a:off x="1032801" y="783419"/>
                <a:ext cx="72385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sp>
            <p:nvSpPr>
              <p:cNvPr id="35" name="Feed-forward Control System">
                <a:extLst>
                  <a:ext uri="{FF2B5EF4-FFF2-40B4-BE49-F238E27FC236}">
                    <a16:creationId xmlns:a16="http://schemas.microsoft.com/office/drawing/2014/main" id="{017CB300-B5BD-9679-56DB-1CD87307E563}"/>
                  </a:ext>
                </a:extLst>
              </p:cNvPr>
              <p:cNvSpPr txBox="1"/>
              <p:nvPr/>
            </p:nvSpPr>
            <p:spPr>
              <a:xfrm>
                <a:off x="903513" y="0"/>
                <a:ext cx="3679165" cy="44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000" b="1">
                    <a:latin typeface="Arial"/>
                    <a:ea typeface="Arial"/>
                    <a:cs typeface="Arial"/>
                    <a:sym typeface="Arial"/>
                  </a:defRPr>
                </a:lvl1pPr>
              </a:lstStyle>
              <a:p>
                <a:r>
                  <a:t>Feed-forward Control System</a:t>
                </a:r>
              </a:p>
            </p:txBody>
          </p:sp>
        </p:grpSp>
        <p:grpSp>
          <p:nvGrpSpPr>
            <p:cNvPr id="6" name="Group">
              <a:extLst>
                <a:ext uri="{FF2B5EF4-FFF2-40B4-BE49-F238E27FC236}">
                  <a16:creationId xmlns:a16="http://schemas.microsoft.com/office/drawing/2014/main" id="{480CFC9C-2F7C-41DB-C083-5942EDB4878D}"/>
                </a:ext>
              </a:extLst>
            </p:cNvPr>
            <p:cNvGrpSpPr/>
            <p:nvPr/>
          </p:nvGrpSpPr>
          <p:grpSpPr>
            <a:xfrm>
              <a:off x="6257726" y="25400"/>
              <a:ext cx="5225050" cy="1974768"/>
              <a:chOff x="0" y="0"/>
              <a:chExt cx="5225048" cy="1974767"/>
            </a:xfrm>
          </p:grpSpPr>
          <p:sp>
            <p:nvSpPr>
              <p:cNvPr id="7" name="Rectangle">
                <a:extLst>
                  <a:ext uri="{FF2B5EF4-FFF2-40B4-BE49-F238E27FC236}">
                    <a16:creationId xmlns:a16="http://schemas.microsoft.com/office/drawing/2014/main" id="{EAD7AACE-2039-E257-411F-1A228F0BC326}"/>
                  </a:ext>
                </a:extLst>
              </p:cNvPr>
              <p:cNvSpPr/>
              <p:nvPr/>
            </p:nvSpPr>
            <p:spPr>
              <a:xfrm>
                <a:off x="5393" y="388869"/>
                <a:ext cx="1014512" cy="622240"/>
              </a:xfrm>
              <a:prstGeom prst="rect">
                <a:avLst/>
              </a:prstGeom>
              <a:noFill/>
              <a:ln w="25400" cap="flat">
                <a:solidFill>
                  <a:srgbClr val="929292"/>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2702CA3-4BDE-229B-8CB2-81009FBE251A}"/>
                  </a:ext>
                </a:extLst>
              </p:cNvPr>
              <p:cNvSpPr/>
              <p:nvPr/>
            </p:nvSpPr>
            <p:spPr>
              <a:xfrm>
                <a:off x="1788101" y="388869"/>
                <a:ext cx="1622205" cy="622240"/>
              </a:xfrm>
              <a:prstGeom prst="rect">
                <a:avLst/>
              </a:prstGeom>
              <a:noFill/>
              <a:ln w="25400" cap="flat">
                <a:solidFill>
                  <a:schemeClr val="accent3">
                    <a:hueOff val="914338"/>
                    <a:satOff val="31515"/>
                    <a:lumOff val="-30790"/>
                  </a:schemeClr>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endParaRPr/>
              </a:p>
            </p:txBody>
          </p:sp>
          <p:sp>
            <p:nvSpPr>
              <p:cNvPr id="9" name="Rectangle">
                <a:extLst>
                  <a:ext uri="{FF2B5EF4-FFF2-40B4-BE49-F238E27FC236}">
                    <a16:creationId xmlns:a16="http://schemas.microsoft.com/office/drawing/2014/main" id="{00B6F83A-1BA2-6D97-CD17-24B4B885A5C6}"/>
                  </a:ext>
                </a:extLst>
              </p:cNvPr>
              <p:cNvSpPr/>
              <p:nvPr/>
            </p:nvSpPr>
            <p:spPr>
              <a:xfrm>
                <a:off x="4178502" y="388869"/>
                <a:ext cx="1025626" cy="622240"/>
              </a:xfrm>
              <a:prstGeom prst="rect">
                <a:avLst/>
              </a:prstGeom>
              <a:noFill/>
              <a:ln w="25400" cap="flat">
                <a:solidFill>
                  <a:srgbClr val="929292"/>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C1635FA-59A2-EB77-6528-DE12DA59C495}"/>
                  </a:ext>
                </a:extLst>
              </p:cNvPr>
              <p:cNvSpPr/>
              <p:nvPr/>
            </p:nvSpPr>
            <p:spPr>
              <a:xfrm>
                <a:off x="1788101" y="1291174"/>
                <a:ext cx="1622205" cy="622240"/>
              </a:xfrm>
              <a:prstGeom prst="rect">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solidFill>
                      <a:srgbClr val="FFFFFF"/>
                    </a:solidFill>
                    <a:latin typeface="Arial"/>
                    <a:ea typeface="Arial"/>
                    <a:cs typeface="Arial"/>
                    <a:sym typeface="Arial"/>
                  </a:defRPr>
                </a:pPr>
                <a:endParaRPr/>
              </a:p>
            </p:txBody>
          </p:sp>
          <p:sp>
            <p:nvSpPr>
              <p:cNvPr id="11" name="Dynamical…">
                <a:extLst>
                  <a:ext uri="{FF2B5EF4-FFF2-40B4-BE49-F238E27FC236}">
                    <a16:creationId xmlns:a16="http://schemas.microsoft.com/office/drawing/2014/main" id="{D49F1AEF-E66C-8B96-8669-EA2A3869F97D}"/>
                  </a:ext>
                </a:extLst>
              </p:cNvPr>
              <p:cNvSpPr txBox="1"/>
              <p:nvPr/>
            </p:nvSpPr>
            <p:spPr>
              <a:xfrm>
                <a:off x="1919103" y="327515"/>
                <a:ext cx="1360201" cy="7449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lnSpc>
                    <a:spcPct val="100000"/>
                  </a:lnSpc>
                  <a:spcBef>
                    <a:spcPts val="0"/>
                  </a:spcBef>
                  <a:defRPr sz="1800">
                    <a:solidFill>
                      <a:schemeClr val="accent3">
                        <a:hueOff val="914338"/>
                        <a:satOff val="31515"/>
                        <a:lumOff val="-30790"/>
                      </a:schemeClr>
                    </a:solidFill>
                    <a:latin typeface="Arial"/>
                    <a:ea typeface="Arial"/>
                    <a:cs typeface="Arial"/>
                    <a:sym typeface="Arial"/>
                  </a:defRPr>
                </a:pPr>
                <a:r>
                  <a:t>Dynamical</a:t>
                </a:r>
              </a:p>
              <a:p>
                <a:pPr algn="ctr">
                  <a:lnSpc>
                    <a:spcPct val="100000"/>
                  </a:lnSpc>
                  <a:spcBef>
                    <a:spcPts val="0"/>
                  </a:spcBef>
                  <a:defRPr sz="1800">
                    <a:solidFill>
                      <a:schemeClr val="accent3">
                        <a:hueOff val="914338"/>
                        <a:satOff val="31515"/>
                        <a:lumOff val="-30790"/>
                      </a:schemeClr>
                    </a:solidFill>
                    <a:latin typeface="Arial"/>
                    <a:ea typeface="Arial"/>
                    <a:cs typeface="Arial"/>
                    <a:sym typeface="Arial"/>
                  </a:defRPr>
                </a:pPr>
                <a:r>
                  <a:t>System</a:t>
                </a:r>
              </a:p>
            </p:txBody>
          </p:sp>
          <p:sp>
            <p:nvSpPr>
              <p:cNvPr id="12" name="System…">
                <a:extLst>
                  <a:ext uri="{FF2B5EF4-FFF2-40B4-BE49-F238E27FC236}">
                    <a16:creationId xmlns:a16="http://schemas.microsoft.com/office/drawing/2014/main" id="{1A223B67-D6AC-929E-F3C2-D79FC948A82F}"/>
                  </a:ext>
                </a:extLst>
              </p:cNvPr>
              <p:cNvSpPr txBox="1"/>
              <p:nvPr/>
            </p:nvSpPr>
            <p:spPr>
              <a:xfrm>
                <a:off x="4157581" y="327515"/>
                <a:ext cx="1067468" cy="7449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lnSpc>
                    <a:spcPct val="100000"/>
                  </a:lnSpc>
                  <a:spcBef>
                    <a:spcPts val="0"/>
                  </a:spcBef>
                  <a:defRPr sz="1800">
                    <a:latin typeface="Arial"/>
                    <a:ea typeface="Arial"/>
                    <a:cs typeface="Arial"/>
                    <a:sym typeface="Arial"/>
                  </a:defRPr>
                </a:pPr>
                <a:r>
                  <a:t>System</a:t>
                </a:r>
              </a:p>
              <a:p>
                <a:pPr algn="ctr">
                  <a:lnSpc>
                    <a:spcPct val="100000"/>
                  </a:lnSpc>
                  <a:spcBef>
                    <a:spcPts val="0"/>
                  </a:spcBef>
                  <a:defRPr sz="1800">
                    <a:latin typeface="Arial"/>
                    <a:ea typeface="Arial"/>
                    <a:cs typeface="Arial"/>
                    <a:sym typeface="Arial"/>
                  </a:defRPr>
                </a:pPr>
                <a:r>
                  <a:t>Outputs</a:t>
                </a:r>
              </a:p>
            </p:txBody>
          </p:sp>
          <p:sp>
            <p:nvSpPr>
              <p:cNvPr id="13" name="System…">
                <a:extLst>
                  <a:ext uri="{FF2B5EF4-FFF2-40B4-BE49-F238E27FC236}">
                    <a16:creationId xmlns:a16="http://schemas.microsoft.com/office/drawing/2014/main" id="{BCF29558-C154-3691-86B9-546EC846F2FD}"/>
                  </a:ext>
                </a:extLst>
              </p:cNvPr>
              <p:cNvSpPr txBox="1"/>
              <p:nvPr/>
            </p:nvSpPr>
            <p:spPr>
              <a:xfrm>
                <a:off x="0" y="327515"/>
                <a:ext cx="1025299" cy="7449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lnSpc>
                    <a:spcPct val="100000"/>
                  </a:lnSpc>
                  <a:spcBef>
                    <a:spcPts val="0"/>
                  </a:spcBef>
                  <a:defRPr sz="1800">
                    <a:latin typeface="Arial"/>
                    <a:ea typeface="Arial"/>
                    <a:cs typeface="Arial"/>
                    <a:sym typeface="Arial"/>
                  </a:defRPr>
                </a:pPr>
                <a:r>
                  <a:t>System</a:t>
                </a:r>
              </a:p>
              <a:p>
                <a:pPr algn="ctr">
                  <a:lnSpc>
                    <a:spcPct val="100000"/>
                  </a:lnSpc>
                  <a:spcBef>
                    <a:spcPts val="0"/>
                  </a:spcBef>
                  <a:defRPr sz="1800">
                    <a:latin typeface="Arial"/>
                    <a:ea typeface="Arial"/>
                    <a:cs typeface="Arial"/>
                    <a:sym typeface="Arial"/>
                  </a:defRPr>
                </a:pPr>
                <a:r>
                  <a:t>Inputs</a:t>
                </a:r>
              </a:p>
            </p:txBody>
          </p:sp>
          <p:sp>
            <p:nvSpPr>
              <p:cNvPr id="14" name="Feedback…">
                <a:extLst>
                  <a:ext uri="{FF2B5EF4-FFF2-40B4-BE49-F238E27FC236}">
                    <a16:creationId xmlns:a16="http://schemas.microsoft.com/office/drawing/2014/main" id="{A4A657AA-EF60-D0E8-C748-37BBC27BC7EF}"/>
                  </a:ext>
                </a:extLst>
              </p:cNvPr>
              <p:cNvSpPr txBox="1"/>
              <p:nvPr/>
            </p:nvSpPr>
            <p:spPr>
              <a:xfrm>
                <a:off x="1953795" y="1229820"/>
                <a:ext cx="1290817" cy="7449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lnSpc>
                    <a:spcPct val="100000"/>
                  </a:lnSpc>
                  <a:spcBef>
                    <a:spcPts val="0"/>
                  </a:spcBef>
                  <a:defRPr sz="1800">
                    <a:solidFill>
                      <a:schemeClr val="accent5">
                        <a:hueOff val="-82419"/>
                        <a:satOff val="-9513"/>
                        <a:lumOff val="-16343"/>
                      </a:schemeClr>
                    </a:solidFill>
                    <a:latin typeface="Arial"/>
                    <a:ea typeface="Arial"/>
                    <a:cs typeface="Arial"/>
                    <a:sym typeface="Arial"/>
                  </a:defRPr>
                </a:pPr>
                <a:r>
                  <a:t>Feedback</a:t>
                </a:r>
              </a:p>
              <a:p>
                <a:pPr algn="ctr">
                  <a:lnSpc>
                    <a:spcPct val="100000"/>
                  </a:lnSpc>
                  <a:spcBef>
                    <a:spcPts val="0"/>
                  </a:spcBef>
                  <a:defRPr sz="1800">
                    <a:solidFill>
                      <a:schemeClr val="accent5">
                        <a:hueOff val="-82419"/>
                        <a:satOff val="-9513"/>
                        <a:lumOff val="-16343"/>
                      </a:schemeClr>
                    </a:solidFill>
                    <a:latin typeface="Arial"/>
                    <a:ea typeface="Arial"/>
                    <a:cs typeface="Arial"/>
                    <a:sym typeface="Arial"/>
                  </a:defRPr>
                </a:pPr>
                <a:r>
                  <a:t>Controller</a:t>
                </a:r>
              </a:p>
            </p:txBody>
          </p:sp>
          <p:sp>
            <p:nvSpPr>
              <p:cNvPr id="15" name="Line">
                <a:extLst>
                  <a:ext uri="{FF2B5EF4-FFF2-40B4-BE49-F238E27FC236}">
                    <a16:creationId xmlns:a16="http://schemas.microsoft.com/office/drawing/2014/main" id="{19024080-EDD0-C0AB-2B1D-7DC7A050947B}"/>
                  </a:ext>
                </a:extLst>
              </p:cNvPr>
              <p:cNvSpPr/>
              <p:nvPr/>
            </p:nvSpPr>
            <p:spPr>
              <a:xfrm>
                <a:off x="3427345" y="734843"/>
                <a:ext cx="72864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sp>
            <p:nvSpPr>
              <p:cNvPr id="16" name="Line">
                <a:extLst>
                  <a:ext uri="{FF2B5EF4-FFF2-40B4-BE49-F238E27FC236}">
                    <a16:creationId xmlns:a16="http://schemas.microsoft.com/office/drawing/2014/main" id="{5F28E4AF-CF63-2419-EED5-39B460FFD0F3}"/>
                  </a:ext>
                </a:extLst>
              </p:cNvPr>
              <p:cNvSpPr/>
              <p:nvPr/>
            </p:nvSpPr>
            <p:spPr>
              <a:xfrm>
                <a:off x="1039641" y="699989"/>
                <a:ext cx="728642"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grpSp>
            <p:nvGrpSpPr>
              <p:cNvPr id="17" name="Group">
                <a:extLst>
                  <a:ext uri="{FF2B5EF4-FFF2-40B4-BE49-F238E27FC236}">
                    <a16:creationId xmlns:a16="http://schemas.microsoft.com/office/drawing/2014/main" id="{24B69433-8157-B51C-02BB-CE2CE7612ACF}"/>
                  </a:ext>
                </a:extLst>
              </p:cNvPr>
              <p:cNvGrpSpPr/>
              <p:nvPr/>
            </p:nvGrpSpPr>
            <p:grpSpPr>
              <a:xfrm>
                <a:off x="3427345" y="725016"/>
                <a:ext cx="376172" cy="889909"/>
                <a:chOff x="0" y="0"/>
                <a:chExt cx="376170" cy="889907"/>
              </a:xfrm>
            </p:grpSpPr>
            <p:sp>
              <p:nvSpPr>
                <p:cNvPr id="25" name="Line">
                  <a:extLst>
                    <a:ext uri="{FF2B5EF4-FFF2-40B4-BE49-F238E27FC236}">
                      <a16:creationId xmlns:a16="http://schemas.microsoft.com/office/drawing/2014/main" id="{69973047-8C83-8F7B-1C79-EAD693F0AD47}"/>
                    </a:ext>
                  </a:extLst>
                </p:cNvPr>
                <p:cNvSpPr/>
                <p:nvPr/>
              </p:nvSpPr>
              <p:spPr>
                <a:xfrm flipH="1">
                  <a:off x="0" y="877277"/>
                  <a:ext cx="37617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sp>
              <p:nvSpPr>
                <p:cNvPr id="26" name="Line">
                  <a:extLst>
                    <a:ext uri="{FF2B5EF4-FFF2-40B4-BE49-F238E27FC236}">
                      <a16:creationId xmlns:a16="http://schemas.microsoft.com/office/drawing/2014/main" id="{33072AD0-902F-C5D2-9441-130B1C372C49}"/>
                    </a:ext>
                  </a:extLst>
                </p:cNvPr>
                <p:cNvSpPr/>
                <p:nvPr/>
              </p:nvSpPr>
              <p:spPr>
                <a:xfrm flipH="1">
                  <a:off x="364321" y="0"/>
                  <a:ext cx="1" cy="88990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grpSp>
          <p:grpSp>
            <p:nvGrpSpPr>
              <p:cNvPr id="18" name="Group">
                <a:extLst>
                  <a:ext uri="{FF2B5EF4-FFF2-40B4-BE49-F238E27FC236}">
                    <a16:creationId xmlns:a16="http://schemas.microsoft.com/office/drawing/2014/main" id="{051D945C-D07E-2CE0-FA1B-FF043121C9CA}"/>
                  </a:ext>
                </a:extLst>
              </p:cNvPr>
              <p:cNvGrpSpPr/>
              <p:nvPr/>
            </p:nvGrpSpPr>
            <p:grpSpPr>
              <a:xfrm>
                <a:off x="1132673" y="432700"/>
                <a:ext cx="635611" cy="1169594"/>
                <a:chOff x="0" y="0"/>
                <a:chExt cx="635609" cy="1169593"/>
              </a:xfrm>
            </p:grpSpPr>
            <p:sp>
              <p:nvSpPr>
                <p:cNvPr id="20" name="Line">
                  <a:extLst>
                    <a:ext uri="{FF2B5EF4-FFF2-40B4-BE49-F238E27FC236}">
                      <a16:creationId xmlns:a16="http://schemas.microsoft.com/office/drawing/2014/main" id="{6908CD97-8674-247B-5AA4-B1C60BC0BE2D}"/>
                    </a:ext>
                  </a:extLst>
                </p:cNvPr>
                <p:cNvSpPr/>
                <p:nvPr/>
              </p:nvSpPr>
              <p:spPr>
                <a:xfrm flipV="1">
                  <a:off x="194566" y="426149"/>
                  <a:ext cx="1" cy="726846"/>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sp>
              <p:nvSpPr>
                <p:cNvPr id="21" name="Line">
                  <a:extLst>
                    <a:ext uri="{FF2B5EF4-FFF2-40B4-BE49-F238E27FC236}">
                      <a16:creationId xmlns:a16="http://schemas.microsoft.com/office/drawing/2014/main" id="{BB5198C4-4512-A596-45AC-C23C7116F9A7}"/>
                    </a:ext>
                  </a:extLst>
                </p:cNvPr>
                <p:cNvSpPr/>
                <p:nvPr/>
              </p:nvSpPr>
              <p:spPr>
                <a:xfrm>
                  <a:off x="175753" y="1169593"/>
                  <a:ext cx="45985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grpSp>
              <p:nvGrpSpPr>
                <p:cNvPr id="22" name="Group">
                  <a:extLst>
                    <a:ext uri="{FF2B5EF4-FFF2-40B4-BE49-F238E27FC236}">
                      <a16:creationId xmlns:a16="http://schemas.microsoft.com/office/drawing/2014/main" id="{18115993-78F3-6F46-64E4-2786471D46B5}"/>
                    </a:ext>
                  </a:extLst>
                </p:cNvPr>
                <p:cNvGrpSpPr/>
                <p:nvPr/>
              </p:nvGrpSpPr>
              <p:grpSpPr>
                <a:xfrm>
                  <a:off x="0" y="0"/>
                  <a:ext cx="389133" cy="534577"/>
                  <a:chOff x="0" y="0"/>
                  <a:chExt cx="389132" cy="534576"/>
                </a:xfrm>
              </p:grpSpPr>
              <p:sp>
                <p:nvSpPr>
                  <p:cNvPr id="23" name="Circle">
                    <a:extLst>
                      <a:ext uri="{FF2B5EF4-FFF2-40B4-BE49-F238E27FC236}">
                        <a16:creationId xmlns:a16="http://schemas.microsoft.com/office/drawing/2014/main" id="{AA777CE5-92C3-5F96-297D-122CBDBDC2C1}"/>
                      </a:ext>
                    </a:extLst>
                  </p:cNvPr>
                  <p:cNvSpPr/>
                  <p:nvPr/>
                </p:nvSpPr>
                <p:spPr>
                  <a:xfrm>
                    <a:off x="94145" y="187788"/>
                    <a:ext cx="200844" cy="200843"/>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endParaRPr/>
                  </a:p>
                </p:txBody>
              </p:sp>
              <p:sp>
                <p:nvSpPr>
                  <p:cNvPr id="24" name="+">
                    <a:extLst>
                      <a:ext uri="{FF2B5EF4-FFF2-40B4-BE49-F238E27FC236}">
                        <a16:creationId xmlns:a16="http://schemas.microsoft.com/office/drawing/2014/main" id="{E8886B02-C6CB-D88C-99CE-D94ED449B41F}"/>
                      </a:ext>
                    </a:extLst>
                  </p:cNvPr>
                  <p:cNvSpPr txBox="1"/>
                  <p:nvPr/>
                </p:nvSpPr>
                <p:spPr>
                  <a:xfrm>
                    <a:off x="-1" y="0"/>
                    <a:ext cx="389134" cy="5345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1600"/>
                    </a:lvl1pPr>
                  </a:lstStyle>
                  <a:p>
                    <a:r>
                      <a:t>+</a:t>
                    </a:r>
                  </a:p>
                </p:txBody>
              </p:sp>
            </p:grpSp>
          </p:grpSp>
          <p:sp>
            <p:nvSpPr>
              <p:cNvPr id="19" name="Feedback Control System">
                <a:extLst>
                  <a:ext uri="{FF2B5EF4-FFF2-40B4-BE49-F238E27FC236}">
                    <a16:creationId xmlns:a16="http://schemas.microsoft.com/office/drawing/2014/main" id="{9E5FF32B-A1BE-A90E-5A52-4AF6B7D0AD12}"/>
                  </a:ext>
                </a:extLst>
              </p:cNvPr>
              <p:cNvSpPr txBox="1"/>
              <p:nvPr/>
            </p:nvSpPr>
            <p:spPr>
              <a:xfrm>
                <a:off x="963433" y="0"/>
                <a:ext cx="3271541" cy="4520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000" b="1">
                    <a:solidFill>
                      <a:schemeClr val="accent5">
                        <a:hueOff val="-82419"/>
                        <a:satOff val="-9513"/>
                        <a:lumOff val="-16343"/>
                      </a:schemeClr>
                    </a:solidFill>
                    <a:latin typeface="Arial"/>
                    <a:ea typeface="Arial"/>
                    <a:cs typeface="Arial"/>
                    <a:sym typeface="Arial"/>
                  </a:defRPr>
                </a:lvl1pPr>
              </a:lstStyle>
              <a:p>
                <a:r>
                  <a:t>Feedback Control System</a:t>
                </a:r>
              </a:p>
            </p:txBody>
          </p:sp>
        </p:grpSp>
      </p:grpSp>
      <p:sp>
        <p:nvSpPr>
          <p:cNvPr id="37" name="TextBox 36">
            <a:extLst>
              <a:ext uri="{FF2B5EF4-FFF2-40B4-BE49-F238E27FC236}">
                <a16:creationId xmlns:a16="http://schemas.microsoft.com/office/drawing/2014/main" id="{01BFB9DF-5B7C-4406-DC1A-34C1226CB072}"/>
              </a:ext>
            </a:extLst>
          </p:cNvPr>
          <p:cNvSpPr txBox="1"/>
          <p:nvPr/>
        </p:nvSpPr>
        <p:spPr>
          <a:xfrm>
            <a:off x="8509907" y="3637342"/>
            <a:ext cx="277115" cy="3241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0"/>
              </a:spcBef>
              <a:spcAft>
                <a:spcPts val="0"/>
              </a:spcAft>
              <a:buClrTx/>
              <a:buSzTx/>
              <a:buFontTx/>
              <a:buNone/>
              <a:tabLst/>
            </a:pPr>
            <a:r>
              <a:rPr kumimoji="0" lang="en-US" sz="1600" b="0" i="1" u="none" strike="noStrike" cap="none" spc="0" normalizeH="0" baseline="0">
                <a:ln>
                  <a:noFill/>
                </a:ln>
                <a:solidFill>
                  <a:srgbClr val="000000"/>
                </a:solidFill>
                <a:effectLst/>
                <a:uFillTx/>
                <a:latin typeface="+mn-lt"/>
                <a:ea typeface="+mn-ea"/>
                <a:cs typeface="+mn-cs"/>
                <a:sym typeface="Helvetica Neue"/>
              </a:rPr>
              <a:t>W</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dirty="0">
                <a:latin typeface="Cambria" panose="02040503050406030204" pitchFamily="18" charset="0"/>
                <a:ea typeface="Cambria" panose="02040503050406030204" pitchFamily="18" charset="0"/>
              </a:rPr>
              <a:t>4. Biologically Realistic Controller?</a:t>
            </a:r>
            <a:endParaRPr b="1"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116922D8-D699-3B13-9CA4-F3DB8210B5A5}"/>
              </a:ext>
            </a:extLst>
          </p:cNvPr>
          <p:cNvPicPr>
            <a:picLocks noChangeAspect="1"/>
          </p:cNvPicPr>
          <p:nvPr/>
        </p:nvPicPr>
        <p:blipFill>
          <a:blip r:embed="rId3"/>
          <a:stretch>
            <a:fillRect/>
          </a:stretch>
        </p:blipFill>
        <p:spPr>
          <a:xfrm>
            <a:off x="1081087" y="1743074"/>
            <a:ext cx="10595164" cy="4429126"/>
          </a:xfrm>
          <a:prstGeom prst="rect">
            <a:avLst/>
          </a:prstGeom>
        </p:spPr>
      </p:pic>
      <p:sp>
        <p:nvSpPr>
          <p:cNvPr id="3" name="Text Placeholder 2">
            <a:extLst>
              <a:ext uri="{FF2B5EF4-FFF2-40B4-BE49-F238E27FC236}">
                <a16:creationId xmlns:a16="http://schemas.microsoft.com/office/drawing/2014/main" id="{760E5903-D22F-794C-8285-14CFF5C0F89D}"/>
              </a:ext>
            </a:extLst>
          </p:cNvPr>
          <p:cNvSpPr>
            <a:spLocks noGrp="1"/>
          </p:cNvSpPr>
          <p:nvPr>
            <p:ph type="body" idx="1"/>
          </p:nvPr>
        </p:nvSpPr>
        <p:spPr>
          <a:xfrm>
            <a:off x="920081" y="6772275"/>
            <a:ext cx="11607800" cy="2278733"/>
          </a:xfrm>
        </p:spPr>
        <p:txBody>
          <a:bodyPr numCol="1">
            <a:normAutofit/>
          </a:bodyPr>
          <a:lstStyle/>
          <a:p>
            <a:r>
              <a:rPr lang="en-US" altLang="zh-CN" sz="2800" dirty="0">
                <a:latin typeface="Times New Roman" panose="02020603050405020304" pitchFamily="18" charset="0"/>
                <a:cs typeface="Times New Roman" panose="02020603050405020304" pitchFamily="18" charset="0"/>
              </a:rPr>
              <a:t>Use a single hidden layer neural network to design a nonlinear controller</a:t>
            </a:r>
            <a:endParaRPr kumimoji="0" lang="en-US" altLang="zh-C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392911226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4. Biologically Realistic Controller?</a:t>
            </a:r>
            <a:endParaRPr b="1">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203BCE9F-7E8C-8386-EFF1-291C2B8BC463}"/>
              </a:ext>
            </a:extLst>
          </p:cNvPr>
          <p:cNvPicPr>
            <a:picLocks noChangeAspect="1"/>
          </p:cNvPicPr>
          <p:nvPr/>
        </p:nvPicPr>
        <p:blipFill>
          <a:blip r:embed="rId3"/>
          <a:stretch>
            <a:fillRect/>
          </a:stretch>
        </p:blipFill>
        <p:spPr>
          <a:xfrm>
            <a:off x="702587" y="3166080"/>
            <a:ext cx="10901898" cy="3962195"/>
          </a:xfrm>
          <a:prstGeom prst="rect">
            <a:avLst/>
          </a:prstGeom>
        </p:spPr>
      </p:pic>
      <p:sp>
        <p:nvSpPr>
          <p:cNvPr id="3" name="Text Placeholder 2">
            <a:extLst>
              <a:ext uri="{FF2B5EF4-FFF2-40B4-BE49-F238E27FC236}">
                <a16:creationId xmlns:a16="http://schemas.microsoft.com/office/drawing/2014/main" id="{FA9AD3F3-4953-75D1-724F-F5D912E845B1}"/>
              </a:ext>
            </a:extLst>
          </p:cNvPr>
          <p:cNvSpPr>
            <a:spLocks noGrp="1"/>
          </p:cNvSpPr>
          <p:nvPr>
            <p:ph type="body" idx="1"/>
          </p:nvPr>
        </p:nvSpPr>
        <p:spPr>
          <a:xfrm>
            <a:off x="6541316" y="7272342"/>
            <a:ext cx="6120799" cy="1952771"/>
          </a:xfrm>
        </p:spPr>
        <p:txBody>
          <a:bodyPr numCol="1">
            <a:normAutofit/>
          </a:bodyPr>
          <a:lstStyle/>
          <a:p>
            <a:r>
              <a:rPr kumimoji="0" lang="en-US" altLang="zh-CN"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Hebbian learning for C</a:t>
            </a:r>
          </a:p>
          <a:p>
            <a:r>
              <a:rPr kumimoji="0" lang="en-US" altLang="zh-CN"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Local (but non-Hebbian) learning for A, B, L</a:t>
            </a:r>
          </a:p>
          <a:p>
            <a:r>
              <a:rPr lang="en-US" altLang="zh-CN" sz="2400" dirty="0">
                <a:latin typeface="Times New Roman" panose="02020603050405020304" pitchFamily="18" charset="0"/>
                <a:cs typeface="Times New Roman" panose="02020603050405020304" pitchFamily="18" charset="0"/>
              </a:rPr>
              <a:t>Policy gradient method for K</a:t>
            </a:r>
            <a:endParaRPr kumimoji="0" lang="en-US" altLang="zh-CN"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pic>
        <p:nvPicPr>
          <p:cNvPr id="6" name="Picture 5">
            <a:extLst>
              <a:ext uri="{FF2B5EF4-FFF2-40B4-BE49-F238E27FC236}">
                <a16:creationId xmlns:a16="http://schemas.microsoft.com/office/drawing/2014/main" id="{70ADAC8E-CCD5-7ECA-E653-0EDE393B18A9}"/>
              </a:ext>
            </a:extLst>
          </p:cNvPr>
          <p:cNvPicPr>
            <a:picLocks noChangeAspect="1"/>
          </p:cNvPicPr>
          <p:nvPr/>
        </p:nvPicPr>
        <p:blipFill>
          <a:blip r:embed="rId4"/>
          <a:stretch>
            <a:fillRect/>
          </a:stretch>
        </p:blipFill>
        <p:spPr>
          <a:xfrm>
            <a:off x="469377" y="7372297"/>
            <a:ext cx="5888158" cy="917635"/>
          </a:xfrm>
          <a:prstGeom prst="rect">
            <a:avLst/>
          </a:prstGeom>
        </p:spPr>
      </p:pic>
      <p:pic>
        <p:nvPicPr>
          <p:cNvPr id="7" name="Picture 6">
            <a:extLst>
              <a:ext uri="{FF2B5EF4-FFF2-40B4-BE49-F238E27FC236}">
                <a16:creationId xmlns:a16="http://schemas.microsoft.com/office/drawing/2014/main" id="{5F170B55-B3DE-78AB-E3BE-F4702A3857E0}"/>
              </a:ext>
            </a:extLst>
          </p:cNvPr>
          <p:cNvPicPr>
            <a:picLocks noChangeAspect="1"/>
          </p:cNvPicPr>
          <p:nvPr/>
        </p:nvPicPr>
        <p:blipFill>
          <a:blip r:embed="rId5"/>
          <a:stretch>
            <a:fillRect/>
          </a:stretch>
        </p:blipFill>
        <p:spPr>
          <a:xfrm>
            <a:off x="469377" y="8316231"/>
            <a:ext cx="5051425" cy="561269"/>
          </a:xfrm>
          <a:prstGeom prst="rect">
            <a:avLst/>
          </a:prstGeom>
        </p:spPr>
      </p:pic>
      <p:pic>
        <p:nvPicPr>
          <p:cNvPr id="2" name="Picture 1">
            <a:extLst>
              <a:ext uri="{FF2B5EF4-FFF2-40B4-BE49-F238E27FC236}">
                <a16:creationId xmlns:a16="http://schemas.microsoft.com/office/drawing/2014/main" id="{2AC5F880-908A-D8F3-0E79-DAFD30FB420B}"/>
              </a:ext>
            </a:extLst>
          </p:cNvPr>
          <p:cNvPicPr>
            <a:picLocks noChangeAspect="1"/>
          </p:cNvPicPr>
          <p:nvPr/>
        </p:nvPicPr>
        <p:blipFill rotWithShape="1">
          <a:blip r:embed="rId6"/>
          <a:srcRect t="-1" b="29504"/>
          <a:stretch/>
        </p:blipFill>
        <p:spPr>
          <a:xfrm>
            <a:off x="3413456" y="1194162"/>
            <a:ext cx="5480161" cy="1971918"/>
          </a:xfrm>
          <a:prstGeom prst="rect">
            <a:avLst/>
          </a:prstGeom>
        </p:spPr>
      </p:pic>
    </p:spTree>
    <p:extLst>
      <p:ext uri="{BB962C8B-B14F-4D97-AF65-F5344CB8AC3E}">
        <p14:creationId xmlns:p14="http://schemas.microsoft.com/office/powerpoint/2010/main" val="319504036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endParaRPr b="1" dirty="0">
              <a:latin typeface="Cambria" panose="02040503050406030204" pitchFamily="18" charset="0"/>
              <a:ea typeface="Cambria" panose="02040503050406030204" pitchFamily="18" charset="0"/>
            </a:endParaRPr>
          </a:p>
        </p:txBody>
      </p:sp>
      <p:pic>
        <p:nvPicPr>
          <p:cNvPr id="4" name="Picture 3" descr="A diagram of a graph&#10;&#10;Description automatically generated">
            <a:extLst>
              <a:ext uri="{FF2B5EF4-FFF2-40B4-BE49-F238E27FC236}">
                <a16:creationId xmlns:a16="http://schemas.microsoft.com/office/drawing/2014/main" id="{BCCD560E-057F-323D-6918-B6F1FB1B1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187" y="5164808"/>
            <a:ext cx="7772400" cy="3886200"/>
          </a:xfrm>
          <a:prstGeom prst="rect">
            <a:avLst/>
          </a:prstGeom>
        </p:spPr>
      </p:pic>
      <p:pic>
        <p:nvPicPr>
          <p:cNvPr id="7" name="Picture 6" descr="A graph of a function&#10;&#10;Description automatically generated with medium confidence">
            <a:extLst>
              <a:ext uri="{FF2B5EF4-FFF2-40B4-BE49-F238E27FC236}">
                <a16:creationId xmlns:a16="http://schemas.microsoft.com/office/drawing/2014/main" id="{9CB3BA9C-6C29-712F-093C-FD634BBED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187" y="1278608"/>
            <a:ext cx="7772400" cy="3886200"/>
          </a:xfrm>
          <a:prstGeom prst="rect">
            <a:avLst/>
          </a:prstGeom>
        </p:spPr>
      </p:pic>
      <p:sp>
        <p:nvSpPr>
          <p:cNvPr id="9" name="Feedback control is central to intelligent behavior">
            <a:extLst>
              <a:ext uri="{FF2B5EF4-FFF2-40B4-BE49-F238E27FC236}">
                <a16:creationId xmlns:a16="http://schemas.microsoft.com/office/drawing/2014/main" id="{F86E400E-D550-3EC5-47D8-B31F68198EAF}"/>
              </a:ext>
            </a:extLst>
          </p:cNvPr>
          <p:cNvSpPr txBox="1"/>
          <p:nvPr/>
        </p:nvSpPr>
        <p:spPr>
          <a:xfrm>
            <a:off x="1072481" y="3886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dirty="0">
                <a:latin typeface="Cambria" panose="02040503050406030204" pitchFamily="18" charset="0"/>
                <a:ea typeface="Cambria" panose="02040503050406030204" pitchFamily="18" charset="0"/>
              </a:rPr>
              <a:t>Supplementary figure: Hebbian learning on target</a:t>
            </a:r>
            <a:endParaRPr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05510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Group"/>
          <p:cNvGrpSpPr/>
          <p:nvPr/>
        </p:nvGrpSpPr>
        <p:grpSpPr>
          <a:xfrm>
            <a:off x="-7242" y="0"/>
            <a:ext cx="13019284" cy="9760602"/>
            <a:chOff x="0" y="0"/>
            <a:chExt cx="13019283" cy="9760600"/>
          </a:xfrm>
        </p:grpSpPr>
        <p:sp>
          <p:nvSpPr>
            <p:cNvPr id="19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19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195" name="Feed-forward control (FFC) vs. Feedback control (FBC) systems"/>
          <p:cNvSpPr txBox="1"/>
          <p:nvPr/>
        </p:nvSpPr>
        <p:spPr>
          <a:xfrm>
            <a:off x="749484" y="221091"/>
            <a:ext cx="11505832"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14350" indent="-514350" defTabSz="584200">
              <a:lnSpc>
                <a:spcPct val="100000"/>
              </a:lnSpc>
              <a:spcBef>
                <a:spcPts val="0"/>
              </a:spcBef>
              <a:buAutoNum type="arabicPeriod"/>
              <a:defRPr>
                <a:latin typeface="Arial"/>
                <a:ea typeface="Arial"/>
                <a:cs typeface="Arial"/>
                <a:sym typeface="Arial"/>
              </a:defRPr>
            </a:pPr>
            <a:r>
              <a:rPr lang="en-US" b="1">
                <a:latin typeface="Cambria" panose="02040503050406030204" pitchFamily="18" charset="0"/>
                <a:ea typeface="Cambria" panose="02040503050406030204" pitchFamily="18" charset="0"/>
              </a:rPr>
              <a:t>Introduction: Problematic Backpropagation</a:t>
            </a:r>
          </a:p>
        </p:txBody>
      </p:sp>
      <p:pic>
        <p:nvPicPr>
          <p:cNvPr id="2" name="Picture 1">
            <a:extLst>
              <a:ext uri="{FF2B5EF4-FFF2-40B4-BE49-F238E27FC236}">
                <a16:creationId xmlns:a16="http://schemas.microsoft.com/office/drawing/2014/main" id="{6E522CCC-1D08-4F94-3883-2267633E0675}"/>
              </a:ext>
            </a:extLst>
          </p:cNvPr>
          <p:cNvPicPr>
            <a:picLocks noChangeAspect="1"/>
          </p:cNvPicPr>
          <p:nvPr/>
        </p:nvPicPr>
        <p:blipFill>
          <a:blip r:embed="rId3"/>
          <a:stretch>
            <a:fillRect/>
          </a:stretch>
        </p:blipFill>
        <p:spPr>
          <a:xfrm>
            <a:off x="2870200" y="4087684"/>
            <a:ext cx="7874000" cy="4850322"/>
          </a:xfrm>
          <a:prstGeom prst="rect">
            <a:avLst/>
          </a:prstGeom>
        </p:spPr>
      </p:pic>
      <p:sp>
        <p:nvSpPr>
          <p:cNvPr id="6" name="TextBox 5">
            <a:extLst>
              <a:ext uri="{FF2B5EF4-FFF2-40B4-BE49-F238E27FC236}">
                <a16:creationId xmlns:a16="http://schemas.microsoft.com/office/drawing/2014/main" id="{47D25D21-FDC7-1ADD-425C-64C7758B99FA}"/>
              </a:ext>
            </a:extLst>
          </p:cNvPr>
          <p:cNvSpPr txBox="1"/>
          <p:nvPr/>
        </p:nvSpPr>
        <p:spPr>
          <a:xfrm>
            <a:off x="907715" y="1109161"/>
            <a:ext cx="11183019"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defTabSz="1733930" rtl="0" fontAlgn="auto" latinLnBrk="0" hangingPunct="0">
              <a:lnSpc>
                <a:spcPct val="150000"/>
              </a:lnSpc>
              <a:spcBef>
                <a:spcPts val="0"/>
              </a:spcBef>
              <a:spcAft>
                <a:spcPts val="0"/>
              </a:spcAft>
              <a:buClrTx/>
              <a:buSzTx/>
              <a:buFont typeface="Arial" panose="020B0604020202020204" pitchFamily="34" charset="0"/>
              <a:buChar char="•"/>
              <a:tabLst/>
            </a:pPr>
            <a:r>
              <a:rPr kumimoji="0" lang="en-US" altLang="zh-CN" sz="2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Conventionally, we backpropagate errors to synaptic weights to train the neural network, but it is not biologically realistic</a:t>
            </a:r>
          </a:p>
          <a:p>
            <a:pPr marL="457200" marR="0" indent="-457200" defTabSz="1733930" rtl="0" fontAlgn="auto" latinLnBrk="0" hangingPunct="0">
              <a:lnSpc>
                <a:spcPct val="150000"/>
              </a:lnSpc>
              <a:spcBef>
                <a:spcPts val="0"/>
              </a:spcBef>
              <a:spcAft>
                <a:spcPts val="0"/>
              </a:spcAft>
              <a:buClrTx/>
              <a:buSzTx/>
              <a:buFont typeface="Arial" panose="020B0604020202020204" pitchFamily="34" charset="0"/>
              <a:buChar char="•"/>
              <a:tabLst/>
            </a:pPr>
            <a:r>
              <a:rPr lang="en-US" altLang="zh-CN" sz="2800">
                <a:latin typeface="Times New Roman" panose="02020603050405020304" pitchFamily="18" charset="0"/>
                <a:cs typeface="Times New Roman" panose="02020603050405020304" pitchFamily="18" charset="0"/>
              </a:rPr>
              <a:t>The brain uses Hebbian learning to update synaptic weights, but it is slow and unsupervised</a:t>
            </a:r>
          </a:p>
        </p:txBody>
      </p:sp>
    </p:spTree>
    <p:extLst>
      <p:ext uri="{BB962C8B-B14F-4D97-AF65-F5344CB8AC3E}">
        <p14:creationId xmlns:p14="http://schemas.microsoft.com/office/powerpoint/2010/main" val="3385061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0177253"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1. Introduction: Gain Modulation</a:t>
            </a:r>
            <a:endParaRPr b="1">
              <a:latin typeface="Cambria" panose="02040503050406030204" pitchFamily="18" charset="0"/>
              <a:ea typeface="Cambria" panose="02040503050406030204" pitchFamily="18" charset="0"/>
            </a:endParaRPr>
          </a:p>
        </p:txBody>
      </p:sp>
      <p:sp>
        <p:nvSpPr>
          <p:cNvPr id="35" name="TextBox 34">
            <a:extLst>
              <a:ext uri="{FF2B5EF4-FFF2-40B4-BE49-F238E27FC236}">
                <a16:creationId xmlns:a16="http://schemas.microsoft.com/office/drawing/2014/main" id="{0D7A2A26-7A93-40B8-96FC-A93DBCC16441}"/>
              </a:ext>
            </a:extLst>
          </p:cNvPr>
          <p:cNvSpPr txBox="1"/>
          <p:nvPr/>
        </p:nvSpPr>
        <p:spPr>
          <a:xfrm>
            <a:off x="920081" y="962825"/>
            <a:ext cx="10805610" cy="16989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defTabSz="1733930" rtl="0" fontAlgn="auto" latinLnBrk="0" hangingPunct="0">
              <a:lnSpc>
                <a:spcPct val="90000"/>
              </a:lnSpc>
              <a:spcBef>
                <a:spcPts val="3200"/>
              </a:spcBef>
              <a:spcAft>
                <a:spcPts val="0"/>
              </a:spcAft>
              <a:buClrTx/>
              <a:buSzTx/>
              <a:buFont typeface="Arial" panose="020B0604020202020204" pitchFamily="34" charset="0"/>
              <a:buChar char="•"/>
              <a:tabLst/>
            </a:pPr>
            <a:r>
              <a:rPr kumimoji="0" lang="en-US" altLang="zh-CN" sz="2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How is rapid feedback control exerted?</a:t>
            </a:r>
          </a:p>
          <a:p>
            <a:pPr marL="457200" indent="-457200">
              <a:buFont typeface="Arial" panose="020B0604020202020204" pitchFamily="34" charset="0"/>
              <a:buChar char="•"/>
            </a:pPr>
            <a:r>
              <a:rPr kumimoji="0" lang="en-US" altLang="zh-CN" sz="2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Response modulation is a robust experimental phenomena</a:t>
            </a:r>
          </a:p>
        </p:txBody>
      </p:sp>
      <p:sp>
        <p:nvSpPr>
          <p:cNvPr id="2" name="TextBox 1">
            <a:extLst>
              <a:ext uri="{FF2B5EF4-FFF2-40B4-BE49-F238E27FC236}">
                <a16:creationId xmlns:a16="http://schemas.microsoft.com/office/drawing/2014/main" id="{FD5FC985-6CF5-45D7-8C62-D9A5C9381F85}"/>
              </a:ext>
            </a:extLst>
          </p:cNvPr>
          <p:cNvSpPr txBox="1"/>
          <p:nvPr/>
        </p:nvSpPr>
        <p:spPr>
          <a:xfrm>
            <a:off x="9583175" y="9327587"/>
            <a:ext cx="3288890"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1733930" rtl="0" fontAlgn="auto" latinLnBrk="0" hangingPunct="0">
              <a:lnSpc>
                <a:spcPct val="100000"/>
              </a:lnSpc>
              <a:spcBef>
                <a:spcPts val="0"/>
              </a:spcBef>
              <a:spcAft>
                <a:spcPts val="0"/>
              </a:spcAft>
              <a:buClrTx/>
              <a:buSzTx/>
              <a:buFontTx/>
              <a:buNone/>
              <a:tabLst/>
            </a:pPr>
            <a:r>
              <a:rPr lang="en-US" altLang="zh-CN" sz="1800">
                <a:latin typeface="Times New Roman" panose="02020603050405020304" pitchFamily="18" charset="0"/>
                <a:cs typeface="Times New Roman" panose="02020603050405020304" pitchFamily="18" charset="0"/>
              </a:rPr>
              <a:t>Ferguson &amp; Cardin (2020)</a:t>
            </a:r>
            <a:endParaRPr kumimoji="0" lang="zh-CN" altLang="en-US" sz="1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6" name="TextBox 5">
            <a:extLst>
              <a:ext uri="{FF2B5EF4-FFF2-40B4-BE49-F238E27FC236}">
                <a16:creationId xmlns:a16="http://schemas.microsoft.com/office/drawing/2014/main" id="{6A041F6C-AFA4-F710-D74A-69C33B2CDF1F}"/>
              </a:ext>
            </a:extLst>
          </p:cNvPr>
          <p:cNvSpPr txBox="1"/>
          <p:nvPr/>
        </p:nvSpPr>
        <p:spPr>
          <a:xfrm>
            <a:off x="1286199" y="6487999"/>
            <a:ext cx="2762920" cy="900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90000"/>
              </a:lnSpc>
              <a:spcBef>
                <a:spcPts val="3200"/>
              </a:spcBef>
              <a:spcAft>
                <a:spcPts val="0"/>
              </a:spcAft>
              <a:buClrTx/>
              <a:buSzTx/>
              <a:buFontTx/>
              <a:buNone/>
              <a:tabLst/>
            </a:pPr>
            <a:r>
              <a:rPr lang="en-US" sz="2800">
                <a:solidFill>
                  <a:srgbClr val="FF0000"/>
                </a:solidFill>
                <a:latin typeface="Times New Roman" panose="02020603050405020304" pitchFamily="18" charset="0"/>
                <a:cs typeface="Times New Roman" panose="02020603050405020304" pitchFamily="18" charset="0"/>
              </a:rPr>
              <a:t>Gain Modulation</a:t>
            </a:r>
            <a:endParaRPr kumimoji="0" lang="en-US" sz="2800" b="0" i="0" u="none" strike="noStrike" cap="none" spc="0" normalizeH="0" baseline="0">
              <a:ln>
                <a:noFill/>
              </a:ln>
              <a:solidFill>
                <a:srgbClr val="FF0000"/>
              </a:solidFill>
              <a:effectLst/>
              <a:uFillTx/>
              <a:latin typeface="Times New Roman" panose="02020603050405020304" pitchFamily="18" charset="0"/>
              <a:cs typeface="Times New Roman" panose="02020603050405020304" pitchFamily="18" charset="0"/>
              <a:sym typeface="Helvetica Neue"/>
            </a:endParaRPr>
          </a:p>
        </p:txBody>
      </p:sp>
      <p:sp>
        <p:nvSpPr>
          <p:cNvPr id="8" name="TextBox 7">
            <a:extLst>
              <a:ext uri="{FF2B5EF4-FFF2-40B4-BE49-F238E27FC236}">
                <a16:creationId xmlns:a16="http://schemas.microsoft.com/office/drawing/2014/main" id="{12795585-0808-FB2D-D6E0-5831832AC3CB}"/>
              </a:ext>
            </a:extLst>
          </p:cNvPr>
          <p:cNvSpPr txBox="1"/>
          <p:nvPr/>
        </p:nvSpPr>
        <p:spPr>
          <a:xfrm>
            <a:off x="4616632" y="6487999"/>
            <a:ext cx="3101820" cy="900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90000"/>
              </a:lnSpc>
              <a:spcBef>
                <a:spcPts val="3200"/>
              </a:spcBef>
              <a:spcAft>
                <a:spcPts val="0"/>
              </a:spcAft>
              <a:buClrTx/>
              <a:buSzTx/>
              <a:buFontTx/>
              <a:buNone/>
              <a:tabLst/>
            </a:pPr>
            <a:r>
              <a:rPr lang="en-US" sz="2800">
                <a:solidFill>
                  <a:srgbClr val="FF0000"/>
                </a:solidFill>
                <a:latin typeface="Times New Roman" panose="02020603050405020304" pitchFamily="18" charset="0"/>
                <a:cs typeface="Times New Roman" panose="02020603050405020304" pitchFamily="18" charset="0"/>
              </a:rPr>
              <a:t>Shift Modulation</a:t>
            </a:r>
            <a:endParaRPr kumimoji="0" lang="en-US" sz="2800" b="0" i="0" u="none" strike="noStrike" cap="none" spc="0" normalizeH="0" baseline="0">
              <a:ln>
                <a:noFill/>
              </a:ln>
              <a:solidFill>
                <a:srgbClr val="FF0000"/>
              </a:solidFill>
              <a:effectLst/>
              <a:uFillTx/>
              <a:latin typeface="Times New Roman" panose="02020603050405020304" pitchFamily="18" charset="0"/>
              <a:cs typeface="Times New Roman" panose="02020603050405020304" pitchFamily="18" charset="0"/>
              <a:sym typeface="Helvetica Neue"/>
            </a:endParaRPr>
          </a:p>
        </p:txBody>
      </p:sp>
      <p:pic>
        <p:nvPicPr>
          <p:cNvPr id="7" name="Screenshot 2023-11-02 at 1.57.43 PM.png" descr="Screenshot 2023-11-02 at 1.57.43 PM.png">
            <a:extLst>
              <a:ext uri="{FF2B5EF4-FFF2-40B4-BE49-F238E27FC236}">
                <a16:creationId xmlns:a16="http://schemas.microsoft.com/office/drawing/2014/main" id="{49B1480D-577E-5FCE-89AA-A938D253BFDC}"/>
              </a:ext>
            </a:extLst>
          </p:cNvPr>
          <p:cNvPicPr>
            <a:picLocks noChangeAspect="1"/>
          </p:cNvPicPr>
          <p:nvPr/>
        </p:nvPicPr>
        <p:blipFill rotWithShape="1">
          <a:blip r:embed="rId3"/>
          <a:srcRect t="12367" r="47302"/>
          <a:stretch/>
        </p:blipFill>
        <p:spPr>
          <a:xfrm>
            <a:off x="8073413" y="3044330"/>
            <a:ext cx="4798652" cy="4723450"/>
          </a:xfrm>
          <a:prstGeom prst="rect">
            <a:avLst/>
          </a:prstGeom>
          <a:ln w="12700">
            <a:miter lim="400000"/>
          </a:ln>
        </p:spPr>
      </p:pic>
      <p:grpSp>
        <p:nvGrpSpPr>
          <p:cNvPr id="17" name="Group 16">
            <a:extLst>
              <a:ext uri="{FF2B5EF4-FFF2-40B4-BE49-F238E27FC236}">
                <a16:creationId xmlns:a16="http://schemas.microsoft.com/office/drawing/2014/main" id="{52B46BFC-710A-D04F-D815-F316C04C93C8}"/>
              </a:ext>
            </a:extLst>
          </p:cNvPr>
          <p:cNvGrpSpPr/>
          <p:nvPr/>
        </p:nvGrpSpPr>
        <p:grpSpPr>
          <a:xfrm>
            <a:off x="1377280" y="3055171"/>
            <a:ext cx="3263901" cy="3587674"/>
            <a:chOff x="1580479" y="3067126"/>
            <a:chExt cx="3263901" cy="3587674"/>
          </a:xfrm>
        </p:grpSpPr>
        <p:pic>
          <p:nvPicPr>
            <p:cNvPr id="3" name="Screenshot 2023-11-02 at 1.58.40 PM.png" descr="Screenshot 2023-11-02 at 1.58.40 PM.png">
              <a:extLst>
                <a:ext uri="{FF2B5EF4-FFF2-40B4-BE49-F238E27FC236}">
                  <a16:creationId xmlns:a16="http://schemas.microsoft.com/office/drawing/2014/main" id="{C1ED9A7F-A744-B0F8-FF9A-603CD836E5BE}"/>
                </a:ext>
              </a:extLst>
            </p:cNvPr>
            <p:cNvPicPr>
              <a:picLocks noChangeAspect="1"/>
            </p:cNvPicPr>
            <p:nvPr/>
          </p:nvPicPr>
          <p:blipFill rotWithShape="1">
            <a:blip r:embed="rId4"/>
            <a:srcRect l="872" t="37370" r="71887" b="40347"/>
            <a:stretch/>
          </p:blipFill>
          <p:spPr>
            <a:xfrm>
              <a:off x="1580479" y="3067126"/>
              <a:ext cx="3009900" cy="3587674"/>
            </a:xfrm>
            <a:prstGeom prst="rect">
              <a:avLst/>
            </a:prstGeom>
            <a:ln w="12700">
              <a:miter lim="400000"/>
            </a:ln>
          </p:spPr>
        </p:pic>
        <p:sp>
          <p:nvSpPr>
            <p:cNvPr id="15" name="Rectangle 14">
              <a:extLst>
                <a:ext uri="{FF2B5EF4-FFF2-40B4-BE49-F238E27FC236}">
                  <a16:creationId xmlns:a16="http://schemas.microsoft.com/office/drawing/2014/main" id="{2E1C9881-7472-4CD3-4ACD-116FA52DE6E9}"/>
                </a:ext>
              </a:extLst>
            </p:cNvPr>
            <p:cNvSpPr/>
            <p:nvPr/>
          </p:nvSpPr>
          <p:spPr>
            <a:xfrm>
              <a:off x="3929980" y="5418010"/>
              <a:ext cx="914400" cy="38948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nvGrpSpPr>
          <p:cNvPr id="29" name="Group 28">
            <a:extLst>
              <a:ext uri="{FF2B5EF4-FFF2-40B4-BE49-F238E27FC236}">
                <a16:creationId xmlns:a16="http://schemas.microsoft.com/office/drawing/2014/main" id="{29295253-596B-42EC-7E5E-F718226C70FA}"/>
              </a:ext>
            </a:extLst>
          </p:cNvPr>
          <p:cNvGrpSpPr/>
          <p:nvPr/>
        </p:nvGrpSpPr>
        <p:grpSpPr>
          <a:xfrm>
            <a:off x="4049119" y="2924110"/>
            <a:ext cx="3778949" cy="3905380"/>
            <a:chOff x="7112000" y="3238500"/>
            <a:chExt cx="3778949" cy="3905380"/>
          </a:xfrm>
        </p:grpSpPr>
        <p:pic>
          <p:nvPicPr>
            <p:cNvPr id="25" name="Screenshot 2023-11-02 at 1.58.40 PM.png" descr="Screenshot 2023-11-02 at 1.58.40 PM.png">
              <a:extLst>
                <a:ext uri="{FF2B5EF4-FFF2-40B4-BE49-F238E27FC236}">
                  <a16:creationId xmlns:a16="http://schemas.microsoft.com/office/drawing/2014/main" id="{2450129E-98F3-E420-5C1C-EF04B475DD67}"/>
                </a:ext>
              </a:extLst>
            </p:cNvPr>
            <p:cNvPicPr>
              <a:picLocks noChangeAspect="1"/>
            </p:cNvPicPr>
            <p:nvPr/>
          </p:nvPicPr>
          <p:blipFill rotWithShape="1">
            <a:blip r:embed="rId4"/>
            <a:srcRect l="69484" t="37448" r="459" b="40269"/>
            <a:stretch/>
          </p:blipFill>
          <p:spPr>
            <a:xfrm>
              <a:off x="7569897" y="3397353"/>
              <a:ext cx="3321052" cy="3587674"/>
            </a:xfrm>
            <a:prstGeom prst="rect">
              <a:avLst/>
            </a:prstGeom>
            <a:ln w="12700">
              <a:miter lim="400000"/>
            </a:ln>
          </p:spPr>
        </p:pic>
        <p:sp>
          <p:nvSpPr>
            <p:cNvPr id="27" name="Rectangle 26">
              <a:extLst>
                <a:ext uri="{FF2B5EF4-FFF2-40B4-BE49-F238E27FC236}">
                  <a16:creationId xmlns:a16="http://schemas.microsoft.com/office/drawing/2014/main" id="{0EABBFEE-E0ED-559D-5CAF-9A4C4B084286}"/>
                </a:ext>
              </a:extLst>
            </p:cNvPr>
            <p:cNvSpPr/>
            <p:nvPr/>
          </p:nvSpPr>
          <p:spPr>
            <a:xfrm>
              <a:off x="7264400" y="3238500"/>
              <a:ext cx="1371600" cy="12065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Rectangle 27">
              <a:extLst>
                <a:ext uri="{FF2B5EF4-FFF2-40B4-BE49-F238E27FC236}">
                  <a16:creationId xmlns:a16="http://schemas.microsoft.com/office/drawing/2014/main" id="{0129B360-8A56-011E-B350-281C6CD672C6}"/>
                </a:ext>
              </a:extLst>
            </p:cNvPr>
            <p:cNvSpPr/>
            <p:nvPr/>
          </p:nvSpPr>
          <p:spPr>
            <a:xfrm>
              <a:off x="7112000" y="6478874"/>
              <a:ext cx="838200" cy="66500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9E11234-5CD3-7594-9BA7-3DCE0FF25F4A}"/>
                  </a:ext>
                </a:extLst>
              </p:cNvPr>
              <p:cNvSpPr txBox="1"/>
              <p:nvPr/>
            </p:nvSpPr>
            <p:spPr>
              <a:xfrm>
                <a:off x="779060" y="7779384"/>
                <a:ext cx="8216518" cy="10746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0" lang="en-US" altLang="zh-CN" sz="3200" b="0" i="0" u="none" strike="noStrike" cap="none" spc="0" normalizeH="0" smtClean="0">
                          <a:ln>
                            <a:noFill/>
                          </a:ln>
                          <a:solidFill>
                            <a:srgbClr val="000000"/>
                          </a:solidFill>
                          <a:effectLst/>
                          <a:uFillTx/>
                          <a:latin typeface="Cambria Math" panose="02040503050406030204" pitchFamily="18" charset="0"/>
                          <a:ea typeface="+mn-ea"/>
                          <a:cs typeface="+mn-cs"/>
                          <a:sym typeface="Helvetica Neue"/>
                        </a:rPr>
                        <m:t>r</m:t>
                      </m:r>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m:t>
                      </m:r>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𝜎</m:t>
                      </m:r>
                      <m:d>
                        <m:dPr>
                          <m:ctrlP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dPr>
                        <m:e>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m:t>
                          </m:r>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𝑔</m:t>
                          </m:r>
                          <m:d>
                            <m:dPr>
                              <m:ctrlP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dPr>
                            <m:e>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𝑥</m:t>
                              </m:r>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m:t>
                              </m:r>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𝑠</m:t>
                              </m:r>
                            </m:e>
                          </m:d>
                        </m:e>
                      </m:d>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 </m:t>
                      </m:r>
                      <m:f>
                        <m:fPr>
                          <m:ctrlP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fPr>
                        <m:num>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1</m:t>
                          </m:r>
                        </m:num>
                        <m:den>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1+</m:t>
                          </m:r>
                          <m:func>
                            <m:funcPr>
                              <m:ctrlP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funcPr>
                            <m:fName>
                              <m:r>
                                <m:rPr>
                                  <m:sty m:val="p"/>
                                </m:rPr>
                                <a:rPr kumimoji="0" lang="en-US" altLang="zh-CN" sz="3200" b="0" i="0"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exp</m:t>
                              </m:r>
                            </m:fName>
                            <m:e>
                              <m:d>
                                <m:dPr>
                                  <m:ctrlP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dPr>
                                <m:e>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m:t>
                                  </m:r>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𝑔</m:t>
                                  </m:r>
                                  <m:d>
                                    <m:dPr>
                                      <m:ctrlP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dPr>
                                    <m:e>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𝑥</m:t>
                                      </m:r>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m:t>
                                      </m:r>
                                      <m:r>
                                        <a:rPr kumimoji="0" lang="en-US" altLang="zh-CN" sz="32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𝑠</m:t>
                                      </m:r>
                                    </m:e>
                                  </m:d>
                                </m:e>
                              </m:d>
                            </m:e>
                          </m:func>
                        </m:den>
                      </m:f>
                    </m:oMath>
                  </m:oMathPara>
                </a14:m>
                <a:endParaRPr lang="en-US"/>
              </a:p>
            </p:txBody>
          </p:sp>
        </mc:Choice>
        <mc:Fallback xmlns="">
          <p:sp>
            <p:nvSpPr>
              <p:cNvPr id="31" name="TextBox 30">
                <a:extLst>
                  <a:ext uri="{FF2B5EF4-FFF2-40B4-BE49-F238E27FC236}">
                    <a16:creationId xmlns:a16="http://schemas.microsoft.com/office/drawing/2014/main" id="{59E11234-5CD3-7594-9BA7-3DCE0FF25F4A}"/>
                  </a:ext>
                </a:extLst>
              </p:cNvPr>
              <p:cNvSpPr txBox="1">
                <a:spLocks noRot="1" noChangeAspect="1" noMove="1" noResize="1" noEditPoints="1" noAdjustHandles="1" noChangeArrowheads="1" noChangeShapeType="1" noTextEdit="1"/>
              </p:cNvSpPr>
              <p:nvPr/>
            </p:nvSpPr>
            <p:spPr>
              <a:xfrm>
                <a:off x="779060" y="7779384"/>
                <a:ext cx="8216518" cy="1074653"/>
              </a:xfrm>
              <a:prstGeom prst="rect">
                <a:avLst/>
              </a:prstGeom>
              <a:blipFill>
                <a:blip r:embed="rId5"/>
                <a:stretch>
                  <a:fillRect t="-3529" b="-8235"/>
                </a:stretch>
              </a:blipFill>
              <a:ln w="12700" cap="flat">
                <a:noFill/>
                <a:miter lim="400000"/>
              </a:ln>
              <a:effectLst/>
            </p:spPr>
            <p:txBody>
              <a:bodyPr/>
              <a:lstStyle/>
              <a:p>
                <a:r>
                  <a:rPr lang="en-US">
                    <a:noFill/>
                  </a:rPr>
                  <a:t> </a:t>
                </a:r>
              </a:p>
            </p:txBody>
          </p:sp>
        </mc:Fallback>
      </mc:AlternateContent>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p:cNvGrpSpPr/>
          <p:nvPr/>
        </p:nvGrpSpPr>
        <p:grpSpPr>
          <a:xfrm>
            <a:off x="-14484" y="0"/>
            <a:ext cx="13019284" cy="9760602"/>
            <a:chOff x="0" y="0"/>
            <a:chExt cx="13019283" cy="9760600"/>
          </a:xfrm>
        </p:grpSpPr>
        <p:sp>
          <p:nvSpPr>
            <p:cNvPr id="266"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67"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10" name="Feedback control is central to intelligent behavior">
            <a:extLst>
              <a:ext uri="{FF2B5EF4-FFF2-40B4-BE49-F238E27FC236}">
                <a16:creationId xmlns:a16="http://schemas.microsoft.com/office/drawing/2014/main" id="{F1C15802-9202-42E1-822F-4ADF20B78133}"/>
              </a:ext>
            </a:extLst>
          </p:cNvPr>
          <p:cNvSpPr txBox="1"/>
          <p:nvPr/>
        </p:nvSpPr>
        <p:spPr>
          <a:xfrm>
            <a:off x="920081" y="236217"/>
            <a:ext cx="10177253"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1. Introduction: Our</a:t>
            </a:r>
            <a:r>
              <a:rPr lang="zh-CN" altLang="en-US" b="1">
                <a:latin typeface="Cambria" panose="02040503050406030204" pitchFamily="18" charset="0"/>
                <a:ea typeface="Cambria" panose="02040503050406030204" pitchFamily="18" charset="0"/>
              </a:rPr>
              <a:t> </a:t>
            </a:r>
            <a:r>
              <a:rPr lang="en-US" altLang="zh-CN" b="1">
                <a:latin typeface="Cambria" panose="02040503050406030204" pitchFamily="18" charset="0"/>
                <a:ea typeface="Cambria" panose="02040503050406030204" pitchFamily="18" charset="0"/>
              </a:rPr>
              <a:t>Vision</a:t>
            </a:r>
            <a:endParaRPr b="1">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236E5108-5533-46BC-033B-B77F5D7497C3}"/>
              </a:ext>
            </a:extLst>
          </p:cNvPr>
          <p:cNvSpPr>
            <a:spLocks noGrp="1"/>
          </p:cNvSpPr>
          <p:nvPr>
            <p:ph type="body" idx="1"/>
          </p:nvPr>
        </p:nvSpPr>
        <p:spPr>
          <a:xfrm>
            <a:off x="920081" y="1402144"/>
            <a:ext cx="11513219" cy="6408356"/>
          </a:xfrm>
        </p:spPr>
        <p:txBody>
          <a:bodyPr numCol="1">
            <a:normAutofit/>
          </a:bodyPr>
          <a:lstStyle/>
          <a:p>
            <a:pPr marL="0" indent="0">
              <a:lnSpc>
                <a:spcPct val="160000"/>
              </a:lnSpc>
              <a:buNone/>
            </a:pPr>
            <a:r>
              <a:rPr kumimoji="0" lang="en-US" altLang="zh-CN" sz="2800" b="0" i="0" u="sng"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A</a:t>
            </a:r>
            <a:r>
              <a:rPr kumimoji="0" lang="zh-CN" altLang="en-US" sz="2800" b="0" i="0" u="sng"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 </a:t>
            </a:r>
            <a:r>
              <a:rPr kumimoji="0" lang="en-US" altLang="zh-CN" sz="2800" b="0" i="0" u="sng"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rPr>
              <a:t>biologically realistic neural network for learning, using feedback control through gain modulation and Hebbian learning on synaptic weights.</a:t>
            </a:r>
          </a:p>
          <a:p>
            <a:pPr marL="0" indent="0">
              <a:buNone/>
            </a:pPr>
            <a:endParaRPr lang="en-US" altLang="zh-CN" sz="2800" b="1">
              <a:latin typeface="Times New Roman" panose="02020603050405020304" pitchFamily="18" charset="0"/>
              <a:cs typeface="Times New Roman" panose="02020603050405020304" pitchFamily="18" charset="0"/>
            </a:endParaRPr>
          </a:p>
          <a:p>
            <a:pPr marL="0" indent="0">
              <a:buNone/>
            </a:pPr>
            <a:r>
              <a:rPr lang="en-US" altLang="zh-CN" sz="2800" b="1">
                <a:latin typeface="Times New Roman" panose="02020603050405020304" pitchFamily="18" charset="0"/>
                <a:cs typeface="Times New Roman" panose="02020603050405020304" pitchFamily="18" charset="0"/>
              </a:rPr>
              <a:t>Transfer of learning from gains to weights</a:t>
            </a:r>
            <a:endParaRPr lang="en-US" altLang="zh-CN"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zh-CN" sz="2800">
                <a:latin typeface="Times New Roman" panose="02020603050405020304" pitchFamily="18" charset="0"/>
                <a:cs typeface="Times New Roman" panose="02020603050405020304" pitchFamily="18" charset="0"/>
              </a:rPr>
              <a:t>Feedback control quickly makes the network to output the target</a:t>
            </a:r>
          </a:p>
          <a:p>
            <a:pPr marL="514350" indent="-514350">
              <a:buFont typeface="+mj-lt"/>
              <a:buAutoNum type="arabicPeriod"/>
            </a:pPr>
            <a:r>
              <a:rPr lang="en-US" altLang="zh-CN" sz="2800">
                <a:latin typeface="Times New Roman" panose="02020603050405020304" pitchFamily="18" charset="0"/>
                <a:cs typeface="Times New Roman" panose="02020603050405020304" pitchFamily="18" charset="0"/>
              </a:rPr>
              <a:t>Hebbian learning gradually adjusts the synaptic weights</a:t>
            </a:r>
          </a:p>
          <a:p>
            <a:pPr marL="514350" indent="-514350">
              <a:buFont typeface="+mj-lt"/>
              <a:buAutoNum type="arabicPeriod"/>
            </a:pPr>
            <a:r>
              <a:rPr lang="en-US" altLang="zh-CN" sz="2800">
                <a:latin typeface="Times New Roman" panose="02020603050405020304" pitchFamily="18" charset="0"/>
                <a:cs typeface="Times New Roman" panose="02020603050405020304" pitchFamily="18" charset="0"/>
              </a:rPr>
              <a:t>The network eventually outputs the target without the need of control</a:t>
            </a:r>
          </a:p>
        </p:txBody>
      </p:sp>
    </p:spTree>
    <p:extLst>
      <p:ext uri="{BB962C8B-B14F-4D97-AF65-F5344CB8AC3E}">
        <p14:creationId xmlns:p14="http://schemas.microsoft.com/office/powerpoint/2010/main" val="9994047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2. Feedback Control and Gain Modulation in Feedforward Network</a:t>
            </a:r>
            <a:endParaRPr b="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49035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Group"/>
          <p:cNvGrpSpPr/>
          <p:nvPr/>
        </p:nvGrpSpPr>
        <p:grpSpPr>
          <a:xfrm>
            <a:off x="7835060" y="5370706"/>
            <a:ext cx="5169740" cy="3680302"/>
            <a:chOff x="0" y="0"/>
            <a:chExt cx="5013050" cy="3568755"/>
          </a:xfrm>
        </p:grpSpPr>
        <p:pic>
          <p:nvPicPr>
            <p:cNvPr id="260" name="Screen Shot 2023-05-22 at 8.51.13 AM.png" descr="Screen Shot 2023-05-22 at 8.51.13 AM.png"/>
            <p:cNvPicPr>
              <a:picLocks noChangeAspect="1"/>
            </p:cNvPicPr>
            <p:nvPr/>
          </p:nvPicPr>
          <p:blipFill>
            <a:blip r:embed="rId3"/>
            <a:stretch>
              <a:fillRect/>
            </a:stretch>
          </p:blipFill>
          <p:spPr>
            <a:xfrm>
              <a:off x="0" y="583540"/>
              <a:ext cx="5013051" cy="2985216"/>
            </a:xfrm>
            <a:prstGeom prst="rect">
              <a:avLst/>
            </a:prstGeom>
            <a:ln w="12700" cap="flat">
              <a:noFill/>
              <a:miter lim="400000"/>
            </a:ln>
            <a:effectLst/>
          </p:spPr>
        </p:pic>
        <p:sp>
          <p:nvSpPr>
            <p:cNvPr id="264" name="Connection Line"/>
            <p:cNvSpPr/>
            <p:nvPr/>
          </p:nvSpPr>
          <p:spPr>
            <a:xfrm>
              <a:off x="2595714" y="-1"/>
              <a:ext cx="1647544" cy="761187"/>
            </a:xfrm>
            <a:custGeom>
              <a:avLst/>
              <a:gdLst/>
              <a:ahLst/>
              <a:cxnLst>
                <a:cxn ang="0">
                  <a:pos x="wd2" y="hd2"/>
                </a:cxn>
                <a:cxn ang="5400000">
                  <a:pos x="wd2" y="hd2"/>
                </a:cxn>
                <a:cxn ang="10800000">
                  <a:pos x="wd2" y="hd2"/>
                </a:cxn>
                <a:cxn ang="16200000">
                  <a:pos x="wd2" y="hd2"/>
                </a:cxn>
              </a:cxnLst>
              <a:rect l="0" t="0" r="r" b="b"/>
              <a:pathLst>
                <a:path w="21600" h="16345" extrusionOk="0">
                  <a:moveTo>
                    <a:pt x="0" y="16345"/>
                  </a:moveTo>
                  <a:cubicBezTo>
                    <a:pt x="5479" y="-3397"/>
                    <a:pt x="12679" y="-5255"/>
                    <a:pt x="21600" y="10770"/>
                  </a:cubicBezTo>
                </a:path>
              </a:pathLst>
            </a:custGeom>
            <a:noFill/>
            <a:ln w="25400" cap="flat">
              <a:solidFill>
                <a:srgbClr val="000000"/>
              </a:solidFill>
              <a:prstDash val="solid"/>
              <a:miter lim="400000"/>
            </a:ln>
            <a:effectLst/>
          </p:spPr>
          <p:txBody>
            <a:bodyPr/>
            <a:lstStyle/>
            <a:p>
              <a:endParaRPr/>
            </a:p>
          </p:txBody>
        </p:sp>
        <p:sp>
          <p:nvSpPr>
            <p:cNvPr id="262" name="Line"/>
            <p:cNvSpPr/>
            <p:nvPr/>
          </p:nvSpPr>
          <p:spPr>
            <a:xfrm>
              <a:off x="4153416" y="409192"/>
              <a:ext cx="271508" cy="27150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grpSp>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2. Feedforward Network</a:t>
            </a:r>
            <a:endParaRPr b="1">
              <a:latin typeface="Cambria" panose="02040503050406030204" pitchFamily="18" charset="0"/>
              <a:ea typeface="Cambria" panose="02040503050406030204" pitchFamily="18" charset="0"/>
            </a:endParaRPr>
          </a:p>
        </p:txBody>
      </p:sp>
      <p:sp>
        <p:nvSpPr>
          <p:cNvPr id="31" name="TextBox 30">
            <a:extLst>
              <a:ext uri="{FF2B5EF4-FFF2-40B4-BE49-F238E27FC236}">
                <a16:creationId xmlns:a16="http://schemas.microsoft.com/office/drawing/2014/main" id="{C9EA1AAD-4BF6-4F29-9F5D-70B2F42E6E4F}"/>
              </a:ext>
            </a:extLst>
          </p:cNvPr>
          <p:cNvSpPr txBox="1"/>
          <p:nvPr/>
        </p:nvSpPr>
        <p:spPr>
          <a:xfrm>
            <a:off x="9583175" y="9327587"/>
            <a:ext cx="3288890"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1733930" rtl="0" fontAlgn="auto" latinLnBrk="0" hangingPunct="0">
              <a:lnSpc>
                <a:spcPct val="100000"/>
              </a:lnSpc>
              <a:spcBef>
                <a:spcPts val="0"/>
              </a:spcBef>
              <a:spcAft>
                <a:spcPts val="0"/>
              </a:spcAft>
              <a:buClrTx/>
              <a:buSzTx/>
              <a:buFontTx/>
              <a:buNone/>
              <a:tabLst/>
            </a:pPr>
            <a:r>
              <a:rPr lang="en-US" altLang="zh-CN" sz="1800" err="1">
                <a:latin typeface="Times New Roman" panose="02020603050405020304" pitchFamily="18" charset="0"/>
                <a:cs typeface="Times New Roman" panose="02020603050405020304" pitchFamily="18" charset="0"/>
              </a:rPr>
              <a:t>Swinehart</a:t>
            </a:r>
            <a:r>
              <a:rPr lang="en-US" altLang="zh-CN" sz="1800">
                <a:latin typeface="Times New Roman" panose="02020603050405020304" pitchFamily="18" charset="0"/>
                <a:cs typeface="Times New Roman" panose="02020603050405020304" pitchFamily="18" charset="0"/>
              </a:rPr>
              <a:t> and Abbott (2005)</a:t>
            </a:r>
            <a:endParaRPr kumimoji="0" lang="zh-CN" altLang="en-US" sz="1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
        <p:nvSpPr>
          <p:cNvPr id="4" name="Text Placeholder 2">
            <a:extLst>
              <a:ext uri="{FF2B5EF4-FFF2-40B4-BE49-F238E27FC236}">
                <a16:creationId xmlns:a16="http://schemas.microsoft.com/office/drawing/2014/main" id="{39FC8C83-699C-49DB-07D2-DF732834B03B}"/>
              </a:ext>
            </a:extLst>
          </p:cNvPr>
          <p:cNvSpPr>
            <a:spLocks noGrp="1"/>
          </p:cNvSpPr>
          <p:nvPr>
            <p:ph type="body" idx="1"/>
          </p:nvPr>
        </p:nvSpPr>
        <p:spPr>
          <a:xfrm>
            <a:off x="920081" y="1482187"/>
            <a:ext cx="11607800" cy="6096000"/>
          </a:xfrm>
        </p:spPr>
        <p:txBody>
          <a:bodyPr numCol="1">
            <a:normAutofit/>
          </a:bodyPr>
          <a:lstStyle/>
          <a:p>
            <a:r>
              <a:rPr lang="en-US" altLang="zh-CN" sz="2800">
                <a:latin typeface="Times New Roman" panose="02020603050405020304" pitchFamily="18" charset="0"/>
                <a:cs typeface="Times New Roman" panose="02020603050405020304" pitchFamily="18" charset="0"/>
              </a:rPr>
              <a:t>Structure:</a:t>
            </a:r>
            <a:endParaRPr kumimoji="0" lang="en-US" altLang="zh-CN" sz="2800" b="0" i="0" u="none" strike="noStrike" cap="none" spc="0" normalizeH="0" baseline="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lvl="1"/>
            <a:r>
              <a:rPr kumimoji="0" lang="en-US" altLang="zh-CN" sz="2800" b="0" i="0" u="none" cap="none" spc="0" normalizeH="0" baseline="0">
                <a:ln>
                  <a:noFill/>
                </a:ln>
                <a:solidFill>
                  <a:schemeClr val="tx1"/>
                </a:solidFill>
                <a:effectLst/>
                <a:uFillTx/>
                <a:latin typeface="Times New Roman" panose="02020603050405020304" pitchFamily="18" charset="0"/>
                <a:cs typeface="Times New Roman" panose="02020603050405020304" pitchFamily="18" charset="0"/>
                <a:sym typeface="Helvetica Neue"/>
              </a:rPr>
              <a:t>Feedforward network</a:t>
            </a:r>
          </a:p>
          <a:p>
            <a:pPr lvl="2"/>
            <a:r>
              <a:rPr lang="en-US" altLang="zh-CN" sz="2800">
                <a:latin typeface="Times New Roman" panose="02020603050405020304" pitchFamily="18" charset="0"/>
                <a:cs typeface="Times New Roman" panose="02020603050405020304" pitchFamily="18" charset="0"/>
              </a:rPr>
              <a:t>Sigmoid activation function (with adjustable gains and shifts)</a:t>
            </a:r>
          </a:p>
          <a:p>
            <a:pPr lvl="1"/>
            <a:r>
              <a:rPr lang="en-US" altLang="zh-CN" sz="2800">
                <a:latin typeface="Times New Roman" panose="02020603050405020304" pitchFamily="18" charset="0"/>
                <a:cs typeface="Times New Roman" panose="02020603050405020304" pitchFamily="18" charset="0"/>
              </a:rPr>
              <a:t>Feedback control on gains (and shifts)</a:t>
            </a:r>
          </a:p>
          <a:p>
            <a:pPr lvl="1"/>
            <a:r>
              <a:rPr lang="en-US" altLang="zh-CN" sz="2800">
                <a:latin typeface="Times New Roman" panose="02020603050405020304" pitchFamily="18" charset="0"/>
                <a:cs typeface="Times New Roman" panose="02020603050405020304" pitchFamily="18" charset="0"/>
              </a:rPr>
              <a:t>Hebbian learning on synaptic weights</a:t>
            </a:r>
          </a:p>
          <a:p>
            <a:r>
              <a:rPr lang="en-US" altLang="zh-CN" sz="2800">
                <a:latin typeface="Times New Roman" panose="02020603050405020304" pitchFamily="18" charset="0"/>
                <a:cs typeface="Times New Roman" panose="02020603050405020304" pitchFamily="18" charset="0"/>
              </a:rPr>
              <a:t>Properties:</a:t>
            </a:r>
          </a:p>
          <a:p>
            <a:pPr lvl="1"/>
            <a:r>
              <a:rPr lang="en-US" altLang="zh-CN" sz="2800">
                <a:latin typeface="Times New Roman" panose="02020603050405020304" pitchFamily="18" charset="0"/>
                <a:cs typeface="Times New Roman" panose="02020603050405020304" pitchFamily="18" charset="0"/>
              </a:rPr>
              <a:t>Transfer of learning from gains to weights</a:t>
            </a:r>
          </a:p>
          <a:p>
            <a:pPr lvl="1"/>
            <a:r>
              <a:rPr lang="en-US" altLang="zh-CN" sz="2800">
                <a:latin typeface="Times New Roman" panose="02020603050405020304" pitchFamily="18" charset="0"/>
                <a:cs typeface="Times New Roman" panose="02020603050405020304" pitchFamily="18" charset="0"/>
              </a:rPr>
              <a:t>Adaptation under perturbation</a:t>
            </a:r>
          </a:p>
        </p:txBody>
      </p:sp>
    </p:spTree>
    <p:extLst>
      <p:ext uri="{BB962C8B-B14F-4D97-AF65-F5344CB8AC3E}">
        <p14:creationId xmlns:p14="http://schemas.microsoft.com/office/powerpoint/2010/main" val="2096446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p:cNvGrpSpPr/>
          <p:nvPr/>
        </p:nvGrpSpPr>
        <p:grpSpPr>
          <a:xfrm>
            <a:off x="-4067" y="-3501"/>
            <a:ext cx="13019284" cy="9760602"/>
            <a:chOff x="0" y="0"/>
            <a:chExt cx="13019283" cy="9760600"/>
          </a:xfrm>
        </p:grpSpPr>
        <p:sp>
          <p:nvSpPr>
            <p:cNvPr id="232" name="Rectangle"/>
            <p:cNvSpPr/>
            <p:nvPr/>
          </p:nvSpPr>
          <p:spPr>
            <a:xfrm>
              <a:off x="0" y="0"/>
              <a:ext cx="13012933" cy="978080"/>
            </a:xfrm>
            <a:prstGeom prst="rect">
              <a:avLst/>
            </a:prstGeom>
            <a:solidFill>
              <a:srgbClr val="DCDEE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sp>
          <p:nvSpPr>
            <p:cNvPr id="233" name="Rectangle"/>
            <p:cNvSpPr/>
            <p:nvPr/>
          </p:nvSpPr>
          <p:spPr>
            <a:xfrm>
              <a:off x="6350" y="9228612"/>
              <a:ext cx="13012934" cy="531989"/>
            </a:xfrm>
            <a:prstGeom prst="rect">
              <a:avLst/>
            </a:prstGeom>
            <a:solidFill>
              <a:srgbClr val="53585F">
                <a:alpha val="12420"/>
              </a:srgb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lgn="ctr" defTabSz="584200">
                <a:lnSpc>
                  <a:spcPct val="100000"/>
                </a:lnSpc>
                <a:spcBef>
                  <a:spcPts val="0"/>
                </a:spcBef>
                <a:defRPr sz="2400">
                  <a:solidFill>
                    <a:srgbClr val="FFFFFF"/>
                  </a:solidFill>
                  <a:latin typeface="Helvetica Light"/>
                  <a:ea typeface="Helvetica Light"/>
                  <a:cs typeface="Helvetica Light"/>
                  <a:sym typeface="Helvetica Light"/>
                </a:defRPr>
              </a:pPr>
              <a:endParaRPr/>
            </a:p>
          </p:txBody>
        </p:sp>
      </p:grpSp>
      <p:grpSp>
        <p:nvGrpSpPr>
          <p:cNvPr id="263" name="Group"/>
          <p:cNvGrpSpPr/>
          <p:nvPr/>
        </p:nvGrpSpPr>
        <p:grpSpPr>
          <a:xfrm>
            <a:off x="7835060" y="5370706"/>
            <a:ext cx="5169740" cy="3680302"/>
            <a:chOff x="0" y="0"/>
            <a:chExt cx="5013050" cy="3568755"/>
          </a:xfrm>
        </p:grpSpPr>
        <p:pic>
          <p:nvPicPr>
            <p:cNvPr id="260" name="Screen Shot 2023-05-22 at 8.51.13 AM.png" descr="Screen Shot 2023-05-22 at 8.51.13 AM.png"/>
            <p:cNvPicPr>
              <a:picLocks noChangeAspect="1"/>
            </p:cNvPicPr>
            <p:nvPr/>
          </p:nvPicPr>
          <p:blipFill>
            <a:blip r:embed="rId3"/>
            <a:stretch>
              <a:fillRect/>
            </a:stretch>
          </p:blipFill>
          <p:spPr>
            <a:xfrm>
              <a:off x="0" y="583540"/>
              <a:ext cx="5013051" cy="2985216"/>
            </a:xfrm>
            <a:prstGeom prst="rect">
              <a:avLst/>
            </a:prstGeom>
            <a:ln w="12700" cap="flat">
              <a:noFill/>
              <a:miter lim="400000"/>
            </a:ln>
            <a:effectLst/>
          </p:spPr>
        </p:pic>
        <p:sp>
          <p:nvSpPr>
            <p:cNvPr id="264" name="Connection Line"/>
            <p:cNvSpPr/>
            <p:nvPr/>
          </p:nvSpPr>
          <p:spPr>
            <a:xfrm>
              <a:off x="2595714" y="-1"/>
              <a:ext cx="1647544" cy="761187"/>
            </a:xfrm>
            <a:custGeom>
              <a:avLst/>
              <a:gdLst/>
              <a:ahLst/>
              <a:cxnLst>
                <a:cxn ang="0">
                  <a:pos x="wd2" y="hd2"/>
                </a:cxn>
                <a:cxn ang="5400000">
                  <a:pos x="wd2" y="hd2"/>
                </a:cxn>
                <a:cxn ang="10800000">
                  <a:pos x="wd2" y="hd2"/>
                </a:cxn>
                <a:cxn ang="16200000">
                  <a:pos x="wd2" y="hd2"/>
                </a:cxn>
              </a:cxnLst>
              <a:rect l="0" t="0" r="r" b="b"/>
              <a:pathLst>
                <a:path w="21600" h="16345" extrusionOk="0">
                  <a:moveTo>
                    <a:pt x="0" y="16345"/>
                  </a:moveTo>
                  <a:cubicBezTo>
                    <a:pt x="5479" y="-3397"/>
                    <a:pt x="12679" y="-5255"/>
                    <a:pt x="21600" y="10770"/>
                  </a:cubicBezTo>
                </a:path>
              </a:pathLst>
            </a:custGeom>
            <a:noFill/>
            <a:ln w="25400" cap="flat">
              <a:solidFill>
                <a:srgbClr val="000000"/>
              </a:solidFill>
              <a:prstDash val="solid"/>
              <a:miter lim="400000"/>
            </a:ln>
            <a:effectLst/>
          </p:spPr>
          <p:txBody>
            <a:bodyPr/>
            <a:lstStyle/>
            <a:p>
              <a:endParaRPr/>
            </a:p>
          </p:txBody>
        </p:sp>
        <p:sp>
          <p:nvSpPr>
            <p:cNvPr id="262" name="Line"/>
            <p:cNvSpPr/>
            <p:nvPr/>
          </p:nvSpPr>
          <p:spPr>
            <a:xfrm>
              <a:off x="4153416" y="409192"/>
              <a:ext cx="271508" cy="27150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100000"/>
                </a:lnSpc>
                <a:spcBef>
                  <a:spcPts val="0"/>
                </a:spcBef>
                <a:defRPr sz="1600">
                  <a:solidFill>
                    <a:srgbClr val="5E5E5E"/>
                  </a:solidFill>
                </a:defRPr>
              </a:pPr>
              <a:endParaRPr/>
            </a:p>
          </p:txBody>
        </p:sp>
      </p:grpSp>
      <p:sp>
        <p:nvSpPr>
          <p:cNvPr id="34" name="Feedback control is central to intelligent behavior">
            <a:extLst>
              <a:ext uri="{FF2B5EF4-FFF2-40B4-BE49-F238E27FC236}">
                <a16:creationId xmlns:a16="http://schemas.microsoft.com/office/drawing/2014/main" id="{D1C1B9DB-1EC8-49E5-9C7C-4BF8AA3AD9EE}"/>
              </a:ext>
            </a:extLst>
          </p:cNvPr>
          <p:cNvSpPr txBox="1"/>
          <p:nvPr/>
        </p:nvSpPr>
        <p:spPr>
          <a:xfrm>
            <a:off x="920081" y="236217"/>
            <a:ext cx="117420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584200">
              <a:lnSpc>
                <a:spcPct val="100000"/>
              </a:lnSpc>
              <a:spcBef>
                <a:spcPts val="0"/>
              </a:spcBef>
              <a:defRPr>
                <a:latin typeface="Arial"/>
                <a:ea typeface="Arial"/>
                <a:cs typeface="Arial"/>
                <a:sym typeface="Arial"/>
              </a:defRPr>
            </a:lvl1pPr>
          </a:lstStyle>
          <a:p>
            <a:r>
              <a:rPr lang="en-US" b="1">
                <a:latin typeface="Cambria" panose="02040503050406030204" pitchFamily="18" charset="0"/>
                <a:ea typeface="Cambria" panose="02040503050406030204" pitchFamily="18" charset="0"/>
              </a:rPr>
              <a:t>2. Feedforward Network</a:t>
            </a:r>
            <a:endParaRPr b="1">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39FC8C83-699C-49DB-07D2-DF732834B03B}"/>
                  </a:ext>
                </a:extLst>
              </p:cNvPr>
              <p:cNvSpPr>
                <a:spLocks noGrp="1"/>
              </p:cNvSpPr>
              <p:nvPr>
                <p:ph type="body" idx="1"/>
              </p:nvPr>
            </p:nvSpPr>
            <p:spPr>
              <a:xfrm>
                <a:off x="920081" y="1482187"/>
                <a:ext cx="11607800" cy="7845400"/>
              </a:xfrm>
            </p:spPr>
            <p:txBody>
              <a:bodyPr numCol="1">
                <a:normAutofit/>
              </a:bodyPr>
              <a:lstStyle/>
              <a:p>
                <a:pPr>
                  <a:spcAft>
                    <a:spcPts val="1800"/>
                  </a:spcAft>
                </a:pPr>
                <a:r>
                  <a:rPr lang="en-US" altLang="zh-CN" sz="2800" dirty="0">
                    <a:latin typeface="Times New Roman" panose="02020603050405020304" pitchFamily="18" charset="0"/>
                    <a:cs typeface="Times New Roman" panose="02020603050405020304" pitchFamily="18" charset="0"/>
                  </a:rPr>
                  <a:t>Modeling details:</a:t>
                </a:r>
              </a:p>
              <a:p>
                <a:pPr lvl="1">
                  <a:lnSpc>
                    <a:spcPct val="150000"/>
                  </a:lnSpc>
                  <a:spcBef>
                    <a:spcPts val="0"/>
                  </a:spcBef>
                </a:pPr>
                <a:r>
                  <a:rPr lang="en-US" altLang="zh-CN" sz="2000" dirty="0">
                    <a:latin typeface="Times New Roman" panose="02020603050405020304" pitchFamily="18" charset="0"/>
                    <a:cs typeface="Times New Roman" panose="02020603050405020304" pitchFamily="18" charset="0"/>
                  </a:rPr>
                  <a:t>230 input nodes</a:t>
                </a:r>
              </a:p>
              <a:p>
                <a:pPr lvl="2">
                  <a:lnSpc>
                    <a:spcPct val="150000"/>
                  </a:lnSpc>
                  <a:spcBef>
                    <a:spcPts val="0"/>
                  </a:spcBef>
                </a:pPr>
                <a:r>
                  <a:rPr lang="en-US" altLang="zh-CN" sz="2000" dirty="0">
                    <a:latin typeface="Times New Roman" panose="02020603050405020304" pitchFamily="18" charset="0"/>
                    <a:cs typeface="Times New Roman" panose="02020603050405020304" pitchFamily="18" charset="0"/>
                  </a:rPr>
                  <a:t>Gaussian receptive field</a:t>
                </a:r>
              </a:p>
              <a:p>
                <a:pPr lvl="2">
                  <a:lnSpc>
                    <a:spcPct val="150000"/>
                  </a:lnSpc>
                  <a:spcBef>
                    <a:spcPts val="0"/>
                  </a:spcBef>
                </a:pPr>
                <a:r>
                  <a:rPr lang="en-US" altLang="zh-CN" sz="2000" dirty="0">
                    <a:latin typeface="Times New Roman" panose="02020603050405020304" pitchFamily="18" charset="0"/>
                    <a:cs typeface="Times New Roman" panose="02020603050405020304" pitchFamily="18" charset="0"/>
                  </a:rPr>
                  <a:t>Sigmoid activation function </a:t>
                </a:r>
                <a14:m>
                  <m:oMath xmlns:m="http://schemas.openxmlformats.org/officeDocument/2006/math">
                    <m:r>
                      <m:rPr>
                        <m:sty m:val="p"/>
                      </m:rPr>
                      <a:rPr kumimoji="0" lang="en-US" altLang="zh-CN" sz="2000" b="0" i="0" u="none" strike="noStrike" cap="none" spc="0" normalizeH="0" smtClean="0">
                        <a:ln>
                          <a:noFill/>
                        </a:ln>
                        <a:solidFill>
                          <a:srgbClr val="000000"/>
                        </a:solidFill>
                        <a:effectLst/>
                        <a:uFillTx/>
                        <a:latin typeface="Cambria Math" panose="02040503050406030204" pitchFamily="18" charset="0"/>
                        <a:ea typeface="+mn-ea"/>
                        <a:cs typeface="+mn-cs"/>
                        <a:sym typeface="Helvetica Neue"/>
                      </a:rPr>
                      <m:t>r</m:t>
                    </m:r>
                    <m:r>
                      <a:rPr kumimoji="0" lang="en-US" altLang="zh-CN" sz="2000" b="0" i="1" u="none" strike="noStrike" cap="none" spc="0" normalizeH="0" baseline="-25000" smtClean="0">
                        <a:ln>
                          <a:noFill/>
                        </a:ln>
                        <a:solidFill>
                          <a:srgbClr val="000000"/>
                        </a:solidFill>
                        <a:effectLst/>
                        <a:uFillTx/>
                        <a:latin typeface="Cambria Math" panose="02040503050406030204" pitchFamily="18" charset="0"/>
                        <a:ea typeface="+mn-ea"/>
                        <a:cs typeface="+mn-cs"/>
                        <a:sym typeface="Helvetica Neue"/>
                      </a:rPr>
                      <m:t>𝑖</m:t>
                    </m:r>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m:t>
                    </m:r>
                    <m:r>
                      <a:rPr lang="en-US" altLang="zh-CN" sz="2000" i="1">
                        <a:latin typeface="Cambria Math" panose="02040503050406030204" pitchFamily="18" charset="0"/>
                      </a:rPr>
                      <m:t>𝜎</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e>
                        </m:d>
                      </m:e>
                    </m:d>
                    <m:r>
                      <a:rPr lang="en-US" altLang="zh-CN" sz="2000" b="0" i="1" smtClean="0">
                        <a:latin typeface="Cambria Math" panose="02040503050406030204" pitchFamily="18" charset="0"/>
                      </a:rPr>
                      <m:t>, </m:t>
                    </m:r>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 </m:t>
                    </m:r>
                    <m:sSub>
                      <m:sSubPr>
                        <m:ctrlP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sSubPr>
                      <m:e>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𝑔</m:t>
                        </m:r>
                      </m:e>
                      <m:sub>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𝑖</m:t>
                        </m:r>
                      </m:sub>
                    </m:sSub>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=3, </m:t>
                    </m:r>
                    <m:sSub>
                      <m:sSubPr>
                        <m:ctrlP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sSubPr>
                      <m:e>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𝑠</m:t>
                        </m:r>
                      </m:e>
                      <m:sub>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𝑖</m:t>
                        </m:r>
                      </m:sub>
                    </m:sSub>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=1</m:t>
                    </m:r>
                  </m:oMath>
                </a14:m>
                <a:endParaRPr lang="en-US" altLang="zh-CN" sz="2000" dirty="0">
                  <a:latin typeface="Times New Roman" panose="02020603050405020304" pitchFamily="18" charset="0"/>
                  <a:cs typeface="Times New Roman" panose="02020603050405020304" pitchFamily="18" charset="0"/>
                </a:endParaRPr>
              </a:p>
              <a:p>
                <a:pPr lvl="1">
                  <a:lnSpc>
                    <a:spcPct val="150000"/>
                  </a:lnSpc>
                  <a:spcBef>
                    <a:spcPts val="0"/>
                  </a:spcBef>
                </a:pPr>
                <a:r>
                  <a:rPr lang="en-US" altLang="zh-CN" sz="2000" dirty="0">
                    <a:latin typeface="Times New Roman" panose="02020603050405020304" pitchFamily="18" charset="0"/>
                    <a:cs typeface="Times New Roman" panose="02020603050405020304" pitchFamily="18" charset="0"/>
                  </a:rPr>
                  <a:t>1 output node</a:t>
                </a:r>
              </a:p>
              <a:p>
                <a:pPr lvl="2">
                  <a:lnSpc>
                    <a:spcPct val="150000"/>
                  </a:lnSpc>
                  <a:spcBef>
                    <a:spcPts val="0"/>
                  </a:spcBef>
                </a:pPr>
                <a:r>
                  <a:rPr lang="en-US" altLang="zh-CN" sz="2000" dirty="0">
                    <a:latin typeface="Times New Roman" panose="02020603050405020304" pitchFamily="18" charset="0"/>
                    <a:cs typeface="Times New Roman" panose="02020603050405020304" pitchFamily="18" charset="0"/>
                  </a:rPr>
                  <a:t>Sigmoid activation function </a:t>
                </a:r>
                <a14:m>
                  <m:oMath xmlns:m="http://schemas.openxmlformats.org/officeDocument/2006/math">
                    <m:sSub>
                      <m:sSubPr>
                        <m:ctrlPr>
                          <a:rPr kumimoji="0" lang="en-US" altLang="zh-CN" sz="2000" b="0" i="1" u="none" strike="noStrike" cap="none" spc="0" normalizeH="0" smtClean="0">
                            <a:ln>
                              <a:noFill/>
                            </a:ln>
                            <a:solidFill>
                              <a:srgbClr val="000000"/>
                            </a:solidFill>
                            <a:effectLst/>
                            <a:uFillTx/>
                            <a:latin typeface="Cambria Math" panose="02040503050406030204" pitchFamily="18" charset="0"/>
                            <a:ea typeface="+mn-ea"/>
                            <a:cs typeface="+mn-cs"/>
                            <a:sym typeface="Helvetica Neue"/>
                          </a:rPr>
                        </m:ctrlPr>
                      </m:sSubPr>
                      <m:e>
                        <m:r>
                          <m:rPr>
                            <m:sty m:val="p"/>
                          </m:rPr>
                          <a:rPr kumimoji="0" lang="en-US" altLang="zh-CN" sz="2000" b="0" i="0" u="none" strike="noStrike" cap="none" spc="0" normalizeH="0" smtClean="0">
                            <a:ln>
                              <a:noFill/>
                            </a:ln>
                            <a:solidFill>
                              <a:srgbClr val="000000"/>
                            </a:solidFill>
                            <a:effectLst/>
                            <a:uFillTx/>
                            <a:latin typeface="Cambria Math" panose="02040503050406030204" pitchFamily="18" charset="0"/>
                            <a:ea typeface="+mn-ea"/>
                            <a:cs typeface="+mn-cs"/>
                            <a:sym typeface="Helvetica Neue"/>
                          </a:rPr>
                          <m:t>r</m:t>
                        </m:r>
                      </m:e>
                      <m:sub>
                        <m:r>
                          <m:rPr>
                            <m:sty m:val="p"/>
                          </m:rPr>
                          <a:rPr kumimoji="0" lang="en-US" altLang="zh-CN" sz="2000" b="0" i="0" u="none" strike="noStrike" cap="none" spc="0" normalizeH="0" smtClean="0">
                            <a:ln>
                              <a:noFill/>
                            </a:ln>
                            <a:solidFill>
                              <a:srgbClr val="000000"/>
                            </a:solidFill>
                            <a:effectLst/>
                            <a:uFillTx/>
                            <a:latin typeface="Cambria Math" panose="02040503050406030204" pitchFamily="18" charset="0"/>
                            <a:ea typeface="+mn-ea"/>
                            <a:cs typeface="+mn-cs"/>
                            <a:sym typeface="Helvetica Neue"/>
                          </a:rPr>
                          <m:t>o</m:t>
                        </m:r>
                      </m:sub>
                    </m:sSub>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m:t>
                    </m:r>
                    <m:r>
                      <a:rPr lang="en-US" altLang="zh-CN" sz="2000" i="1">
                        <a:latin typeface="Cambria Math" panose="02040503050406030204" pitchFamily="18" charset="0"/>
                      </a:rPr>
                      <m:t>𝜎</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𝑜</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𝑟</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𝑜</m:t>
                            </m:r>
                          </m:sub>
                        </m:sSub>
                      </m:e>
                    </m:d>
                    <m:r>
                      <a:rPr lang="en-US" altLang="zh-CN" sz="2000" b="0" i="1" smtClean="0">
                        <a:latin typeface="Cambria Math" panose="02040503050406030204" pitchFamily="18" charset="0"/>
                      </a:rPr>
                      <m:t>)</m:t>
                    </m:r>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 </m:t>
                    </m:r>
                    <m:sSub>
                      <m:sSubPr>
                        <m:ctrlP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sSubPr>
                      <m:e>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𝑔</m:t>
                        </m:r>
                      </m:e>
                      <m:sub>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𝑜</m:t>
                        </m:r>
                      </m:sub>
                    </m:sSub>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=6.67, </m:t>
                    </m:r>
                    <m:sSub>
                      <m:sSubPr>
                        <m:ctrlP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ctrlPr>
                      </m:sSubPr>
                      <m:e>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𝑠</m:t>
                        </m:r>
                      </m:e>
                      <m:sub>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𝑜</m:t>
                        </m:r>
                      </m:sub>
                    </m:sSub>
                    <m:r>
                      <a:rPr kumimoji="0" lang="en-US" altLang="zh-CN" sz="2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Neue"/>
                      </a:rPr>
                      <m:t>=</m:t>
                    </m:r>
                    <m:r>
                      <a:rPr lang="en-US" altLang="zh-CN" sz="2000" i="1">
                        <a:latin typeface="Cambria Math" panose="02040503050406030204" pitchFamily="18" charset="0"/>
                      </a:rPr>
                      <m:t>1.035</m:t>
                    </m:r>
                  </m:oMath>
                </a14:m>
                <a:endParaRPr lang="en-US" altLang="zh-CN" sz="2000" dirty="0">
                  <a:latin typeface="Times New Roman" panose="02020603050405020304" pitchFamily="18" charset="0"/>
                  <a:cs typeface="Times New Roman" panose="02020603050405020304" pitchFamily="18" charset="0"/>
                </a:endParaRPr>
              </a:p>
              <a:p>
                <a:pPr>
                  <a:spcAft>
                    <a:spcPts val="1800"/>
                  </a:spcAft>
                </a:pPr>
                <a:r>
                  <a:rPr lang="en-US" altLang="zh-CN" sz="2800" dirty="0">
                    <a:latin typeface="Times New Roman" panose="02020603050405020304" pitchFamily="18" charset="0"/>
                    <a:cs typeface="Times New Roman" panose="02020603050405020304" pitchFamily="18" charset="0"/>
                  </a:rPr>
                  <a:t>Training:</a:t>
                </a:r>
              </a:p>
              <a:p>
                <a:pPr lvl="1">
                  <a:lnSpc>
                    <a:spcPct val="200000"/>
                  </a:lnSpc>
                  <a:spcBef>
                    <a:spcPts val="0"/>
                  </a:spcBef>
                </a:pPr>
                <a:r>
                  <a:rPr lang="en-US" altLang="zh-CN" sz="2000" dirty="0">
                    <a:latin typeface="Times New Roman" panose="02020603050405020304" pitchFamily="18" charset="0"/>
                    <a:cs typeface="Times New Roman" panose="02020603050405020304" pitchFamily="18" charset="0"/>
                  </a:rPr>
                  <a:t>Approximate cosine function</a:t>
                </a:r>
              </a:p>
              <a:p>
                <a:pPr lvl="1">
                  <a:lnSpc>
                    <a:spcPct val="200000"/>
                  </a:lnSpc>
                  <a:spcBef>
                    <a:spcPts val="0"/>
                  </a:spcBef>
                </a:pPr>
                <a:r>
                  <a:rPr lang="en-US" altLang="zh-CN" sz="2000" dirty="0">
                    <a:latin typeface="Times New Roman" panose="02020603050405020304" pitchFamily="18" charset="0"/>
                    <a:cs typeface="Times New Roman" panose="02020603050405020304" pitchFamily="18" charset="0"/>
                  </a:rPr>
                  <a:t>Squared error loss, SGD on gains</a:t>
                </a:r>
              </a:p>
              <a:p>
                <a:pPr lvl="1">
                  <a:lnSpc>
                    <a:spcPct val="200000"/>
                  </a:lnSpc>
                  <a:spcBef>
                    <a:spcPts val="0"/>
                  </a:spcBef>
                </a:pPr>
                <a:r>
                  <a:rPr lang="en-US" altLang="zh-CN" sz="2000" dirty="0">
                    <a:latin typeface="Times New Roman" panose="02020603050405020304" pitchFamily="18" charset="0"/>
                    <a:cs typeface="Times New Roman" panose="02020603050405020304" pitchFamily="18" charset="0"/>
                  </a:rPr>
                  <a:t>Hebbian learning</a:t>
                </a:r>
              </a:p>
              <a:p>
                <a:pPr lvl="2">
                  <a:lnSpc>
                    <a:spcPct val="200000"/>
                  </a:lnSpc>
                  <a:spcBef>
                    <a:spcPts val="0"/>
                  </a:spcBef>
                </a:pPr>
                <a14:m>
                  <m:oMath xmlns:m="http://schemas.openxmlformats.org/officeDocument/2006/math">
                    <m:sSub>
                      <m:sSubPr>
                        <m:ctrlP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ctrlPr>
                      </m:sSubPr>
                      <m:e>
                        <m: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t>𝑤</m:t>
                        </m:r>
                      </m:e>
                      <m:sub>
                        <m: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t>𝑖</m:t>
                        </m:r>
                      </m:sub>
                    </m:sSub>
                    <m: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𝜂</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𝑜</m:t>
                        </m:r>
                      </m:sub>
                    </m:sSub>
                  </m:oMath>
                </a14:m>
                <a:endParaRPr lang="en-US" altLang="zh-CN" sz="2000" dirty="0">
                  <a:latin typeface="Times New Roman" panose="02020603050405020304" pitchFamily="18" charset="0"/>
                  <a:cs typeface="Times New Roman" panose="02020603050405020304" pitchFamily="18" charset="0"/>
                </a:endParaRPr>
              </a:p>
              <a:p>
                <a:pPr lvl="2">
                  <a:lnSpc>
                    <a:spcPct val="200000"/>
                  </a:lnSpc>
                  <a:spcBef>
                    <a:spcPts val="0"/>
                  </a:spcBef>
                </a:pPr>
                <a14:m>
                  <m:oMath xmlns:m="http://schemas.openxmlformats.org/officeDocument/2006/math">
                    <m:sSub>
                      <m:sSubPr>
                        <m:ctrlP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ctrlPr>
                      </m:sSubPr>
                      <m:e>
                        <m: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t>∑</m:t>
                        </m:r>
                        <m: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t>𝑤</m:t>
                        </m:r>
                      </m:e>
                      <m:sub>
                        <m: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t>𝑖</m:t>
                        </m:r>
                      </m:sub>
                    </m:sSub>
                    <m: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t>=</m:t>
                    </m:r>
                    <m: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t>𝑎</m:t>
                    </m:r>
                    <m:r>
                      <a:rPr kumimoji="0" lang="en-US" altLang="zh-CN" sz="2000" b="0" i="1" u="none" strike="noStrike" cap="none" spc="0" normalizeH="0" baseline="0" smtClean="0">
                        <a:ln>
                          <a:noFill/>
                        </a:ln>
                        <a:solidFill>
                          <a:srgbClr val="000000"/>
                        </a:solidFill>
                        <a:effectLst/>
                        <a:uFillTx/>
                        <a:latin typeface="Cambria Math" panose="02040503050406030204" pitchFamily="18" charset="0"/>
                        <a:sym typeface="Helvetica Neue"/>
                      </a:rPr>
                      <m:t>=5.5</m:t>
                    </m:r>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4" name="Text Placeholder 2">
                <a:extLst>
                  <a:ext uri="{FF2B5EF4-FFF2-40B4-BE49-F238E27FC236}">
                    <a16:creationId xmlns:a16="http://schemas.microsoft.com/office/drawing/2014/main" id="{39FC8C83-699C-49DB-07D2-DF732834B03B}"/>
                  </a:ext>
                </a:extLst>
              </p:cNvPr>
              <p:cNvSpPr>
                <a:spLocks noGrp="1" noRot="1" noChangeAspect="1" noMove="1" noResize="1" noEditPoints="1" noAdjustHandles="1" noChangeArrowheads="1" noChangeShapeType="1" noTextEdit="1"/>
              </p:cNvSpPr>
              <p:nvPr>
                <p:ph type="body" idx="1"/>
              </p:nvPr>
            </p:nvSpPr>
            <p:spPr>
              <a:xfrm>
                <a:off x="920081" y="1482187"/>
                <a:ext cx="11607800" cy="7845400"/>
              </a:xfrm>
              <a:blipFill>
                <a:blip r:embed="rId4"/>
                <a:stretch>
                  <a:fillRect l="-1639" t="-1939"/>
                </a:stretch>
              </a:blipFill>
            </p:spPr>
            <p:txBody>
              <a:bodyPr/>
              <a:lstStyle/>
              <a:p>
                <a:r>
                  <a:rPr lang="en-US">
                    <a:noFill/>
                  </a:rPr>
                  <a:t> </a:t>
                </a:r>
              </a:p>
            </p:txBody>
          </p:sp>
        </mc:Fallback>
      </mc:AlternateContent>
    </p:spTree>
    <p:extLst>
      <p:ext uri="{BB962C8B-B14F-4D97-AF65-F5344CB8AC3E}">
        <p14:creationId xmlns:p14="http://schemas.microsoft.com/office/powerpoint/2010/main" val="3920791785"/>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2462</TotalTime>
  <Words>2265</Words>
  <Application>Microsoft Macintosh PowerPoint</Application>
  <PresentationFormat>Custom</PresentationFormat>
  <Paragraphs>265</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DiverdaSansCom-Regular</vt:lpstr>
      <vt:lpstr>ITCSymbolStd-Book</vt:lpstr>
      <vt:lpstr>NimbusSanL-Regu</vt:lpstr>
      <vt:lpstr>Arial</vt:lpstr>
      <vt:lpstr>Cambria</vt:lpstr>
      <vt:lpstr>Cambria Math</vt:lpstr>
      <vt:lpstr>Gill Sans</vt:lpstr>
      <vt:lpstr>Helvetica Neue</vt:lpstr>
      <vt:lpstr>Helvetica Neue Medium</vt:lpstr>
      <vt:lpstr>Times New Roman</vt:lpstr>
      <vt:lpstr>21_BasicWhite</vt:lpstr>
      <vt:lpstr>Neural Network with Feedback Control through Gain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Gain Modulation and Feedback Control Network</dc:title>
  <cp:lastModifiedBy>Jerry Jin</cp:lastModifiedBy>
  <cp:revision>131</cp:revision>
  <dcterms:modified xsi:type="dcterms:W3CDTF">2024-04-25T21:08:19Z</dcterms:modified>
</cp:coreProperties>
</file>