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0"/>
  </p:notesMasterIdLst>
  <p:handoutMasterIdLst>
    <p:handoutMasterId r:id="rId21"/>
  </p:handoutMasterIdLst>
  <p:sldIdLst>
    <p:sldId id="256" r:id="rId5"/>
    <p:sldId id="277" r:id="rId6"/>
    <p:sldId id="264" r:id="rId7"/>
    <p:sldId id="306" r:id="rId8"/>
    <p:sldId id="292" r:id="rId9"/>
    <p:sldId id="305" r:id="rId10"/>
    <p:sldId id="294" r:id="rId11"/>
    <p:sldId id="295" r:id="rId12"/>
    <p:sldId id="304" r:id="rId13"/>
    <p:sldId id="296" r:id="rId14"/>
    <p:sldId id="276" r:id="rId15"/>
    <p:sldId id="300" r:id="rId16"/>
    <p:sldId id="301" r:id="rId17"/>
    <p:sldId id="302" r:id="rId18"/>
    <p:sldId id="30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0E3"/>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050CC5-A67C-4DD8-87F2-5FF1FF680DA1}" v="46" dt="2024-10-07T04:16:10.679"/>
    <p1510:client id="{8E20B3B5-36FD-4CEB-B967-4A0F0C151398}" v="18" dt="2024-10-08T03:55:22.561"/>
  </p1510:revLst>
</p1510:revInfo>
</file>

<file path=ppt/tableStyles.xml><?xml version="1.0" encoding="utf-8"?>
<a:tblStyleLst xmlns:a="http://schemas.openxmlformats.org/drawingml/2006/main" def="{C4B1156A-380E-4F78-BDF5-A606A8083BF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9" autoAdjust="0"/>
    <p:restoredTop sz="93204" autoAdjust="0"/>
  </p:normalViewPr>
  <p:slideViewPr>
    <p:cSldViewPr snapToGrid="0">
      <p:cViewPr varScale="1">
        <p:scale>
          <a:sx n="72" d="100"/>
          <a:sy n="72" d="100"/>
        </p:scale>
        <p:origin x="410" y="42"/>
      </p:cViewPr>
      <p:guideLst>
        <p:guide orient="horz" pos="792"/>
        <p:guide pos="3144"/>
        <p:guide orient="horz" pos="960"/>
      </p:guideLst>
    </p:cSldViewPr>
  </p:slideViewPr>
  <p:outlineViewPr>
    <p:cViewPr>
      <p:scale>
        <a:sx n="33" d="100"/>
        <a:sy n="33" d="100"/>
      </p:scale>
      <p:origin x="0" y="-11942"/>
    </p:cViewPr>
  </p:outlin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8" d="100"/>
          <a:sy n="58" d="100"/>
        </p:scale>
        <p:origin x="3240" y="5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12/8/2024</a:t>
            </a:fld>
            <a:endParaRPr lang="en-US" dirty="0"/>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12/8/2024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1</a:t>
            </a:fld>
            <a:endParaRPr lang="en-US" dirty="0"/>
          </a:p>
        </p:txBody>
      </p:sp>
    </p:spTree>
    <p:extLst>
      <p:ext uri="{BB962C8B-B14F-4D97-AF65-F5344CB8AC3E}">
        <p14:creationId xmlns:p14="http://schemas.microsoft.com/office/powerpoint/2010/main" val="24568643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11</a:t>
            </a:fld>
            <a:endParaRPr lang="en-US" dirty="0"/>
          </a:p>
        </p:txBody>
      </p:sp>
    </p:spTree>
    <p:extLst>
      <p:ext uri="{BB962C8B-B14F-4D97-AF65-F5344CB8AC3E}">
        <p14:creationId xmlns:p14="http://schemas.microsoft.com/office/powerpoint/2010/main" val="36071253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12</a:t>
            </a:fld>
            <a:endParaRPr lang="en-US" dirty="0"/>
          </a:p>
        </p:txBody>
      </p:sp>
    </p:spTree>
    <p:extLst>
      <p:ext uri="{BB962C8B-B14F-4D97-AF65-F5344CB8AC3E}">
        <p14:creationId xmlns:p14="http://schemas.microsoft.com/office/powerpoint/2010/main" val="5848252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13</a:t>
            </a:fld>
            <a:endParaRPr lang="en-US" dirty="0"/>
          </a:p>
        </p:txBody>
      </p:sp>
    </p:spTree>
    <p:extLst>
      <p:ext uri="{BB962C8B-B14F-4D97-AF65-F5344CB8AC3E}">
        <p14:creationId xmlns:p14="http://schemas.microsoft.com/office/powerpoint/2010/main" val="2727067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2</a:t>
            </a:fld>
            <a:endParaRPr lang="en-US" dirty="0"/>
          </a:p>
        </p:txBody>
      </p:sp>
    </p:spTree>
    <p:extLst>
      <p:ext uri="{BB962C8B-B14F-4D97-AF65-F5344CB8AC3E}">
        <p14:creationId xmlns:p14="http://schemas.microsoft.com/office/powerpoint/2010/main" val="3217716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3</a:t>
            </a:fld>
            <a:endParaRPr lang="en-US" dirty="0"/>
          </a:p>
        </p:txBody>
      </p:sp>
    </p:spTree>
    <p:extLst>
      <p:ext uri="{BB962C8B-B14F-4D97-AF65-F5344CB8AC3E}">
        <p14:creationId xmlns:p14="http://schemas.microsoft.com/office/powerpoint/2010/main" val="27695605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5</a:t>
            </a:fld>
            <a:endParaRPr lang="en-US" dirty="0"/>
          </a:p>
        </p:txBody>
      </p:sp>
    </p:spTree>
    <p:extLst>
      <p:ext uri="{BB962C8B-B14F-4D97-AF65-F5344CB8AC3E}">
        <p14:creationId xmlns:p14="http://schemas.microsoft.com/office/powerpoint/2010/main" val="23710324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6</a:t>
            </a:fld>
            <a:endParaRPr lang="en-US" dirty="0"/>
          </a:p>
        </p:txBody>
      </p:sp>
    </p:spTree>
    <p:extLst>
      <p:ext uri="{BB962C8B-B14F-4D97-AF65-F5344CB8AC3E}">
        <p14:creationId xmlns:p14="http://schemas.microsoft.com/office/powerpoint/2010/main" val="5829503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7</a:t>
            </a:fld>
            <a:endParaRPr lang="en-US" dirty="0"/>
          </a:p>
        </p:txBody>
      </p:sp>
    </p:spTree>
    <p:extLst>
      <p:ext uri="{BB962C8B-B14F-4D97-AF65-F5344CB8AC3E}">
        <p14:creationId xmlns:p14="http://schemas.microsoft.com/office/powerpoint/2010/main" val="22134811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8</a:t>
            </a:fld>
            <a:endParaRPr lang="en-US" dirty="0"/>
          </a:p>
        </p:txBody>
      </p:sp>
    </p:spTree>
    <p:extLst>
      <p:ext uri="{BB962C8B-B14F-4D97-AF65-F5344CB8AC3E}">
        <p14:creationId xmlns:p14="http://schemas.microsoft.com/office/powerpoint/2010/main" val="1282284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9</a:t>
            </a:fld>
            <a:endParaRPr lang="en-US" dirty="0"/>
          </a:p>
        </p:txBody>
      </p:sp>
    </p:spTree>
    <p:extLst>
      <p:ext uri="{BB962C8B-B14F-4D97-AF65-F5344CB8AC3E}">
        <p14:creationId xmlns:p14="http://schemas.microsoft.com/office/powerpoint/2010/main" val="2385013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10</a:t>
            </a:fld>
            <a:endParaRPr lang="en-US" dirty="0"/>
          </a:p>
        </p:txBody>
      </p:sp>
    </p:spTree>
    <p:extLst>
      <p:ext uri="{BB962C8B-B14F-4D97-AF65-F5344CB8AC3E}">
        <p14:creationId xmlns:p14="http://schemas.microsoft.com/office/powerpoint/2010/main" val="2109756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 Id="rId5" Type="http://schemas.openxmlformats.org/officeDocument/2006/relationships/image" Target="../media/image26.svg"/><Relationship Id="rId4" Type="http://schemas.openxmlformats.org/officeDocument/2006/relationships/image" Target="../media/image2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13.svg"/><Relationship Id="rId7" Type="http://schemas.openxmlformats.org/officeDocument/2006/relationships/image" Target="../media/image17.sv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16.png"/><Relationship Id="rId5" Type="http://schemas.openxmlformats.org/officeDocument/2006/relationships/image" Target="../media/image15.svg"/><Relationship Id="rId10" Type="http://schemas.openxmlformats.org/officeDocument/2006/relationships/image" Target="../media/image5.png"/><Relationship Id="rId4" Type="http://schemas.openxmlformats.org/officeDocument/2006/relationships/image" Target="../media/image14.png"/><Relationship Id="rId9" Type="http://schemas.openxmlformats.org/officeDocument/2006/relationships/image" Target="../media/image2.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7.svg"/><Relationship Id="rId7" Type="http://schemas.openxmlformats.org/officeDocument/2006/relationships/image" Target="../media/image24.svg"/><Relationship Id="rId2" Type="http://schemas.openxmlformats.org/officeDocument/2006/relationships/image" Target="../media/image16.png"/><Relationship Id="rId1" Type="http://schemas.openxmlformats.org/officeDocument/2006/relationships/slideMaster" Target="../slideMasters/slideMaster1.xml"/><Relationship Id="rId6" Type="http://schemas.openxmlformats.org/officeDocument/2006/relationships/image" Target="../media/image23.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26.svg"/><Relationship Id="rId4" Type="http://schemas.openxmlformats.org/officeDocument/2006/relationships/image" Target="../media/image2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9AF4D7D-42EC-4F30-296A-81B05C4E7D57}"/>
              </a:ext>
              <a:ext uri="{C183D7F6-B498-43B3-948B-1728B52AA6E4}">
                <adec:decorative xmlns:adec="http://schemas.microsoft.com/office/drawing/2017/decorative" val="1"/>
              </a:ext>
            </a:extLst>
          </p:cNvPr>
          <p:cNvGrpSpPr/>
          <p:nvPr userDrawn="1"/>
        </p:nvGrpSpPr>
        <p:grpSpPr>
          <a:xfrm>
            <a:off x="0" y="0"/>
            <a:ext cx="6843092" cy="6858000"/>
            <a:chOff x="0" y="0"/>
            <a:chExt cx="6843092" cy="685800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714772" y="677918"/>
            <a:ext cx="6856292" cy="3590596"/>
          </a:xfrm>
        </p:spPr>
        <p:txBody>
          <a:bodyPr anchor="ctr"/>
          <a:lstStyle>
            <a:lvl1pPr algn="l">
              <a:defRPr sz="6000" cap="all" baseline="0">
                <a:solidFill>
                  <a:schemeClr val="tx2"/>
                </a:solidFill>
              </a:defRPr>
            </a:lvl1pPr>
          </a:lstStyle>
          <a:p>
            <a:r>
              <a:rPr lang="en-US" dirty="0"/>
              <a:t>Click to add title</a:t>
            </a:r>
          </a:p>
        </p:txBody>
      </p:sp>
    </p:spTree>
    <p:extLst>
      <p:ext uri="{BB962C8B-B14F-4D97-AF65-F5344CB8AC3E}">
        <p14:creationId xmlns:p14="http://schemas.microsoft.com/office/powerpoint/2010/main" val="670392170"/>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 Tab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2000" y="896112"/>
            <a:ext cx="10668000" cy="1325563"/>
          </a:xfrm>
        </p:spPr>
        <p:txBody>
          <a:bodyPr anchor="t" anchorCtr="0"/>
          <a:lstStyle>
            <a:lvl1pPr>
              <a:defRPr cap="all" baseline="0">
                <a:solidFill>
                  <a:schemeClr val="accent1"/>
                </a:solidFill>
              </a:defRPr>
            </a:lvl1pPr>
          </a:lstStyle>
          <a:p>
            <a:r>
              <a:rPr lang="en-US" dirty="0"/>
              <a:t>CLICK TO ADD TITLE</a:t>
            </a:r>
          </a:p>
        </p:txBody>
      </p:sp>
      <p:sp>
        <p:nvSpPr>
          <p:cNvPr id="7" name="Rectangle 23">
            <a:extLst>
              <a:ext uri="{FF2B5EF4-FFF2-40B4-BE49-F238E27FC236}">
                <a16:creationId xmlns:a16="http://schemas.microsoft.com/office/drawing/2014/main" id="{AB92D86A-5036-415A-B056-A55CB2E0C2C9}"/>
              </a:ext>
              <a:ext uri="{C183D7F6-B498-43B3-948B-1728B52AA6E4}">
                <adec:decorative xmlns:adec="http://schemas.microsoft.com/office/drawing/2017/decorative" val="1"/>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D70FC509-0D49-9500-59C9-DAE0A699FB0C}"/>
              </a:ext>
            </a:extLst>
          </p:cNvPr>
          <p:cNvSpPr>
            <a:spLocks noGrp="1"/>
          </p:cNvSpPr>
          <p:nvPr>
            <p:ph type="body" sz="quarter" idx="13" hasCustomPrompt="1"/>
          </p:nvPr>
        </p:nvSpPr>
        <p:spPr>
          <a:xfrm>
            <a:off x="762000" y="2417197"/>
            <a:ext cx="4278313" cy="3737541"/>
          </a:xfrm>
        </p:spPr>
        <p:txBody>
          <a:bodyPr vert="horz" lIns="91440" tIns="45720" rIns="91440" bIns="45720" rtlCol="0">
            <a:normAutofit/>
          </a:bodyPr>
          <a:lstStyle>
            <a:lvl1pPr>
              <a:spcBef>
                <a:spcPts val="0"/>
              </a:spcBef>
              <a:spcAft>
                <a:spcPts val="1200"/>
              </a:spcAft>
              <a:defRPr lang="en-US" sz="1400" smtClean="0"/>
            </a:lvl1pPr>
            <a:lvl2pPr>
              <a:spcBef>
                <a:spcPts val="0"/>
              </a:spcBef>
              <a:spcAft>
                <a:spcPts val="1200"/>
              </a:spcAft>
              <a:defRPr lang="en-US" sz="1400" smtClean="0"/>
            </a:lvl2pPr>
            <a:lvl3pPr>
              <a:spcBef>
                <a:spcPts val="0"/>
              </a:spcBef>
              <a:spcAft>
                <a:spcPts val="1200"/>
              </a:spcAft>
              <a:defRPr lang="en-US" sz="1400" smtClean="0"/>
            </a:lvl3pPr>
            <a:lvl4pPr>
              <a:spcBef>
                <a:spcPts val="0"/>
              </a:spcBef>
              <a:spcAft>
                <a:spcPts val="1200"/>
              </a:spcAft>
              <a:defRPr lang="en-US" sz="1400" smtClean="0"/>
            </a:lvl4pPr>
            <a:lvl5pPr>
              <a:spcBef>
                <a:spcPts val="0"/>
              </a:spcBef>
              <a:spcAft>
                <a:spcPts val="1200"/>
              </a:spcAft>
              <a:defRPr lang="en-US" sz="1400"/>
            </a:lvl5pPr>
          </a:lstStyle>
          <a:p>
            <a:pPr lvl="0"/>
            <a:r>
              <a:rPr lang="en-US" dirty="0"/>
              <a:t>Click to add text </a:t>
            </a:r>
          </a:p>
          <a:p>
            <a:pPr marL="685800" lvl="1" indent="-228600"/>
            <a:r>
              <a:rPr lang="en-US" dirty="0"/>
              <a:t>Second level</a:t>
            </a:r>
          </a:p>
          <a:p>
            <a:pPr marL="1143000" lvl="2" indent="-228600"/>
            <a:r>
              <a:rPr lang="en-US" dirty="0"/>
              <a:t>Third level</a:t>
            </a:r>
          </a:p>
          <a:p>
            <a:pPr marL="1600200" lvl="3" indent="-228600"/>
            <a:r>
              <a:rPr lang="en-US" dirty="0"/>
              <a:t>Fourth level</a:t>
            </a:r>
          </a:p>
          <a:p>
            <a:pPr marL="2057400" lvl="4" indent="-228600"/>
            <a:r>
              <a:rPr lang="en-US" dirty="0"/>
              <a:t>Fifth level</a:t>
            </a:r>
          </a:p>
        </p:txBody>
      </p:sp>
      <p:sp>
        <p:nvSpPr>
          <p:cNvPr id="8" name="Table Placeholder 7">
            <a:extLst>
              <a:ext uri="{FF2B5EF4-FFF2-40B4-BE49-F238E27FC236}">
                <a16:creationId xmlns:a16="http://schemas.microsoft.com/office/drawing/2014/main" id="{7113F543-A373-5951-EBF3-7E283EE52F0B}"/>
              </a:ext>
            </a:extLst>
          </p:cNvPr>
          <p:cNvSpPr>
            <a:spLocks noGrp="1"/>
          </p:cNvSpPr>
          <p:nvPr>
            <p:ph type="tbl" sz="quarter" idx="14" hasCustomPrompt="1"/>
          </p:nvPr>
        </p:nvSpPr>
        <p:spPr>
          <a:xfrm>
            <a:off x="5241471" y="2417763"/>
            <a:ext cx="6188529" cy="3736975"/>
          </a:xfrm>
        </p:spPr>
        <p:txBody>
          <a:bodyPr/>
          <a:lstStyle>
            <a:lvl1pPr>
              <a:defRPr/>
            </a:lvl1pPr>
          </a:lstStyle>
          <a:p>
            <a:r>
              <a:rPr lang="en-US" dirty="0"/>
              <a:t>Click icon to insert table</a:t>
            </a:r>
          </a:p>
        </p:txBody>
      </p:sp>
      <p:sp>
        <p:nvSpPr>
          <p:cNvPr id="3" name="Date Placeholder 3">
            <a:extLst>
              <a:ext uri="{FF2B5EF4-FFF2-40B4-BE49-F238E27FC236}">
                <a16:creationId xmlns:a16="http://schemas.microsoft.com/office/drawing/2014/main" id="{7D4C80AE-01F3-AAB6-99EF-DB1B5934CFD2}"/>
              </a:ext>
            </a:extLst>
          </p:cNvPr>
          <p:cNvSpPr>
            <a:spLocks noGrp="1"/>
          </p:cNvSpPr>
          <p:nvPr>
            <p:ph type="dt" sz="half" idx="10"/>
          </p:nvPr>
        </p:nvSpPr>
        <p:spPr>
          <a:xfrm>
            <a:off x="767443" y="6353175"/>
            <a:ext cx="1097280" cy="365125"/>
          </a:xfrm>
        </p:spPr>
        <p:txBody>
          <a:bodyPr/>
          <a:lstStyle>
            <a:lvl1pPr>
              <a:defRPr>
                <a:solidFill>
                  <a:schemeClr val="tx1"/>
                </a:solidFill>
              </a:defRPr>
            </a:lvl1pPr>
          </a:lstStyle>
          <a:p>
            <a:r>
              <a:rPr lang="en-US"/>
              <a:t>12/11/2023</a:t>
            </a:r>
            <a:endParaRPr lang="en-US" dirty="0"/>
          </a:p>
        </p:txBody>
      </p:sp>
      <p:sp>
        <p:nvSpPr>
          <p:cNvPr id="4" name="Footer Placeholder 4">
            <a:extLst>
              <a:ext uri="{FF2B5EF4-FFF2-40B4-BE49-F238E27FC236}">
                <a16:creationId xmlns:a16="http://schemas.microsoft.com/office/drawing/2014/main" id="{C0241B24-8629-6BC2-C72F-A156F0624997}"/>
              </a:ext>
            </a:extLst>
          </p:cNvPr>
          <p:cNvSpPr>
            <a:spLocks noGrp="1"/>
          </p:cNvSpPr>
          <p:nvPr>
            <p:ph type="ftr" sz="quarter" idx="11"/>
          </p:nvPr>
        </p:nvSpPr>
        <p:spPr>
          <a:xfrm>
            <a:off x="5273449" y="6350000"/>
            <a:ext cx="2286000" cy="365125"/>
          </a:xfrm>
        </p:spPr>
        <p:txBody>
          <a:bodyPr/>
          <a:lstStyle>
            <a:lvl1pPr>
              <a:defRPr>
                <a:solidFill>
                  <a:schemeClr val="tx1"/>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67FBBF9-1C14-3371-F0AC-507FFCAB3BC1}"/>
              </a:ext>
            </a:extLst>
          </p:cNvPr>
          <p:cNvSpPr>
            <a:spLocks noGrp="1"/>
          </p:cNvSpPr>
          <p:nvPr>
            <p:ph type="sldNum" sz="quarter" idx="12"/>
          </p:nvPr>
        </p:nvSpPr>
        <p:spPr>
          <a:xfrm>
            <a:off x="10968175"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81890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3">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9866540" cy="1358140"/>
          </a:xfrm>
        </p:spPr>
        <p:txBody>
          <a:bodyPr anchor="t" anchorCtr="0"/>
          <a:lstStyle>
            <a:lvl1pPr>
              <a:defRPr cap="all" baseline="0">
                <a:solidFill>
                  <a:schemeClr val="tx2"/>
                </a:solidFill>
              </a:defRPr>
            </a:lvl1pPr>
          </a:lstStyle>
          <a:p>
            <a:r>
              <a:rPr lang="en-US" dirty="0"/>
              <a:t>CLICK TO ADD TITLE</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sp>
        <p:nvSpPr>
          <p:cNvPr id="3" name="Content Placeholder 2">
            <a:extLst>
              <a:ext uri="{FF2B5EF4-FFF2-40B4-BE49-F238E27FC236}">
                <a16:creationId xmlns:a16="http://schemas.microsoft.com/office/drawing/2014/main" id="{8A650232-76AA-C9E3-F846-8DB1B44E5AF3}"/>
              </a:ext>
            </a:extLst>
          </p:cNvPr>
          <p:cNvSpPr>
            <a:spLocks noGrp="1"/>
          </p:cNvSpPr>
          <p:nvPr>
            <p:ph sz="half" idx="15" hasCustomPrompt="1"/>
          </p:nvPr>
        </p:nvSpPr>
        <p:spPr>
          <a:xfrm>
            <a:off x="1552575" y="2481940"/>
            <a:ext cx="6477952" cy="3635831"/>
          </a:xfrm>
        </p:spPr>
        <p:txBody>
          <a:bodyPr>
            <a:normAutofit/>
          </a:bodyPr>
          <a:lstStyle>
            <a:lvl1pPr marL="0" indent="0">
              <a:lnSpc>
                <a:spcPct val="100000"/>
              </a:lnSpc>
              <a:spcBef>
                <a:spcPts val="0"/>
              </a:spcBef>
              <a:spcAft>
                <a:spcPts val="600"/>
              </a:spcAft>
              <a:buFont typeface="Arial" panose="020B0604020202020204" pitchFamily="34" charset="0"/>
              <a:buNone/>
              <a:defRPr sz="1800">
                <a:solidFill>
                  <a:schemeClr val="bg1"/>
                </a:solidFill>
              </a:defRPr>
            </a:lvl1pPr>
            <a:lvl2pPr marL="457200">
              <a:lnSpc>
                <a:spcPct val="100000"/>
              </a:lnSpc>
              <a:spcAft>
                <a:spcPts val="600"/>
              </a:spcAft>
              <a:defRPr sz="1800">
                <a:solidFill>
                  <a:schemeClr val="bg1"/>
                </a:solidFill>
              </a:defRPr>
            </a:lvl2pPr>
            <a:lvl3pPr marL="914400">
              <a:lnSpc>
                <a:spcPct val="100000"/>
              </a:lnSpc>
              <a:spcAft>
                <a:spcPts val="600"/>
              </a:spcAft>
              <a:defRPr sz="1800">
                <a:solidFill>
                  <a:schemeClr val="bg1"/>
                </a:solidFill>
              </a:defRPr>
            </a:lvl3pPr>
            <a:lvl4pPr marL="1371600">
              <a:lnSpc>
                <a:spcPct val="100000"/>
              </a:lnSpc>
              <a:spcAft>
                <a:spcPts val="600"/>
              </a:spcAft>
              <a:defRPr sz="1800">
                <a:solidFill>
                  <a:schemeClr val="bg1"/>
                </a:solidFill>
              </a:defRPr>
            </a:lvl4pPr>
            <a:lvl5pPr marL="1828800">
              <a:lnSpc>
                <a:spcPct val="100000"/>
              </a:lnSpc>
              <a:spcAft>
                <a:spcPts val="600"/>
              </a:spcAft>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2">
            <a:extLst>
              <a:ext uri="{FF2B5EF4-FFF2-40B4-BE49-F238E27FC236}">
                <a16:creationId xmlns:a16="http://schemas.microsoft.com/office/drawing/2014/main" id="{37A04978-5D2C-BBF1-9C05-C52717619019}"/>
              </a:ext>
            </a:extLst>
          </p:cNvPr>
          <p:cNvSpPr>
            <a:spLocks noGrp="1"/>
          </p:cNvSpPr>
          <p:nvPr>
            <p:ph type="body" sz="quarter" idx="14" hasCustomPrompt="1"/>
          </p:nvPr>
        </p:nvSpPr>
        <p:spPr>
          <a:xfrm>
            <a:off x="8372723" y="2481940"/>
            <a:ext cx="3046391" cy="3759200"/>
          </a:xfrm>
        </p:spPr>
        <p:txBody>
          <a:bodyPr>
            <a:normAutofit/>
          </a:bodyPr>
          <a:lstStyle>
            <a:lvl1pPr marL="342900" indent="-342900">
              <a:spcAft>
                <a:spcPts val="600"/>
              </a:spcAft>
              <a:buFont typeface="+mj-lt"/>
              <a:buAutoNum type="arabicPeriod"/>
              <a:defRPr sz="1800">
                <a:solidFill>
                  <a:schemeClr val="bg1"/>
                </a:solidFill>
              </a:defRPr>
            </a:lvl1pPr>
            <a:lvl2pPr marL="800100" indent="-342900">
              <a:spcAft>
                <a:spcPts val="600"/>
              </a:spcAft>
              <a:buFont typeface="+mj-lt"/>
              <a:buAutoNum type="alphaLcPeriod"/>
              <a:defRPr sz="1800">
                <a:solidFill>
                  <a:schemeClr val="bg1"/>
                </a:solidFill>
              </a:defRPr>
            </a:lvl2pPr>
            <a:lvl3pPr marL="1257300" indent="-342900">
              <a:spcAft>
                <a:spcPts val="600"/>
              </a:spcAft>
              <a:buFont typeface="+mj-lt"/>
              <a:buAutoNum type="arabicParenR"/>
              <a:defRPr sz="1800">
                <a:solidFill>
                  <a:schemeClr val="bg1"/>
                </a:solidFill>
              </a:defRPr>
            </a:lvl3pPr>
            <a:lvl4pPr marL="1714500" indent="-342900">
              <a:spcAft>
                <a:spcPts val="600"/>
              </a:spcAft>
              <a:buFont typeface="+mj-lt"/>
              <a:buAutoNum type="alphaLcParenR"/>
              <a:defRPr sz="1800">
                <a:solidFill>
                  <a:schemeClr val="bg1"/>
                </a:solidFill>
              </a:defRPr>
            </a:lvl4pPr>
            <a:lvl5pPr marL="2171700" indent="-342900">
              <a:spcAft>
                <a:spcPts val="600"/>
              </a:spcAft>
              <a:buFont typeface="+mj-lt"/>
              <a:buAutoNum type="romanLcPeriod"/>
              <a:defRPr sz="1800">
                <a:solidFill>
                  <a:schemeClr val="bg1"/>
                </a:solidFill>
              </a:defRPr>
            </a:lvl5pPr>
          </a:lstStyle>
          <a:p>
            <a:pPr lvl="0"/>
            <a:r>
              <a:rPr lang="en-US" dirty="0"/>
              <a:t>Click to add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a:t>12/11/2023</a:t>
            </a:r>
            <a:endParaRPr lang="en-US" dirty="0"/>
          </a:p>
        </p:txBody>
      </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a:t>Presentation title</a:t>
            </a:r>
            <a:endParaRPr lang="en-US" dirty="0"/>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4155" y="896112"/>
            <a:ext cx="10665845" cy="1325563"/>
          </a:xfrm>
        </p:spPr>
        <p:txBody>
          <a:bodyPr anchor="t" anchorCtr="0"/>
          <a:lstStyle>
            <a:lvl1pPr>
              <a:defRPr cap="all" baseline="0">
                <a:solidFill>
                  <a:schemeClr val="accent1"/>
                </a:solidFill>
              </a:defRPr>
            </a:lvl1pPr>
          </a:lstStyle>
          <a:p>
            <a:r>
              <a:rPr lang="en-US" dirty="0"/>
              <a:t>CLICK TO ADD TITLE</a:t>
            </a:r>
          </a:p>
        </p:txBody>
      </p:sp>
      <p:sp>
        <p:nvSpPr>
          <p:cNvPr id="5" name="Table Placeholder 4">
            <a:extLst>
              <a:ext uri="{FF2B5EF4-FFF2-40B4-BE49-F238E27FC236}">
                <a16:creationId xmlns:a16="http://schemas.microsoft.com/office/drawing/2014/main" id="{E06194BC-6453-CA18-2623-B07F3A5D4E92}"/>
              </a:ext>
            </a:extLst>
          </p:cNvPr>
          <p:cNvSpPr>
            <a:spLocks noGrp="1"/>
          </p:cNvSpPr>
          <p:nvPr>
            <p:ph type="tbl" sz="quarter" idx="13" hasCustomPrompt="1"/>
          </p:nvPr>
        </p:nvSpPr>
        <p:spPr>
          <a:xfrm>
            <a:off x="762000" y="2417763"/>
            <a:ext cx="10665845" cy="3678235"/>
          </a:xfrm>
        </p:spPr>
        <p:txBody>
          <a:bodyPr/>
          <a:lstStyle>
            <a:lvl1pPr>
              <a:defRPr/>
            </a:lvl1pPr>
          </a:lstStyle>
          <a:p>
            <a:pPr marL="228600" marR="0" lvl="0" indent="-2286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dirty="0"/>
              <a:t>Click icon to insert table</a:t>
            </a:r>
          </a:p>
          <a:p>
            <a:endParaRPr lang="en-US" dirty="0"/>
          </a:p>
        </p:txBody>
      </p:sp>
      <p:sp>
        <p:nvSpPr>
          <p:cNvPr id="7" name="Rectangle 23">
            <a:extLst>
              <a:ext uri="{FF2B5EF4-FFF2-40B4-BE49-F238E27FC236}">
                <a16:creationId xmlns:a16="http://schemas.microsoft.com/office/drawing/2014/main" id="{AB92D86A-5036-415A-B056-A55CB2E0C2C9}"/>
              </a:ext>
              <a:ext uri="{C183D7F6-B498-43B3-948B-1728B52AA6E4}">
                <adec:decorative xmlns:adec="http://schemas.microsoft.com/office/drawing/2017/decorative" val="1"/>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Date Placeholder 3">
            <a:extLst>
              <a:ext uri="{FF2B5EF4-FFF2-40B4-BE49-F238E27FC236}">
                <a16:creationId xmlns:a16="http://schemas.microsoft.com/office/drawing/2014/main" id="{D3A465A0-88AA-B50B-92D8-3A54928329FB}"/>
              </a:ext>
            </a:extLst>
          </p:cNvPr>
          <p:cNvSpPr>
            <a:spLocks noGrp="1"/>
          </p:cNvSpPr>
          <p:nvPr>
            <p:ph type="dt" sz="half" idx="10"/>
          </p:nvPr>
        </p:nvSpPr>
        <p:spPr>
          <a:xfrm>
            <a:off x="767443" y="6353175"/>
            <a:ext cx="1097280" cy="365125"/>
          </a:xfrm>
        </p:spPr>
        <p:txBody>
          <a:bodyPr/>
          <a:lstStyle>
            <a:lvl1pPr>
              <a:defRPr>
                <a:solidFill>
                  <a:schemeClr val="tx1"/>
                </a:solidFill>
              </a:defRPr>
            </a:lvl1pPr>
          </a:lstStyle>
          <a:p>
            <a:r>
              <a:rPr lang="en-US"/>
              <a:t>12/11/2023</a:t>
            </a:r>
            <a:endParaRPr lang="en-US" dirty="0"/>
          </a:p>
        </p:txBody>
      </p:sp>
      <p:sp>
        <p:nvSpPr>
          <p:cNvPr id="4" name="Footer Placeholder 4">
            <a:extLst>
              <a:ext uri="{FF2B5EF4-FFF2-40B4-BE49-F238E27FC236}">
                <a16:creationId xmlns:a16="http://schemas.microsoft.com/office/drawing/2014/main" id="{6195F626-7C08-9907-6A85-922BE6AA0EF5}"/>
              </a:ext>
            </a:extLst>
          </p:cNvPr>
          <p:cNvSpPr>
            <a:spLocks noGrp="1"/>
          </p:cNvSpPr>
          <p:nvPr>
            <p:ph type="ftr" sz="quarter" idx="11"/>
          </p:nvPr>
        </p:nvSpPr>
        <p:spPr>
          <a:xfrm>
            <a:off x="5273449" y="6350000"/>
            <a:ext cx="2286000" cy="365125"/>
          </a:xfrm>
        </p:spPr>
        <p:txBody>
          <a:bodyPr/>
          <a:lstStyle>
            <a:lvl1pPr>
              <a:defRPr>
                <a:solidFill>
                  <a:schemeClr val="tx1"/>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7BBAD34A-4F3F-C89B-BBBC-E7740F414D13}"/>
              </a:ext>
            </a:extLst>
          </p:cNvPr>
          <p:cNvSpPr>
            <a:spLocks noGrp="1"/>
          </p:cNvSpPr>
          <p:nvPr>
            <p:ph type="sldNum" sz="quarter" idx="12"/>
          </p:nvPr>
        </p:nvSpPr>
        <p:spPr>
          <a:xfrm>
            <a:off x="10968175"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237480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ontent 2">
    <p:bg>
      <p:bgPr>
        <a:solidFill>
          <a:schemeClr val="accent2"/>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11C2927-0A13-DC57-A83B-B8DB787A48CF}"/>
              </a:ext>
              <a:ext uri="{C183D7F6-B498-43B3-948B-1728B52AA6E4}">
                <adec:decorative xmlns:adec="http://schemas.microsoft.com/office/drawing/2017/decorative" val="1"/>
              </a:ext>
            </a:extLst>
          </p:cNvPr>
          <p:cNvGrpSpPr/>
          <p:nvPr userDrawn="1"/>
        </p:nvGrpSpPr>
        <p:grpSpPr>
          <a:xfrm>
            <a:off x="0" y="0"/>
            <a:ext cx="6843092" cy="6858000"/>
            <a:chOff x="0" y="0"/>
            <a:chExt cx="6843092" cy="685800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5900245" y="544285"/>
            <a:ext cx="5528217" cy="2685383"/>
          </a:xfrm>
        </p:spPr>
        <p:txBody>
          <a:bodyPr anchor="b">
            <a:normAutofit/>
          </a:bodyPr>
          <a:lstStyle>
            <a:lvl1pPr algn="l">
              <a:defRPr sz="44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hasCustomPrompt="1"/>
          </p:nvPr>
        </p:nvSpPr>
        <p:spPr>
          <a:xfrm>
            <a:off x="5896340" y="3423773"/>
            <a:ext cx="5528217" cy="2029969"/>
          </a:xfrm>
        </p:spPr>
        <p:txBody>
          <a:bodyPr>
            <a:normAutofit/>
          </a:bodyPr>
          <a:lstStyle>
            <a:lvl1pPr marL="0" indent="0" algn="l">
              <a:lnSpc>
                <a:spcPct val="1500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3">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429461"/>
            <a:ext cx="6343650" cy="2668463"/>
          </a:xfrm>
        </p:spPr>
        <p:txBody>
          <a:bodyPr anchor="b" anchorCtr="0"/>
          <a:lstStyle>
            <a:lvl1pPr>
              <a:defRPr cap="all" baseline="0">
                <a:solidFill>
                  <a:schemeClr val="accent1"/>
                </a:solidFill>
              </a:defRPr>
            </a:lvl1pPr>
          </a:lstStyle>
          <a:p>
            <a:r>
              <a:rPr lang="en-US" dirty="0"/>
              <a:t>CLICK TO ADD TITLE</a:t>
            </a:r>
          </a:p>
        </p:txBody>
      </p:sp>
      <p:sp>
        <p:nvSpPr>
          <p:cNvPr id="7" name="Content Placeholder 2">
            <a:extLst>
              <a:ext uri="{FF2B5EF4-FFF2-40B4-BE49-F238E27FC236}">
                <a16:creationId xmlns:a16="http://schemas.microsoft.com/office/drawing/2014/main" id="{F183B974-C7F1-5026-EC6E-647371B64BBB}"/>
              </a:ext>
            </a:extLst>
          </p:cNvPr>
          <p:cNvSpPr>
            <a:spLocks noGrp="1"/>
          </p:cNvSpPr>
          <p:nvPr>
            <p:ph sz="half" idx="14" hasCustomPrompt="1"/>
          </p:nvPr>
        </p:nvSpPr>
        <p:spPr>
          <a:xfrm>
            <a:off x="4938712" y="3299953"/>
            <a:ext cx="6338888" cy="2668463"/>
          </a:xfrm>
        </p:spPr>
        <p:txBody>
          <a:bodyPr>
            <a:normAutofit/>
          </a:bodyPr>
          <a:lstStyle>
            <a:lvl1pPr marL="0" indent="0">
              <a:lnSpc>
                <a:spcPct val="150000"/>
              </a:lnSpc>
              <a:spcBef>
                <a:spcPts val="0"/>
              </a:spcBef>
              <a:spcAft>
                <a:spcPts val="0"/>
              </a:spcAft>
              <a:buFont typeface="Arial" panose="020B0604020202020204" pitchFamily="34" charset="0"/>
              <a:buNone/>
              <a:defRPr sz="24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3" name="Group 2">
            <a:extLst>
              <a:ext uri="{FF2B5EF4-FFF2-40B4-BE49-F238E27FC236}">
                <a16:creationId xmlns:a16="http://schemas.microsoft.com/office/drawing/2014/main" id="{464914EB-20DD-97B4-8FF9-94D739D21CA4}"/>
              </a:ext>
              <a:ext uri="{C183D7F6-B498-43B3-948B-1728B52AA6E4}">
                <adec:decorative xmlns:adec="http://schemas.microsoft.com/office/drawing/2017/decorative" val="1"/>
              </a:ext>
            </a:extLst>
          </p:cNvPr>
          <p:cNvGrpSpPr/>
          <p:nvPr userDrawn="1"/>
        </p:nvGrpSpPr>
        <p:grpSpPr>
          <a:xfrm>
            <a:off x="-9867" y="-7753"/>
            <a:ext cx="4187536" cy="6865753"/>
            <a:chOff x="-9867" y="-7753"/>
            <a:chExt cx="4187536" cy="6865753"/>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Footer Placeholder 4">
            <a:extLst>
              <a:ext uri="{FF2B5EF4-FFF2-40B4-BE49-F238E27FC236}">
                <a16:creationId xmlns:a16="http://schemas.microsoft.com/office/drawing/2014/main" id="{A8925BB7-B630-981C-964B-37A5DCBEA2E2}"/>
              </a:ext>
            </a:extLst>
          </p:cNvPr>
          <p:cNvSpPr>
            <a:spLocks noGrp="1"/>
          </p:cNvSpPr>
          <p:nvPr>
            <p:ph type="ftr" sz="quarter" idx="11"/>
          </p:nvPr>
        </p:nvSpPr>
        <p:spPr>
          <a:xfrm>
            <a:off x="7306165" y="6355080"/>
            <a:ext cx="2286000" cy="365125"/>
          </a:xfrm>
        </p:spPr>
        <p:txBody>
          <a:bodyPr/>
          <a:lstStyle>
            <a:lvl1pPr>
              <a:defRPr>
                <a:solidFill>
                  <a:schemeClr val="tx1"/>
                </a:solidFill>
              </a:defRPr>
            </a:lvl1pPr>
          </a:lstStyle>
          <a:p>
            <a:r>
              <a:rPr lang="en-US"/>
              <a:t>Presentation title</a:t>
            </a:r>
            <a:endParaRPr lang="en-US" dirty="0"/>
          </a:p>
        </p:txBody>
      </p:sp>
      <p:sp>
        <p:nvSpPr>
          <p:cNvPr id="5" name="Slide Number Placeholder 5">
            <a:extLst>
              <a:ext uri="{FF2B5EF4-FFF2-40B4-BE49-F238E27FC236}">
                <a16:creationId xmlns:a16="http://schemas.microsoft.com/office/drawing/2014/main" id="{4B4D24B0-E841-7B76-D133-06ABBAB6B6FF}"/>
              </a:ext>
            </a:extLst>
          </p:cNvPr>
          <p:cNvSpPr>
            <a:spLocks noGrp="1"/>
          </p:cNvSpPr>
          <p:nvPr>
            <p:ph type="sldNum" sz="quarter" idx="12"/>
          </p:nvPr>
        </p:nvSpPr>
        <p:spPr>
          <a:xfrm>
            <a:off x="10967357"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
        <p:nvSpPr>
          <p:cNvPr id="6" name="Date Placeholder 3">
            <a:extLst>
              <a:ext uri="{FF2B5EF4-FFF2-40B4-BE49-F238E27FC236}">
                <a16:creationId xmlns:a16="http://schemas.microsoft.com/office/drawing/2014/main" id="{C7D011F5-A799-BEAA-9160-5743D58B456A}"/>
              </a:ext>
            </a:extLst>
          </p:cNvPr>
          <p:cNvSpPr>
            <a:spLocks noGrp="1"/>
          </p:cNvSpPr>
          <p:nvPr>
            <p:ph type="dt" sz="half" idx="10"/>
          </p:nvPr>
        </p:nvSpPr>
        <p:spPr>
          <a:xfrm>
            <a:off x="4833694" y="6353175"/>
            <a:ext cx="1097280" cy="365125"/>
          </a:xfrm>
        </p:spPr>
        <p:txBody>
          <a:bodyPr/>
          <a:lstStyle>
            <a:lvl1pPr>
              <a:defRPr>
                <a:solidFill>
                  <a:schemeClr val="tx1"/>
                </a:solidFill>
              </a:defRPr>
            </a:lvl1pPr>
          </a:lstStyle>
          <a:p>
            <a:r>
              <a:rPr lang="en-US"/>
              <a:t>12/11/2023</a:t>
            </a:r>
            <a:endParaRPr lang="en-US" dirty="0"/>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Picture">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833694" y="660358"/>
            <a:ext cx="6594768" cy="5537284"/>
          </a:xfrm>
        </p:spPr>
        <p:txBody>
          <a:bodyPr anchor="ctr">
            <a:normAutofit/>
          </a:bodyPr>
          <a:lstStyle>
            <a:lvl1pPr algn="l">
              <a:defRPr sz="4800" cap="all" baseline="0">
                <a:solidFill>
                  <a:schemeClr val="tx2"/>
                </a:solidFill>
              </a:defRPr>
            </a:lvl1pPr>
          </a:lstStyle>
          <a:p>
            <a:r>
              <a:rPr lang="en-US" dirty="0"/>
              <a:t>Click to add title</a:t>
            </a:r>
          </a:p>
        </p:txBody>
      </p:sp>
      <p:sp>
        <p:nvSpPr>
          <p:cNvPr id="63" name="Picture Placeholder 62">
            <a:extLst>
              <a:ext uri="{FF2B5EF4-FFF2-40B4-BE49-F238E27FC236}">
                <a16:creationId xmlns:a16="http://schemas.microsoft.com/office/drawing/2014/main" id="{A461CB72-9777-50F4-94EC-91A4EE864A4A}"/>
              </a:ext>
            </a:extLst>
          </p:cNvPr>
          <p:cNvSpPr>
            <a:spLocks noGrp="1"/>
          </p:cNvSpPr>
          <p:nvPr>
            <p:ph type="pic" sz="quarter" idx="13" hasCustomPrompt="1"/>
          </p:nvPr>
        </p:nvSpPr>
        <p:spPr>
          <a:xfrm rot="10800000">
            <a:off x="1" y="761322"/>
            <a:ext cx="4076118" cy="6096678"/>
          </a:xfrm>
          <a:custGeom>
            <a:avLst/>
            <a:gdLst>
              <a:gd name="connsiteX0" fmla="*/ 0 w 4076118"/>
              <a:gd name="connsiteY0" fmla="*/ 0 h 6096678"/>
              <a:gd name="connsiteX1" fmla="*/ 4076118 w 4076118"/>
              <a:gd name="connsiteY1" fmla="*/ 0 h 6096678"/>
              <a:gd name="connsiteX2" fmla="*/ 4076118 w 4076118"/>
              <a:gd name="connsiteY2" fmla="*/ 2038351 h 6096678"/>
              <a:gd name="connsiteX3" fmla="*/ 4076118 w 4076118"/>
              <a:gd name="connsiteY3" fmla="*/ 2048256 h 6096678"/>
              <a:gd name="connsiteX4" fmla="*/ 4076118 w 4076118"/>
              <a:gd name="connsiteY4" fmla="*/ 6096678 h 6096678"/>
              <a:gd name="connsiteX5" fmla="*/ 27696 w 4076118"/>
              <a:gd name="connsiteY5" fmla="*/ 2048256 h 6096678"/>
              <a:gd name="connsiteX6" fmla="*/ 0 w 4076118"/>
              <a:gd name="connsiteY6" fmla="*/ 2048256 h 6096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6118" h="6096678">
                <a:moveTo>
                  <a:pt x="0" y="0"/>
                </a:moveTo>
                <a:lnTo>
                  <a:pt x="4076118" y="0"/>
                </a:lnTo>
                <a:lnTo>
                  <a:pt x="4076118" y="2038351"/>
                </a:lnTo>
                <a:lnTo>
                  <a:pt x="4076118" y="2048256"/>
                </a:lnTo>
                <a:lnTo>
                  <a:pt x="4076118" y="6096678"/>
                </a:lnTo>
                <a:lnTo>
                  <a:pt x="27696" y="2048256"/>
                </a:lnTo>
                <a:lnTo>
                  <a:pt x="0" y="2048256"/>
                </a:lnTo>
                <a:close/>
              </a:path>
            </a:pathLst>
          </a:custGeom>
        </p:spPr>
        <p:txBody>
          <a:bodyPr wrap="square">
            <a:noAutofit/>
          </a:bodyPr>
          <a:lstStyle>
            <a:lvl1pPr algn="ctr">
              <a:defRPr sz="2000">
                <a:solidFill>
                  <a:schemeClr val="bg1"/>
                </a:solidFill>
              </a:defRPr>
            </a:lvl1pPr>
          </a:lstStyle>
          <a:p>
            <a:r>
              <a:rPr lang="en-US" dirty="0"/>
              <a:t>Click icon to insert picture</a:t>
            </a:r>
          </a:p>
        </p:txBody>
      </p:sp>
      <p:grpSp>
        <p:nvGrpSpPr>
          <p:cNvPr id="4" name="Group 3">
            <a:extLst>
              <a:ext uri="{FF2B5EF4-FFF2-40B4-BE49-F238E27FC236}">
                <a16:creationId xmlns:a16="http://schemas.microsoft.com/office/drawing/2014/main" id="{A1EA6F58-FA46-C921-5758-59234B148D4F}"/>
              </a:ext>
              <a:ext uri="{C183D7F6-B498-43B3-948B-1728B52AA6E4}">
                <adec:decorative xmlns:adec="http://schemas.microsoft.com/office/drawing/2017/decorative" val="1"/>
              </a:ext>
            </a:extLst>
          </p:cNvPr>
          <p:cNvGrpSpPr/>
          <p:nvPr userDrawn="1"/>
        </p:nvGrpSpPr>
        <p:grpSpPr>
          <a:xfrm>
            <a:off x="0" y="0"/>
            <a:ext cx="4069439" cy="4828833"/>
            <a:chOff x="0" y="0"/>
            <a:chExt cx="4069439" cy="4828833"/>
          </a:xfrm>
        </p:grpSpPr>
        <p:sp>
          <p:nvSpPr>
            <p:cNvPr id="7" name="Rectangle 6">
              <a:extLst>
                <a:ext uri="{FF2B5EF4-FFF2-40B4-BE49-F238E27FC236}">
                  <a16:creationId xmlns:a16="http://schemas.microsoft.com/office/drawing/2014/main" id="{06F989FA-6E7A-3A98-AF95-F2384308BD32}"/>
                </a:ext>
              </a:extLst>
            </p:cNvPr>
            <p:cNvSpPr>
              <a:spLocks/>
            </p:cNvSpPr>
            <p:nvPr userDrawn="1"/>
          </p:nvSpPr>
          <p:spPr>
            <a:xfrm rot="10800000" flipH="1">
              <a:off x="2026630" y="776431"/>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23">
              <a:extLst>
                <a:ext uri="{FF2B5EF4-FFF2-40B4-BE49-F238E27FC236}">
                  <a16:creationId xmlns:a16="http://schemas.microsoft.com/office/drawing/2014/main" id="{F0BAC8B3-F184-675F-DC5F-C48CE69D7622}"/>
                </a:ext>
              </a:extLst>
            </p:cNvPr>
            <p:cNvSpPr/>
            <p:nvPr userDrawn="1"/>
          </p:nvSpPr>
          <p:spPr>
            <a:xfrm rot="10800000">
              <a:off x="0" y="766136"/>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0B75A35-885A-CE38-4F65-95EF186B13D1}"/>
                </a:ext>
              </a:extLst>
            </p:cNvPr>
            <p:cNvSpPr/>
            <p:nvPr userDrawn="1"/>
          </p:nvSpPr>
          <p:spPr>
            <a:xfrm rot="10800000">
              <a:off x="1351" y="0"/>
              <a:ext cx="2029968" cy="7749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Graphic 12">
              <a:extLst>
                <a:ext uri="{FF2B5EF4-FFF2-40B4-BE49-F238E27FC236}">
                  <a16:creationId xmlns:a16="http://schemas.microsoft.com/office/drawing/2014/main" id="{4B488086-4998-410C-FCC8-29CA6288A79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039471" y="2798865"/>
              <a:ext cx="2029968" cy="2029968"/>
            </a:xfrm>
            <a:prstGeom prst="rect">
              <a:avLst/>
            </a:prstGeom>
          </p:spPr>
        </p:pic>
        <p:sp>
          <p:nvSpPr>
            <p:cNvPr id="41" name="Rectangle 40">
              <a:extLst>
                <a:ext uri="{FF2B5EF4-FFF2-40B4-BE49-F238E27FC236}">
                  <a16:creationId xmlns:a16="http://schemas.microsoft.com/office/drawing/2014/main" id="{26879019-2911-2F60-CC5B-25D1BE752B8D}"/>
                </a:ext>
              </a:extLst>
            </p:cNvPr>
            <p:cNvSpPr/>
            <p:nvPr userDrawn="1"/>
          </p:nvSpPr>
          <p:spPr>
            <a:xfrm rot="10800000">
              <a:off x="2029604" y="0"/>
              <a:ext cx="2029968" cy="784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black and white striped pattern&#10;&#10;Description automatically generated with low confidence">
              <a:extLst>
                <a:ext uri="{FF2B5EF4-FFF2-40B4-BE49-F238E27FC236}">
                  <a16:creationId xmlns:a16="http://schemas.microsoft.com/office/drawing/2014/main" id="{CD1CD1B2-7EBC-96B6-A02D-7972C278746E}"/>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rot="10800000">
              <a:off x="2035948" y="788197"/>
              <a:ext cx="2019299" cy="999451"/>
            </a:xfrm>
            <a:prstGeom prst="rect">
              <a:avLst/>
            </a:prstGeom>
          </p:spPr>
        </p:pic>
      </p:grpSp>
    </p:spTree>
    <p:extLst>
      <p:ext uri="{BB962C8B-B14F-4D97-AF65-F5344CB8AC3E}">
        <p14:creationId xmlns:p14="http://schemas.microsoft.com/office/powerpoint/2010/main" val="1506966382"/>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Subtitle + Picture ">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833694" y="544285"/>
            <a:ext cx="6594768" cy="3445329"/>
          </a:xfrm>
        </p:spPr>
        <p:txBody>
          <a:bodyPr anchor="b">
            <a:normAutofit/>
          </a:bodyPr>
          <a:lstStyle>
            <a:lvl1pPr algn="l">
              <a:defRPr sz="48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hasCustomPrompt="1"/>
          </p:nvPr>
        </p:nvSpPr>
        <p:spPr>
          <a:xfrm>
            <a:off x="4829789" y="4130045"/>
            <a:ext cx="6594768" cy="1951523"/>
          </a:xfrm>
        </p:spPr>
        <p:txBody>
          <a:bodyPr>
            <a:normAutofit/>
          </a:bodyPr>
          <a:lstStyle>
            <a:lvl1pPr marL="0" indent="0" algn="l">
              <a:lnSpc>
                <a:spcPct val="150000"/>
              </a:lnSpc>
              <a:spcBef>
                <a:spcPts val="0"/>
              </a:spcBef>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grpSp>
        <p:nvGrpSpPr>
          <p:cNvPr id="4" name="Group 3">
            <a:extLst>
              <a:ext uri="{FF2B5EF4-FFF2-40B4-BE49-F238E27FC236}">
                <a16:creationId xmlns:a16="http://schemas.microsoft.com/office/drawing/2014/main" id="{C2A24CB0-5164-75CE-ED27-EF876C19C655}"/>
              </a:ext>
              <a:ext uri="{C183D7F6-B498-43B3-948B-1728B52AA6E4}">
                <adec:decorative xmlns:adec="http://schemas.microsoft.com/office/drawing/2017/decorative" val="1"/>
              </a:ext>
            </a:extLst>
          </p:cNvPr>
          <p:cNvGrpSpPr/>
          <p:nvPr userDrawn="1"/>
        </p:nvGrpSpPr>
        <p:grpSpPr>
          <a:xfrm>
            <a:off x="0" y="2029167"/>
            <a:ext cx="4069439" cy="4828833"/>
            <a:chOff x="0" y="2029167"/>
            <a:chExt cx="4069439" cy="4828833"/>
          </a:xfrm>
        </p:grpSpPr>
        <p:sp>
          <p:nvSpPr>
            <p:cNvPr id="7" name="Rectangle 6">
              <a:extLst>
                <a:ext uri="{FF2B5EF4-FFF2-40B4-BE49-F238E27FC236}">
                  <a16:creationId xmlns:a16="http://schemas.microsoft.com/office/drawing/2014/main" id="{06F989FA-6E7A-3A98-AF95-F2384308BD32}"/>
                </a:ext>
              </a:extLst>
            </p:cNvPr>
            <p:cNvSpPr/>
            <p:nvPr userDrawn="1"/>
          </p:nvSpPr>
          <p:spPr>
            <a:xfrm flipH="1">
              <a:off x="9867" y="4051601"/>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23">
              <a:extLst>
                <a:ext uri="{FF2B5EF4-FFF2-40B4-BE49-F238E27FC236}">
                  <a16:creationId xmlns:a16="http://schemas.microsoft.com/office/drawing/2014/main" id="{F0BAC8B3-F184-675F-DC5F-C48CE69D7622}"/>
                </a:ext>
              </a:extLst>
            </p:cNvPr>
            <p:cNvSpPr/>
            <p:nvPr userDrawn="1"/>
          </p:nvSpPr>
          <p:spPr>
            <a:xfrm>
              <a:off x="2039471" y="4061896"/>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0B75A35-885A-CE38-4F65-95EF186B13D1}"/>
                </a:ext>
              </a:extLst>
            </p:cNvPr>
            <p:cNvSpPr/>
            <p:nvPr userDrawn="1"/>
          </p:nvSpPr>
          <p:spPr>
            <a:xfrm>
              <a:off x="2038120" y="6083058"/>
              <a:ext cx="2029968" cy="7749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Graphic 12">
              <a:extLst>
                <a:ext uri="{FF2B5EF4-FFF2-40B4-BE49-F238E27FC236}">
                  <a16:creationId xmlns:a16="http://schemas.microsoft.com/office/drawing/2014/main" id="{4B488086-4998-410C-FCC8-29CA6288A79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2029167"/>
              <a:ext cx="2029968" cy="2029968"/>
            </a:xfrm>
            <a:prstGeom prst="rect">
              <a:avLst/>
            </a:prstGeom>
          </p:spPr>
        </p:pic>
        <p:grpSp>
          <p:nvGrpSpPr>
            <p:cNvPr id="19" name="Group 18">
              <a:extLst>
                <a:ext uri="{FF2B5EF4-FFF2-40B4-BE49-F238E27FC236}">
                  <a16:creationId xmlns:a16="http://schemas.microsoft.com/office/drawing/2014/main" id="{227BDAED-0D36-04AE-1A0C-E36977943C38}"/>
                </a:ext>
              </a:extLst>
            </p:cNvPr>
            <p:cNvGrpSpPr/>
            <p:nvPr userDrawn="1"/>
          </p:nvGrpSpPr>
          <p:grpSpPr>
            <a:xfrm>
              <a:off x="110109" y="4130046"/>
              <a:ext cx="1920240" cy="1920240"/>
              <a:chOff x="5361924" y="7472790"/>
              <a:chExt cx="1828800" cy="1828800"/>
            </a:xfrm>
          </p:grpSpPr>
          <p:grpSp>
            <p:nvGrpSpPr>
              <p:cNvPr id="20" name="Group 19">
                <a:extLst>
                  <a:ext uri="{FF2B5EF4-FFF2-40B4-BE49-F238E27FC236}">
                    <a16:creationId xmlns:a16="http://schemas.microsoft.com/office/drawing/2014/main" id="{DCF3798F-8E8C-7928-8347-8BC5B07B29F9}"/>
                  </a:ext>
                </a:extLst>
              </p:cNvPr>
              <p:cNvGrpSpPr/>
              <p:nvPr userDrawn="1"/>
            </p:nvGrpSpPr>
            <p:grpSpPr>
              <a:xfrm>
                <a:off x="5361924" y="7472790"/>
                <a:ext cx="1828800" cy="1828800"/>
                <a:chOff x="5361924" y="7472790"/>
                <a:chExt cx="1828800" cy="1828800"/>
              </a:xfrm>
            </p:grpSpPr>
            <p:grpSp>
              <p:nvGrpSpPr>
                <p:cNvPr id="22" name="Group 21">
                  <a:extLst>
                    <a:ext uri="{FF2B5EF4-FFF2-40B4-BE49-F238E27FC236}">
                      <a16:creationId xmlns:a16="http://schemas.microsoft.com/office/drawing/2014/main" id="{A488BF7D-B7D9-249A-4EC2-8A1F6311D1BD}"/>
                    </a:ext>
                  </a:extLst>
                </p:cNvPr>
                <p:cNvGrpSpPr/>
                <p:nvPr userDrawn="1"/>
              </p:nvGrpSpPr>
              <p:grpSpPr>
                <a:xfrm>
                  <a:off x="5361924" y="7472790"/>
                  <a:ext cx="1828800" cy="1828800"/>
                  <a:chOff x="5388428" y="7173291"/>
                  <a:chExt cx="1828800" cy="1828800"/>
                </a:xfrm>
              </p:grpSpPr>
              <p:grpSp>
                <p:nvGrpSpPr>
                  <p:cNvPr id="29" name="Group 28">
                    <a:extLst>
                      <a:ext uri="{FF2B5EF4-FFF2-40B4-BE49-F238E27FC236}">
                        <a16:creationId xmlns:a16="http://schemas.microsoft.com/office/drawing/2014/main" id="{C68EE8A4-53F3-EAAD-F43C-1F73C11BCE4C}"/>
                      </a:ext>
                    </a:extLst>
                  </p:cNvPr>
                  <p:cNvGrpSpPr/>
                  <p:nvPr userDrawn="1"/>
                </p:nvGrpSpPr>
                <p:grpSpPr>
                  <a:xfrm>
                    <a:off x="5388428" y="7173291"/>
                    <a:ext cx="1828800" cy="1828800"/>
                    <a:chOff x="5388428" y="7173291"/>
                    <a:chExt cx="1828800" cy="1828800"/>
                  </a:xfrm>
                </p:grpSpPr>
                <p:grpSp>
                  <p:nvGrpSpPr>
                    <p:cNvPr id="31" name="Group 30">
                      <a:extLst>
                        <a:ext uri="{FF2B5EF4-FFF2-40B4-BE49-F238E27FC236}">
                          <a16:creationId xmlns:a16="http://schemas.microsoft.com/office/drawing/2014/main" id="{806ABFB8-B814-19D4-3D47-A20F5AE8785F}"/>
                        </a:ext>
                      </a:extLst>
                    </p:cNvPr>
                    <p:cNvGrpSpPr/>
                    <p:nvPr userDrawn="1"/>
                  </p:nvGrpSpPr>
                  <p:grpSpPr>
                    <a:xfrm>
                      <a:off x="5388428" y="7173291"/>
                      <a:ext cx="1828800" cy="1828800"/>
                      <a:chOff x="5579044" y="7049770"/>
                      <a:chExt cx="1828800" cy="1828800"/>
                    </a:xfrm>
                  </p:grpSpPr>
                  <p:grpSp>
                    <p:nvGrpSpPr>
                      <p:cNvPr id="33" name="Group 32">
                        <a:extLst>
                          <a:ext uri="{FF2B5EF4-FFF2-40B4-BE49-F238E27FC236}">
                            <a16:creationId xmlns:a16="http://schemas.microsoft.com/office/drawing/2014/main" id="{992340A8-8A61-1791-D56D-37F56A662FEC}"/>
                          </a:ext>
                        </a:extLst>
                      </p:cNvPr>
                      <p:cNvGrpSpPr/>
                      <p:nvPr userDrawn="1"/>
                    </p:nvGrpSpPr>
                    <p:grpSpPr>
                      <a:xfrm>
                        <a:off x="5579044" y="7049770"/>
                        <a:ext cx="1828800" cy="1828800"/>
                        <a:chOff x="5579044" y="7049770"/>
                        <a:chExt cx="1828800" cy="1828800"/>
                      </a:xfrm>
                    </p:grpSpPr>
                    <p:grpSp>
                      <p:nvGrpSpPr>
                        <p:cNvPr id="35" name="Group 34">
                          <a:extLst>
                            <a:ext uri="{FF2B5EF4-FFF2-40B4-BE49-F238E27FC236}">
                              <a16:creationId xmlns:a16="http://schemas.microsoft.com/office/drawing/2014/main" id="{CD482B6F-4CF8-CEB3-7478-EB1A76DCF567}"/>
                            </a:ext>
                          </a:extLst>
                        </p:cNvPr>
                        <p:cNvGrpSpPr/>
                        <p:nvPr userDrawn="1"/>
                      </p:nvGrpSpPr>
                      <p:grpSpPr>
                        <a:xfrm>
                          <a:off x="5579044" y="7049770"/>
                          <a:ext cx="1828800" cy="1828800"/>
                          <a:chOff x="5579044" y="7049770"/>
                          <a:chExt cx="1828800" cy="1828800"/>
                        </a:xfrm>
                      </p:grpSpPr>
                      <p:grpSp>
                        <p:nvGrpSpPr>
                          <p:cNvPr id="37" name="Group 36">
                            <a:extLst>
                              <a:ext uri="{FF2B5EF4-FFF2-40B4-BE49-F238E27FC236}">
                                <a16:creationId xmlns:a16="http://schemas.microsoft.com/office/drawing/2014/main" id="{48DB94FE-59B9-2EAD-D619-84D732CEACD3}"/>
                              </a:ext>
                            </a:extLst>
                          </p:cNvPr>
                          <p:cNvGrpSpPr/>
                          <p:nvPr userDrawn="1"/>
                        </p:nvGrpSpPr>
                        <p:grpSpPr>
                          <a:xfrm>
                            <a:off x="5579044" y="7049770"/>
                            <a:ext cx="1828800" cy="1828800"/>
                            <a:chOff x="5579044" y="7049770"/>
                            <a:chExt cx="1828800" cy="1828800"/>
                          </a:xfrm>
                        </p:grpSpPr>
                        <p:sp>
                          <p:nvSpPr>
                            <p:cNvPr id="39" name="Oval 38">
                              <a:extLst>
                                <a:ext uri="{FF2B5EF4-FFF2-40B4-BE49-F238E27FC236}">
                                  <a16:creationId xmlns:a16="http://schemas.microsoft.com/office/drawing/2014/main" id="{E9EB6EED-2663-2442-C484-EF27395DCEB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0" name="Oval 39">
                              <a:extLst>
                                <a:ext uri="{FF2B5EF4-FFF2-40B4-BE49-F238E27FC236}">
                                  <a16:creationId xmlns:a16="http://schemas.microsoft.com/office/drawing/2014/main" id="{E5978766-DE51-5FF5-41BE-B1007C37165E}"/>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Oval 37">
                            <a:extLst>
                              <a:ext uri="{FF2B5EF4-FFF2-40B4-BE49-F238E27FC236}">
                                <a16:creationId xmlns:a16="http://schemas.microsoft.com/office/drawing/2014/main" id="{749B68DA-C119-6301-085A-2E7F3F7E3CB1}"/>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6" name="Oval 35">
                          <a:extLst>
                            <a:ext uri="{FF2B5EF4-FFF2-40B4-BE49-F238E27FC236}">
                              <a16:creationId xmlns:a16="http://schemas.microsoft.com/office/drawing/2014/main" id="{D753957E-F4A5-E4CA-B8B3-F6AE73F159F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4" name="Oval 33">
                        <a:extLst>
                          <a:ext uri="{FF2B5EF4-FFF2-40B4-BE49-F238E27FC236}">
                            <a16:creationId xmlns:a16="http://schemas.microsoft.com/office/drawing/2014/main" id="{3C4F46AE-42C2-9E3D-D294-F9297389D110}"/>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2" name="Oval 31">
                      <a:extLst>
                        <a:ext uri="{FF2B5EF4-FFF2-40B4-BE49-F238E27FC236}">
                          <a16:creationId xmlns:a16="http://schemas.microsoft.com/office/drawing/2014/main" id="{42376F25-4466-0F15-CD2F-B821AC9CCE5C}"/>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0" name="Oval 29">
                    <a:extLst>
                      <a:ext uri="{FF2B5EF4-FFF2-40B4-BE49-F238E27FC236}">
                        <a16:creationId xmlns:a16="http://schemas.microsoft.com/office/drawing/2014/main" id="{BBC988D2-4FFC-612A-DD91-A41B6194EF6C}"/>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4" name="Oval 23">
                  <a:extLst>
                    <a:ext uri="{FF2B5EF4-FFF2-40B4-BE49-F238E27FC236}">
                      <a16:creationId xmlns:a16="http://schemas.microsoft.com/office/drawing/2014/main" id="{53690E8A-1D3D-3D5D-932E-D2A2CFE5BDAB}"/>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5" name="Oval 24">
                  <a:extLst>
                    <a:ext uri="{FF2B5EF4-FFF2-40B4-BE49-F238E27FC236}">
                      <a16:creationId xmlns:a16="http://schemas.microsoft.com/office/drawing/2014/main" id="{1AE08D7C-4190-C00C-19F0-BEC1F608B97A}"/>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6" name="Oval 25">
                  <a:extLst>
                    <a:ext uri="{FF2B5EF4-FFF2-40B4-BE49-F238E27FC236}">
                      <a16:creationId xmlns:a16="http://schemas.microsoft.com/office/drawing/2014/main" id="{7B3E9873-3672-0001-60F1-6068B67A6DFE}"/>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7" name="Oval 26">
                  <a:extLst>
                    <a:ext uri="{FF2B5EF4-FFF2-40B4-BE49-F238E27FC236}">
                      <a16:creationId xmlns:a16="http://schemas.microsoft.com/office/drawing/2014/main" id="{4CD85BCE-3B9E-234C-4D1D-EC1A6A57D298}"/>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8" name="Oval 27">
                  <a:extLst>
                    <a:ext uri="{FF2B5EF4-FFF2-40B4-BE49-F238E27FC236}">
                      <a16:creationId xmlns:a16="http://schemas.microsoft.com/office/drawing/2014/main" id="{5CC66A2F-CBBE-220E-5ECB-528B8EE34F83}"/>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1" name="Oval 20">
                <a:extLst>
                  <a:ext uri="{FF2B5EF4-FFF2-40B4-BE49-F238E27FC236}">
                    <a16:creationId xmlns:a16="http://schemas.microsoft.com/office/drawing/2014/main" id="{B7B0A7FC-B497-31A6-1F93-414F96AF4C4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1" name="Rectangle 40">
              <a:extLst>
                <a:ext uri="{FF2B5EF4-FFF2-40B4-BE49-F238E27FC236}">
                  <a16:creationId xmlns:a16="http://schemas.microsoft.com/office/drawing/2014/main" id="{26879019-2911-2F60-CC5B-25D1BE752B8D}"/>
                </a:ext>
              </a:extLst>
            </p:cNvPr>
            <p:cNvSpPr/>
            <p:nvPr userDrawn="1"/>
          </p:nvSpPr>
          <p:spPr>
            <a:xfrm>
              <a:off x="9867" y="6073440"/>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a16="http://schemas.microsoft.com/office/drawing/2014/main" id="{8CCEA94B-F499-5FCA-D063-7FD71F10F95B}"/>
                </a:ext>
              </a:extLst>
            </p:cNvPr>
            <p:cNvSpPr/>
            <p:nvPr userDrawn="1"/>
          </p:nvSpPr>
          <p:spPr>
            <a:xfrm>
              <a:off x="9867" y="405160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63" name="Picture Placeholder 62">
            <a:extLst>
              <a:ext uri="{FF2B5EF4-FFF2-40B4-BE49-F238E27FC236}">
                <a16:creationId xmlns:a16="http://schemas.microsoft.com/office/drawing/2014/main" id="{A461CB72-9777-50F4-94EC-91A4EE864A4A}"/>
              </a:ext>
            </a:extLst>
          </p:cNvPr>
          <p:cNvSpPr>
            <a:spLocks noGrp="1"/>
          </p:cNvSpPr>
          <p:nvPr>
            <p:ph type="pic" sz="quarter" idx="13" hasCustomPrompt="1"/>
          </p:nvPr>
        </p:nvSpPr>
        <p:spPr>
          <a:xfrm>
            <a:off x="0" y="-1"/>
            <a:ext cx="4076118" cy="6096678"/>
          </a:xfrm>
          <a:custGeom>
            <a:avLst/>
            <a:gdLst>
              <a:gd name="connsiteX0" fmla="*/ 0 w 4076118"/>
              <a:gd name="connsiteY0" fmla="*/ 0 h 6096678"/>
              <a:gd name="connsiteX1" fmla="*/ 4076118 w 4076118"/>
              <a:gd name="connsiteY1" fmla="*/ 0 h 6096678"/>
              <a:gd name="connsiteX2" fmla="*/ 4076118 w 4076118"/>
              <a:gd name="connsiteY2" fmla="*/ 2038351 h 6096678"/>
              <a:gd name="connsiteX3" fmla="*/ 4076118 w 4076118"/>
              <a:gd name="connsiteY3" fmla="*/ 2048256 h 6096678"/>
              <a:gd name="connsiteX4" fmla="*/ 4076118 w 4076118"/>
              <a:gd name="connsiteY4" fmla="*/ 6096678 h 6096678"/>
              <a:gd name="connsiteX5" fmla="*/ 27696 w 4076118"/>
              <a:gd name="connsiteY5" fmla="*/ 2048256 h 6096678"/>
              <a:gd name="connsiteX6" fmla="*/ 0 w 4076118"/>
              <a:gd name="connsiteY6" fmla="*/ 2048256 h 6096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6118" h="6096678">
                <a:moveTo>
                  <a:pt x="0" y="0"/>
                </a:moveTo>
                <a:lnTo>
                  <a:pt x="4076118" y="0"/>
                </a:lnTo>
                <a:lnTo>
                  <a:pt x="4076118" y="2038351"/>
                </a:lnTo>
                <a:lnTo>
                  <a:pt x="4076118" y="2048256"/>
                </a:lnTo>
                <a:lnTo>
                  <a:pt x="4076118" y="6096678"/>
                </a:lnTo>
                <a:lnTo>
                  <a:pt x="27696" y="2048256"/>
                </a:lnTo>
                <a:lnTo>
                  <a:pt x="0" y="2048256"/>
                </a:lnTo>
                <a:close/>
              </a:path>
            </a:pathLst>
          </a:custGeom>
        </p:spPr>
        <p:txBody>
          <a:bodyPr wrap="square">
            <a:noAutofit/>
          </a:bodyPr>
          <a:lstStyle>
            <a:lvl1pPr marL="0" indent="0" algn="ctr">
              <a:buNone/>
              <a:defRPr sz="2000">
                <a:solidFill>
                  <a:schemeClr val="bg1"/>
                </a:solidFill>
              </a:defRPr>
            </a:lvl1pPr>
          </a:lstStyle>
          <a:p>
            <a:r>
              <a:rPr lang="en-US" dirty="0"/>
              <a:t>Click icon to insert picture</a:t>
            </a:r>
          </a:p>
        </p:txBody>
      </p:sp>
    </p:spTree>
    <p:extLst>
      <p:ext uri="{BB962C8B-B14F-4D97-AF65-F5344CB8AC3E}">
        <p14:creationId xmlns:p14="http://schemas.microsoft.com/office/powerpoint/2010/main" val="17235676"/>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1">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2001" y="896112"/>
            <a:ext cx="6589150" cy="1988706"/>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C8EF03D4-C3B7-918C-FF43-0A9C106ACA0F}"/>
              </a:ext>
              <a:ext uri="{C183D7F6-B498-43B3-948B-1728B52AA6E4}">
                <adec:decorative xmlns:adec="http://schemas.microsoft.com/office/drawing/2017/decorative" val="1"/>
              </a:ext>
            </a:extLst>
          </p:cNvPr>
          <p:cNvGrpSpPr/>
          <p:nvPr userDrawn="1"/>
        </p:nvGrpSpPr>
        <p:grpSpPr>
          <a:xfrm>
            <a:off x="8127476" y="-9144"/>
            <a:ext cx="4069095" cy="6867144"/>
            <a:chOff x="8127476" y="-9144"/>
            <a:chExt cx="4069095" cy="6867144"/>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761295" y="6355080"/>
            <a:ext cx="1097280" cy="365125"/>
          </a:xfrm>
        </p:spPr>
        <p:txBody>
          <a:bodyPr/>
          <a:lstStyle>
            <a:lvl1pPr>
              <a:defRPr>
                <a:solidFill>
                  <a:schemeClr val="bg1"/>
                </a:solidFill>
              </a:defRPr>
            </a:lvl1pPr>
          </a:lstStyle>
          <a:p>
            <a:r>
              <a:rPr lang="en-US"/>
              <a:t>12/11/2023</a:t>
            </a:r>
            <a:endParaRPr lang="en-US" dirty="0"/>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a:t>Presentation title</a:t>
            </a:r>
            <a:endParaRPr lang="en-US" dirty="0"/>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4" name="Content Placeholder 2">
            <a:extLst>
              <a:ext uri="{FF2B5EF4-FFF2-40B4-BE49-F238E27FC236}">
                <a16:creationId xmlns:a16="http://schemas.microsoft.com/office/drawing/2014/main" id="{3BB414F1-8F08-3A3B-45E3-9F44595164A1}"/>
              </a:ext>
            </a:extLst>
          </p:cNvPr>
          <p:cNvSpPr>
            <a:spLocks noGrp="1"/>
          </p:cNvSpPr>
          <p:nvPr>
            <p:ph sz="half" idx="14" hasCustomPrompt="1"/>
          </p:nvPr>
        </p:nvSpPr>
        <p:spPr>
          <a:xfrm>
            <a:off x="762001" y="3058886"/>
            <a:ext cx="6597372" cy="3296194"/>
          </a:xfrm>
        </p:spPr>
        <p:txBody>
          <a:bodyPr>
            <a:normAutofit/>
          </a:bodyPr>
          <a:lstStyle>
            <a:lvl1pPr marL="0" indent="0">
              <a:lnSpc>
                <a:spcPts val="2000"/>
              </a:lnSpc>
              <a:buFont typeface="Arial" panose="020B0604020202020204" pitchFamily="34" charset="0"/>
              <a:buNone/>
              <a:defRPr sz="1800">
                <a:solidFill>
                  <a:schemeClr val="bg1"/>
                </a:solidFill>
              </a:defRPr>
            </a:lvl1pPr>
            <a:lvl2pPr marL="457200">
              <a:lnSpc>
                <a:spcPts val="2000"/>
              </a:lnSpc>
              <a:defRPr sz="1800">
                <a:solidFill>
                  <a:schemeClr val="bg1"/>
                </a:solidFill>
              </a:defRPr>
            </a:lvl2pPr>
            <a:lvl3pPr marL="914400">
              <a:lnSpc>
                <a:spcPts val="2000"/>
              </a:lnSpc>
              <a:defRPr sz="1800">
                <a:solidFill>
                  <a:schemeClr val="bg1"/>
                </a:solidFill>
              </a:defRPr>
            </a:lvl3pPr>
            <a:lvl4pPr marL="1371600">
              <a:lnSpc>
                <a:spcPts val="2000"/>
              </a:lnSpc>
              <a:defRPr sz="1800">
                <a:solidFill>
                  <a:schemeClr val="bg1"/>
                </a:solidFill>
              </a:defRPr>
            </a:lvl4pPr>
            <a:lvl5pPr marL="1828800">
              <a:lnSpc>
                <a:spcPts val="2000"/>
              </a:lnSpc>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Subtitle">
    <p:bg>
      <p:bgPr>
        <a:solidFill>
          <a:schemeClr val="accent3"/>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F09F422-89F7-BDA7-7801-F364BA5D95A5}"/>
              </a:ext>
              <a:ext uri="{C183D7F6-B498-43B3-948B-1728B52AA6E4}">
                <adec:decorative xmlns:adec="http://schemas.microsoft.com/office/drawing/2017/decorative" val="1"/>
              </a:ext>
            </a:extLst>
          </p:cNvPr>
          <p:cNvGrpSpPr/>
          <p:nvPr userDrawn="1"/>
        </p:nvGrpSpPr>
        <p:grpSpPr>
          <a:xfrm>
            <a:off x="-3045" y="-4303"/>
            <a:ext cx="7252590" cy="6862680"/>
            <a:chOff x="-3045" y="-4303"/>
            <a:chExt cx="7252590" cy="686268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1146"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3045" y="-4303"/>
              <a:ext cx="2029968" cy="2029968"/>
            </a:xfrm>
            <a:prstGeom prst="rect">
              <a:avLst/>
            </a:prstGeom>
          </p:spPr>
        </p:pic>
        <p:sp>
          <p:nvSpPr>
            <p:cNvPr id="39" name="Rectangle 38">
              <a:extLst>
                <a:ext uri="{FF2B5EF4-FFF2-40B4-BE49-F238E27FC236}">
                  <a16:creationId xmlns:a16="http://schemas.microsoft.com/office/drawing/2014/main" id="{EA65556A-38A5-4BA5-9A40-33F02F960B1E}"/>
                </a:ext>
              </a:extLst>
            </p:cNvPr>
            <p:cNvSpPr/>
            <p:nvPr userDrawn="1"/>
          </p:nvSpPr>
          <p:spPr>
            <a:xfrm>
              <a:off x="3757"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1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4071442" y="4058828"/>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038053"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2034034"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2028568"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rot="5400000">
              <a:off x="2043950"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0" cstate="screen">
              <a:extLst>
                <a:ext uri="{28A0092B-C50C-407E-A947-70E740481C1C}">
                  <a14:useLocalDpi xmlns:a14="http://schemas.microsoft.com/office/drawing/2010/main" val="0"/>
                </a:ext>
              </a:extLst>
            </a:blip>
            <a:stretch>
              <a:fillRect/>
            </a:stretch>
          </p:blipFill>
          <p:spPr>
            <a:xfrm>
              <a:off x="1406"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4433"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506891"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2028658"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3838078"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DE09EA6C-7AC2-47BE-95B8-4D3412867BA5}"/>
                </a:ext>
              </a:extLst>
            </p:cNvPr>
            <p:cNvCxnSpPr>
              <a:cxnSpLocks/>
            </p:cNvCxnSpPr>
            <p:nvPr userDrawn="1"/>
          </p:nvCxnSpPr>
          <p:spPr>
            <a:xfrm flipV="1">
              <a:off x="0" y="1990665"/>
              <a:ext cx="4023360"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974771" y="576943"/>
            <a:ext cx="6449786" cy="2785508"/>
          </a:xfrm>
        </p:spPr>
        <p:txBody>
          <a:bodyPr anchor="b">
            <a:normAutofit/>
          </a:bodyPr>
          <a:lstStyle>
            <a:lvl1pPr algn="l">
              <a:defRPr sz="48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EB00591F-8CE8-B626-C81A-6C960B2BAECA}"/>
              </a:ext>
            </a:extLst>
          </p:cNvPr>
          <p:cNvSpPr>
            <a:spLocks noGrp="1"/>
          </p:cNvSpPr>
          <p:nvPr>
            <p:ph type="subTitle" idx="1" hasCustomPrompt="1"/>
          </p:nvPr>
        </p:nvSpPr>
        <p:spPr>
          <a:xfrm>
            <a:off x="4974772" y="3373686"/>
            <a:ext cx="6449785" cy="1029586"/>
          </a:xfrm>
        </p:spPr>
        <p:txBody>
          <a:bodyPr>
            <a:normAutofit/>
          </a:bodyPr>
          <a:lstStyle>
            <a:lvl1pPr marL="0" indent="0" algn="l">
              <a:lnSpc>
                <a:spcPct val="150000"/>
              </a:lnSpc>
              <a:spcBef>
                <a:spcPts val="0"/>
              </a:spcBef>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1" y="6353175"/>
            <a:ext cx="1097280" cy="365125"/>
          </a:xfrm>
        </p:spPr>
        <p:txBody>
          <a:bodyPr/>
          <a:lstStyle>
            <a:lvl1pPr>
              <a:defRPr>
                <a:solidFill>
                  <a:schemeClr val="bg1"/>
                </a:solidFill>
              </a:defRPr>
            </a:lvl1pPr>
          </a:lstStyle>
          <a:p>
            <a:r>
              <a:rPr lang="en-US"/>
              <a:t>12/11/2023</a:t>
            </a:r>
            <a:endParaRPr lang="en-US" dirty="0"/>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a:t>Presentation title</a:t>
            </a:r>
            <a:endParaRPr lang="en-US" dirty="0"/>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2847"/>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771736" y="896112"/>
            <a:ext cx="9389288" cy="1362456"/>
          </a:xfrm>
        </p:spPr>
        <p:txBody>
          <a:bodyPr anchor="t" anchorCtr="0"/>
          <a:lstStyle>
            <a:lvl1pPr>
              <a:defRPr cap="all" baseline="0">
                <a:solidFill>
                  <a:schemeClr val="accent1"/>
                </a:solidFill>
              </a:defRPr>
            </a:lvl1pPr>
          </a:lstStyle>
          <a:p>
            <a:r>
              <a:rPr lang="en-US" dirty="0"/>
              <a:t>CLICK TO ADD TITLE</a:t>
            </a:r>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771735" y="6353175"/>
            <a:ext cx="1097280" cy="365125"/>
          </a:xfrm>
        </p:spPr>
        <p:txBody>
          <a:bodyPr/>
          <a:lstStyle>
            <a:lvl1pPr>
              <a:defRPr>
                <a:solidFill>
                  <a:schemeClr val="tx1">
                    <a:lumMod val="75000"/>
                    <a:lumOff val="25000"/>
                  </a:schemeClr>
                </a:solidFill>
              </a:defRPr>
            </a:lvl1pPr>
          </a:lstStyle>
          <a:p>
            <a:r>
              <a:rPr lang="en-US"/>
              <a:t>12/11/2023</a:t>
            </a:r>
            <a:endParaRPr lang="en-US" dirty="0"/>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a:t>Presentation title</a:t>
            </a:r>
            <a:endParaRPr lang="en-US" dirty="0"/>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6" name="Content Placeholder 2">
            <a:extLst>
              <a:ext uri="{FF2B5EF4-FFF2-40B4-BE49-F238E27FC236}">
                <a16:creationId xmlns:a16="http://schemas.microsoft.com/office/drawing/2014/main" id="{B135D7B7-20E9-ADCF-4417-B443AF3112FC}"/>
              </a:ext>
            </a:extLst>
          </p:cNvPr>
          <p:cNvSpPr>
            <a:spLocks noGrp="1"/>
          </p:cNvSpPr>
          <p:nvPr>
            <p:ph sz="half" idx="14" hasCustomPrompt="1"/>
          </p:nvPr>
        </p:nvSpPr>
        <p:spPr>
          <a:xfrm>
            <a:off x="771734" y="2590800"/>
            <a:ext cx="4515035" cy="3505200"/>
          </a:xfrm>
        </p:spPr>
        <p:txBody>
          <a:bodyPr>
            <a:normAutofit/>
          </a:bodyPr>
          <a:lstStyle>
            <a:lvl1pPr marL="0" indent="0">
              <a:lnSpc>
                <a:spcPts val="2000"/>
              </a:lnSpc>
              <a:buFont typeface="Arial" panose="020B0604020202020204" pitchFamily="34" charset="0"/>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a:extLst>
              <a:ext uri="{FF2B5EF4-FFF2-40B4-BE49-F238E27FC236}">
                <a16:creationId xmlns:a16="http://schemas.microsoft.com/office/drawing/2014/main" id="{5D4468C5-0B68-8408-80C5-F8681CA98918}"/>
              </a:ext>
            </a:extLst>
          </p:cNvPr>
          <p:cNvSpPr>
            <a:spLocks noGrp="1"/>
          </p:cNvSpPr>
          <p:nvPr>
            <p:ph sz="half" idx="15" hasCustomPrompt="1"/>
          </p:nvPr>
        </p:nvSpPr>
        <p:spPr>
          <a:xfrm>
            <a:off x="5645989" y="2590800"/>
            <a:ext cx="4515035" cy="3505200"/>
          </a:xfrm>
        </p:spPr>
        <p:txBody>
          <a:bodyPr>
            <a:normAutofit/>
          </a:bodyPr>
          <a:lstStyle>
            <a:lvl1pPr marL="0" indent="0">
              <a:lnSpc>
                <a:spcPts val="2000"/>
              </a:lnSpc>
              <a:buFont typeface="Arial" panose="020B0604020202020204" pitchFamily="34" charset="0"/>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88813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accent6">
            <a:lumMod val="60000"/>
            <a:lumOff val="40000"/>
          </a:schemeClr>
        </a:solidFill>
        <a:effectLst/>
      </p:bgPr>
    </p:bg>
    <p:spTree>
      <p:nvGrpSpPr>
        <p:cNvPr id="1" name=""/>
        <p:cNvGrpSpPr/>
        <p:nvPr/>
      </p:nvGrpSpPr>
      <p:grpSpPr>
        <a:xfrm>
          <a:off x="0" y="0"/>
          <a:ext cx="0" cy="0"/>
          <a:chOff x="0" y="0"/>
          <a:chExt cx="0" cy="0"/>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403102"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025089"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407892"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413443"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021285"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1859807"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7411"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1793659"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1035546"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itle 1">
            <a:extLst>
              <a:ext uri="{FF2B5EF4-FFF2-40B4-BE49-F238E27FC236}">
                <a16:creationId xmlns:a16="http://schemas.microsoft.com/office/drawing/2014/main" id="{C8142DAF-BE54-C239-5685-89D55E027E4E}"/>
              </a:ext>
            </a:extLst>
          </p:cNvPr>
          <p:cNvSpPr>
            <a:spLocks noGrp="1"/>
          </p:cNvSpPr>
          <p:nvPr>
            <p:ph type="title" hasCustomPrompt="1"/>
          </p:nvPr>
        </p:nvSpPr>
        <p:spPr>
          <a:xfrm>
            <a:off x="3520440" y="896111"/>
            <a:ext cx="7889768" cy="2039341"/>
          </a:xfrm>
        </p:spPr>
        <p:txBody>
          <a:bodyPr anchor="t" anchorCtr="0"/>
          <a:lstStyle>
            <a:lvl1pPr>
              <a:defRPr cap="all" baseline="0">
                <a:solidFill>
                  <a:schemeClr val="accent1"/>
                </a:solidFill>
              </a:defRPr>
            </a:lvl1pPr>
          </a:lstStyle>
          <a:p>
            <a:r>
              <a:rPr lang="en-US" dirty="0"/>
              <a:t>CLICK TO ADD TITLE</a:t>
            </a:r>
          </a:p>
        </p:txBody>
      </p:sp>
      <p:sp>
        <p:nvSpPr>
          <p:cNvPr id="10" name="Content Placeholder 2">
            <a:extLst>
              <a:ext uri="{FF2B5EF4-FFF2-40B4-BE49-F238E27FC236}">
                <a16:creationId xmlns:a16="http://schemas.microsoft.com/office/drawing/2014/main" id="{5A2EBD71-EB16-773C-A6CB-C6E1259AE70B}"/>
              </a:ext>
            </a:extLst>
          </p:cNvPr>
          <p:cNvSpPr>
            <a:spLocks noGrp="1"/>
          </p:cNvSpPr>
          <p:nvPr>
            <p:ph sz="half" idx="14" hasCustomPrompt="1"/>
          </p:nvPr>
        </p:nvSpPr>
        <p:spPr>
          <a:xfrm>
            <a:off x="3520440" y="3259056"/>
            <a:ext cx="2994660" cy="3006531"/>
          </a:xfrm>
        </p:spPr>
        <p:txBody>
          <a:bodyPr>
            <a:normAutofit/>
          </a:bodyPr>
          <a:lstStyle>
            <a:lvl1pPr marL="285750" indent="-285750">
              <a:lnSpc>
                <a:spcPts val="2000"/>
              </a:lnSpc>
              <a:buFont typeface="Arial" panose="020B0604020202020204" pitchFamily="34" charset="0"/>
              <a:buChar char="•"/>
              <a:defRPr sz="1800"/>
            </a:lvl1pPr>
            <a:lvl2pPr>
              <a:lnSpc>
                <a:spcPts val="2000"/>
              </a:lnSpc>
              <a:defRPr sz="1800"/>
            </a:lvl2pPr>
            <a:lvl3pPr>
              <a:lnSpc>
                <a:spcPts val="2000"/>
              </a:lnSpc>
              <a:defRPr sz="1800"/>
            </a:lvl3pPr>
            <a:lvl4pPr>
              <a:lnSpc>
                <a:spcPts val="2000"/>
              </a:lnSpc>
              <a:defRPr sz="1800"/>
            </a:lvl4pPr>
            <a:lvl5pPr>
              <a:lnSpc>
                <a:spcPts val="2000"/>
              </a:lnSpc>
              <a:defRPr sz="1800"/>
            </a:lvl5pPr>
          </a:lstStyle>
          <a:p>
            <a:pPr lvl="0"/>
            <a:r>
              <a:rPr lang="en-US" dirty="0"/>
              <a:t>Click to add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56944BE1-9937-7EA2-AA56-336B8D5CAADA}"/>
              </a:ext>
            </a:extLst>
          </p:cNvPr>
          <p:cNvSpPr>
            <a:spLocks noGrp="1"/>
          </p:cNvSpPr>
          <p:nvPr>
            <p:ph sz="half" idx="1" hasCustomPrompt="1"/>
          </p:nvPr>
        </p:nvSpPr>
        <p:spPr>
          <a:xfrm>
            <a:off x="6826432" y="3253740"/>
            <a:ext cx="4580088" cy="3006531"/>
          </a:xfrm>
        </p:spPr>
        <p:txBody>
          <a:bodyPr>
            <a:normAutofit/>
          </a:bodyPr>
          <a:lstStyle>
            <a:lvl1pPr marL="0" indent="0">
              <a:lnSpc>
                <a:spcPts val="2000"/>
              </a:lnSpc>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3523723" y="6353175"/>
            <a:ext cx="1097280" cy="365125"/>
          </a:xfrm>
        </p:spPr>
        <p:txBody>
          <a:bodyPr/>
          <a:lstStyle>
            <a:lvl1pPr>
              <a:defRPr>
                <a:solidFill>
                  <a:schemeClr val="tx1">
                    <a:lumMod val="75000"/>
                    <a:lumOff val="25000"/>
                  </a:schemeClr>
                </a:solidFill>
              </a:defRPr>
            </a:lvl1pPr>
          </a:lstStyle>
          <a:p>
            <a:r>
              <a:rPr lang="en-US"/>
              <a:t>12/11/2023</a:t>
            </a:r>
            <a:endParaRPr lang="en-US" dirty="0"/>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6642161" y="6350000"/>
            <a:ext cx="2286000" cy="365125"/>
          </a:xfrm>
        </p:spPr>
        <p:txBody>
          <a:bodyPr/>
          <a:lstStyle>
            <a:lvl1pPr>
              <a:defRPr>
                <a:solidFill>
                  <a:schemeClr val="tx1">
                    <a:lumMod val="75000"/>
                    <a:lumOff val="25000"/>
                  </a:schemeClr>
                </a:solidFill>
              </a:defRPr>
            </a:lvl1pPr>
          </a:lstStyle>
          <a:p>
            <a:r>
              <a:rPr lang="en-US"/>
              <a:t>Presentation title</a:t>
            </a:r>
            <a:endParaRPr lang="en-US" dirty="0"/>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0949320"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Pictur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807877" y="898524"/>
            <a:ext cx="7606895" cy="2029967"/>
          </a:xfrm>
        </p:spPr>
        <p:txBody>
          <a:bodyPr anchor="t" anchorCtr="0"/>
          <a:lstStyle>
            <a:lvl1pPr>
              <a:defRPr cap="all" baseline="0">
                <a:solidFill>
                  <a:schemeClr val="tx2"/>
                </a:solidFill>
              </a:defRPr>
            </a:lvl1pPr>
          </a:lstStyle>
          <a:p>
            <a:r>
              <a:rPr lang="en-US" dirty="0"/>
              <a:t>CLICK TO ADD TITLE</a:t>
            </a:r>
          </a:p>
        </p:txBody>
      </p:sp>
      <p:sp>
        <p:nvSpPr>
          <p:cNvPr id="27" name="Picture Placeholder 26">
            <a:extLst>
              <a:ext uri="{FF2B5EF4-FFF2-40B4-BE49-F238E27FC236}">
                <a16:creationId xmlns:a16="http://schemas.microsoft.com/office/drawing/2014/main" id="{01CF25F4-1889-5FE4-9BE0-413C509639DC}"/>
              </a:ext>
            </a:extLst>
          </p:cNvPr>
          <p:cNvSpPr>
            <a:spLocks noGrp="1"/>
          </p:cNvSpPr>
          <p:nvPr>
            <p:ph type="pic" sz="quarter" idx="15" hasCustomPrompt="1"/>
          </p:nvPr>
        </p:nvSpPr>
        <p:spPr>
          <a:xfrm>
            <a:off x="1011337" y="9212"/>
            <a:ext cx="2029967" cy="4850544"/>
          </a:xfrm>
          <a:custGeom>
            <a:avLst/>
            <a:gdLst>
              <a:gd name="connsiteX0" fmla="*/ 0 w 2029967"/>
              <a:gd name="connsiteY0" fmla="*/ 0 h 4850544"/>
              <a:gd name="connsiteX1" fmla="*/ 2029967 w 2029967"/>
              <a:gd name="connsiteY1" fmla="*/ 0 h 4850544"/>
              <a:gd name="connsiteX2" fmla="*/ 2029967 w 2029967"/>
              <a:gd name="connsiteY2" fmla="*/ 4850544 h 4850544"/>
              <a:gd name="connsiteX3" fmla="*/ 2025599 w 2029967"/>
              <a:gd name="connsiteY3" fmla="*/ 4850544 h 4850544"/>
              <a:gd name="connsiteX4" fmla="*/ 2 w 2029967"/>
              <a:gd name="connsiteY4" fmla="*/ 2824947 h 4850544"/>
              <a:gd name="connsiteX5" fmla="*/ 2 w 2029967"/>
              <a:gd name="connsiteY5" fmla="*/ 4850544 h 4850544"/>
              <a:gd name="connsiteX6" fmla="*/ 0 w 2029967"/>
              <a:gd name="connsiteY6" fmla="*/ 4850544 h 4850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9967" h="4850544">
                <a:moveTo>
                  <a:pt x="0" y="0"/>
                </a:moveTo>
                <a:lnTo>
                  <a:pt x="2029967" y="0"/>
                </a:lnTo>
                <a:lnTo>
                  <a:pt x="2029967" y="4850544"/>
                </a:lnTo>
                <a:lnTo>
                  <a:pt x="2025599" y="4850544"/>
                </a:lnTo>
                <a:lnTo>
                  <a:pt x="2" y="2824947"/>
                </a:lnTo>
                <a:lnTo>
                  <a:pt x="2" y="4850544"/>
                </a:lnTo>
                <a:lnTo>
                  <a:pt x="0" y="4850544"/>
                </a:lnTo>
                <a:close/>
              </a:path>
            </a:pathLst>
          </a:custGeom>
        </p:spPr>
        <p:txBody>
          <a:bodyPr wrap="square">
            <a:noAutofit/>
          </a:bodyPr>
          <a:lstStyle>
            <a:lvl1pPr marL="0" indent="0" algn="l">
              <a:buNone/>
              <a:defRPr sz="2000">
                <a:solidFill>
                  <a:schemeClr val="bg1"/>
                </a:solidFill>
              </a:defRPr>
            </a:lvl1pPr>
          </a:lstStyle>
          <a:p>
            <a:r>
              <a:rPr lang="en-US" dirty="0"/>
              <a:t>Click icon to insert picture</a:t>
            </a:r>
          </a:p>
        </p:txBody>
      </p:sp>
      <p:sp>
        <p:nvSpPr>
          <p:cNvPr id="34" name="Rectangle 33">
            <a:extLst>
              <a:ext uri="{FF2B5EF4-FFF2-40B4-BE49-F238E27FC236}">
                <a16:creationId xmlns:a16="http://schemas.microsoft.com/office/drawing/2014/main" id="{9CC28908-2548-441C-BE9D-8728E1FC84C0}"/>
              </a:ext>
              <a:ext uri="{C183D7F6-B498-43B3-948B-1728B52AA6E4}">
                <adec:decorative xmlns:adec="http://schemas.microsoft.com/office/drawing/2017/decorative" val="1"/>
              </a:ext>
            </a:extLst>
          </p:cNvPr>
          <p:cNvSpPr/>
          <p:nvPr userDrawn="1"/>
        </p:nvSpPr>
        <p:spPr>
          <a:xfrm>
            <a:off x="1011339" y="4863266"/>
            <a:ext cx="2029968" cy="200489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a:extLst>
              <a:ext uri="{FF2B5EF4-FFF2-40B4-BE49-F238E27FC236}">
                <a16:creationId xmlns:a16="http://schemas.microsoft.com/office/drawing/2014/main" id="{731DC170-FB16-45F8-B62C-DCAB2B9AC310}"/>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1011338" y="5865203"/>
            <a:ext cx="2019299" cy="999451"/>
          </a:xfrm>
          <a:prstGeom prst="rect">
            <a:avLst/>
          </a:prstGeom>
        </p:spPr>
      </p:pic>
      <p:sp>
        <p:nvSpPr>
          <p:cNvPr id="5" name="Content Placeholder 2">
            <a:extLst>
              <a:ext uri="{FF2B5EF4-FFF2-40B4-BE49-F238E27FC236}">
                <a16:creationId xmlns:a16="http://schemas.microsoft.com/office/drawing/2014/main" id="{ADE2E4A5-BFB0-8F89-C606-A1581EB9FC6E}"/>
              </a:ext>
            </a:extLst>
          </p:cNvPr>
          <p:cNvSpPr>
            <a:spLocks noGrp="1"/>
          </p:cNvSpPr>
          <p:nvPr>
            <p:ph sz="half" idx="16" hasCustomPrompt="1"/>
          </p:nvPr>
        </p:nvSpPr>
        <p:spPr>
          <a:xfrm>
            <a:off x="3803953" y="3259138"/>
            <a:ext cx="7615274" cy="2978150"/>
          </a:xfrm>
        </p:spPr>
        <p:txBody>
          <a:bodyPr>
            <a:normAutofit/>
          </a:bodyPr>
          <a:lstStyle>
            <a:lvl1pPr marL="285750" indent="-285750">
              <a:lnSpc>
                <a:spcPts val="2000"/>
              </a:lnSpc>
              <a:buFont typeface="Arial" panose="020B0604020202020204" pitchFamily="34" charset="0"/>
              <a:buChar char="•"/>
              <a:defRPr sz="1800">
                <a:solidFill>
                  <a:schemeClr val="tx2"/>
                </a:solidFill>
              </a:defRPr>
            </a:lvl1pPr>
            <a:lvl2pPr marL="685800">
              <a:lnSpc>
                <a:spcPts val="2000"/>
              </a:lnSpc>
              <a:defRPr sz="1800">
                <a:solidFill>
                  <a:schemeClr val="tx2"/>
                </a:solidFill>
              </a:defRPr>
            </a:lvl2pPr>
            <a:lvl3pPr marL="1143000">
              <a:lnSpc>
                <a:spcPts val="2000"/>
              </a:lnSpc>
              <a:defRPr sz="1800">
                <a:solidFill>
                  <a:schemeClr val="tx2"/>
                </a:solidFill>
              </a:defRPr>
            </a:lvl3pPr>
            <a:lvl4pPr marL="1600200">
              <a:lnSpc>
                <a:spcPts val="2000"/>
              </a:lnSpc>
              <a:defRPr sz="1800">
                <a:solidFill>
                  <a:schemeClr val="tx2"/>
                </a:solidFill>
              </a:defRPr>
            </a:lvl4pPr>
            <a:lvl5pPr marL="2057400">
              <a:lnSpc>
                <a:spcPts val="2000"/>
              </a:lnSpc>
              <a:defRPr sz="1800">
                <a:solidFill>
                  <a:schemeClr val="tx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803953" y="6353175"/>
            <a:ext cx="1097280" cy="365125"/>
          </a:xfrm>
        </p:spPr>
        <p:txBody>
          <a:bodyPr/>
          <a:lstStyle>
            <a:lvl1pPr>
              <a:defRPr>
                <a:solidFill>
                  <a:schemeClr val="bg1"/>
                </a:solidFill>
              </a:defRPr>
            </a:lvl1pPr>
          </a:lstStyle>
          <a:p>
            <a:r>
              <a:rPr lang="en-US"/>
              <a:t>12/11/2023</a:t>
            </a:r>
            <a:endParaRPr lang="en-US" dirty="0"/>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788630" y="6350000"/>
            <a:ext cx="2286000" cy="365125"/>
          </a:xfrm>
        </p:spPr>
        <p:txBody>
          <a:bodyPr/>
          <a:lstStyle>
            <a:lvl1pPr>
              <a:defRPr>
                <a:solidFill>
                  <a:schemeClr val="bg1"/>
                </a:solidFill>
              </a:defRPr>
            </a:lvl1pPr>
          </a:lstStyle>
          <a:p>
            <a:r>
              <a:rPr lang="en-US"/>
              <a:t>Presentation title</a:t>
            </a:r>
            <a:endParaRPr lang="en-US" dirty="0"/>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0962027"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grpSp>
        <p:nvGrpSpPr>
          <p:cNvPr id="9" name="Group 8">
            <a:extLst>
              <a:ext uri="{FF2B5EF4-FFF2-40B4-BE49-F238E27FC236}">
                <a16:creationId xmlns:a16="http://schemas.microsoft.com/office/drawing/2014/main" id="{378F81CD-65D4-6CA1-E2C2-34DF58B566B2}"/>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0" name="Rectangle 9">
              <a:extLst>
                <a:ext uri="{FF2B5EF4-FFF2-40B4-BE49-F238E27FC236}">
                  <a16:creationId xmlns:a16="http://schemas.microsoft.com/office/drawing/2014/main" id="{E419657A-6BE9-88F7-BE4C-6BF3C13F7E91}"/>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BB2BB8E-26BE-8FBF-1C62-4F42858193C1}"/>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864BEFA-BF82-8BAF-1977-518DCAB0F3EC}"/>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14C6E7FC-E03B-5EE2-7126-8CC1FBCB9DC3}"/>
                </a:ext>
                <a:ext uri="{C183D7F6-B498-43B3-948B-1728B52AA6E4}">
                  <adec:decorative xmlns:adec="http://schemas.microsoft.com/office/drawing/2017/decorative" val="1"/>
                </a:ext>
              </a:extLst>
            </p:cNvPr>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14" name="Rectangle 13">
              <a:extLst>
                <a:ext uri="{FF2B5EF4-FFF2-40B4-BE49-F238E27FC236}">
                  <a16:creationId xmlns:a16="http://schemas.microsoft.com/office/drawing/2014/main" id="{659957EF-0F68-275E-1FFC-87388D717462}"/>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ECECEEA3-55C1-1632-4F14-7E57A802667B}"/>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6" name="Graphic 15">
              <a:extLst>
                <a:ext uri="{FF2B5EF4-FFF2-40B4-BE49-F238E27FC236}">
                  <a16:creationId xmlns:a16="http://schemas.microsoft.com/office/drawing/2014/main" id="{A6290E86-B21F-0C88-099F-07B046CA1D4B}"/>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380762"/>
              <a:ext cx="1828800" cy="914400"/>
            </a:xfrm>
            <a:prstGeom prst="rect">
              <a:avLst/>
            </a:prstGeom>
          </p:spPr>
        </p:pic>
      </p:grpSp>
      <p:sp>
        <p:nvSpPr>
          <p:cNvPr id="26" name="Rectangle 23">
            <a:extLst>
              <a:ext uri="{FF2B5EF4-FFF2-40B4-BE49-F238E27FC236}">
                <a16:creationId xmlns:a16="http://schemas.microsoft.com/office/drawing/2014/main" id="{E489F066-AA0F-D3C7-739B-15808100E736}"/>
              </a:ext>
              <a:ext uri="{C183D7F6-B498-43B3-948B-1728B52AA6E4}">
                <adec:decorative xmlns:adec="http://schemas.microsoft.com/office/drawing/2017/decorative" val="1"/>
              </a:ext>
            </a:extLst>
          </p:cNvPr>
          <p:cNvSpPr/>
          <p:nvPr userDrawn="1"/>
        </p:nvSpPr>
        <p:spPr>
          <a:xfrm>
            <a:off x="1011339" y="283415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762000" y="365125"/>
            <a:ext cx="106680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762000" y="1825625"/>
            <a:ext cx="106680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762000" y="6356350"/>
            <a:ext cx="28194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12/11/2023</a:t>
            </a:r>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819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700" r:id="rId1"/>
    <p:sldLayoutId id="2147483666" r:id="rId2"/>
    <p:sldLayoutId id="2147483704" r:id="rId3"/>
    <p:sldLayoutId id="2147483702" r:id="rId4"/>
    <p:sldLayoutId id="2147483678" r:id="rId5"/>
    <p:sldLayoutId id="2147483681" r:id="rId6"/>
    <p:sldLayoutId id="2147483696" r:id="rId7"/>
    <p:sldLayoutId id="2147483691" r:id="rId8"/>
    <p:sldLayoutId id="2147483677" r:id="rId9"/>
    <p:sldLayoutId id="2147483699" r:id="rId10"/>
    <p:sldLayoutId id="2147483685" r:id="rId11"/>
    <p:sldLayoutId id="2147483676" r:id="rId12"/>
    <p:sldLayoutId id="2147483649" r:id="rId13"/>
  </p:sldLayoutIdLst>
  <p:hf hdr="0" ftr="0" dt="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Font typeface="Arial" panose="020B0604020202020204" pitchFamily="34" charset="0"/>
        <a:buChar char="•"/>
        <a:defRPr sz="1400" kern="1200">
          <a:solidFill>
            <a:schemeClr val="tx1"/>
          </a:solidFill>
          <a:latin typeface="Avenir Next LT Pro (Body)"/>
          <a:ea typeface="+mn-ea"/>
          <a:cs typeface="+mn-cs"/>
        </a:defRPr>
      </a:lvl1pPr>
      <a:lvl2pPr marL="685800" indent="-228600" algn="l" defTabSz="914400" rtl="0" eaLnBrk="1" latinLnBrk="0" hangingPunct="1">
        <a:lnSpc>
          <a:spcPct val="100000"/>
        </a:lnSpc>
        <a:spcBef>
          <a:spcPts val="0"/>
        </a:spcBef>
        <a:spcAft>
          <a:spcPts val="1200"/>
        </a:spcAft>
        <a:buFont typeface="Arial" panose="020B0604020202020204" pitchFamily="34" charset="0"/>
        <a:buChar char="•"/>
        <a:defRPr sz="1400" kern="1200">
          <a:solidFill>
            <a:schemeClr val="tx1"/>
          </a:solidFill>
          <a:latin typeface="Avenir Next LT Pro (Body)"/>
          <a:ea typeface="+mn-ea"/>
          <a:cs typeface="+mn-cs"/>
        </a:defRPr>
      </a:lvl2pPr>
      <a:lvl3pPr marL="1143000" indent="-228600" algn="l" defTabSz="914400" rtl="0" eaLnBrk="1" latinLnBrk="0" hangingPunct="1">
        <a:lnSpc>
          <a:spcPct val="100000"/>
        </a:lnSpc>
        <a:spcBef>
          <a:spcPts val="0"/>
        </a:spcBef>
        <a:spcAft>
          <a:spcPts val="1200"/>
        </a:spcAft>
        <a:buFont typeface="Arial" panose="020B0604020202020204" pitchFamily="34" charset="0"/>
        <a:buChar char="•"/>
        <a:defRPr sz="1400" kern="1200">
          <a:solidFill>
            <a:schemeClr val="tx1"/>
          </a:solidFill>
          <a:latin typeface="Avenir Next LT Pro (Body)"/>
          <a:ea typeface="+mn-ea"/>
          <a:cs typeface="+mn-cs"/>
        </a:defRPr>
      </a:lvl3pPr>
      <a:lvl4pPr marL="1600200" indent="-228600" algn="l" defTabSz="914400" rtl="0" eaLnBrk="1" latinLnBrk="0" hangingPunct="1">
        <a:lnSpc>
          <a:spcPct val="100000"/>
        </a:lnSpc>
        <a:spcBef>
          <a:spcPts val="0"/>
        </a:spcBef>
        <a:spcAft>
          <a:spcPts val="1200"/>
        </a:spcAft>
        <a:buFont typeface="Arial" panose="020B0604020202020204" pitchFamily="34" charset="0"/>
        <a:buChar char="•"/>
        <a:defRPr sz="1400" kern="1200">
          <a:solidFill>
            <a:schemeClr val="tx1"/>
          </a:solidFill>
          <a:latin typeface="Avenir Next LT Pro (Body)"/>
          <a:ea typeface="+mn-ea"/>
          <a:cs typeface="+mn-cs"/>
        </a:defRPr>
      </a:lvl4pPr>
      <a:lvl5pPr marL="2057400" indent="-228600" algn="l" defTabSz="914400" rtl="0" eaLnBrk="1" latinLnBrk="0" hangingPunct="1">
        <a:lnSpc>
          <a:spcPct val="100000"/>
        </a:lnSpc>
        <a:spcBef>
          <a:spcPts val="0"/>
        </a:spcBef>
        <a:spcAft>
          <a:spcPts val="1200"/>
        </a:spcAft>
        <a:buFont typeface="Arial" panose="020B0604020202020204" pitchFamily="34" charset="0"/>
        <a:buChar char="•"/>
        <a:defRPr sz="1400" kern="1200">
          <a:solidFill>
            <a:schemeClr val="tx1"/>
          </a:solidFill>
          <a:latin typeface="Avenir Next LT Pro (Body)"/>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image" Target="../media/image3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hyperlink" Target="https://www.aboutwayfair.com/careers/tech-blog/how-wayfair-uses-geo-experiments-to-measure-incrementality" TargetMode="External"/><Relationship Id="rId2" Type="http://schemas.openxmlformats.org/officeDocument/2006/relationships/hyperlink" Target="https://optinmonster.com/seo-ranking-factors/" TargetMode="External"/><Relationship Id="rId1" Type="http://schemas.openxmlformats.org/officeDocument/2006/relationships/slideLayout" Target="../slideLayouts/slideLayout10.xml"/><Relationship Id="rId4" Type="http://schemas.openxmlformats.org/officeDocument/2006/relationships/hyperlink" Target="https://medium.com/latinxinai/estimating-causal-impacts-with-synthetic-control-methods-87dda0b96d5d"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4714772" y="677918"/>
            <a:ext cx="7036626" cy="3590596"/>
          </a:xfrm>
        </p:spPr>
        <p:txBody>
          <a:bodyPr>
            <a:normAutofit/>
          </a:bodyPr>
          <a:lstStyle/>
          <a:p>
            <a:r>
              <a:rPr lang="en-US" sz="5000" dirty="0" err="1"/>
              <a:t>Client</a:t>
            </a:r>
            <a:r>
              <a:rPr lang="en-US" altLang="zh-CN" sz="5000" dirty="0" err="1"/>
              <a:t>z</a:t>
            </a:r>
            <a:r>
              <a:rPr lang="en-US" sz="5000" dirty="0"/>
              <a:t>  assignment</a:t>
            </a:r>
            <a:br>
              <a:rPr lang="en-US" dirty="0"/>
            </a:br>
            <a:r>
              <a:rPr lang="en-US" sz="2500" dirty="0"/>
              <a:t>- Data Science Interview Project</a:t>
            </a:r>
          </a:p>
        </p:txBody>
      </p:sp>
      <p:sp>
        <p:nvSpPr>
          <p:cNvPr id="3" name="Content Placeholder 2">
            <a:extLst>
              <a:ext uri="{FF2B5EF4-FFF2-40B4-BE49-F238E27FC236}">
                <a16:creationId xmlns:a16="http://schemas.microsoft.com/office/drawing/2014/main" id="{24AFFC60-19C3-4901-93F7-7AAF4C09F8C6}"/>
              </a:ext>
            </a:extLst>
          </p:cNvPr>
          <p:cNvSpPr txBox="1">
            <a:spLocks/>
          </p:cNvSpPr>
          <p:nvPr/>
        </p:nvSpPr>
        <p:spPr>
          <a:xfrm>
            <a:off x="4714772" y="3813072"/>
            <a:ext cx="5528217" cy="2029969"/>
          </a:xfrm>
          <a:prstGeom prst="rect">
            <a:avLst/>
          </a:prstGeom>
        </p:spPr>
        <p:txBody>
          <a:bodyPr bIns="0">
            <a:normAutofit/>
          </a:bodyPr>
          <a:lstStyle>
            <a:lvl1pPr marL="228600" indent="-228600" algn="l" defTabSz="914400" rtl="0" eaLnBrk="1" latinLnBrk="0" hangingPunct="1">
              <a:lnSpc>
                <a:spcPct val="100000"/>
              </a:lnSpc>
              <a:spcBef>
                <a:spcPts val="0"/>
              </a:spcBef>
              <a:spcAft>
                <a:spcPts val="1200"/>
              </a:spcAft>
              <a:buFont typeface="Arial" panose="020B0604020202020204" pitchFamily="34" charset="0"/>
              <a:buChar char="•"/>
              <a:defRPr sz="1400" kern="1200">
                <a:solidFill>
                  <a:schemeClr val="tx1"/>
                </a:solidFill>
                <a:latin typeface="Avenir Next LT Pro (Body)"/>
                <a:ea typeface="+mn-ea"/>
                <a:cs typeface="+mn-cs"/>
              </a:defRPr>
            </a:lvl1pPr>
            <a:lvl2pPr marL="685800" indent="-228600" algn="l" defTabSz="914400" rtl="0" eaLnBrk="1" latinLnBrk="0" hangingPunct="1">
              <a:lnSpc>
                <a:spcPct val="100000"/>
              </a:lnSpc>
              <a:spcBef>
                <a:spcPts val="0"/>
              </a:spcBef>
              <a:spcAft>
                <a:spcPts val="1200"/>
              </a:spcAft>
              <a:buFont typeface="Arial" panose="020B0604020202020204" pitchFamily="34" charset="0"/>
              <a:buChar char="•"/>
              <a:defRPr sz="1400" kern="1200">
                <a:solidFill>
                  <a:schemeClr val="tx1"/>
                </a:solidFill>
                <a:latin typeface="Avenir Next LT Pro (Body)"/>
                <a:ea typeface="+mn-ea"/>
                <a:cs typeface="+mn-cs"/>
              </a:defRPr>
            </a:lvl2pPr>
            <a:lvl3pPr marL="1143000" indent="-228600" algn="l" defTabSz="914400" rtl="0" eaLnBrk="1" latinLnBrk="0" hangingPunct="1">
              <a:lnSpc>
                <a:spcPct val="100000"/>
              </a:lnSpc>
              <a:spcBef>
                <a:spcPts val="0"/>
              </a:spcBef>
              <a:spcAft>
                <a:spcPts val="1200"/>
              </a:spcAft>
              <a:buFont typeface="Arial" panose="020B0604020202020204" pitchFamily="34" charset="0"/>
              <a:buChar char="•"/>
              <a:defRPr sz="1400" kern="1200">
                <a:solidFill>
                  <a:schemeClr val="tx1"/>
                </a:solidFill>
                <a:latin typeface="Avenir Next LT Pro (Body)"/>
                <a:ea typeface="+mn-ea"/>
                <a:cs typeface="+mn-cs"/>
              </a:defRPr>
            </a:lvl3pPr>
            <a:lvl4pPr marL="1600200" indent="-228600" algn="l" defTabSz="914400" rtl="0" eaLnBrk="1" latinLnBrk="0" hangingPunct="1">
              <a:lnSpc>
                <a:spcPct val="100000"/>
              </a:lnSpc>
              <a:spcBef>
                <a:spcPts val="0"/>
              </a:spcBef>
              <a:spcAft>
                <a:spcPts val="1200"/>
              </a:spcAft>
              <a:buFont typeface="Arial" panose="020B0604020202020204" pitchFamily="34" charset="0"/>
              <a:buChar char="•"/>
              <a:defRPr sz="1400" kern="1200">
                <a:solidFill>
                  <a:schemeClr val="tx1"/>
                </a:solidFill>
                <a:latin typeface="Avenir Next LT Pro (Body)"/>
                <a:ea typeface="+mn-ea"/>
                <a:cs typeface="+mn-cs"/>
              </a:defRPr>
            </a:lvl4pPr>
            <a:lvl5pPr marL="2057400" indent="-228600" algn="l" defTabSz="914400" rtl="0" eaLnBrk="1" latinLnBrk="0" hangingPunct="1">
              <a:lnSpc>
                <a:spcPct val="100000"/>
              </a:lnSpc>
              <a:spcBef>
                <a:spcPts val="0"/>
              </a:spcBef>
              <a:spcAft>
                <a:spcPts val="1200"/>
              </a:spcAft>
              <a:buFont typeface="Arial" panose="020B0604020202020204" pitchFamily="34" charset="0"/>
              <a:buChar char="•"/>
              <a:defRPr sz="1400" kern="1200">
                <a:solidFill>
                  <a:schemeClr val="tx1"/>
                </a:solidFill>
                <a:latin typeface="Avenir Next LT Pro (Body)"/>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bg1"/>
                </a:solidFill>
              </a:rPr>
              <a:t>Beiya Xue</a:t>
            </a:r>
          </a:p>
          <a:p>
            <a:pPr marL="0" indent="0">
              <a:buNone/>
            </a:pPr>
            <a:r>
              <a:rPr lang="en-US" dirty="0">
                <a:solidFill>
                  <a:schemeClr val="bg1"/>
                </a:solidFill>
              </a:rPr>
              <a:t>beiya0130@gmail.com</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0C883-7528-F9C5-D6FA-15EC059A3021}"/>
              </a:ext>
            </a:extLst>
          </p:cNvPr>
          <p:cNvSpPr>
            <a:spLocks noGrp="1"/>
          </p:cNvSpPr>
          <p:nvPr>
            <p:ph type="title"/>
          </p:nvPr>
        </p:nvSpPr>
        <p:spPr>
          <a:xfrm>
            <a:off x="762000" y="896112"/>
            <a:ext cx="10668000" cy="1325563"/>
          </a:xfrm>
        </p:spPr>
        <p:txBody>
          <a:bodyPr/>
          <a:lstStyle/>
          <a:p>
            <a:r>
              <a:rPr lang="en-US" dirty="0"/>
              <a:t>Results and recommendations</a:t>
            </a:r>
          </a:p>
        </p:txBody>
      </p:sp>
      <p:sp>
        <p:nvSpPr>
          <p:cNvPr id="6" name="Text Placeholder 5">
            <a:extLst>
              <a:ext uri="{FF2B5EF4-FFF2-40B4-BE49-F238E27FC236}">
                <a16:creationId xmlns:a16="http://schemas.microsoft.com/office/drawing/2014/main" id="{3A7E69BA-FC91-08A5-671F-B53E6E989C6F}"/>
              </a:ext>
            </a:extLst>
          </p:cNvPr>
          <p:cNvSpPr>
            <a:spLocks noGrp="1"/>
          </p:cNvSpPr>
          <p:nvPr>
            <p:ph type="body" sz="quarter" idx="13"/>
          </p:nvPr>
        </p:nvSpPr>
        <p:spPr>
          <a:xfrm>
            <a:off x="817349" y="1885951"/>
            <a:ext cx="11285508" cy="4752974"/>
          </a:xfrm>
        </p:spPr>
        <p:txBody>
          <a:bodyPr>
            <a:noAutofit/>
          </a:bodyPr>
          <a:lstStyle/>
          <a:p>
            <a:pPr marL="0" indent="0">
              <a:buNone/>
            </a:pPr>
            <a:r>
              <a:rPr lang="en-US" b="1" dirty="0"/>
              <a:t>Testing Overview:</a:t>
            </a:r>
            <a:r>
              <a:rPr lang="en-US" dirty="0"/>
              <a:t> We conducted an A/B test to evaluate the impact of a new feature, </a:t>
            </a:r>
            <a:r>
              <a:rPr lang="en-US" b="1" dirty="0"/>
              <a:t>Length of Content</a:t>
            </a:r>
            <a:r>
              <a:rPr lang="en-US" dirty="0"/>
              <a:t>, on our SEO landing pages. The goal was to assess its effect on search rankings, user sessions, and ultimately, bookings. The experiment was performed on 20 selected listings over a period of 2.5 months. </a:t>
            </a:r>
            <a:r>
              <a:rPr lang="en-US" sz="1400" dirty="0"/>
              <a:t>1188 users are evenly split into control and test groups.</a:t>
            </a:r>
            <a:r>
              <a:rPr lang="en-US" dirty="0"/>
              <a:t> We found that </a:t>
            </a:r>
            <a:r>
              <a:rPr lang="en-US" b="1" dirty="0">
                <a:solidFill>
                  <a:schemeClr val="accent1">
                    <a:lumMod val="60000"/>
                    <a:lumOff val="40000"/>
                  </a:schemeClr>
                </a:solidFill>
              </a:rPr>
              <a:t>conversion rates remained consistent at 20%, demonstrating the feature's effectiveness in driving qualified traffic.</a:t>
            </a:r>
          </a:p>
          <a:p>
            <a:pPr marL="0" indent="0">
              <a:buNone/>
            </a:pPr>
            <a:r>
              <a:rPr lang="en-US" dirty="0"/>
              <a:t>After rolling out the feature across the entire landing page scope, we observed the following outcomes over the next 4 months:</a:t>
            </a:r>
          </a:p>
          <a:p>
            <a:pPr marL="742950" lvl="1" indent="-285750">
              <a:buFont typeface="Arial" panose="020B0604020202020204" pitchFamily="34" charset="0"/>
              <a:buChar char="•"/>
            </a:pPr>
            <a:r>
              <a:rPr lang="en-US" b="1" dirty="0"/>
              <a:t>Rankings</a:t>
            </a:r>
            <a:r>
              <a:rPr lang="en-US" dirty="0"/>
              <a:t>: Improved by </a:t>
            </a:r>
            <a:r>
              <a:rPr lang="en-US" b="1" dirty="0">
                <a:solidFill>
                  <a:schemeClr val="accent1">
                    <a:lumMod val="60000"/>
                    <a:lumOff val="40000"/>
                  </a:schemeClr>
                </a:solidFill>
              </a:rPr>
              <a:t>1 position on Google SERPs</a:t>
            </a:r>
            <a:r>
              <a:rPr lang="en-US" dirty="0"/>
              <a:t>.</a:t>
            </a:r>
          </a:p>
          <a:p>
            <a:pPr marL="742950" lvl="1" indent="-285750">
              <a:buFont typeface="Arial" panose="020B0604020202020204" pitchFamily="34" charset="0"/>
              <a:buChar char="•"/>
            </a:pPr>
            <a:r>
              <a:rPr lang="en-US" b="1" dirty="0"/>
              <a:t>Sessions</a:t>
            </a:r>
            <a:r>
              <a:rPr lang="en-US" dirty="0"/>
              <a:t>: </a:t>
            </a:r>
            <a:r>
              <a:rPr lang="en-US" b="1" dirty="0">
                <a:solidFill>
                  <a:schemeClr val="accent1">
                    <a:lumMod val="60000"/>
                    <a:lumOff val="40000"/>
                  </a:schemeClr>
                </a:solidFill>
              </a:rPr>
              <a:t>Increased by 10% </a:t>
            </a:r>
            <a:r>
              <a:rPr lang="en-US" dirty="0"/>
              <a:t>due to higher visibility.</a:t>
            </a:r>
          </a:p>
          <a:p>
            <a:pPr marL="742950" lvl="1" indent="-285750">
              <a:buFont typeface="Arial" panose="020B0604020202020204" pitchFamily="34" charset="0"/>
              <a:buChar char="•"/>
            </a:pPr>
            <a:r>
              <a:rPr lang="en-US" b="1" dirty="0"/>
              <a:t>Bookings</a:t>
            </a:r>
            <a:r>
              <a:rPr lang="en-US" dirty="0"/>
              <a:t>: </a:t>
            </a:r>
            <a:r>
              <a:rPr lang="en-US" b="1" dirty="0">
                <a:solidFill>
                  <a:schemeClr val="accent1">
                    <a:lumMod val="60000"/>
                    <a:lumOff val="40000"/>
                  </a:schemeClr>
                </a:solidFill>
              </a:rPr>
              <a:t>Rose by 15% </a:t>
            </a:r>
            <a:r>
              <a:rPr lang="en-US" dirty="0"/>
              <a:t>as a direct result of increased traffic.</a:t>
            </a:r>
          </a:p>
          <a:p>
            <a:pPr marL="0" indent="0">
              <a:buNone/>
            </a:pPr>
            <a:r>
              <a:rPr lang="en-US" dirty="0"/>
              <a:t>In summary, the new feature </a:t>
            </a:r>
            <a:r>
              <a:rPr lang="en-US" b="1" dirty="0"/>
              <a:t>Length of Content</a:t>
            </a:r>
            <a:r>
              <a:rPr lang="en-US" dirty="0"/>
              <a:t> positively influenced search rankings, leading to a substantial increase in organic sessions and bookings.</a:t>
            </a:r>
          </a:p>
          <a:p>
            <a:pPr marL="0" indent="0">
              <a:buNone/>
            </a:pPr>
            <a:r>
              <a:rPr lang="en-US" b="1" dirty="0"/>
              <a:t>Recommendations:</a:t>
            </a:r>
            <a:endParaRPr lang="en-US" dirty="0"/>
          </a:p>
          <a:p>
            <a:pPr>
              <a:buFont typeface="+mj-lt"/>
              <a:buAutoNum type="arabicPeriod"/>
            </a:pPr>
            <a:r>
              <a:rPr lang="en-US" dirty="0"/>
              <a:t>Continue refining content length and quality to enhance engagement and search engine rankings.</a:t>
            </a:r>
          </a:p>
          <a:p>
            <a:pPr>
              <a:buFont typeface="+mj-lt"/>
              <a:buAutoNum type="arabicPeriod"/>
            </a:pPr>
            <a:r>
              <a:rPr lang="en-US" dirty="0"/>
              <a:t>Conduct A/B testing on complementary features (e.g., </a:t>
            </a:r>
            <a:r>
              <a:rPr lang="en-US" dirty="0" err="1"/>
              <a:t>poage</a:t>
            </a:r>
            <a:r>
              <a:rPr lang="en-US" dirty="0"/>
              <a:t> loading speed, images, videos) to further increase user engagement and conversion rates.</a:t>
            </a:r>
          </a:p>
          <a:p>
            <a:pPr>
              <a:buFont typeface="+mj-lt"/>
              <a:buAutoNum type="arabicPeriod"/>
            </a:pPr>
            <a:r>
              <a:rPr lang="en-US" dirty="0"/>
              <a:t>Establish ongoing tracking of rankings, sessions, and bookings to adapt strategies based on evolving SEO trends.</a:t>
            </a:r>
          </a:p>
        </p:txBody>
      </p:sp>
      <p:sp>
        <p:nvSpPr>
          <p:cNvPr id="3" name="Slide Number Placeholder 2">
            <a:extLst>
              <a:ext uri="{FF2B5EF4-FFF2-40B4-BE49-F238E27FC236}">
                <a16:creationId xmlns:a16="http://schemas.microsoft.com/office/drawing/2014/main" id="{8D3FE259-B742-148B-88EA-EAE84226FE5A}"/>
              </a:ext>
            </a:extLst>
          </p:cNvPr>
          <p:cNvSpPr>
            <a:spLocks noGrp="1"/>
          </p:cNvSpPr>
          <p:nvPr>
            <p:ph type="sldNum" sz="quarter" idx="12"/>
          </p:nvPr>
        </p:nvSpPr>
        <p:spPr/>
        <p:txBody>
          <a:bodyPr/>
          <a:lstStyle/>
          <a:p>
            <a:fld id="{B5CEABB6-07DC-46E8-9B57-56EC44A396E5}" type="slidenum">
              <a:rPr lang="en-US" smtClean="0"/>
              <a:pPr/>
              <a:t>10</a:t>
            </a:fld>
            <a:endParaRPr lang="en-US" dirty="0"/>
          </a:p>
        </p:txBody>
      </p:sp>
    </p:spTree>
    <p:extLst>
      <p:ext uri="{BB962C8B-B14F-4D97-AF65-F5344CB8AC3E}">
        <p14:creationId xmlns:p14="http://schemas.microsoft.com/office/powerpoint/2010/main" val="4254005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5900245" y="544285"/>
            <a:ext cx="5528217" cy="2685383"/>
          </a:xfrm>
        </p:spPr>
        <p:txBody>
          <a:bodyPr/>
          <a:lstStyle/>
          <a:p>
            <a:r>
              <a:rPr lang="en-US" dirty="0"/>
              <a:t>Appendix</a:t>
            </a:r>
          </a:p>
        </p:txBody>
      </p:sp>
      <p:sp>
        <p:nvSpPr>
          <p:cNvPr id="5" name="Subtitle 4">
            <a:extLst>
              <a:ext uri="{FF2B5EF4-FFF2-40B4-BE49-F238E27FC236}">
                <a16:creationId xmlns:a16="http://schemas.microsoft.com/office/drawing/2014/main" id="{C3C48A67-37AB-2D33-71D1-08EF57900B2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36493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3">
            <a:extLst>
              <a:ext uri="{FF2B5EF4-FFF2-40B4-BE49-F238E27FC236}">
                <a16:creationId xmlns:a16="http://schemas.microsoft.com/office/drawing/2014/main" id="{69E53C32-BCB6-D7E4-0B5B-35AA9C52947A}"/>
              </a:ext>
            </a:extLst>
          </p:cNvPr>
          <p:cNvSpPr txBox="1">
            <a:spLocks/>
          </p:cNvSpPr>
          <p:nvPr/>
        </p:nvSpPr>
        <p:spPr>
          <a:xfrm>
            <a:off x="780789" y="737049"/>
            <a:ext cx="9389288" cy="1362456"/>
          </a:xfrm>
          <a:prstGeom prst="rect">
            <a:avLst/>
          </a:prstGeom>
        </p:spPr>
        <p:txBody>
          <a:bodyPr vert="horz" lIns="91440" tIns="45720" rIns="91440" bIns="45720" rtlCol="0" anchor="t" anchorCtr="0">
            <a:normAutofit/>
          </a:bodyPr>
          <a:lstStyle>
            <a:lvl1pPr algn="l" defTabSz="914400" rtl="0" eaLnBrk="1" latinLnBrk="0" hangingPunct="1">
              <a:lnSpc>
                <a:spcPct val="90000"/>
              </a:lnSpc>
              <a:spcBef>
                <a:spcPct val="0"/>
              </a:spcBef>
              <a:buNone/>
              <a:defRPr sz="4400" b="1" kern="1200" cap="all" baseline="0">
                <a:solidFill>
                  <a:schemeClr val="accent1"/>
                </a:solidFill>
                <a:latin typeface="+mj-lt"/>
                <a:ea typeface="+mj-ea"/>
                <a:cs typeface="+mj-cs"/>
              </a:defRPr>
            </a:lvl1pPr>
          </a:lstStyle>
          <a:p>
            <a:r>
              <a:rPr lang="en-US"/>
              <a:t>EDA</a:t>
            </a:r>
            <a:endParaRPr lang="en-US" dirty="0"/>
          </a:p>
        </p:txBody>
      </p:sp>
      <p:sp>
        <p:nvSpPr>
          <p:cNvPr id="11" name="Slide Number Placeholder 6">
            <a:extLst>
              <a:ext uri="{FF2B5EF4-FFF2-40B4-BE49-F238E27FC236}">
                <a16:creationId xmlns:a16="http://schemas.microsoft.com/office/drawing/2014/main" id="{367FB86A-BEA1-15DC-174D-FCA4B6B18889}"/>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12</a:t>
            </a:fld>
            <a:endParaRPr lang="en-US" dirty="0"/>
          </a:p>
        </p:txBody>
      </p:sp>
      <p:sp>
        <p:nvSpPr>
          <p:cNvPr id="13" name="Content Placeholder 5">
            <a:extLst>
              <a:ext uri="{FF2B5EF4-FFF2-40B4-BE49-F238E27FC236}">
                <a16:creationId xmlns:a16="http://schemas.microsoft.com/office/drawing/2014/main" id="{5F3E5F55-9BD7-E2F1-680D-E1B589B86269}"/>
              </a:ext>
            </a:extLst>
          </p:cNvPr>
          <p:cNvSpPr txBox="1">
            <a:spLocks/>
          </p:cNvSpPr>
          <p:nvPr/>
        </p:nvSpPr>
        <p:spPr>
          <a:xfrm>
            <a:off x="439480" y="5404483"/>
            <a:ext cx="11313039" cy="1214524"/>
          </a:xfrm>
          <a:prstGeom prst="rect">
            <a:avLst/>
          </a:prstGeom>
        </p:spPr>
        <p:txBody>
          <a:bodyPr vert="horz" lIns="91440" tIns="45720" rIns="91440" bIns="45720" rtlCol="0" anchor="t">
            <a:normAutofit/>
          </a:bodyPr>
          <a:lstStyle>
            <a:lvl1pPr marL="228600" indent="-228600" algn="l" defTabSz="914400" rtl="0" eaLnBrk="1" latinLnBrk="0" hangingPunct="1">
              <a:lnSpc>
                <a:spcPct val="100000"/>
              </a:lnSpc>
              <a:spcBef>
                <a:spcPts val="0"/>
              </a:spcBef>
              <a:spcAft>
                <a:spcPts val="120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0"/>
              </a:spcBef>
              <a:spcAft>
                <a:spcPts val="120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0"/>
              </a:spcBef>
              <a:spcAft>
                <a:spcPts val="120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400"/>
              </a:lnSpc>
              <a:spcBef>
                <a:spcPts val="300"/>
              </a:spcBef>
              <a:spcAft>
                <a:spcPts val="500"/>
              </a:spcAft>
            </a:pPr>
            <a:r>
              <a:rPr lang="en-US" sz="1400" dirty="0">
                <a:latin typeface="Avenir Next LT Pro (Body)"/>
              </a:rPr>
              <a:t>Target variable Google Rank distributes normally. No normalization is needed.</a:t>
            </a:r>
          </a:p>
          <a:p>
            <a:pPr>
              <a:lnSpc>
                <a:spcPts val="1400"/>
              </a:lnSpc>
              <a:spcBef>
                <a:spcPts val="300"/>
              </a:spcBef>
              <a:spcAft>
                <a:spcPts val="500"/>
              </a:spcAft>
            </a:pPr>
            <a:r>
              <a:rPr lang="en-US" sz="1400" dirty="0">
                <a:latin typeface="Avenir Next LT Pro (Body)"/>
              </a:rPr>
              <a:t>Aside from the % Templated Words feature, the other features demonstrate a strong correlation with Google Rank. The # Reviews has a negative correlation with Google Rank, indicating that more reviews are associated with better rankings.</a:t>
            </a:r>
          </a:p>
          <a:p>
            <a:pPr>
              <a:lnSpc>
                <a:spcPts val="1400"/>
              </a:lnSpc>
              <a:spcBef>
                <a:spcPts val="300"/>
              </a:spcBef>
              <a:spcAft>
                <a:spcPts val="500"/>
              </a:spcAft>
            </a:pPr>
            <a:r>
              <a:rPr lang="en-US" sz="1400" dirty="0">
                <a:latin typeface="Avenir Next LT Pro (Body)"/>
              </a:rPr>
              <a:t>However, focusing solely on the linear relationship between features and rankings overlooks potentially valuable hidden patterns in the non-linear space.</a:t>
            </a:r>
          </a:p>
        </p:txBody>
      </p:sp>
      <p:pic>
        <p:nvPicPr>
          <p:cNvPr id="15" name="Picture 14">
            <a:extLst>
              <a:ext uri="{FF2B5EF4-FFF2-40B4-BE49-F238E27FC236}">
                <a16:creationId xmlns:a16="http://schemas.microsoft.com/office/drawing/2014/main" id="{BACEEBC5-C78C-DFFE-FA36-B0E16E395432}"/>
              </a:ext>
            </a:extLst>
          </p:cNvPr>
          <p:cNvPicPr>
            <a:picLocks noChangeAspect="1"/>
          </p:cNvPicPr>
          <p:nvPr/>
        </p:nvPicPr>
        <p:blipFill>
          <a:blip r:embed="rId3"/>
          <a:stretch>
            <a:fillRect/>
          </a:stretch>
        </p:blipFill>
        <p:spPr>
          <a:xfrm>
            <a:off x="5294119" y="1453517"/>
            <a:ext cx="6834813" cy="3706957"/>
          </a:xfrm>
          <a:prstGeom prst="rect">
            <a:avLst/>
          </a:prstGeom>
        </p:spPr>
      </p:pic>
      <p:pic>
        <p:nvPicPr>
          <p:cNvPr id="19" name="Picture 18">
            <a:extLst>
              <a:ext uri="{FF2B5EF4-FFF2-40B4-BE49-F238E27FC236}">
                <a16:creationId xmlns:a16="http://schemas.microsoft.com/office/drawing/2014/main" id="{8F38D8CB-83F5-2C9B-41D5-BA08ACAE89B5}"/>
              </a:ext>
            </a:extLst>
          </p:cNvPr>
          <p:cNvPicPr>
            <a:picLocks noChangeAspect="1"/>
          </p:cNvPicPr>
          <p:nvPr/>
        </p:nvPicPr>
        <p:blipFill>
          <a:blip r:embed="rId4"/>
          <a:stretch>
            <a:fillRect/>
          </a:stretch>
        </p:blipFill>
        <p:spPr>
          <a:xfrm>
            <a:off x="27159" y="2017871"/>
            <a:ext cx="5218565" cy="2822257"/>
          </a:xfrm>
          <a:prstGeom prst="rect">
            <a:avLst/>
          </a:prstGeom>
        </p:spPr>
      </p:pic>
    </p:spTree>
    <p:extLst>
      <p:ext uri="{BB962C8B-B14F-4D97-AF65-F5344CB8AC3E}">
        <p14:creationId xmlns:p14="http://schemas.microsoft.com/office/powerpoint/2010/main" val="12251770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3">
            <a:extLst>
              <a:ext uri="{FF2B5EF4-FFF2-40B4-BE49-F238E27FC236}">
                <a16:creationId xmlns:a16="http://schemas.microsoft.com/office/drawing/2014/main" id="{69E53C32-BCB6-D7E4-0B5B-35AA9C52947A}"/>
              </a:ext>
            </a:extLst>
          </p:cNvPr>
          <p:cNvSpPr txBox="1">
            <a:spLocks/>
          </p:cNvSpPr>
          <p:nvPr/>
        </p:nvSpPr>
        <p:spPr>
          <a:xfrm>
            <a:off x="780789" y="737049"/>
            <a:ext cx="9389288" cy="1362456"/>
          </a:xfrm>
          <a:prstGeom prst="rect">
            <a:avLst/>
          </a:prstGeom>
        </p:spPr>
        <p:txBody>
          <a:bodyPr vert="horz" lIns="91440" tIns="45720" rIns="91440" bIns="45720" rtlCol="0" anchor="t" anchorCtr="0">
            <a:normAutofit/>
          </a:bodyPr>
          <a:lstStyle>
            <a:lvl1pPr algn="l" defTabSz="914400" rtl="0" eaLnBrk="1" latinLnBrk="0" hangingPunct="1">
              <a:lnSpc>
                <a:spcPct val="90000"/>
              </a:lnSpc>
              <a:spcBef>
                <a:spcPct val="0"/>
              </a:spcBef>
              <a:buNone/>
              <a:defRPr sz="4400" b="1" kern="1200" cap="all" baseline="0">
                <a:solidFill>
                  <a:schemeClr val="accent1"/>
                </a:solidFill>
                <a:latin typeface="+mj-lt"/>
                <a:ea typeface="+mj-ea"/>
                <a:cs typeface="+mj-cs"/>
              </a:defRPr>
            </a:lvl1pPr>
          </a:lstStyle>
          <a:p>
            <a:r>
              <a:rPr lang="en-US" dirty="0"/>
              <a:t>modeling</a:t>
            </a:r>
          </a:p>
        </p:txBody>
      </p:sp>
      <p:sp>
        <p:nvSpPr>
          <p:cNvPr id="11" name="Slide Number Placeholder 6">
            <a:extLst>
              <a:ext uri="{FF2B5EF4-FFF2-40B4-BE49-F238E27FC236}">
                <a16:creationId xmlns:a16="http://schemas.microsoft.com/office/drawing/2014/main" id="{367FB86A-BEA1-15DC-174D-FCA4B6B18889}"/>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13</a:t>
            </a:fld>
            <a:endParaRPr lang="en-US" dirty="0"/>
          </a:p>
        </p:txBody>
      </p:sp>
      <p:sp>
        <p:nvSpPr>
          <p:cNvPr id="13" name="Content Placeholder 5">
            <a:extLst>
              <a:ext uri="{FF2B5EF4-FFF2-40B4-BE49-F238E27FC236}">
                <a16:creationId xmlns:a16="http://schemas.microsoft.com/office/drawing/2014/main" id="{5F3E5F55-9BD7-E2F1-680D-E1B589B86269}"/>
              </a:ext>
            </a:extLst>
          </p:cNvPr>
          <p:cNvSpPr txBox="1">
            <a:spLocks/>
          </p:cNvSpPr>
          <p:nvPr/>
        </p:nvSpPr>
        <p:spPr>
          <a:xfrm>
            <a:off x="780789" y="1423978"/>
            <a:ext cx="11115465" cy="5114934"/>
          </a:xfrm>
          <a:prstGeom prst="rect">
            <a:avLst/>
          </a:prstGeom>
        </p:spPr>
        <p:txBody>
          <a:bodyPr vert="horz" lIns="91440" tIns="45720" rIns="91440" bIns="45720" rtlCol="0" anchor="t">
            <a:noAutofit/>
          </a:bodyPr>
          <a:lstStyle>
            <a:lvl1pPr marL="228600" indent="-228600" algn="l" defTabSz="914400" rtl="0" eaLnBrk="1" latinLnBrk="0" hangingPunct="1">
              <a:lnSpc>
                <a:spcPct val="100000"/>
              </a:lnSpc>
              <a:spcBef>
                <a:spcPts val="0"/>
              </a:spcBef>
              <a:spcAft>
                <a:spcPts val="120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0"/>
              </a:spcBef>
              <a:spcAft>
                <a:spcPts val="120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0"/>
              </a:spcBef>
              <a:spcAft>
                <a:spcPts val="120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200"/>
              </a:lnSpc>
              <a:spcBef>
                <a:spcPts val="200"/>
              </a:spcBef>
              <a:spcAft>
                <a:spcPts val="500"/>
              </a:spcAft>
              <a:buNone/>
            </a:pPr>
            <a:r>
              <a:rPr lang="en-US" altLang="zh-CN" sz="1400" b="1" dirty="0">
                <a:latin typeface="Avenir Next LT Pro (Body)"/>
              </a:rPr>
              <a:t>Model selection</a:t>
            </a:r>
            <a:endParaRPr lang="en-US" altLang="zh-CN" sz="1400" dirty="0">
              <a:latin typeface="Avenir Next LT Pro (Body)"/>
            </a:endParaRPr>
          </a:p>
          <a:p>
            <a:pPr>
              <a:lnSpc>
                <a:spcPts val="1200"/>
              </a:lnSpc>
              <a:spcBef>
                <a:spcPts val="200"/>
              </a:spcBef>
              <a:spcAft>
                <a:spcPts val="500"/>
              </a:spcAft>
            </a:pPr>
            <a:r>
              <a:rPr lang="en-US" sz="1100" b="1" dirty="0" err="1">
                <a:latin typeface="Avenir Next LT Pro (Body)"/>
              </a:rPr>
              <a:t>XGBoost</a:t>
            </a:r>
            <a:r>
              <a:rPr lang="en-US" sz="1100" dirty="0">
                <a:latin typeface="Avenir Next LT Pro (Body)"/>
              </a:rPr>
              <a:t> </a:t>
            </a:r>
          </a:p>
          <a:p>
            <a:pPr lvl="1">
              <a:lnSpc>
                <a:spcPts val="1200"/>
              </a:lnSpc>
              <a:spcBef>
                <a:spcPts val="200"/>
              </a:spcBef>
              <a:spcAft>
                <a:spcPts val="500"/>
              </a:spcAft>
            </a:pPr>
            <a:r>
              <a:rPr lang="en-US" sz="1100" dirty="0">
                <a:latin typeface="Avenir Next LT Pro (Body)"/>
              </a:rPr>
              <a:t>Recommended for this task due to its ability to handle non-linear relationships and complex feature interactions effectively. SEO ranking factors are likely non-linear, and </a:t>
            </a:r>
            <a:r>
              <a:rPr lang="en-US" sz="1100" dirty="0" err="1">
                <a:latin typeface="Avenir Next LT Pro (Body)"/>
              </a:rPr>
              <a:t>XGBoost’s</a:t>
            </a:r>
            <a:r>
              <a:rPr lang="en-US" sz="1100" dirty="0">
                <a:latin typeface="Avenir Next LT Pro (Body)"/>
              </a:rPr>
              <a:t> boosting mechanism can provide strong predictive power. It also works well with small feature sets (current 5 features, with room to expand to more).</a:t>
            </a:r>
          </a:p>
          <a:p>
            <a:pPr>
              <a:lnSpc>
                <a:spcPts val="1200"/>
              </a:lnSpc>
              <a:spcBef>
                <a:spcPts val="200"/>
              </a:spcBef>
              <a:spcAft>
                <a:spcPts val="500"/>
              </a:spcAft>
            </a:pPr>
            <a:r>
              <a:rPr lang="en-US" sz="1100" b="1" dirty="0">
                <a:latin typeface="Avenir Next LT Pro (Body)"/>
              </a:rPr>
              <a:t>Linear Regression</a:t>
            </a:r>
          </a:p>
          <a:p>
            <a:pPr lvl="1">
              <a:lnSpc>
                <a:spcPts val="1200"/>
              </a:lnSpc>
              <a:spcBef>
                <a:spcPts val="200"/>
              </a:spcBef>
              <a:spcAft>
                <a:spcPts val="500"/>
              </a:spcAft>
            </a:pPr>
            <a:r>
              <a:rPr lang="en-US" sz="1100" dirty="0">
                <a:latin typeface="Avenir Next LT Pro (Body)"/>
              </a:rPr>
              <a:t>While easy to interpret, it assumes a linear relationship between features and Google rank, which might miss non-linear patterns that are critical in SEO. It's less suitable for capturing complex interactions in this context.</a:t>
            </a:r>
          </a:p>
          <a:p>
            <a:pPr>
              <a:lnSpc>
                <a:spcPts val="1200"/>
              </a:lnSpc>
              <a:spcBef>
                <a:spcPts val="200"/>
              </a:spcBef>
              <a:spcAft>
                <a:spcPts val="500"/>
              </a:spcAft>
            </a:pPr>
            <a:r>
              <a:rPr lang="en-US" sz="1100" b="1" dirty="0">
                <a:latin typeface="Avenir Next LT Pro (Body)"/>
              </a:rPr>
              <a:t>Random Forest</a:t>
            </a:r>
          </a:p>
          <a:p>
            <a:pPr lvl="1">
              <a:lnSpc>
                <a:spcPts val="1200"/>
              </a:lnSpc>
              <a:spcBef>
                <a:spcPts val="200"/>
              </a:spcBef>
              <a:spcAft>
                <a:spcPts val="500"/>
              </a:spcAft>
            </a:pPr>
            <a:r>
              <a:rPr lang="en-US" sz="1100" dirty="0">
                <a:latin typeface="Avenir Next LT Pro (Body)"/>
              </a:rPr>
              <a:t>A good middle ground, as it handles non-linear relationships and provides feature importance insights. However, it might not perform as well as </a:t>
            </a:r>
            <a:r>
              <a:rPr lang="en-US" sz="1100" dirty="0" err="1">
                <a:latin typeface="Avenir Next LT Pro (Body)"/>
              </a:rPr>
              <a:t>XGBoost</a:t>
            </a:r>
            <a:r>
              <a:rPr lang="en-US" sz="1100" dirty="0">
                <a:latin typeface="Avenir Next LT Pro (Body)"/>
              </a:rPr>
              <a:t> in terms of accuracy due to lack of boosting but is still easier to interpret than </a:t>
            </a:r>
            <a:r>
              <a:rPr lang="en-US" sz="1100" dirty="0" err="1">
                <a:latin typeface="Avenir Next LT Pro (Body)"/>
              </a:rPr>
              <a:t>XGBoost</a:t>
            </a:r>
            <a:r>
              <a:rPr lang="en-US" sz="1100" dirty="0">
                <a:latin typeface="Avenir Next LT Pro (Body)"/>
              </a:rPr>
              <a:t>.</a:t>
            </a:r>
          </a:p>
          <a:p>
            <a:pPr marL="0" indent="0">
              <a:lnSpc>
                <a:spcPts val="1200"/>
              </a:lnSpc>
              <a:spcBef>
                <a:spcPts val="200"/>
              </a:spcBef>
              <a:spcAft>
                <a:spcPts val="500"/>
              </a:spcAft>
              <a:buNone/>
            </a:pPr>
            <a:r>
              <a:rPr lang="en-US" sz="1400" dirty="0">
                <a:latin typeface="Avenir Next LT Pro (Body)"/>
              </a:rPr>
              <a:t>For this assignment, </a:t>
            </a:r>
            <a:r>
              <a:rPr lang="en-US" sz="1400" b="1" dirty="0" err="1">
                <a:solidFill>
                  <a:schemeClr val="accent1">
                    <a:lumMod val="60000"/>
                    <a:lumOff val="40000"/>
                  </a:schemeClr>
                </a:solidFill>
                <a:latin typeface="Avenir Next LT Pro (Body)"/>
              </a:rPr>
              <a:t>XGBoost</a:t>
            </a:r>
            <a:r>
              <a:rPr lang="en-US" sz="1400" b="1" dirty="0">
                <a:solidFill>
                  <a:schemeClr val="accent1">
                    <a:lumMod val="60000"/>
                    <a:lumOff val="40000"/>
                  </a:schemeClr>
                </a:solidFill>
                <a:latin typeface="Avenir Next LT Pro (Body)"/>
              </a:rPr>
              <a:t> is ideal</a:t>
            </a:r>
            <a:r>
              <a:rPr lang="en-US" sz="1400" dirty="0">
                <a:latin typeface="Avenir Next LT Pro (Body)"/>
              </a:rPr>
              <a:t>, with SHAP used to interpret feature importance to understand the ranking dynamics better.</a:t>
            </a:r>
          </a:p>
          <a:p>
            <a:pPr marL="0" indent="0">
              <a:lnSpc>
                <a:spcPts val="1200"/>
              </a:lnSpc>
              <a:spcBef>
                <a:spcPts val="200"/>
              </a:spcBef>
              <a:spcAft>
                <a:spcPts val="500"/>
              </a:spcAft>
              <a:buNone/>
            </a:pPr>
            <a:r>
              <a:rPr lang="en-US" sz="1400" b="1" dirty="0">
                <a:latin typeface="Avenir Next LT Pro (Body)"/>
              </a:rPr>
              <a:t>Model Interpretation</a:t>
            </a:r>
          </a:p>
          <a:p>
            <a:pPr>
              <a:lnSpc>
                <a:spcPts val="1200"/>
              </a:lnSpc>
              <a:spcBef>
                <a:spcPts val="200"/>
              </a:spcBef>
              <a:spcAft>
                <a:spcPts val="500"/>
              </a:spcAft>
            </a:pPr>
            <a:r>
              <a:rPr lang="en-US" sz="1100" b="1" dirty="0">
                <a:latin typeface="Avenir Next LT Pro (Body)"/>
              </a:rPr>
              <a:t>Absolute Importance (Traditional Methods)</a:t>
            </a:r>
          </a:p>
          <a:p>
            <a:pPr lvl="1">
              <a:lnSpc>
                <a:spcPts val="1200"/>
              </a:lnSpc>
              <a:spcBef>
                <a:spcPts val="200"/>
              </a:spcBef>
              <a:spcAft>
                <a:spcPts val="500"/>
              </a:spcAft>
            </a:pPr>
            <a:r>
              <a:rPr lang="en-US" sz="1100" dirty="0">
                <a:latin typeface="Avenir Next LT Pro (Body)"/>
              </a:rPr>
              <a:t>Provides a measure of how much each feature contributes to the model's predictions without indicating direction.</a:t>
            </a:r>
          </a:p>
          <a:p>
            <a:pPr lvl="1">
              <a:lnSpc>
                <a:spcPts val="1200"/>
              </a:lnSpc>
              <a:spcBef>
                <a:spcPts val="200"/>
              </a:spcBef>
              <a:spcAft>
                <a:spcPts val="500"/>
              </a:spcAft>
            </a:pPr>
            <a:r>
              <a:rPr lang="en-US" sz="1100" dirty="0">
                <a:latin typeface="Avenir Next LT Pro (Body)"/>
              </a:rPr>
              <a:t>Pros: Simple and quick to understand. </a:t>
            </a:r>
          </a:p>
          <a:p>
            <a:pPr lvl="1">
              <a:lnSpc>
                <a:spcPts val="1200"/>
              </a:lnSpc>
              <a:spcBef>
                <a:spcPts val="200"/>
              </a:spcBef>
              <a:spcAft>
                <a:spcPts val="500"/>
              </a:spcAft>
            </a:pPr>
            <a:r>
              <a:rPr lang="en-US" sz="1100" dirty="0">
                <a:latin typeface="Avenir Next LT Pro (Body)"/>
              </a:rPr>
              <a:t>Cons: Lacks detail on whether features positively or negatively affect predictions.</a:t>
            </a:r>
          </a:p>
          <a:p>
            <a:pPr>
              <a:lnSpc>
                <a:spcPts val="1200"/>
              </a:lnSpc>
              <a:spcBef>
                <a:spcPts val="200"/>
              </a:spcBef>
              <a:spcAft>
                <a:spcPts val="500"/>
              </a:spcAft>
            </a:pPr>
            <a:r>
              <a:rPr lang="en-US" sz="1100" b="1" dirty="0">
                <a:latin typeface="Avenir Next LT Pro (Body)"/>
              </a:rPr>
              <a:t>SHAP (</a:t>
            </a:r>
            <a:r>
              <a:rPr lang="en-US" sz="1100" b="1" dirty="0" err="1">
                <a:latin typeface="Avenir Next LT Pro (Body)"/>
              </a:rPr>
              <a:t>SHapley</a:t>
            </a:r>
            <a:r>
              <a:rPr lang="en-US" sz="1100" b="1" dirty="0">
                <a:latin typeface="Avenir Next LT Pro (Body)"/>
              </a:rPr>
              <a:t> Additive </a:t>
            </a:r>
            <a:r>
              <a:rPr lang="en-US" sz="1100" b="1" dirty="0" err="1">
                <a:latin typeface="Avenir Next LT Pro (Body)"/>
              </a:rPr>
              <a:t>exPlanations</a:t>
            </a:r>
            <a:r>
              <a:rPr lang="en-US" sz="1100" b="1" dirty="0">
                <a:latin typeface="Avenir Next LT Pro (Body)"/>
              </a:rPr>
              <a:t>)</a:t>
            </a:r>
          </a:p>
          <a:p>
            <a:pPr lvl="1">
              <a:lnSpc>
                <a:spcPts val="1200"/>
              </a:lnSpc>
              <a:spcBef>
                <a:spcPts val="200"/>
              </a:spcBef>
              <a:spcAft>
                <a:spcPts val="500"/>
              </a:spcAft>
            </a:pPr>
            <a:r>
              <a:rPr lang="en-US" sz="1100" dirty="0">
                <a:latin typeface="Avenir Next LT Pro (Body)"/>
              </a:rPr>
              <a:t>Quantifies the contribution of each feature to individual predictions, showing both positive and negative impacts.</a:t>
            </a:r>
          </a:p>
          <a:p>
            <a:pPr lvl="1">
              <a:lnSpc>
                <a:spcPts val="1200"/>
              </a:lnSpc>
              <a:spcBef>
                <a:spcPts val="200"/>
              </a:spcBef>
              <a:spcAft>
                <a:spcPts val="500"/>
              </a:spcAft>
            </a:pPr>
            <a:r>
              <a:rPr lang="en-US" sz="1100" dirty="0">
                <a:latin typeface="Avenir Next LT Pro (Body)"/>
              </a:rPr>
              <a:t>Pros: Detailed insights into feature influence.</a:t>
            </a:r>
          </a:p>
          <a:p>
            <a:pPr lvl="1">
              <a:lnSpc>
                <a:spcPts val="1200"/>
              </a:lnSpc>
              <a:spcBef>
                <a:spcPts val="200"/>
              </a:spcBef>
              <a:spcAft>
                <a:spcPts val="500"/>
              </a:spcAft>
            </a:pPr>
            <a:r>
              <a:rPr lang="en-US" sz="1100" dirty="0">
                <a:latin typeface="Avenir Next LT Pro (Body)"/>
              </a:rPr>
              <a:t>Cons: More complex and computationally intensive. </a:t>
            </a:r>
          </a:p>
          <a:p>
            <a:pPr marL="0" indent="0">
              <a:spcBef>
                <a:spcPts val="200"/>
              </a:spcBef>
              <a:spcAft>
                <a:spcPts val="500"/>
              </a:spcAft>
              <a:buNone/>
            </a:pPr>
            <a:r>
              <a:rPr lang="en-US" sz="1400" dirty="0">
                <a:latin typeface="Avenir Next LT Pro (Body)"/>
              </a:rPr>
              <a:t>In summary, absolute importance gives an overview, while </a:t>
            </a:r>
            <a:r>
              <a:rPr lang="en-US" sz="1400" b="1" dirty="0">
                <a:solidFill>
                  <a:schemeClr val="accent1">
                    <a:lumMod val="60000"/>
                    <a:lumOff val="40000"/>
                  </a:schemeClr>
                </a:solidFill>
                <a:latin typeface="Avenir Next LT Pro (Body)"/>
              </a:rPr>
              <a:t>SHAP reveals the nature of feature contributions</a:t>
            </a:r>
            <a:r>
              <a:rPr lang="en-US" sz="1400" dirty="0">
                <a:latin typeface="Avenir Next LT Pro (Body)"/>
              </a:rPr>
              <a:t>, making it a powerful tool for understanding model behavior.</a:t>
            </a:r>
          </a:p>
        </p:txBody>
      </p:sp>
    </p:spTree>
    <p:extLst>
      <p:ext uri="{BB962C8B-B14F-4D97-AF65-F5344CB8AC3E}">
        <p14:creationId xmlns:p14="http://schemas.microsoft.com/office/powerpoint/2010/main" val="118820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A54FC-BB3F-65B3-3A88-7416DDF33B6D}"/>
              </a:ext>
            </a:extLst>
          </p:cNvPr>
          <p:cNvSpPr>
            <a:spLocks noGrp="1"/>
          </p:cNvSpPr>
          <p:nvPr>
            <p:ph type="title"/>
          </p:nvPr>
        </p:nvSpPr>
        <p:spPr/>
        <p:txBody>
          <a:bodyPr/>
          <a:lstStyle/>
          <a:p>
            <a:r>
              <a:rPr lang="en-US" dirty="0" err="1"/>
              <a:t>XGBoost</a:t>
            </a:r>
            <a:r>
              <a:rPr lang="en-US" dirty="0"/>
              <a:t> Regression</a:t>
            </a:r>
          </a:p>
        </p:txBody>
      </p:sp>
      <p:sp>
        <p:nvSpPr>
          <p:cNvPr id="3" name="Text Placeholder 2">
            <a:extLst>
              <a:ext uri="{FF2B5EF4-FFF2-40B4-BE49-F238E27FC236}">
                <a16:creationId xmlns:a16="http://schemas.microsoft.com/office/drawing/2014/main" id="{DBAA92D1-254E-97F5-5792-80BB776F797F}"/>
              </a:ext>
            </a:extLst>
          </p:cNvPr>
          <p:cNvSpPr>
            <a:spLocks noGrp="1"/>
          </p:cNvSpPr>
          <p:nvPr>
            <p:ph type="body" sz="quarter" idx="13"/>
          </p:nvPr>
        </p:nvSpPr>
        <p:spPr>
          <a:xfrm>
            <a:off x="762000" y="2417197"/>
            <a:ext cx="9137780" cy="3737541"/>
          </a:xfrm>
        </p:spPr>
        <p:txBody>
          <a:bodyPr/>
          <a:lstStyle/>
          <a:p>
            <a:r>
              <a:rPr lang="en-US" dirty="0"/>
              <a:t>Training-testing ratio: 0.8/0.2</a:t>
            </a:r>
          </a:p>
          <a:p>
            <a:r>
              <a:rPr lang="en-US" dirty="0"/>
              <a:t>Max-depth: 2</a:t>
            </a:r>
          </a:p>
          <a:p>
            <a:r>
              <a:rPr lang="en-US" dirty="0"/>
              <a:t>Training score: 0.92</a:t>
            </a:r>
          </a:p>
          <a:p>
            <a:r>
              <a:rPr lang="en-US" dirty="0"/>
              <a:t>Testing score: 0.90</a:t>
            </a:r>
          </a:p>
          <a:p>
            <a:endParaRPr lang="en-US" dirty="0"/>
          </a:p>
          <a:p>
            <a:pPr marL="0" indent="0">
              <a:buNone/>
            </a:pPr>
            <a:r>
              <a:rPr lang="en-US" dirty="0"/>
              <a:t>Model predict accurately and doesn’t overfit. Therefore, the feature impact provide in the main deck is reliable. </a:t>
            </a:r>
          </a:p>
        </p:txBody>
      </p:sp>
      <p:sp>
        <p:nvSpPr>
          <p:cNvPr id="5" name="Slide Number Placeholder 4">
            <a:extLst>
              <a:ext uri="{FF2B5EF4-FFF2-40B4-BE49-F238E27FC236}">
                <a16:creationId xmlns:a16="http://schemas.microsoft.com/office/drawing/2014/main" id="{0F1BA8E8-EFA8-3D57-A51D-C91D73D6021E}"/>
              </a:ext>
            </a:extLst>
          </p:cNvPr>
          <p:cNvSpPr>
            <a:spLocks noGrp="1"/>
          </p:cNvSpPr>
          <p:nvPr>
            <p:ph type="sldNum" sz="quarter" idx="12"/>
          </p:nvPr>
        </p:nvSpPr>
        <p:spPr/>
        <p:txBody>
          <a:bodyPr/>
          <a:lstStyle/>
          <a:p>
            <a:fld id="{B5CEABB6-07DC-46E8-9B57-56EC44A396E5}" type="slidenum">
              <a:rPr lang="en-US" smtClean="0"/>
              <a:pPr/>
              <a:t>14</a:t>
            </a:fld>
            <a:endParaRPr lang="en-US" dirty="0"/>
          </a:p>
        </p:txBody>
      </p:sp>
    </p:spTree>
    <p:extLst>
      <p:ext uri="{BB962C8B-B14F-4D97-AF65-F5344CB8AC3E}">
        <p14:creationId xmlns:p14="http://schemas.microsoft.com/office/powerpoint/2010/main" val="1233382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2A872-2F6C-15E3-A2C0-CD3BCCD0C7B5}"/>
              </a:ext>
            </a:extLst>
          </p:cNvPr>
          <p:cNvSpPr>
            <a:spLocks noGrp="1"/>
          </p:cNvSpPr>
          <p:nvPr>
            <p:ph type="title"/>
          </p:nvPr>
        </p:nvSpPr>
        <p:spPr/>
        <p:txBody>
          <a:bodyPr/>
          <a:lstStyle/>
          <a:p>
            <a:r>
              <a:rPr lang="en-US" dirty="0"/>
              <a:t>Reference</a:t>
            </a:r>
          </a:p>
        </p:txBody>
      </p:sp>
      <p:sp>
        <p:nvSpPr>
          <p:cNvPr id="3" name="Text Placeholder 2">
            <a:extLst>
              <a:ext uri="{FF2B5EF4-FFF2-40B4-BE49-F238E27FC236}">
                <a16:creationId xmlns:a16="http://schemas.microsoft.com/office/drawing/2014/main" id="{C4478D77-9DB1-8785-C277-64E06695F181}"/>
              </a:ext>
            </a:extLst>
          </p:cNvPr>
          <p:cNvSpPr>
            <a:spLocks noGrp="1"/>
          </p:cNvSpPr>
          <p:nvPr>
            <p:ph type="body" sz="quarter" idx="13"/>
          </p:nvPr>
        </p:nvSpPr>
        <p:spPr>
          <a:xfrm>
            <a:off x="762000" y="2417197"/>
            <a:ext cx="10663375" cy="3737541"/>
          </a:xfrm>
        </p:spPr>
        <p:txBody>
          <a:bodyPr/>
          <a:lstStyle/>
          <a:p>
            <a:r>
              <a:rPr lang="en-US" dirty="0"/>
              <a:t>[1] </a:t>
            </a:r>
            <a:r>
              <a:rPr lang="en-US" dirty="0">
                <a:hlinkClick r:id="rId2"/>
              </a:rPr>
              <a:t>https://optinmonster.com/seo-ranking-factors/</a:t>
            </a:r>
            <a:endParaRPr lang="en-US" dirty="0"/>
          </a:p>
          <a:p>
            <a:r>
              <a:rPr lang="en-US" dirty="0"/>
              <a:t>[2] </a:t>
            </a:r>
            <a:r>
              <a:rPr lang="en-US" dirty="0">
                <a:hlinkClick r:id="rId3"/>
              </a:rPr>
              <a:t>https://www.aboutwayfair.com/careers/tech-blog/how-wayfair-uses-geo-experiments-to-measure-incrementality</a:t>
            </a:r>
            <a:r>
              <a:rPr lang="en-US" dirty="0"/>
              <a:t> </a:t>
            </a:r>
          </a:p>
          <a:p>
            <a:r>
              <a:rPr lang="en-US" dirty="0"/>
              <a:t>[3]</a:t>
            </a:r>
            <a:r>
              <a:rPr lang="en-US" dirty="0">
                <a:hlinkClick r:id="rId4"/>
              </a:rPr>
              <a:t> https://medium.com/latinxinai/estimating-causal-impacts-with-synthetic-control-methods-87dda0b96d5d</a:t>
            </a:r>
            <a:r>
              <a:rPr lang="en-US" dirty="0"/>
              <a:t> </a:t>
            </a:r>
          </a:p>
          <a:p>
            <a:endParaRPr lang="en-US" dirty="0"/>
          </a:p>
        </p:txBody>
      </p:sp>
      <p:sp>
        <p:nvSpPr>
          <p:cNvPr id="5" name="Slide Number Placeholder 4">
            <a:extLst>
              <a:ext uri="{FF2B5EF4-FFF2-40B4-BE49-F238E27FC236}">
                <a16:creationId xmlns:a16="http://schemas.microsoft.com/office/drawing/2014/main" id="{744EDE1D-C07F-C9A7-9BB9-34151B129FFA}"/>
              </a:ext>
            </a:extLst>
          </p:cNvPr>
          <p:cNvSpPr>
            <a:spLocks noGrp="1"/>
          </p:cNvSpPr>
          <p:nvPr>
            <p:ph type="sldNum" sz="quarter" idx="12"/>
          </p:nvPr>
        </p:nvSpPr>
        <p:spPr/>
        <p:txBody>
          <a:bodyPr/>
          <a:lstStyle/>
          <a:p>
            <a:fld id="{B5CEABB6-07DC-46E8-9B57-56EC44A396E5}" type="slidenum">
              <a:rPr lang="en-US" smtClean="0"/>
              <a:pPr/>
              <a:t>15</a:t>
            </a:fld>
            <a:endParaRPr lang="en-US" dirty="0"/>
          </a:p>
        </p:txBody>
      </p:sp>
    </p:spTree>
    <p:extLst>
      <p:ext uri="{BB962C8B-B14F-4D97-AF65-F5344CB8AC3E}">
        <p14:creationId xmlns:p14="http://schemas.microsoft.com/office/powerpoint/2010/main" val="966780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4933950" y="429461"/>
            <a:ext cx="6343650" cy="2668463"/>
          </a:xfrm>
        </p:spPr>
        <p:txBody>
          <a:bodyPr>
            <a:normAutofit/>
          </a:bodyPr>
          <a:lstStyle/>
          <a:p>
            <a:r>
              <a:rPr lang="en-US" dirty="0"/>
              <a:t>Agenda</a:t>
            </a:r>
            <a:endParaRPr lang="en-ZA" dirty="0"/>
          </a:p>
        </p:txBody>
      </p:sp>
      <p:sp>
        <p:nvSpPr>
          <p:cNvPr id="3" name="Subtitle 2">
            <a:extLst>
              <a:ext uri="{FF2B5EF4-FFF2-40B4-BE49-F238E27FC236}">
                <a16:creationId xmlns:a16="http://schemas.microsoft.com/office/drawing/2014/main" id="{35E3EA69-4E0E-41BD-8095-A124225A2647}"/>
              </a:ext>
            </a:extLst>
          </p:cNvPr>
          <p:cNvSpPr>
            <a:spLocks noGrp="1"/>
          </p:cNvSpPr>
          <p:nvPr>
            <p:ph sz="half" idx="14"/>
          </p:nvPr>
        </p:nvSpPr>
        <p:spPr>
          <a:xfrm>
            <a:off x="4938713" y="3300413"/>
            <a:ext cx="7191248" cy="2668587"/>
          </a:xfrm>
        </p:spPr>
        <p:txBody>
          <a:bodyPr>
            <a:normAutofit lnSpcReduction="10000"/>
          </a:bodyPr>
          <a:lstStyle/>
          <a:p>
            <a:r>
              <a:rPr lang="en-US" dirty="0"/>
              <a:t>Problem statement</a:t>
            </a:r>
          </a:p>
          <a:p>
            <a:r>
              <a:rPr lang="en-US" dirty="0"/>
              <a:t>Feature impact</a:t>
            </a:r>
          </a:p>
          <a:p>
            <a:r>
              <a:rPr lang="en-US" dirty="0"/>
              <a:t>Proposed new feature</a:t>
            </a:r>
          </a:p>
          <a:p>
            <a:r>
              <a:rPr lang="en-US" dirty="0"/>
              <a:t>New feature design and experiment</a:t>
            </a:r>
          </a:p>
          <a:p>
            <a:r>
              <a:rPr lang="en-US" dirty="0"/>
              <a:t>Summary</a:t>
            </a:r>
          </a:p>
        </p:txBody>
      </p:sp>
      <p:sp>
        <p:nvSpPr>
          <p:cNvPr id="6" name="Slide Number Placeholder 5">
            <a:extLst>
              <a:ext uri="{FF2B5EF4-FFF2-40B4-BE49-F238E27FC236}">
                <a16:creationId xmlns:a16="http://schemas.microsoft.com/office/drawing/2014/main" id="{67927DCA-F11F-1716-00DA-9EF49F131ABD}"/>
              </a:ext>
            </a:extLst>
          </p:cNvPr>
          <p:cNvSpPr>
            <a:spLocks noGrp="1"/>
          </p:cNvSpPr>
          <p:nvPr>
            <p:ph type="sldNum" sz="quarter" idx="12"/>
          </p:nvPr>
        </p:nvSpPr>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762001" y="896112"/>
            <a:ext cx="6589150" cy="1988706"/>
          </a:xfrm>
        </p:spPr>
        <p:txBody>
          <a:bodyPr/>
          <a:lstStyle/>
          <a:p>
            <a:r>
              <a:rPr lang="en-US" dirty="0"/>
              <a:t>Problem statement</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sz="half" idx="14"/>
          </p:nvPr>
        </p:nvSpPr>
        <p:spPr>
          <a:xfrm>
            <a:off x="762000" y="3973183"/>
            <a:ext cx="6597650" cy="2381580"/>
          </a:xfrm>
        </p:spPr>
        <p:txBody>
          <a:bodyPr vert="horz" lIns="91440" tIns="45720" rIns="91440" bIns="45720" rtlCol="0" anchor="t">
            <a:normAutofit/>
          </a:bodyPr>
          <a:lstStyle/>
          <a:p>
            <a:r>
              <a:rPr lang="en-US" sz="1800" dirty="0" err="1"/>
              <a:t>Client</a:t>
            </a:r>
            <a:r>
              <a:rPr lang="en-US" altLang="zh-CN" sz="1800" dirty="0" err="1"/>
              <a:t>z</a:t>
            </a:r>
            <a:r>
              <a:rPr lang="en-US" dirty="0"/>
              <a:t> is seeking to improve the SEO performance of the listing pages by identifying key factors that influence Google rankings. The objective is to determine the importance of various features in influencing a page's ranking on Google search results. Additionally, the team is asking an actionable change to </a:t>
            </a:r>
            <a:r>
              <a:rPr lang="en-US" sz="1800" dirty="0" err="1"/>
              <a:t>Client</a:t>
            </a:r>
            <a:r>
              <a:rPr lang="en-US" altLang="zh-CN" sz="1800" dirty="0" err="1"/>
              <a:t>z</a:t>
            </a:r>
            <a:r>
              <a:rPr lang="en-US" dirty="0" err="1"/>
              <a:t>’s</a:t>
            </a:r>
            <a:r>
              <a:rPr lang="en-US" dirty="0"/>
              <a:t> listing pages that would positively impact conversion rate (bookings) and eventually rankings on the Google search result page (SERP).</a:t>
            </a:r>
          </a:p>
        </p:txBody>
      </p:sp>
      <p:sp>
        <p:nvSpPr>
          <p:cNvPr id="6" name="Slide Number Placeholder 5">
            <a:extLst>
              <a:ext uri="{FF2B5EF4-FFF2-40B4-BE49-F238E27FC236}">
                <a16:creationId xmlns:a16="http://schemas.microsoft.com/office/drawing/2014/main" id="{A4AC050D-BAF4-C23C-F8EC-24DEC4293002}"/>
              </a:ext>
            </a:extLst>
          </p:cNvPr>
          <p:cNvSpPr>
            <a:spLocks noGrp="1"/>
          </p:cNvSpPr>
          <p:nvPr>
            <p:ph type="sldNum" sz="quarter" idx="12"/>
          </p:nvPr>
        </p:nvSpPr>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1346372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37178-09C8-5DAA-F6FE-6267949A6AD9}"/>
              </a:ext>
            </a:extLst>
          </p:cNvPr>
          <p:cNvSpPr>
            <a:spLocks noGrp="1"/>
          </p:cNvSpPr>
          <p:nvPr>
            <p:ph type="title"/>
          </p:nvPr>
        </p:nvSpPr>
        <p:spPr/>
        <p:txBody>
          <a:bodyPr/>
          <a:lstStyle/>
          <a:p>
            <a:r>
              <a:rPr lang="en-US" dirty="0"/>
              <a:t>DATA/model OVERVIEW</a:t>
            </a:r>
          </a:p>
        </p:txBody>
      </p:sp>
      <p:sp>
        <p:nvSpPr>
          <p:cNvPr id="3" name="Text Placeholder 2">
            <a:extLst>
              <a:ext uri="{FF2B5EF4-FFF2-40B4-BE49-F238E27FC236}">
                <a16:creationId xmlns:a16="http://schemas.microsoft.com/office/drawing/2014/main" id="{20869074-5889-150F-C6BD-C8AD0148A5AD}"/>
              </a:ext>
            </a:extLst>
          </p:cNvPr>
          <p:cNvSpPr>
            <a:spLocks noGrp="1"/>
          </p:cNvSpPr>
          <p:nvPr>
            <p:ph type="body" sz="quarter" idx="13"/>
          </p:nvPr>
        </p:nvSpPr>
        <p:spPr>
          <a:xfrm>
            <a:off x="762000" y="2417197"/>
            <a:ext cx="9848661" cy="3737541"/>
          </a:xfrm>
        </p:spPr>
        <p:txBody>
          <a:bodyPr/>
          <a:lstStyle/>
          <a:p>
            <a:r>
              <a:rPr lang="en-US" b="1" dirty="0"/>
              <a:t>Target</a:t>
            </a:r>
            <a:r>
              <a:rPr lang="en-US" dirty="0"/>
              <a:t>: Google Rank</a:t>
            </a:r>
          </a:p>
          <a:p>
            <a:r>
              <a:rPr lang="en-US" b="1" dirty="0"/>
              <a:t>Features</a:t>
            </a:r>
            <a:r>
              <a:rPr lang="en-US" dirty="0"/>
              <a:t>: # Reviews, Number of Preview Profiles, Distance, % Cross Listed Results, % Templated Words</a:t>
            </a:r>
          </a:p>
          <a:p>
            <a:r>
              <a:rPr lang="en-US" b="1" dirty="0"/>
              <a:t>Number of observation</a:t>
            </a:r>
            <a:r>
              <a:rPr lang="en-US" dirty="0"/>
              <a:t>: 5000</a:t>
            </a:r>
          </a:p>
          <a:p>
            <a:endParaRPr lang="en-US" dirty="0"/>
          </a:p>
          <a:p>
            <a:endParaRPr lang="en-US" dirty="0"/>
          </a:p>
          <a:p>
            <a:endParaRPr lang="en-US" dirty="0"/>
          </a:p>
          <a:p>
            <a:pPr marL="0" indent="0">
              <a:buNone/>
            </a:pPr>
            <a:r>
              <a:rPr lang="en-US" dirty="0"/>
              <a:t>To calculate the feature importance, we need to build a model to predict Google Rank.</a:t>
            </a:r>
          </a:p>
          <a:p>
            <a:r>
              <a:rPr lang="en-US" b="1" dirty="0"/>
              <a:t>Model Name</a:t>
            </a:r>
            <a:r>
              <a:rPr lang="en-US" dirty="0"/>
              <a:t>: </a:t>
            </a:r>
            <a:r>
              <a:rPr lang="en-US" dirty="0" err="1"/>
              <a:t>XGBoost</a:t>
            </a:r>
            <a:r>
              <a:rPr lang="en-US" dirty="0"/>
              <a:t> Regressor</a:t>
            </a:r>
          </a:p>
          <a:p>
            <a:r>
              <a:rPr lang="en-US" b="1" dirty="0"/>
              <a:t>Modeled features</a:t>
            </a:r>
            <a:r>
              <a:rPr lang="en-US" dirty="0"/>
              <a:t>: All</a:t>
            </a:r>
          </a:p>
          <a:p>
            <a:r>
              <a:rPr lang="en-US" b="1" dirty="0"/>
              <a:t>Model accuracy</a:t>
            </a:r>
            <a:r>
              <a:rPr lang="en-US" dirty="0"/>
              <a:t>: 90%</a:t>
            </a:r>
          </a:p>
        </p:txBody>
      </p:sp>
      <p:sp>
        <p:nvSpPr>
          <p:cNvPr id="5" name="Slide Number Placeholder 4">
            <a:extLst>
              <a:ext uri="{FF2B5EF4-FFF2-40B4-BE49-F238E27FC236}">
                <a16:creationId xmlns:a16="http://schemas.microsoft.com/office/drawing/2014/main" id="{ADD40307-D670-8005-CE53-160880D9FFEA}"/>
              </a:ext>
            </a:extLst>
          </p:cNvPr>
          <p:cNvSpPr>
            <a:spLocks noGrp="1"/>
          </p:cNvSpPr>
          <p:nvPr>
            <p:ph type="sldNum" sz="quarter" idx="12"/>
          </p:nvPr>
        </p:nvSpPr>
        <p:spPr/>
        <p:txBody>
          <a:bodyPr/>
          <a:lstStyle/>
          <a:p>
            <a:fld id="{B5CEABB6-07DC-46E8-9B57-56EC44A396E5}" type="slidenum">
              <a:rPr lang="en-US" smtClean="0"/>
              <a:pPr/>
              <a:t>4</a:t>
            </a:fld>
            <a:endParaRPr lang="en-US" dirty="0"/>
          </a:p>
        </p:txBody>
      </p:sp>
      <p:pic>
        <p:nvPicPr>
          <p:cNvPr id="7" name="Picture 6">
            <a:extLst>
              <a:ext uri="{FF2B5EF4-FFF2-40B4-BE49-F238E27FC236}">
                <a16:creationId xmlns:a16="http://schemas.microsoft.com/office/drawing/2014/main" id="{2F793B0D-98EA-79E2-A76E-0317F26C8318}"/>
              </a:ext>
            </a:extLst>
          </p:cNvPr>
          <p:cNvPicPr>
            <a:picLocks noChangeAspect="1"/>
          </p:cNvPicPr>
          <p:nvPr/>
        </p:nvPicPr>
        <p:blipFill>
          <a:blip r:embed="rId2"/>
          <a:stretch>
            <a:fillRect/>
          </a:stretch>
        </p:blipFill>
        <p:spPr>
          <a:xfrm>
            <a:off x="1467415" y="3547340"/>
            <a:ext cx="8116433" cy="885949"/>
          </a:xfrm>
          <a:prstGeom prst="rect">
            <a:avLst/>
          </a:prstGeom>
        </p:spPr>
      </p:pic>
    </p:spTree>
    <p:extLst>
      <p:ext uri="{BB962C8B-B14F-4D97-AF65-F5344CB8AC3E}">
        <p14:creationId xmlns:p14="http://schemas.microsoft.com/office/powerpoint/2010/main" val="3278409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0C883-7528-F9C5-D6FA-15EC059A3021}"/>
              </a:ext>
            </a:extLst>
          </p:cNvPr>
          <p:cNvSpPr>
            <a:spLocks noGrp="1"/>
          </p:cNvSpPr>
          <p:nvPr>
            <p:ph type="title"/>
          </p:nvPr>
        </p:nvSpPr>
        <p:spPr>
          <a:xfrm>
            <a:off x="762000" y="896112"/>
            <a:ext cx="10668000" cy="1325563"/>
          </a:xfrm>
        </p:spPr>
        <p:txBody>
          <a:bodyPr/>
          <a:lstStyle/>
          <a:p>
            <a:r>
              <a:rPr lang="en-US"/>
              <a:t>feature </a:t>
            </a:r>
            <a:r>
              <a:rPr lang="en-US" dirty="0"/>
              <a:t>impact</a:t>
            </a:r>
          </a:p>
        </p:txBody>
      </p:sp>
      <p:sp>
        <p:nvSpPr>
          <p:cNvPr id="6" name="Text Placeholder 5">
            <a:extLst>
              <a:ext uri="{FF2B5EF4-FFF2-40B4-BE49-F238E27FC236}">
                <a16:creationId xmlns:a16="http://schemas.microsoft.com/office/drawing/2014/main" id="{3A7E69BA-FC91-08A5-671F-B53E6E989C6F}"/>
              </a:ext>
            </a:extLst>
          </p:cNvPr>
          <p:cNvSpPr>
            <a:spLocks noGrp="1"/>
          </p:cNvSpPr>
          <p:nvPr>
            <p:ph type="body" sz="quarter" idx="13"/>
          </p:nvPr>
        </p:nvSpPr>
        <p:spPr>
          <a:xfrm>
            <a:off x="762000" y="2047866"/>
            <a:ext cx="10853596" cy="3737541"/>
          </a:xfrm>
        </p:spPr>
        <p:txBody>
          <a:bodyPr>
            <a:normAutofit/>
          </a:bodyPr>
          <a:lstStyle/>
          <a:p>
            <a:r>
              <a:rPr lang="en-US" b="1" dirty="0"/>
              <a:t>SHAP values </a:t>
            </a:r>
            <a:r>
              <a:rPr lang="en-US" dirty="0"/>
              <a:t>indicate how much each feature contributes to </a:t>
            </a:r>
            <a:r>
              <a:rPr lang="en-US" u="sng" dirty="0">
                <a:highlight>
                  <a:srgbClr val="FFFF00"/>
                </a:highlight>
              </a:rPr>
              <a:t>a specific prediction</a:t>
            </a:r>
            <a:r>
              <a:rPr lang="en-US" dirty="0"/>
              <a:t>. </a:t>
            </a:r>
          </a:p>
          <a:p>
            <a:r>
              <a:rPr lang="en-US" dirty="0"/>
              <a:t>In below chart, </a:t>
            </a:r>
            <a:r>
              <a:rPr lang="en-US" b="0" i="0" u="none" strike="noStrike" baseline="0" dirty="0"/>
              <a:t>features are ordered from the highest to the lowest effect on the prediction. It takes in account the absolute contribution for each data point, so it does not matter if the feature affects the prediction in a positive or negative way.</a:t>
            </a:r>
          </a:p>
          <a:p>
            <a:r>
              <a:rPr lang="en-US" dirty="0"/>
              <a:t>The average rank our model predict is 13.3.</a:t>
            </a:r>
            <a:endParaRPr lang="en-US" b="0" i="0" u="none" strike="noStrike" baseline="0" dirty="0"/>
          </a:p>
          <a:p>
            <a:r>
              <a:rPr lang="en-US" b="1" dirty="0">
                <a:solidFill>
                  <a:schemeClr val="accent1">
                    <a:lumMod val="60000"/>
                    <a:lumOff val="40000"/>
                  </a:schemeClr>
                </a:solidFill>
              </a:rPr>
              <a:t>The Number of Preview Profiles and Distance are the most two impactful features </a:t>
            </a:r>
            <a:r>
              <a:rPr lang="en-US" dirty="0"/>
              <a:t>for predicting Google Rank, providing </a:t>
            </a:r>
            <a:r>
              <a:rPr lang="en-US" b="1" dirty="0">
                <a:solidFill>
                  <a:schemeClr val="accent1">
                    <a:lumMod val="60000"/>
                    <a:lumOff val="40000"/>
                  </a:schemeClr>
                </a:solidFill>
              </a:rPr>
              <a:t>~1.6 </a:t>
            </a:r>
            <a:r>
              <a:rPr lang="en-US" dirty="0"/>
              <a:t>absolute</a:t>
            </a:r>
            <a:r>
              <a:rPr lang="en-US" b="1" dirty="0">
                <a:solidFill>
                  <a:schemeClr val="accent1">
                    <a:lumMod val="60000"/>
                    <a:lumOff val="40000"/>
                  </a:schemeClr>
                </a:solidFill>
              </a:rPr>
              <a:t> </a:t>
            </a:r>
            <a:r>
              <a:rPr lang="en-US" dirty="0"/>
              <a:t>impact on the final prediction. The following features are </a:t>
            </a:r>
            <a:r>
              <a:rPr lang="en-US" b="1" dirty="0">
                <a:solidFill>
                  <a:schemeClr val="accent1">
                    <a:lumMod val="60000"/>
                    <a:lumOff val="40000"/>
                  </a:schemeClr>
                </a:solidFill>
              </a:rPr>
              <a:t>% Cross Listed Results (avg impact of 1.2) and # Reviews (avg impact of 0.8). </a:t>
            </a:r>
          </a:p>
          <a:p>
            <a:r>
              <a:rPr lang="en-US" b="1" dirty="0">
                <a:solidFill>
                  <a:srgbClr val="FF0000"/>
                </a:solidFill>
              </a:rPr>
              <a:t>% Templated Words have very little impact on the Ranking.</a:t>
            </a:r>
          </a:p>
        </p:txBody>
      </p:sp>
      <p:sp>
        <p:nvSpPr>
          <p:cNvPr id="3" name="Slide Number Placeholder 2">
            <a:extLst>
              <a:ext uri="{FF2B5EF4-FFF2-40B4-BE49-F238E27FC236}">
                <a16:creationId xmlns:a16="http://schemas.microsoft.com/office/drawing/2014/main" id="{8D3FE259-B742-148B-88EA-EAE84226FE5A}"/>
              </a:ext>
            </a:extLst>
          </p:cNvPr>
          <p:cNvSpPr>
            <a:spLocks noGrp="1"/>
          </p:cNvSpPr>
          <p:nvPr>
            <p:ph type="sldNum" sz="quarter" idx="12"/>
          </p:nvPr>
        </p:nvSpPr>
        <p:spPr/>
        <p:txBody>
          <a:bodyPr/>
          <a:lstStyle/>
          <a:p>
            <a:fld id="{B5CEABB6-07DC-46E8-9B57-56EC44A396E5}" type="slidenum">
              <a:rPr lang="en-US" smtClean="0"/>
              <a:pPr/>
              <a:t>5</a:t>
            </a:fld>
            <a:endParaRPr lang="en-US" dirty="0"/>
          </a:p>
        </p:txBody>
      </p:sp>
      <p:grpSp>
        <p:nvGrpSpPr>
          <p:cNvPr id="13" name="Group 12">
            <a:extLst>
              <a:ext uri="{FF2B5EF4-FFF2-40B4-BE49-F238E27FC236}">
                <a16:creationId xmlns:a16="http://schemas.microsoft.com/office/drawing/2014/main" id="{D68512EF-2C44-C5B6-D794-BDCEE94BEBF7}"/>
              </a:ext>
            </a:extLst>
          </p:cNvPr>
          <p:cNvGrpSpPr/>
          <p:nvPr/>
        </p:nvGrpSpPr>
        <p:grpSpPr>
          <a:xfrm>
            <a:off x="6021338" y="4471849"/>
            <a:ext cx="5623101" cy="2144031"/>
            <a:chOff x="6021338" y="4420093"/>
            <a:chExt cx="5623101" cy="2144031"/>
          </a:xfrm>
        </p:grpSpPr>
        <p:pic>
          <p:nvPicPr>
            <p:cNvPr id="5" name="Picture 4">
              <a:extLst>
                <a:ext uri="{FF2B5EF4-FFF2-40B4-BE49-F238E27FC236}">
                  <a16:creationId xmlns:a16="http://schemas.microsoft.com/office/drawing/2014/main" id="{C96F4253-4855-E0B2-E633-E3223F16DEB1}"/>
                </a:ext>
              </a:extLst>
            </p:cNvPr>
            <p:cNvPicPr>
              <a:picLocks noChangeAspect="1"/>
            </p:cNvPicPr>
            <p:nvPr/>
          </p:nvPicPr>
          <p:blipFill>
            <a:blip r:embed="rId3"/>
            <a:stretch>
              <a:fillRect/>
            </a:stretch>
          </p:blipFill>
          <p:spPr>
            <a:xfrm>
              <a:off x="6021338" y="4420093"/>
              <a:ext cx="5497802" cy="2144031"/>
            </a:xfrm>
            <a:prstGeom prst="rect">
              <a:avLst/>
            </a:prstGeom>
          </p:spPr>
        </p:pic>
        <p:sp>
          <p:nvSpPr>
            <p:cNvPr id="7" name="TextBox 6">
              <a:extLst>
                <a:ext uri="{FF2B5EF4-FFF2-40B4-BE49-F238E27FC236}">
                  <a16:creationId xmlns:a16="http://schemas.microsoft.com/office/drawing/2014/main" id="{95ACA250-5EB2-9B65-8710-40EE45EA33C5}"/>
                </a:ext>
              </a:extLst>
            </p:cNvPr>
            <p:cNvSpPr txBox="1"/>
            <p:nvPr/>
          </p:nvSpPr>
          <p:spPr>
            <a:xfrm>
              <a:off x="9307903" y="5583811"/>
              <a:ext cx="389850" cy="215444"/>
            </a:xfrm>
            <a:prstGeom prst="rect">
              <a:avLst/>
            </a:prstGeom>
            <a:noFill/>
          </p:spPr>
          <p:txBody>
            <a:bodyPr wrap="none" rtlCol="0">
              <a:spAutoFit/>
            </a:bodyPr>
            <a:lstStyle/>
            <a:p>
              <a:r>
                <a:rPr lang="en-US" sz="800" dirty="0"/>
                <a:t>0.79</a:t>
              </a:r>
            </a:p>
          </p:txBody>
        </p:sp>
        <p:sp>
          <p:nvSpPr>
            <p:cNvPr id="8" name="TextBox 7">
              <a:extLst>
                <a:ext uri="{FF2B5EF4-FFF2-40B4-BE49-F238E27FC236}">
                  <a16:creationId xmlns:a16="http://schemas.microsoft.com/office/drawing/2014/main" id="{DB502E2F-F162-BBD1-9E29-5BBC9878C05E}"/>
                </a:ext>
              </a:extLst>
            </p:cNvPr>
            <p:cNvSpPr txBox="1"/>
            <p:nvPr/>
          </p:nvSpPr>
          <p:spPr>
            <a:xfrm>
              <a:off x="11254589" y="4683793"/>
              <a:ext cx="389850" cy="215444"/>
            </a:xfrm>
            <a:prstGeom prst="rect">
              <a:avLst/>
            </a:prstGeom>
            <a:noFill/>
          </p:spPr>
          <p:txBody>
            <a:bodyPr wrap="none" rtlCol="0">
              <a:spAutoFit/>
            </a:bodyPr>
            <a:lstStyle/>
            <a:p>
              <a:r>
                <a:rPr lang="en-US" sz="800" dirty="0"/>
                <a:t>1.62</a:t>
              </a:r>
            </a:p>
          </p:txBody>
        </p:sp>
        <p:sp>
          <p:nvSpPr>
            <p:cNvPr id="9" name="TextBox 8">
              <a:extLst>
                <a:ext uri="{FF2B5EF4-FFF2-40B4-BE49-F238E27FC236}">
                  <a16:creationId xmlns:a16="http://schemas.microsoft.com/office/drawing/2014/main" id="{B06085B4-B1D1-761E-835C-9E0EF74EC098}"/>
                </a:ext>
              </a:extLst>
            </p:cNvPr>
            <p:cNvSpPr txBox="1"/>
            <p:nvPr/>
          </p:nvSpPr>
          <p:spPr>
            <a:xfrm>
              <a:off x="11107943" y="4994345"/>
              <a:ext cx="389850" cy="215444"/>
            </a:xfrm>
            <a:prstGeom prst="rect">
              <a:avLst/>
            </a:prstGeom>
            <a:noFill/>
          </p:spPr>
          <p:txBody>
            <a:bodyPr wrap="none" rtlCol="0">
              <a:spAutoFit/>
            </a:bodyPr>
            <a:lstStyle/>
            <a:p>
              <a:r>
                <a:rPr lang="en-US" sz="800" dirty="0"/>
                <a:t>1.57</a:t>
              </a:r>
            </a:p>
          </p:txBody>
        </p:sp>
        <p:sp>
          <p:nvSpPr>
            <p:cNvPr id="10" name="TextBox 9">
              <a:extLst>
                <a:ext uri="{FF2B5EF4-FFF2-40B4-BE49-F238E27FC236}">
                  <a16:creationId xmlns:a16="http://schemas.microsoft.com/office/drawing/2014/main" id="{C75537C3-C028-4D97-0C38-0151D2F13420}"/>
                </a:ext>
              </a:extLst>
            </p:cNvPr>
            <p:cNvSpPr txBox="1"/>
            <p:nvPr/>
          </p:nvSpPr>
          <p:spPr>
            <a:xfrm>
              <a:off x="10305687" y="5253133"/>
              <a:ext cx="389850" cy="215444"/>
            </a:xfrm>
            <a:prstGeom prst="rect">
              <a:avLst/>
            </a:prstGeom>
            <a:noFill/>
          </p:spPr>
          <p:txBody>
            <a:bodyPr wrap="none" rtlCol="0">
              <a:spAutoFit/>
            </a:bodyPr>
            <a:lstStyle/>
            <a:p>
              <a:r>
                <a:rPr lang="en-US" sz="800" dirty="0"/>
                <a:t>1.22</a:t>
              </a:r>
            </a:p>
          </p:txBody>
        </p:sp>
        <p:sp>
          <p:nvSpPr>
            <p:cNvPr id="11" name="TextBox 10">
              <a:extLst>
                <a:ext uri="{FF2B5EF4-FFF2-40B4-BE49-F238E27FC236}">
                  <a16:creationId xmlns:a16="http://schemas.microsoft.com/office/drawing/2014/main" id="{E8CA1F48-E9CB-1827-4D2C-80DD6A4E5292}"/>
                </a:ext>
              </a:extLst>
            </p:cNvPr>
            <p:cNvSpPr txBox="1"/>
            <p:nvPr/>
          </p:nvSpPr>
          <p:spPr>
            <a:xfrm>
              <a:off x="7519372" y="5874232"/>
              <a:ext cx="389850" cy="215444"/>
            </a:xfrm>
            <a:prstGeom prst="rect">
              <a:avLst/>
            </a:prstGeom>
            <a:noFill/>
          </p:spPr>
          <p:txBody>
            <a:bodyPr wrap="none" rtlCol="0">
              <a:spAutoFit/>
            </a:bodyPr>
            <a:lstStyle/>
            <a:p>
              <a:r>
                <a:rPr lang="en-US" sz="800" dirty="0"/>
                <a:t>0.03</a:t>
              </a:r>
            </a:p>
          </p:txBody>
        </p:sp>
      </p:grpSp>
    </p:spTree>
    <p:extLst>
      <p:ext uri="{BB962C8B-B14F-4D97-AF65-F5344CB8AC3E}">
        <p14:creationId xmlns:p14="http://schemas.microsoft.com/office/powerpoint/2010/main" val="2390678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0C883-7528-F9C5-D6FA-15EC059A3021}"/>
              </a:ext>
            </a:extLst>
          </p:cNvPr>
          <p:cNvSpPr>
            <a:spLocks noGrp="1"/>
          </p:cNvSpPr>
          <p:nvPr>
            <p:ph type="title"/>
          </p:nvPr>
        </p:nvSpPr>
        <p:spPr>
          <a:xfrm>
            <a:off x="762000" y="896112"/>
            <a:ext cx="10668000" cy="1325563"/>
          </a:xfrm>
        </p:spPr>
        <p:txBody>
          <a:bodyPr/>
          <a:lstStyle/>
          <a:p>
            <a:r>
              <a:rPr lang="en-US" dirty="0"/>
              <a:t>feature impact with direction</a:t>
            </a:r>
          </a:p>
        </p:txBody>
      </p:sp>
      <p:sp>
        <p:nvSpPr>
          <p:cNvPr id="3" name="Slide Number Placeholder 2">
            <a:extLst>
              <a:ext uri="{FF2B5EF4-FFF2-40B4-BE49-F238E27FC236}">
                <a16:creationId xmlns:a16="http://schemas.microsoft.com/office/drawing/2014/main" id="{8D3FE259-B742-148B-88EA-EAE84226FE5A}"/>
              </a:ext>
            </a:extLst>
          </p:cNvPr>
          <p:cNvSpPr>
            <a:spLocks noGrp="1"/>
          </p:cNvSpPr>
          <p:nvPr>
            <p:ph type="sldNum" sz="quarter" idx="12"/>
          </p:nvPr>
        </p:nvSpPr>
        <p:spPr/>
        <p:txBody>
          <a:bodyPr/>
          <a:lstStyle/>
          <a:p>
            <a:fld id="{B5CEABB6-07DC-46E8-9B57-56EC44A396E5}" type="slidenum">
              <a:rPr lang="en-US" smtClean="0"/>
              <a:pPr/>
              <a:t>6</a:t>
            </a:fld>
            <a:endParaRPr lang="en-US" dirty="0"/>
          </a:p>
        </p:txBody>
      </p:sp>
      <p:sp>
        <p:nvSpPr>
          <p:cNvPr id="7" name="Content Placeholder 2">
            <a:extLst>
              <a:ext uri="{FF2B5EF4-FFF2-40B4-BE49-F238E27FC236}">
                <a16:creationId xmlns:a16="http://schemas.microsoft.com/office/drawing/2014/main" id="{998729EA-9661-F1BD-5865-0B41F09473D3}"/>
              </a:ext>
            </a:extLst>
          </p:cNvPr>
          <p:cNvSpPr txBox="1">
            <a:spLocks/>
          </p:cNvSpPr>
          <p:nvPr/>
        </p:nvSpPr>
        <p:spPr>
          <a:xfrm>
            <a:off x="762002" y="1990454"/>
            <a:ext cx="9866539" cy="3635831"/>
          </a:xfrm>
          <a:prstGeom prst="rect">
            <a:avLst/>
          </a:prstGeom>
        </p:spPr>
        <p:txBody>
          <a:bodyPr/>
          <a:lstStyle>
            <a:lvl1pPr marL="228600" indent="-228600" algn="l" defTabSz="914400" rtl="0" eaLnBrk="1" latinLnBrk="0" hangingPunct="1">
              <a:lnSpc>
                <a:spcPct val="100000"/>
              </a:lnSpc>
              <a:spcBef>
                <a:spcPts val="0"/>
              </a:spcBef>
              <a:spcAft>
                <a:spcPts val="1200"/>
              </a:spcAft>
              <a:buFont typeface="Arial" panose="020B0604020202020204" pitchFamily="34" charset="0"/>
              <a:buChar char="•"/>
              <a:defRPr sz="1400" kern="1200">
                <a:solidFill>
                  <a:schemeClr val="tx1"/>
                </a:solidFill>
                <a:latin typeface="Avenir Next LT Pro (Body)"/>
                <a:ea typeface="+mn-ea"/>
                <a:cs typeface="+mn-cs"/>
              </a:defRPr>
            </a:lvl1pPr>
            <a:lvl2pPr marL="685800" indent="-228600" algn="l" defTabSz="914400" rtl="0" eaLnBrk="1" latinLnBrk="0" hangingPunct="1">
              <a:lnSpc>
                <a:spcPct val="100000"/>
              </a:lnSpc>
              <a:spcBef>
                <a:spcPts val="0"/>
              </a:spcBef>
              <a:spcAft>
                <a:spcPts val="1200"/>
              </a:spcAft>
              <a:buFont typeface="Arial" panose="020B0604020202020204" pitchFamily="34" charset="0"/>
              <a:buChar char="•"/>
              <a:defRPr sz="1400" kern="1200">
                <a:solidFill>
                  <a:schemeClr val="tx1"/>
                </a:solidFill>
                <a:latin typeface="Avenir Next LT Pro (Body)"/>
                <a:ea typeface="+mn-ea"/>
                <a:cs typeface="+mn-cs"/>
              </a:defRPr>
            </a:lvl2pPr>
            <a:lvl3pPr marL="1143000" indent="-228600" algn="l" defTabSz="914400" rtl="0" eaLnBrk="1" latinLnBrk="0" hangingPunct="1">
              <a:lnSpc>
                <a:spcPct val="100000"/>
              </a:lnSpc>
              <a:spcBef>
                <a:spcPts val="0"/>
              </a:spcBef>
              <a:spcAft>
                <a:spcPts val="1200"/>
              </a:spcAft>
              <a:buFont typeface="Arial" panose="020B0604020202020204" pitchFamily="34" charset="0"/>
              <a:buChar char="•"/>
              <a:defRPr sz="1400" kern="1200">
                <a:solidFill>
                  <a:schemeClr val="tx1"/>
                </a:solidFill>
                <a:latin typeface="Avenir Next LT Pro (Body)"/>
                <a:ea typeface="+mn-ea"/>
                <a:cs typeface="+mn-cs"/>
              </a:defRPr>
            </a:lvl3pPr>
            <a:lvl4pPr marL="1600200" indent="-228600" algn="l" defTabSz="914400" rtl="0" eaLnBrk="1" latinLnBrk="0" hangingPunct="1">
              <a:lnSpc>
                <a:spcPct val="100000"/>
              </a:lnSpc>
              <a:spcBef>
                <a:spcPts val="0"/>
              </a:spcBef>
              <a:spcAft>
                <a:spcPts val="1200"/>
              </a:spcAft>
              <a:buFont typeface="Arial" panose="020B0604020202020204" pitchFamily="34" charset="0"/>
              <a:buChar char="•"/>
              <a:defRPr sz="1400" kern="1200">
                <a:solidFill>
                  <a:schemeClr val="tx1"/>
                </a:solidFill>
                <a:latin typeface="Avenir Next LT Pro (Body)"/>
                <a:ea typeface="+mn-ea"/>
                <a:cs typeface="+mn-cs"/>
              </a:defRPr>
            </a:lvl4pPr>
            <a:lvl5pPr marL="2057400" indent="-228600" algn="l" defTabSz="914400" rtl="0" eaLnBrk="1" latinLnBrk="0" hangingPunct="1">
              <a:lnSpc>
                <a:spcPct val="100000"/>
              </a:lnSpc>
              <a:spcBef>
                <a:spcPts val="0"/>
              </a:spcBef>
              <a:spcAft>
                <a:spcPts val="1200"/>
              </a:spcAft>
              <a:buFont typeface="Arial" panose="020B0604020202020204" pitchFamily="34" charset="0"/>
              <a:buChar char="•"/>
              <a:defRPr sz="1400" kern="1200">
                <a:solidFill>
                  <a:schemeClr val="tx1"/>
                </a:solidFill>
                <a:latin typeface="Avenir Next LT Pro (Body)"/>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r>
              <a:rPr lang="en-US" dirty="0"/>
              <a:t>The </a:t>
            </a:r>
            <a:r>
              <a:rPr lang="en-US" dirty="0" err="1"/>
              <a:t>Beeswarm</a:t>
            </a:r>
            <a:r>
              <a:rPr lang="en-US" dirty="0"/>
              <a:t> plot provides a more detailed view of the SHAP values for each feature across all predictions. It shows </a:t>
            </a:r>
            <a:r>
              <a:rPr lang="en-US" b="1" dirty="0"/>
              <a:t>the distribution of SHAP values for each feature</a:t>
            </a:r>
            <a:r>
              <a:rPr lang="en-US" dirty="0"/>
              <a:t>, allowing you to see how each feature's value impacts the prediction for individual observations.</a:t>
            </a:r>
          </a:p>
          <a:p>
            <a:r>
              <a:rPr lang="en-US" dirty="0"/>
              <a:t>Except for % Templated Words, all other features have an almost evenly distributed SHAP values, meaning the contribution can be both positive or negative while predicting the Ranking. For the top two most impactful features as we saw on the previous slide, it turns out they have opposite impact on the target. </a:t>
            </a:r>
            <a:r>
              <a:rPr lang="en-US" b="1" dirty="0">
                <a:solidFill>
                  <a:schemeClr val="accent1">
                    <a:lumMod val="60000"/>
                    <a:lumOff val="40000"/>
                  </a:schemeClr>
                </a:solidFill>
              </a:rPr>
              <a:t>On average, the average distance between the providers shown on the search result page and the searcher </a:t>
            </a:r>
            <a:r>
              <a:rPr lang="en-US" altLang="zh-CN" b="1" dirty="0">
                <a:solidFill>
                  <a:schemeClr val="accent1">
                    <a:lumMod val="60000"/>
                    <a:lumOff val="40000"/>
                  </a:schemeClr>
                </a:solidFill>
              </a:rPr>
              <a:t>would have a negative impact on Google Rank.</a:t>
            </a:r>
            <a:endParaRPr lang="en-US" b="1" dirty="0">
              <a:solidFill>
                <a:schemeClr val="accent1">
                  <a:lumMod val="60000"/>
                  <a:lumOff val="40000"/>
                </a:schemeClr>
              </a:solidFill>
            </a:endParaRPr>
          </a:p>
        </p:txBody>
      </p:sp>
      <p:sp>
        <p:nvSpPr>
          <p:cNvPr id="11" name="TextBox 10">
            <a:extLst>
              <a:ext uri="{FF2B5EF4-FFF2-40B4-BE49-F238E27FC236}">
                <a16:creationId xmlns:a16="http://schemas.microsoft.com/office/drawing/2014/main" id="{C4D219AE-5DCD-45F1-CE08-0391DB51F6E2}"/>
              </a:ext>
            </a:extLst>
          </p:cNvPr>
          <p:cNvSpPr txBox="1"/>
          <p:nvPr/>
        </p:nvSpPr>
        <p:spPr>
          <a:xfrm>
            <a:off x="710244" y="4070533"/>
            <a:ext cx="4667160" cy="738664"/>
          </a:xfrm>
          <a:prstGeom prst="rect">
            <a:avLst/>
          </a:prstGeom>
          <a:noFill/>
        </p:spPr>
        <p:txBody>
          <a:bodyPr wrap="square">
            <a:spAutoFit/>
          </a:bodyPr>
          <a:lstStyle/>
          <a:p>
            <a:pPr marL="285750" indent="-285750">
              <a:spcAft>
                <a:spcPts val="600"/>
              </a:spcAft>
              <a:buFont typeface="Arial" panose="020B0604020202020204" pitchFamily="34" charset="0"/>
              <a:buChar char="•"/>
              <a:defRPr/>
            </a:pPr>
            <a:r>
              <a:rPr lang="en-US" sz="1400" b="1" dirty="0">
                <a:solidFill>
                  <a:srgbClr val="FF0000"/>
                </a:solidFill>
                <a:latin typeface="Avenir Next LT Pro (Body)"/>
              </a:rPr>
              <a:t>For % Templated Words, based on observations we have collected, it rarely provides any impact on Google Rank no matter positive or negative.</a:t>
            </a:r>
          </a:p>
        </p:txBody>
      </p:sp>
      <p:grpSp>
        <p:nvGrpSpPr>
          <p:cNvPr id="16" name="Group 15">
            <a:extLst>
              <a:ext uri="{FF2B5EF4-FFF2-40B4-BE49-F238E27FC236}">
                <a16:creationId xmlns:a16="http://schemas.microsoft.com/office/drawing/2014/main" id="{2B073134-6C6D-55A2-90A1-7C871EEE5E58}"/>
              </a:ext>
            </a:extLst>
          </p:cNvPr>
          <p:cNvGrpSpPr/>
          <p:nvPr/>
        </p:nvGrpSpPr>
        <p:grpSpPr>
          <a:xfrm>
            <a:off x="5558555" y="4090184"/>
            <a:ext cx="6334664" cy="2447594"/>
            <a:chOff x="5429160" y="4116064"/>
            <a:chExt cx="6334664" cy="2447594"/>
          </a:xfrm>
        </p:grpSpPr>
        <p:pic>
          <p:nvPicPr>
            <p:cNvPr id="5" name="Picture 4">
              <a:extLst>
                <a:ext uri="{FF2B5EF4-FFF2-40B4-BE49-F238E27FC236}">
                  <a16:creationId xmlns:a16="http://schemas.microsoft.com/office/drawing/2014/main" id="{4FEE38ED-61A4-638A-70D1-63875E59A3A1}"/>
                </a:ext>
              </a:extLst>
            </p:cNvPr>
            <p:cNvPicPr>
              <a:picLocks noChangeAspect="1"/>
            </p:cNvPicPr>
            <p:nvPr/>
          </p:nvPicPr>
          <p:blipFill>
            <a:blip r:embed="rId3"/>
            <a:stretch>
              <a:fillRect/>
            </a:stretch>
          </p:blipFill>
          <p:spPr>
            <a:xfrm>
              <a:off x="5429160" y="4116064"/>
              <a:ext cx="6334664" cy="2447594"/>
            </a:xfrm>
            <a:prstGeom prst="rect">
              <a:avLst/>
            </a:prstGeom>
          </p:spPr>
        </p:pic>
        <p:sp>
          <p:nvSpPr>
            <p:cNvPr id="6" name="TextBox 5">
              <a:extLst>
                <a:ext uri="{FF2B5EF4-FFF2-40B4-BE49-F238E27FC236}">
                  <a16:creationId xmlns:a16="http://schemas.microsoft.com/office/drawing/2014/main" id="{752E14CA-1F6F-4B0B-BB8A-1DDC847C076E}"/>
                </a:ext>
              </a:extLst>
            </p:cNvPr>
            <p:cNvSpPr txBox="1"/>
            <p:nvPr/>
          </p:nvSpPr>
          <p:spPr>
            <a:xfrm>
              <a:off x="10377575" y="5445793"/>
              <a:ext cx="449162" cy="215444"/>
            </a:xfrm>
            <a:prstGeom prst="rect">
              <a:avLst/>
            </a:prstGeom>
            <a:noFill/>
          </p:spPr>
          <p:txBody>
            <a:bodyPr wrap="none" rtlCol="0">
              <a:spAutoFit/>
            </a:bodyPr>
            <a:lstStyle/>
            <a:p>
              <a:r>
                <a:rPr lang="en-US" sz="800" dirty="0"/>
                <a:t>0.003</a:t>
              </a:r>
            </a:p>
          </p:txBody>
        </p:sp>
        <p:sp>
          <p:nvSpPr>
            <p:cNvPr id="9" name="TextBox 8">
              <a:extLst>
                <a:ext uri="{FF2B5EF4-FFF2-40B4-BE49-F238E27FC236}">
                  <a16:creationId xmlns:a16="http://schemas.microsoft.com/office/drawing/2014/main" id="{6A07AE73-6AF2-36FF-6212-0E83B556F4F4}"/>
                </a:ext>
              </a:extLst>
            </p:cNvPr>
            <p:cNvSpPr txBox="1"/>
            <p:nvPr/>
          </p:nvSpPr>
          <p:spPr>
            <a:xfrm>
              <a:off x="10922212" y="4442900"/>
              <a:ext cx="389850" cy="215444"/>
            </a:xfrm>
            <a:prstGeom prst="rect">
              <a:avLst/>
            </a:prstGeom>
            <a:noFill/>
          </p:spPr>
          <p:txBody>
            <a:bodyPr wrap="none" rtlCol="0">
              <a:spAutoFit/>
            </a:bodyPr>
            <a:lstStyle/>
            <a:p>
              <a:r>
                <a:rPr lang="en-US" sz="800" dirty="0"/>
                <a:t>0.85</a:t>
              </a:r>
            </a:p>
          </p:txBody>
        </p:sp>
        <p:sp>
          <p:nvSpPr>
            <p:cNvPr id="10" name="TextBox 9">
              <a:extLst>
                <a:ext uri="{FF2B5EF4-FFF2-40B4-BE49-F238E27FC236}">
                  <a16:creationId xmlns:a16="http://schemas.microsoft.com/office/drawing/2014/main" id="{F0730F47-4362-3242-5A7E-066B80CB303A}"/>
                </a:ext>
              </a:extLst>
            </p:cNvPr>
            <p:cNvSpPr txBox="1"/>
            <p:nvPr/>
          </p:nvSpPr>
          <p:spPr>
            <a:xfrm>
              <a:off x="10743594" y="4760510"/>
              <a:ext cx="481222" cy="215444"/>
            </a:xfrm>
            <a:prstGeom prst="rect">
              <a:avLst/>
            </a:prstGeom>
            <a:noFill/>
          </p:spPr>
          <p:txBody>
            <a:bodyPr wrap="none" rtlCol="0">
              <a:spAutoFit/>
            </a:bodyPr>
            <a:lstStyle/>
            <a:p>
              <a:r>
                <a:rPr lang="en-US" sz="800" dirty="0"/>
                <a:t>-0.009</a:t>
              </a:r>
            </a:p>
          </p:txBody>
        </p:sp>
        <p:sp>
          <p:nvSpPr>
            <p:cNvPr id="12" name="TextBox 11">
              <a:extLst>
                <a:ext uri="{FF2B5EF4-FFF2-40B4-BE49-F238E27FC236}">
                  <a16:creationId xmlns:a16="http://schemas.microsoft.com/office/drawing/2014/main" id="{17379D84-94F1-1237-7D97-FBB2F1B4CE53}"/>
                </a:ext>
              </a:extLst>
            </p:cNvPr>
            <p:cNvSpPr txBox="1"/>
            <p:nvPr/>
          </p:nvSpPr>
          <p:spPr>
            <a:xfrm>
              <a:off x="10550796" y="5106791"/>
              <a:ext cx="449162" cy="215444"/>
            </a:xfrm>
            <a:prstGeom prst="rect">
              <a:avLst/>
            </a:prstGeom>
            <a:noFill/>
          </p:spPr>
          <p:txBody>
            <a:bodyPr wrap="none" rtlCol="0">
              <a:spAutoFit/>
            </a:bodyPr>
            <a:lstStyle/>
            <a:p>
              <a:r>
                <a:rPr lang="en-US" sz="800" dirty="0"/>
                <a:t>0.011</a:t>
              </a:r>
            </a:p>
          </p:txBody>
        </p:sp>
        <p:sp>
          <p:nvSpPr>
            <p:cNvPr id="15" name="TextBox 14">
              <a:extLst>
                <a:ext uri="{FF2B5EF4-FFF2-40B4-BE49-F238E27FC236}">
                  <a16:creationId xmlns:a16="http://schemas.microsoft.com/office/drawing/2014/main" id="{C9475C2C-CFDD-80C4-8A98-CBBA515C78CF}"/>
                </a:ext>
              </a:extLst>
            </p:cNvPr>
            <p:cNvSpPr txBox="1"/>
            <p:nvPr/>
          </p:nvSpPr>
          <p:spPr>
            <a:xfrm>
              <a:off x="9481121" y="5746444"/>
              <a:ext cx="449162" cy="215444"/>
            </a:xfrm>
            <a:prstGeom prst="rect">
              <a:avLst/>
            </a:prstGeom>
            <a:noFill/>
          </p:spPr>
          <p:txBody>
            <a:bodyPr wrap="none" rtlCol="0">
              <a:spAutoFit/>
            </a:bodyPr>
            <a:lstStyle/>
            <a:p>
              <a:r>
                <a:rPr lang="en-US" sz="800" dirty="0"/>
                <a:t>0.002</a:t>
              </a:r>
            </a:p>
          </p:txBody>
        </p:sp>
      </p:grpSp>
    </p:spTree>
    <p:extLst>
      <p:ext uri="{BB962C8B-B14F-4D97-AF65-F5344CB8AC3E}">
        <p14:creationId xmlns:p14="http://schemas.microsoft.com/office/powerpoint/2010/main" val="1008785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0C883-7528-F9C5-D6FA-15EC059A3021}"/>
              </a:ext>
            </a:extLst>
          </p:cNvPr>
          <p:cNvSpPr>
            <a:spLocks noGrp="1"/>
          </p:cNvSpPr>
          <p:nvPr>
            <p:ph type="title"/>
          </p:nvPr>
        </p:nvSpPr>
        <p:spPr>
          <a:xfrm>
            <a:off x="762000" y="896112"/>
            <a:ext cx="10668000" cy="1325563"/>
          </a:xfrm>
        </p:spPr>
        <p:txBody>
          <a:bodyPr/>
          <a:lstStyle/>
          <a:p>
            <a:r>
              <a:rPr lang="en-US" dirty="0"/>
              <a:t>Proposed new feature</a:t>
            </a:r>
          </a:p>
        </p:txBody>
      </p:sp>
      <p:sp>
        <p:nvSpPr>
          <p:cNvPr id="6" name="Text Placeholder 5">
            <a:extLst>
              <a:ext uri="{FF2B5EF4-FFF2-40B4-BE49-F238E27FC236}">
                <a16:creationId xmlns:a16="http://schemas.microsoft.com/office/drawing/2014/main" id="{3A7E69BA-FC91-08A5-671F-B53E6E989C6F}"/>
              </a:ext>
            </a:extLst>
          </p:cNvPr>
          <p:cNvSpPr>
            <a:spLocks noGrp="1"/>
          </p:cNvSpPr>
          <p:nvPr>
            <p:ph type="body" sz="quarter" idx="13"/>
          </p:nvPr>
        </p:nvSpPr>
        <p:spPr>
          <a:xfrm>
            <a:off x="660050" y="2826296"/>
            <a:ext cx="10536725" cy="3530053"/>
          </a:xfrm>
        </p:spPr>
        <p:txBody>
          <a:bodyPr>
            <a:normAutofit/>
          </a:bodyPr>
          <a:lstStyle/>
          <a:p>
            <a:pPr marL="0" indent="0">
              <a:buNone/>
            </a:pPr>
            <a:r>
              <a:rPr lang="en-US" sz="1400" dirty="0"/>
              <a:t>“Research suggests that content over 2000 words gets more top ten positions in Google search engine rankings.”[1]</a:t>
            </a:r>
          </a:p>
          <a:p>
            <a:r>
              <a:rPr lang="en-US" sz="1400" b="1" dirty="0"/>
              <a:t>Proposed New Feature: </a:t>
            </a:r>
            <a:r>
              <a:rPr lang="en-US" sz="1400" dirty="0"/>
              <a:t>Length of Content</a:t>
            </a:r>
          </a:p>
          <a:p>
            <a:r>
              <a:rPr lang="en-US" sz="1400" b="1" dirty="0"/>
              <a:t>Impact on Rankings</a:t>
            </a:r>
            <a:r>
              <a:rPr lang="en-US" sz="1400" dirty="0"/>
              <a:t>: The Length of Content will improve the rankings of the landing pages by 1 position on the Google SERP. </a:t>
            </a:r>
          </a:p>
          <a:p>
            <a:r>
              <a:rPr lang="en-US" sz="1400" b="1" dirty="0"/>
              <a:t>Impressions:</a:t>
            </a:r>
            <a:r>
              <a:rPr lang="en-US" sz="1400" dirty="0"/>
              <a:t> Each URL in the dataset receives 1,000 impressions per month.</a:t>
            </a:r>
          </a:p>
          <a:p>
            <a:r>
              <a:rPr lang="en-US" sz="1400" b="1" dirty="0"/>
              <a:t>CTR Improvement: </a:t>
            </a:r>
            <a:r>
              <a:rPr lang="en-US" sz="1400" dirty="0"/>
              <a:t>A 1-position improvement in ranking is associated with a 1% increase in CTR. Thus, with the proposed feature, the expected increase in CTR for our landing pages would be:</a:t>
            </a:r>
          </a:p>
          <a:p>
            <a:r>
              <a:rPr lang="en-US" sz="1400" b="1" dirty="0"/>
              <a:t>Current CTR: </a:t>
            </a:r>
            <a:r>
              <a:rPr lang="en-US" sz="1400" dirty="0"/>
              <a:t>Assuming the current CTR for the 5th position is 5%.</a:t>
            </a:r>
          </a:p>
          <a:p>
            <a:r>
              <a:rPr lang="en-US" sz="1400" b="1" dirty="0"/>
              <a:t>New CTR: </a:t>
            </a:r>
            <a:r>
              <a:rPr lang="en-US" sz="1400" dirty="0"/>
              <a:t>This would increase to 6% (5% + 1%).</a:t>
            </a:r>
          </a:p>
          <a:p>
            <a:r>
              <a:rPr lang="en-US" sz="1400" b="1" dirty="0"/>
              <a:t>Booking Conversion Rate: </a:t>
            </a:r>
            <a:r>
              <a:rPr lang="en-US" sz="1400" dirty="0"/>
              <a:t>The conversion rate from an SEO landing page to booking is 20%.</a:t>
            </a:r>
          </a:p>
        </p:txBody>
      </p:sp>
      <p:sp>
        <p:nvSpPr>
          <p:cNvPr id="3" name="Slide Number Placeholder 2">
            <a:extLst>
              <a:ext uri="{FF2B5EF4-FFF2-40B4-BE49-F238E27FC236}">
                <a16:creationId xmlns:a16="http://schemas.microsoft.com/office/drawing/2014/main" id="{8D3FE259-B742-148B-88EA-EAE84226FE5A}"/>
              </a:ext>
            </a:extLst>
          </p:cNvPr>
          <p:cNvSpPr>
            <a:spLocks noGrp="1"/>
          </p:cNvSpPr>
          <p:nvPr>
            <p:ph type="sldNum" sz="quarter" idx="12"/>
          </p:nvPr>
        </p:nvSpPr>
        <p:spPr/>
        <p:txBody>
          <a:bodyPr/>
          <a:lstStyle/>
          <a:p>
            <a:fld id="{B5CEABB6-07DC-46E8-9B57-56EC44A396E5}" type="slidenum">
              <a:rPr lang="en-US" smtClean="0"/>
              <a:pPr/>
              <a:t>7</a:t>
            </a:fld>
            <a:endParaRPr lang="en-US" dirty="0"/>
          </a:p>
        </p:txBody>
      </p:sp>
      <p:pic>
        <p:nvPicPr>
          <p:cNvPr id="5" name="Picture 4">
            <a:extLst>
              <a:ext uri="{FF2B5EF4-FFF2-40B4-BE49-F238E27FC236}">
                <a16:creationId xmlns:a16="http://schemas.microsoft.com/office/drawing/2014/main" id="{CC5FABF0-4BED-B361-2C6D-0F659E4DCC58}"/>
              </a:ext>
            </a:extLst>
          </p:cNvPr>
          <p:cNvPicPr>
            <a:picLocks noChangeAspect="1"/>
          </p:cNvPicPr>
          <p:nvPr/>
        </p:nvPicPr>
        <p:blipFill>
          <a:blip r:embed="rId3"/>
          <a:stretch>
            <a:fillRect/>
          </a:stretch>
        </p:blipFill>
        <p:spPr>
          <a:xfrm>
            <a:off x="8435836" y="685782"/>
            <a:ext cx="3470946" cy="2140515"/>
          </a:xfrm>
          <a:prstGeom prst="rect">
            <a:avLst/>
          </a:prstGeom>
        </p:spPr>
      </p:pic>
    </p:spTree>
    <p:extLst>
      <p:ext uri="{BB962C8B-B14F-4D97-AF65-F5344CB8AC3E}">
        <p14:creationId xmlns:p14="http://schemas.microsoft.com/office/powerpoint/2010/main" val="390721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0C883-7528-F9C5-D6FA-15EC059A3021}"/>
              </a:ext>
            </a:extLst>
          </p:cNvPr>
          <p:cNvSpPr>
            <a:spLocks noGrp="1"/>
          </p:cNvSpPr>
          <p:nvPr>
            <p:ph type="title"/>
          </p:nvPr>
        </p:nvSpPr>
        <p:spPr>
          <a:xfrm>
            <a:off x="762000" y="896112"/>
            <a:ext cx="10668000" cy="1325563"/>
          </a:xfrm>
        </p:spPr>
        <p:txBody>
          <a:bodyPr/>
          <a:lstStyle/>
          <a:p>
            <a:r>
              <a:rPr lang="en-US" dirty="0"/>
              <a:t>A/B Test on new feature impact</a:t>
            </a:r>
          </a:p>
        </p:txBody>
      </p:sp>
      <p:sp>
        <p:nvSpPr>
          <p:cNvPr id="6" name="Text Placeholder 5">
            <a:extLst>
              <a:ext uri="{FF2B5EF4-FFF2-40B4-BE49-F238E27FC236}">
                <a16:creationId xmlns:a16="http://schemas.microsoft.com/office/drawing/2014/main" id="{3A7E69BA-FC91-08A5-671F-B53E6E989C6F}"/>
              </a:ext>
            </a:extLst>
          </p:cNvPr>
          <p:cNvSpPr>
            <a:spLocks noGrp="1"/>
          </p:cNvSpPr>
          <p:nvPr>
            <p:ph type="body" sz="quarter" idx="13"/>
          </p:nvPr>
        </p:nvSpPr>
        <p:spPr>
          <a:xfrm>
            <a:off x="549244" y="1729603"/>
            <a:ext cx="11642756" cy="5137023"/>
          </a:xfrm>
        </p:spPr>
        <p:txBody>
          <a:bodyPr>
            <a:noAutofit/>
          </a:bodyPr>
          <a:lstStyle/>
          <a:p>
            <a:pPr marL="0" indent="0" algn="l">
              <a:lnSpc>
                <a:spcPts val="1500"/>
              </a:lnSpc>
              <a:buNone/>
            </a:pPr>
            <a:r>
              <a:rPr lang="en-US" altLang="zh-CN" sz="1400" b="0" i="0" u="none" strike="noStrike" baseline="0" dirty="0"/>
              <a:t>Assuming it is possible to separate control and test groups, and conversion rate is a valid indicator of Google Rank, A/B test is a good way to set up the measurement for the impact of the new feature. Assuming we are testing for one or one type of listing of specialists, we can define below requirements with metrics mentioned in the previous slide.</a:t>
            </a:r>
          </a:p>
          <a:p>
            <a:pPr marL="0" indent="0" algn="l">
              <a:lnSpc>
                <a:spcPts val="1500"/>
              </a:lnSpc>
              <a:buNone/>
            </a:pPr>
            <a:r>
              <a:rPr lang="en-US" altLang="zh-CN" sz="1400" b="1" i="0" u="none" strike="noStrike" baseline="0" dirty="0"/>
              <a:t>Desired Metrics</a:t>
            </a:r>
          </a:p>
          <a:p>
            <a:pPr algn="l">
              <a:lnSpc>
                <a:spcPts val="1500"/>
              </a:lnSpc>
            </a:pPr>
            <a:r>
              <a:rPr lang="en-US" sz="1400" b="1" dirty="0"/>
              <a:t>Statistical Power</a:t>
            </a:r>
            <a:r>
              <a:rPr lang="en-US" sz="1400" dirty="0"/>
              <a:t>: Generally, a power </a:t>
            </a:r>
            <a:r>
              <a:rPr lang="en-US" b="1" dirty="0">
                <a:solidFill>
                  <a:schemeClr val="accent1">
                    <a:lumMod val="60000"/>
                    <a:lumOff val="40000"/>
                  </a:schemeClr>
                </a:solidFill>
              </a:rPr>
              <a:t>of 80% </a:t>
            </a:r>
            <a:r>
              <a:rPr lang="en-US" sz="1400" dirty="0"/>
              <a:t>is commonly used, which means there is an 80% chance of detecting a true effect if it exists.</a:t>
            </a:r>
            <a:endParaRPr lang="en-US" altLang="zh-CN" sz="1400" b="0" i="0" u="none" strike="noStrike" baseline="0" dirty="0"/>
          </a:p>
          <a:p>
            <a:pPr>
              <a:lnSpc>
                <a:spcPts val="1500"/>
              </a:lnSpc>
            </a:pPr>
            <a:r>
              <a:rPr lang="en-US" sz="1400" b="1" dirty="0"/>
              <a:t>Significance Level: </a:t>
            </a:r>
            <a:r>
              <a:rPr lang="en-US" sz="1400" dirty="0"/>
              <a:t>Typically set at </a:t>
            </a:r>
            <a:r>
              <a:rPr lang="en-US" b="1" dirty="0">
                <a:solidFill>
                  <a:schemeClr val="accent1">
                    <a:lumMod val="60000"/>
                    <a:lumOff val="40000"/>
                  </a:schemeClr>
                </a:solidFill>
              </a:rPr>
              <a:t>0.05 (5%), </a:t>
            </a:r>
            <a:r>
              <a:rPr lang="en-US" sz="1400" dirty="0"/>
              <a:t>this is the probability of rejecting the null hypothesis when it is true.</a:t>
            </a:r>
          </a:p>
          <a:p>
            <a:r>
              <a:rPr lang="en-US" sz="1400" b="1" dirty="0"/>
              <a:t>Effect Size: </a:t>
            </a:r>
            <a:r>
              <a:rPr lang="en-US" sz="1400" dirty="0"/>
              <a:t>This is the minimum difference you expect to see between the control (A) and treatment (B) groups. Assuming it’s </a:t>
            </a:r>
            <a:r>
              <a:rPr lang="en-US" b="1" dirty="0">
                <a:solidFill>
                  <a:schemeClr val="accent1">
                    <a:lumMod val="60000"/>
                    <a:lumOff val="40000"/>
                  </a:schemeClr>
                </a:solidFill>
              </a:rPr>
              <a:t>5%.</a:t>
            </a:r>
          </a:p>
          <a:p>
            <a:pPr>
              <a:lnSpc>
                <a:spcPts val="1500"/>
              </a:lnSpc>
            </a:pPr>
            <a:r>
              <a:rPr lang="en-US" sz="1400" b="1" dirty="0"/>
              <a:t>Baseline Conversion Rate: </a:t>
            </a:r>
            <a:r>
              <a:rPr lang="en-US" sz="1400" dirty="0"/>
              <a:t>Conversion rate for control group. Assuming it’s </a:t>
            </a:r>
            <a:r>
              <a:rPr lang="en-US" b="1" dirty="0">
                <a:solidFill>
                  <a:schemeClr val="accent1">
                    <a:lumMod val="60000"/>
                    <a:lumOff val="40000"/>
                  </a:schemeClr>
                </a:solidFill>
              </a:rPr>
              <a:t>23%. </a:t>
            </a:r>
            <a:r>
              <a:rPr lang="en-US" sz="1400" dirty="0"/>
              <a:t>Given the desired effect size is 5%,</a:t>
            </a:r>
            <a:r>
              <a:rPr lang="zh-CN" altLang="en-US" sz="1400" dirty="0"/>
              <a:t> </a:t>
            </a:r>
            <a:r>
              <a:rPr lang="en-US" altLang="zh-CN" sz="1400" dirty="0"/>
              <a:t>then</a:t>
            </a:r>
            <a:r>
              <a:rPr lang="zh-CN" altLang="en-US" sz="1400" dirty="0"/>
              <a:t> </a:t>
            </a:r>
            <a:r>
              <a:rPr lang="en-US" altLang="zh-CN" sz="1400" dirty="0"/>
              <a:t>the</a:t>
            </a:r>
            <a:r>
              <a:rPr lang="zh-CN" altLang="en-US" sz="1400" dirty="0"/>
              <a:t> </a:t>
            </a:r>
            <a:r>
              <a:rPr lang="en-US" altLang="zh-CN" sz="1400" dirty="0"/>
              <a:t>test</a:t>
            </a:r>
            <a:r>
              <a:rPr lang="zh-CN" altLang="en-US" sz="1400" dirty="0"/>
              <a:t> </a:t>
            </a:r>
            <a:r>
              <a:rPr lang="en-US" altLang="zh-CN" sz="1400" dirty="0"/>
              <a:t>group</a:t>
            </a:r>
            <a:r>
              <a:rPr lang="zh-CN" altLang="en-US" sz="1400" dirty="0"/>
              <a:t> </a:t>
            </a:r>
            <a:r>
              <a:rPr lang="en-US" altLang="zh-CN" sz="1400" dirty="0"/>
              <a:t>conversion</a:t>
            </a:r>
            <a:r>
              <a:rPr lang="zh-CN" altLang="en-US" sz="1400" dirty="0"/>
              <a:t> </a:t>
            </a:r>
            <a:r>
              <a:rPr lang="en-US" altLang="zh-CN" sz="1400" dirty="0"/>
              <a:t>rate</a:t>
            </a:r>
            <a:r>
              <a:rPr lang="zh-CN" altLang="en-US" sz="1400" dirty="0"/>
              <a:t> </a:t>
            </a:r>
            <a:r>
              <a:rPr lang="en-US" altLang="zh-CN" sz="1400" dirty="0"/>
              <a:t>is</a:t>
            </a:r>
            <a:r>
              <a:rPr lang="zh-CN" altLang="en-US" sz="1400" dirty="0"/>
              <a:t> </a:t>
            </a:r>
            <a:r>
              <a:rPr lang="en-US" altLang="zh-CN" b="1" dirty="0">
                <a:solidFill>
                  <a:schemeClr val="accent1">
                    <a:lumMod val="60000"/>
                    <a:lumOff val="40000"/>
                  </a:schemeClr>
                </a:solidFill>
              </a:rPr>
              <a:t>28%.</a:t>
            </a:r>
            <a:r>
              <a:rPr lang="zh-CN" altLang="en-US" sz="1400" dirty="0"/>
              <a:t> </a:t>
            </a:r>
            <a:endParaRPr lang="en-US" altLang="zh-CN" sz="1400" dirty="0"/>
          </a:p>
          <a:p>
            <a:pPr>
              <a:lnSpc>
                <a:spcPts val="1500"/>
              </a:lnSpc>
            </a:pPr>
            <a:r>
              <a:rPr lang="en-US" sz="1400" b="1" dirty="0"/>
              <a:t>Sample </a:t>
            </a:r>
            <a:r>
              <a:rPr lang="en-US" altLang="zh-CN" sz="1400" b="1" dirty="0"/>
              <a:t>S</a:t>
            </a:r>
            <a:r>
              <a:rPr lang="en-US" sz="1400" b="1" dirty="0"/>
              <a:t>ize:</a:t>
            </a:r>
            <a:r>
              <a:rPr lang="en-US" sz="1400" dirty="0"/>
              <a:t> </a:t>
            </a:r>
            <a:r>
              <a:rPr lang="en-US" b="1" dirty="0">
                <a:solidFill>
                  <a:schemeClr val="accent1">
                    <a:lumMod val="60000"/>
                    <a:lumOff val="40000"/>
                  </a:schemeClr>
                </a:solidFill>
              </a:rPr>
              <a:t>1188</a:t>
            </a:r>
            <a:r>
              <a:rPr lang="en-US" sz="1400" dirty="0"/>
              <a:t> (calculated)</a:t>
            </a:r>
          </a:p>
          <a:p>
            <a:pPr>
              <a:lnSpc>
                <a:spcPts val="1500"/>
              </a:lnSpc>
            </a:pPr>
            <a:r>
              <a:rPr lang="en-US" sz="1400" b="1" dirty="0"/>
              <a:t>Duration of the Experiment: </a:t>
            </a:r>
            <a:r>
              <a:rPr lang="en-US" b="1" dirty="0">
                <a:solidFill>
                  <a:schemeClr val="accent1">
                    <a:lumMod val="60000"/>
                    <a:lumOff val="40000"/>
                  </a:schemeClr>
                </a:solidFill>
              </a:rPr>
              <a:t>2.5 months </a:t>
            </a:r>
            <a:r>
              <a:rPr lang="en-US" sz="1400" dirty="0"/>
              <a:t>(calculated)</a:t>
            </a:r>
          </a:p>
          <a:p>
            <a:pPr marL="0" indent="0">
              <a:lnSpc>
                <a:spcPts val="1500"/>
              </a:lnSpc>
              <a:buNone/>
            </a:pPr>
            <a:r>
              <a:rPr lang="en-US" sz="1400" b="1" dirty="0"/>
              <a:t>Implementation</a:t>
            </a:r>
            <a:endParaRPr lang="en-US" sz="1400" dirty="0"/>
          </a:p>
          <a:p>
            <a:pPr>
              <a:lnSpc>
                <a:spcPts val="1500"/>
              </a:lnSpc>
              <a:buFont typeface="Arial" panose="020B0604020202020204" pitchFamily="34" charset="0"/>
              <a:buChar char="•"/>
            </a:pPr>
            <a:r>
              <a:rPr lang="en-US" sz="1400" dirty="0"/>
              <a:t>The Attracts backlinks feature will be rolled out to a sample of new users while existing users will continue to access the current version of the landing pages. We will collect data on user interactions for both groups over 2.5 months, ensuring we have enough data for robust statistical analysis.</a:t>
            </a:r>
          </a:p>
          <a:p>
            <a:pPr>
              <a:lnSpc>
                <a:spcPts val="1500"/>
              </a:lnSpc>
              <a:buFont typeface="Arial" panose="020B0604020202020204" pitchFamily="34" charset="0"/>
              <a:buChar char="•"/>
            </a:pPr>
            <a:r>
              <a:rPr lang="en-US" sz="1400" dirty="0"/>
              <a:t>We will use a statistical test, such as a two-tailed t-test or chi-square test, to determine if the observed difference in conversion rates is statistically significant. The test will help us assess whether the feature change has a meaningful impact on user behavior, based on the predetermined significance level (p-value &lt; 0.05) and desired power of 80%.</a:t>
            </a:r>
          </a:p>
        </p:txBody>
      </p:sp>
      <p:sp>
        <p:nvSpPr>
          <p:cNvPr id="3" name="Slide Number Placeholder 2">
            <a:extLst>
              <a:ext uri="{FF2B5EF4-FFF2-40B4-BE49-F238E27FC236}">
                <a16:creationId xmlns:a16="http://schemas.microsoft.com/office/drawing/2014/main" id="{8D3FE259-B742-148B-88EA-EAE84226FE5A}"/>
              </a:ext>
            </a:extLst>
          </p:cNvPr>
          <p:cNvSpPr>
            <a:spLocks noGrp="1"/>
          </p:cNvSpPr>
          <p:nvPr>
            <p:ph type="sldNum" sz="quarter" idx="12"/>
          </p:nvPr>
        </p:nvSpPr>
        <p:spPr/>
        <p:txBody>
          <a:bodyPr/>
          <a:lstStyle/>
          <a:p>
            <a:fld id="{B5CEABB6-07DC-46E8-9B57-56EC44A396E5}" type="slidenum">
              <a:rPr lang="en-US" smtClean="0"/>
              <a:pPr/>
              <a:t>8</a:t>
            </a:fld>
            <a:endParaRPr lang="en-US" dirty="0"/>
          </a:p>
        </p:txBody>
      </p:sp>
    </p:spTree>
    <p:extLst>
      <p:ext uri="{BB962C8B-B14F-4D97-AF65-F5344CB8AC3E}">
        <p14:creationId xmlns:p14="http://schemas.microsoft.com/office/powerpoint/2010/main" val="3088245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0C883-7528-F9C5-D6FA-15EC059A3021}"/>
              </a:ext>
            </a:extLst>
          </p:cNvPr>
          <p:cNvSpPr>
            <a:spLocks noGrp="1"/>
          </p:cNvSpPr>
          <p:nvPr>
            <p:ph type="title"/>
          </p:nvPr>
        </p:nvSpPr>
        <p:spPr>
          <a:xfrm>
            <a:off x="762000" y="896112"/>
            <a:ext cx="10668000" cy="1325563"/>
          </a:xfrm>
        </p:spPr>
        <p:txBody>
          <a:bodyPr/>
          <a:lstStyle/>
          <a:p>
            <a:r>
              <a:rPr lang="en-US" dirty="0"/>
              <a:t>Alternatives for a/b test</a:t>
            </a:r>
          </a:p>
        </p:txBody>
      </p:sp>
      <p:sp>
        <p:nvSpPr>
          <p:cNvPr id="6" name="Text Placeholder 5">
            <a:extLst>
              <a:ext uri="{FF2B5EF4-FFF2-40B4-BE49-F238E27FC236}">
                <a16:creationId xmlns:a16="http://schemas.microsoft.com/office/drawing/2014/main" id="{3A7E69BA-FC91-08A5-671F-B53E6E989C6F}"/>
              </a:ext>
            </a:extLst>
          </p:cNvPr>
          <p:cNvSpPr>
            <a:spLocks noGrp="1"/>
          </p:cNvSpPr>
          <p:nvPr>
            <p:ph type="body" sz="quarter" idx="13"/>
          </p:nvPr>
        </p:nvSpPr>
        <p:spPr>
          <a:xfrm>
            <a:off x="762000" y="1635392"/>
            <a:ext cx="11176958" cy="3737541"/>
          </a:xfrm>
        </p:spPr>
        <p:txBody>
          <a:bodyPr>
            <a:normAutofit/>
          </a:bodyPr>
          <a:lstStyle/>
          <a:p>
            <a:r>
              <a:rPr lang="en-US" b="1" dirty="0">
                <a:solidFill>
                  <a:srgbClr val="FF0000"/>
                </a:solidFill>
              </a:rPr>
              <a:t>For SEO, A/B tests encounter challenges due to changes in search engine behavior and spillover effects. </a:t>
            </a:r>
            <a:r>
              <a:rPr lang="en-US" dirty="0"/>
              <a:t>When search engines detect new features on landing pages in the test group, it can affect rankings and traffic, complicating the isolation of the change’s impact. Furthermore, users may see both treated and untreated listings in the same search results, introducing competition between control and test pages and complicating the evaluation of the test.</a:t>
            </a:r>
          </a:p>
          <a:p>
            <a:r>
              <a:rPr lang="en-US" sz="1400" dirty="0"/>
              <a:t>To avoid these issues, a geo experiment or synthetic control experiment is more suitable. By separating test and control groups geographically, we minimize overlap in search results and ensure cleaner data. </a:t>
            </a:r>
            <a:r>
              <a:rPr lang="en-US" sz="1400" b="1" dirty="0">
                <a:solidFill>
                  <a:schemeClr val="accent1">
                    <a:lumMod val="60000"/>
                    <a:lumOff val="40000"/>
                  </a:schemeClr>
                </a:solidFill>
              </a:rPr>
              <a:t>Geo experiment compares regions where the new feature is implemented against those where it is not, providing clearer insights into rankings and conversion impact. </a:t>
            </a:r>
            <a:r>
              <a:rPr lang="en-US" dirty="0"/>
              <a:t>Geo experiments require selected locations to be equivalent. If states/city isn’t doable, </a:t>
            </a:r>
            <a:r>
              <a:rPr lang="en-US" sz="1400" b="1" dirty="0">
                <a:solidFill>
                  <a:schemeClr val="accent1">
                    <a:lumMod val="60000"/>
                    <a:lumOff val="40000"/>
                  </a:schemeClr>
                </a:solidFill>
              </a:rPr>
              <a:t>considering DMA level is another option.</a:t>
            </a:r>
          </a:p>
          <a:p>
            <a:r>
              <a:rPr lang="en-US" sz="1400" dirty="0"/>
              <a:t>If a geo-lift study isn’t feasible, </a:t>
            </a:r>
            <a:r>
              <a:rPr lang="en-US" sz="1400" b="1" dirty="0">
                <a:solidFill>
                  <a:schemeClr val="accent1">
                    <a:lumMod val="60000"/>
                    <a:lumOff val="40000"/>
                  </a:schemeClr>
                </a:solidFill>
              </a:rPr>
              <a:t>synthetic control can simulate what the treated regions’ performance</a:t>
            </a:r>
            <a:r>
              <a:rPr lang="en-US" sz="1400" dirty="0"/>
              <a:t> would have been without the feature. Comparing this prediction to actual outcomes </a:t>
            </a:r>
            <a:r>
              <a:rPr lang="en-US" sz="1400" b="1" dirty="0">
                <a:solidFill>
                  <a:schemeClr val="accent1">
                    <a:lumMod val="60000"/>
                    <a:lumOff val="40000"/>
                  </a:schemeClr>
                </a:solidFill>
              </a:rPr>
              <a:t>provides a less biased measure of the feature’s true impact</a:t>
            </a:r>
            <a:r>
              <a:rPr lang="en-US" sz="1400" dirty="0"/>
              <a:t>.</a:t>
            </a:r>
          </a:p>
        </p:txBody>
      </p:sp>
      <p:sp>
        <p:nvSpPr>
          <p:cNvPr id="3" name="Slide Number Placeholder 2">
            <a:extLst>
              <a:ext uri="{FF2B5EF4-FFF2-40B4-BE49-F238E27FC236}">
                <a16:creationId xmlns:a16="http://schemas.microsoft.com/office/drawing/2014/main" id="{8D3FE259-B742-148B-88EA-EAE84226FE5A}"/>
              </a:ext>
            </a:extLst>
          </p:cNvPr>
          <p:cNvSpPr>
            <a:spLocks noGrp="1"/>
          </p:cNvSpPr>
          <p:nvPr>
            <p:ph type="sldNum" sz="quarter" idx="12"/>
          </p:nvPr>
        </p:nvSpPr>
        <p:spPr/>
        <p:txBody>
          <a:bodyPr/>
          <a:lstStyle/>
          <a:p>
            <a:fld id="{B5CEABB6-07DC-46E8-9B57-56EC44A396E5}" type="slidenum">
              <a:rPr lang="en-US" smtClean="0"/>
              <a:pPr/>
              <a:t>9</a:t>
            </a:fld>
            <a:endParaRPr lang="en-US" dirty="0"/>
          </a:p>
        </p:txBody>
      </p:sp>
      <p:pic>
        <p:nvPicPr>
          <p:cNvPr id="9" name="Picture 8">
            <a:extLst>
              <a:ext uri="{FF2B5EF4-FFF2-40B4-BE49-F238E27FC236}">
                <a16:creationId xmlns:a16="http://schemas.microsoft.com/office/drawing/2014/main" id="{B298AFFE-470C-4A01-3842-46B7A7B65EEF}"/>
              </a:ext>
            </a:extLst>
          </p:cNvPr>
          <p:cNvPicPr>
            <a:picLocks noChangeAspect="1"/>
          </p:cNvPicPr>
          <p:nvPr/>
        </p:nvPicPr>
        <p:blipFill>
          <a:blip r:embed="rId3"/>
          <a:stretch>
            <a:fillRect/>
          </a:stretch>
        </p:blipFill>
        <p:spPr>
          <a:xfrm>
            <a:off x="7034165" y="4450042"/>
            <a:ext cx="3723559" cy="2304266"/>
          </a:xfrm>
          <a:prstGeom prst="rect">
            <a:avLst/>
          </a:prstGeom>
        </p:spPr>
      </p:pic>
      <p:sp>
        <p:nvSpPr>
          <p:cNvPr id="10" name="TextBox 9">
            <a:extLst>
              <a:ext uri="{FF2B5EF4-FFF2-40B4-BE49-F238E27FC236}">
                <a16:creationId xmlns:a16="http://schemas.microsoft.com/office/drawing/2014/main" id="{3EF78746-7F41-0B8D-F1B0-CC04283E8BBB}"/>
              </a:ext>
            </a:extLst>
          </p:cNvPr>
          <p:cNvSpPr txBox="1"/>
          <p:nvPr/>
        </p:nvSpPr>
        <p:spPr>
          <a:xfrm>
            <a:off x="10869865" y="6635311"/>
            <a:ext cx="349776" cy="261610"/>
          </a:xfrm>
          <a:prstGeom prst="rect">
            <a:avLst/>
          </a:prstGeom>
          <a:noFill/>
        </p:spPr>
        <p:txBody>
          <a:bodyPr wrap="none" rtlCol="0">
            <a:spAutoFit/>
          </a:bodyPr>
          <a:lstStyle/>
          <a:p>
            <a:r>
              <a:rPr lang="en-US" sz="1100" dirty="0"/>
              <a:t>[3]</a:t>
            </a:r>
          </a:p>
        </p:txBody>
      </p:sp>
      <p:pic>
        <p:nvPicPr>
          <p:cNvPr id="12" name="Picture 11">
            <a:extLst>
              <a:ext uri="{FF2B5EF4-FFF2-40B4-BE49-F238E27FC236}">
                <a16:creationId xmlns:a16="http://schemas.microsoft.com/office/drawing/2014/main" id="{595BD4FB-605A-73E0-7C78-66C5B3D441B8}"/>
              </a:ext>
            </a:extLst>
          </p:cNvPr>
          <p:cNvPicPr>
            <a:picLocks noChangeAspect="1"/>
          </p:cNvPicPr>
          <p:nvPr/>
        </p:nvPicPr>
        <p:blipFill>
          <a:blip r:embed="rId4"/>
          <a:stretch>
            <a:fillRect/>
          </a:stretch>
        </p:blipFill>
        <p:spPr>
          <a:xfrm>
            <a:off x="1091971" y="4450042"/>
            <a:ext cx="3384088" cy="2304266"/>
          </a:xfrm>
          <a:prstGeom prst="rect">
            <a:avLst/>
          </a:prstGeom>
        </p:spPr>
      </p:pic>
      <p:sp>
        <p:nvSpPr>
          <p:cNvPr id="14" name="TextBox 13">
            <a:extLst>
              <a:ext uri="{FF2B5EF4-FFF2-40B4-BE49-F238E27FC236}">
                <a16:creationId xmlns:a16="http://schemas.microsoft.com/office/drawing/2014/main" id="{9C7AD724-054A-38BD-4F16-3E80854B114E}"/>
              </a:ext>
            </a:extLst>
          </p:cNvPr>
          <p:cNvSpPr txBox="1"/>
          <p:nvPr/>
        </p:nvSpPr>
        <p:spPr>
          <a:xfrm>
            <a:off x="4686510" y="6566480"/>
            <a:ext cx="527364" cy="261610"/>
          </a:xfrm>
          <a:prstGeom prst="rect">
            <a:avLst/>
          </a:prstGeom>
          <a:noFill/>
        </p:spPr>
        <p:txBody>
          <a:bodyPr wrap="square">
            <a:spAutoFit/>
          </a:bodyPr>
          <a:lstStyle/>
          <a:p>
            <a:r>
              <a:rPr lang="en-US" sz="1100" dirty="0"/>
              <a:t>[2] </a:t>
            </a:r>
          </a:p>
        </p:txBody>
      </p:sp>
    </p:spTree>
    <p:extLst>
      <p:ext uri="{BB962C8B-B14F-4D97-AF65-F5344CB8AC3E}">
        <p14:creationId xmlns:p14="http://schemas.microsoft.com/office/powerpoint/2010/main" val="1895267232"/>
      </p:ext>
    </p:extLst>
  </p:cSld>
  <p:clrMapOvr>
    <a:masterClrMapping/>
  </p:clrMapOvr>
</p:sld>
</file>

<file path=ppt/theme/theme1.xml><?xml version="1.0" encoding="utf-8"?>
<a:theme xmlns:a="http://schemas.openxmlformats.org/drawingml/2006/main" name="Custom">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33968143_Win32_SL_V3" id="{4DA6DF5E-F5DF-461D-8863-50E9C5721FD0}" vid="{BC6DDDB8-E14A-47D1-98C5-2C109624FD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8903D25-5BE2-4D9E-B7D8-BE1DCAE2DC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451406B-581B-4C29-A833-E33D8A6AB075}">
  <ds:schemaRefs>
    <ds:schemaRef ds:uri="http://schemas.microsoft.com/sharepoint/v3/contenttype/forms"/>
  </ds:schemaRefs>
</ds:datastoreItem>
</file>

<file path=customXml/itemProps3.xml><?xml version="1.0" encoding="utf-8"?>
<ds:datastoreItem xmlns:ds="http://schemas.openxmlformats.org/officeDocument/2006/customXml" ds:itemID="{0F65614A-92F9-4391-AC3D-F3F5B0704F99}">
  <ds:schemaRefs>
    <ds:schemaRef ds:uri="http://purl.org/dc/terms/"/>
    <ds:schemaRef ds:uri="http://schemas.microsoft.com/office/2006/metadata/properties"/>
    <ds:schemaRef ds:uri="230e9df3-be65-4c73-a93b-d1236ebd677e"/>
    <ds:schemaRef ds:uri="http://schemas.microsoft.com/office/2006/documentManagement/types"/>
    <ds:schemaRef ds:uri="http://purl.org/dc/dcmitype/"/>
    <ds:schemaRef ds:uri="http://schemas.microsoft.com/office/infopath/2007/PartnerControls"/>
    <ds:schemaRef ds:uri="http://www.w3.org/XML/1998/namespace"/>
    <ds:schemaRef ds:uri="http://purl.org/dc/elements/1.1/"/>
    <ds:schemaRef ds:uri="http://schemas.microsoft.com/sharepoint/v3"/>
    <ds:schemaRef ds:uri="http://schemas.openxmlformats.org/package/2006/metadata/core-properties"/>
    <ds:schemaRef ds:uri="16c05727-aa75-4e4a-9b5f-8a80a1165891"/>
    <ds:schemaRef ds:uri="71af3243-3dd4-4a8d-8c0d-dd76da1f02a5"/>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{E955F6DA-54ED-4CAF-935A-CFCAEA4B8833}tf33968143_win32</Template>
  <TotalTime>1</TotalTime>
  <Words>1874</Words>
  <Application>Microsoft Office PowerPoint</Application>
  <PresentationFormat>Widescreen</PresentationFormat>
  <Paragraphs>140</Paragraphs>
  <Slides>15</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Avenir Next LT Pro (Body)</vt:lpstr>
      <vt:lpstr>Arial</vt:lpstr>
      <vt:lpstr>Avenir Next LT Pro</vt:lpstr>
      <vt:lpstr>Calibri</vt:lpstr>
      <vt:lpstr>Custom</vt:lpstr>
      <vt:lpstr>Clientz  assignment - Data Science Interview Project</vt:lpstr>
      <vt:lpstr>Agenda</vt:lpstr>
      <vt:lpstr>Problem statement</vt:lpstr>
      <vt:lpstr>DATA/model OVERVIEW</vt:lpstr>
      <vt:lpstr>feature impact</vt:lpstr>
      <vt:lpstr>feature impact with direction</vt:lpstr>
      <vt:lpstr>Proposed new feature</vt:lpstr>
      <vt:lpstr>A/B Test on new feature impact</vt:lpstr>
      <vt:lpstr>Alternatives for a/b test</vt:lpstr>
      <vt:lpstr>Results and recommendations</vt:lpstr>
      <vt:lpstr>Appendix</vt:lpstr>
      <vt:lpstr>PowerPoint Presentation</vt:lpstr>
      <vt:lpstr>PowerPoint Presentation</vt:lpstr>
      <vt:lpstr>XGBoost Regression</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Beiya Xue</dc:creator>
  <cp:lastModifiedBy>Beiya Xue</cp:lastModifiedBy>
  <cp:revision>3</cp:revision>
  <dcterms:created xsi:type="dcterms:W3CDTF">2024-10-05T16:34:12Z</dcterms:created>
  <dcterms:modified xsi:type="dcterms:W3CDTF">2024-12-08T20:34:45Z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