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9" r:id="rId3"/>
    <p:sldId id="259" r:id="rId4"/>
    <p:sldId id="257" r:id="rId5"/>
    <p:sldId id="258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71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ED818-D06A-4E41-84FA-94E86541D47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F6773-0665-409E-8A21-2253799AB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8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F6773-0665-409E-8A21-2253799AB3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9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9C6FAB-8CB8-4D11-B9DF-C8699BE46B90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66C42DC-E089-48DD-B8C9-906BD71277E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90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FAB-8CB8-4D11-B9DF-C8699BE46B90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42DC-E089-48DD-B8C9-906BD7127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4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FAB-8CB8-4D11-B9DF-C8699BE46B90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42DC-E089-48DD-B8C9-906BD71277E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68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FAB-8CB8-4D11-B9DF-C8699BE46B90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42DC-E089-48DD-B8C9-906BD71277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854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FAB-8CB8-4D11-B9DF-C8699BE46B90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42DC-E089-48DD-B8C9-906BD7127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6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FAB-8CB8-4D11-B9DF-C8699BE46B90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42DC-E089-48DD-B8C9-906BD71277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54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FAB-8CB8-4D11-B9DF-C8699BE46B90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42DC-E089-48DD-B8C9-906BD71277E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36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FAB-8CB8-4D11-B9DF-C8699BE46B90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42DC-E089-48DD-B8C9-906BD71277E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643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FAB-8CB8-4D11-B9DF-C8699BE46B90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42DC-E089-48DD-B8C9-906BD71277E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5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FAB-8CB8-4D11-B9DF-C8699BE46B90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42DC-E089-48DD-B8C9-906BD7127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61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FAB-8CB8-4D11-B9DF-C8699BE46B90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42DC-E089-48DD-B8C9-906BD71277E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82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FAB-8CB8-4D11-B9DF-C8699BE46B90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42DC-E089-48DD-B8C9-906BD7127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FAB-8CB8-4D11-B9DF-C8699BE46B90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42DC-E089-48DD-B8C9-906BD71277E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32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FAB-8CB8-4D11-B9DF-C8699BE46B90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42DC-E089-48DD-B8C9-906BD71277E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FAB-8CB8-4D11-B9DF-C8699BE46B90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42DC-E089-48DD-B8C9-906BD7127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13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FAB-8CB8-4D11-B9DF-C8699BE46B90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42DC-E089-48DD-B8C9-906BD71277E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21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FAB-8CB8-4D11-B9DF-C8699BE46B90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42DC-E089-48DD-B8C9-906BD7127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81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9C6FAB-8CB8-4D11-B9DF-C8699BE46B90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6C42DC-E089-48DD-B8C9-906BD7127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7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aike.baidu.com/item/%E9%98%B4%E5%B9%B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C8CFF88-FFB4-400B-8F4C-63587EB56207}"/>
              </a:ext>
            </a:extLst>
          </p:cNvPr>
          <p:cNvSpPr txBox="1"/>
          <p:nvPr/>
        </p:nvSpPr>
        <p:spPr>
          <a:xfrm>
            <a:off x="2396836" y="1815465"/>
            <a:ext cx="3761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Arial"/>
                <a:ea typeface="微软雅黑"/>
              </a:rPr>
              <a:t>C</a:t>
            </a:r>
            <a:r>
              <a:rPr lang="zh-CN" altLang="en-US" sz="3200" b="1" dirty="0">
                <a:solidFill>
                  <a:srgbClr val="000000"/>
                </a:solidFill>
                <a:latin typeface="Arial"/>
                <a:ea typeface="微软雅黑"/>
              </a:rPr>
              <a:t>语言项目之万年历</a:t>
            </a:r>
          </a:p>
          <a:p>
            <a:r>
              <a:rPr lang="zh-CN" altLang="en-US" sz="3200" b="1" dirty="0">
                <a:solidFill>
                  <a:srgbClr val="000000"/>
                </a:solidFill>
                <a:latin typeface="Arial"/>
                <a:ea typeface="微软雅黑"/>
              </a:rPr>
              <a:t>       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3A6C60-D2DC-4421-8C84-7AA738C8A8AD}"/>
              </a:ext>
            </a:extLst>
          </p:cNvPr>
          <p:cNvSpPr txBox="1"/>
          <p:nvPr/>
        </p:nvSpPr>
        <p:spPr>
          <a:xfrm>
            <a:off x="6733309" y="1815465"/>
            <a:ext cx="2999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>公历</a:t>
            </a:r>
            <a:endParaRPr lang="en-US" altLang="zh-CN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54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>农历</a:t>
            </a:r>
            <a:endParaRPr lang="en-US" altLang="zh-CN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5400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296920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3111E6-8B31-4F27-82BA-796F4D94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638" y="467590"/>
            <a:ext cx="5817534" cy="56872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08DAF1-A4E7-483F-8D35-4F1F3A56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1" y="467590"/>
            <a:ext cx="5019047" cy="24082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2E5108-BCF9-420E-9E70-F2353F28FEB0}"/>
              </a:ext>
            </a:extLst>
          </p:cNvPr>
          <p:cNvSpPr txBox="1"/>
          <p:nvPr/>
        </p:nvSpPr>
        <p:spPr>
          <a:xfrm>
            <a:off x="775855" y="3048000"/>
            <a:ext cx="45096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不断读取各月份的天数，直到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Sun_NY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的值小于月份的天数，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day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的值表示农历日期的日期，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month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的值表示农历日期的月数。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若阳历日在春节后，情况类似，但要取农历上一年的数据，让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month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从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开始往下减。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将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month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day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的信息储存在全局变量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LunarCalendarDay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if (flag==1)return 1; else  return 0;</a:t>
            </a: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flag=1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表示该月为闰月。</a:t>
            </a:r>
          </a:p>
        </p:txBody>
      </p:sp>
    </p:spTree>
    <p:extLst>
      <p:ext uri="{BB962C8B-B14F-4D97-AF65-F5344CB8AC3E}">
        <p14:creationId xmlns:p14="http://schemas.microsoft.com/office/powerpoint/2010/main" val="330117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01AF3ED-E768-4207-BB6E-75CA51B2D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89" y="1115289"/>
            <a:ext cx="7133208" cy="43295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604EF3D-1B84-4BD1-999D-01DF28D6172A}"/>
              </a:ext>
            </a:extLst>
          </p:cNvPr>
          <p:cNvSpPr txBox="1"/>
          <p:nvPr/>
        </p:nvSpPr>
        <p:spPr>
          <a:xfrm>
            <a:off x="8022497" y="2136338"/>
            <a:ext cx="36681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将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month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day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的信息从全局变量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LunarCalendarDay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中取出。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0x3c0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1111000000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0x3F        111111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将信息整合到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str[20]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中，表示为（闰）某月某日。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若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changeday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的返回值为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，则加上“闰”，为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则不加“闰”。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30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65B212-3305-4175-ACDF-23E376485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8" y="650304"/>
            <a:ext cx="5591175" cy="555739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E8DF539-CFB9-4849-A94A-911CFFCE6ACE}"/>
              </a:ext>
            </a:extLst>
          </p:cNvPr>
          <p:cNvSpPr txBox="1"/>
          <p:nvPr/>
        </p:nvSpPr>
        <p:spPr>
          <a:xfrm>
            <a:off x="6490855" y="824345"/>
            <a:ext cx="462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农历节日的判定与公历节日类似。</a:t>
            </a:r>
          </a:p>
        </p:txBody>
      </p:sp>
    </p:spTree>
    <p:extLst>
      <p:ext uri="{BB962C8B-B14F-4D97-AF65-F5344CB8AC3E}">
        <p14:creationId xmlns:p14="http://schemas.microsoft.com/office/powerpoint/2010/main" val="201196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894CCE-A9BB-4B6F-B298-ABEE9698C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08" y="571500"/>
            <a:ext cx="2869274" cy="5715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31971E-62F6-4845-BCA0-25D8B3E1B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582" y="571500"/>
            <a:ext cx="2869275" cy="5715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6A03E17-7DC6-4781-B2E1-0616290C1807}"/>
              </a:ext>
            </a:extLst>
          </p:cNvPr>
          <p:cNvSpPr txBox="1"/>
          <p:nvPr/>
        </p:nvSpPr>
        <p:spPr>
          <a:xfrm>
            <a:off x="6766001" y="571500"/>
            <a:ext cx="39208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天干地支年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十天干：</a:t>
            </a:r>
            <a:endParaRPr lang="zh-CN" altLang="en-US" b="0" i="0" dirty="0">
              <a:solidFill>
                <a:srgbClr val="333333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甲（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jiǎ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）、乙（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yǐ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）、丙（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bǐng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）、丁（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dīng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）、戊（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wù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）、己（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jǐ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）、庚（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gēng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）、辛（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xīn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）、壬（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rén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）、癸（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guǐ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）；其中甲、丙、戊、庚、壬为阳干，乙、丁、己、辛、癸为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hlinkClick r:id="rId4"/>
              </a:rPr>
              <a:t>阴干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十二地支：</a:t>
            </a:r>
            <a:endParaRPr lang="zh-CN" altLang="en-US" b="0" i="0" dirty="0">
              <a:solidFill>
                <a:srgbClr val="333333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子（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zǐ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）、丑（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chǒu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）、寅（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yín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）、卯（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mǎo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）、辰（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chén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）、巳（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sì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）、午（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wǔ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）、未（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wèi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）、申（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shēn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）、酉（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yǒu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）、戌（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xū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）、亥（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hài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）。其中子、寅、辰、午、申、戌为阳支，丑、卯、巳、未、酉、亥为阴支。</a:t>
            </a:r>
          </a:p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十二地支对应</a:t>
            </a:r>
            <a:r>
              <a:rPr lang="zh-CN" altLang="en-US" b="1" i="0" u="none" strike="noStrike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十二生肖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鼠，丑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牛，寅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虎，卯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兔，辰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龙，巳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蛇， 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马，未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羊，申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猴，</a:t>
            </a:r>
            <a:r>
              <a:rPr lang="zh-CN" altLang="en-US" b="0" i="0" u="none" strike="noStrike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鸡，戌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狗，亥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猪。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505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825FA-2BA6-403D-9BE5-32448116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FAA41-C824-4869-864B-F02C88263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图片与背景音乐</a:t>
            </a:r>
            <a:endParaRPr lang="en-US" altLang="zh-CN" sz="4000" dirty="0"/>
          </a:p>
          <a:p>
            <a:r>
              <a:rPr lang="en-US" altLang="zh-CN" sz="4000" dirty="0"/>
              <a:t>2.</a:t>
            </a:r>
            <a:r>
              <a:rPr lang="zh-CN" altLang="en-US" sz="4000" dirty="0"/>
              <a:t>系统时间获取</a:t>
            </a:r>
            <a:endParaRPr lang="en-US" altLang="zh-CN" sz="4000" dirty="0"/>
          </a:p>
          <a:p>
            <a:r>
              <a:rPr lang="en-US" altLang="zh-CN" sz="4000" dirty="0"/>
              <a:t>3.</a:t>
            </a:r>
            <a:r>
              <a:rPr lang="zh-CN" altLang="en-US" sz="4000" dirty="0"/>
              <a:t>排版</a:t>
            </a:r>
          </a:p>
        </p:txBody>
      </p:sp>
    </p:spTree>
    <p:extLst>
      <p:ext uri="{BB962C8B-B14F-4D97-AF65-F5344CB8AC3E}">
        <p14:creationId xmlns:p14="http://schemas.microsoft.com/office/powerpoint/2010/main" val="44775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7CDDE5-56F5-4472-9931-8653397BA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26" y="540327"/>
            <a:ext cx="5960754" cy="577734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D7A990A-35CC-43DD-A15B-7CB5DC008518}"/>
              </a:ext>
            </a:extLst>
          </p:cNvPr>
          <p:cNvSpPr txBox="1"/>
          <p:nvPr/>
        </p:nvSpPr>
        <p:spPr>
          <a:xfrm>
            <a:off x="6878782" y="831273"/>
            <a:ext cx="43018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初始界面始终为小仓唯。</a:t>
            </a:r>
            <a:endParaRPr lang="en-US" altLang="zh-CN" sz="2800" b="1" dirty="0"/>
          </a:p>
          <a:p>
            <a:r>
              <a:rPr lang="zh-CN" altLang="en-US" sz="2800" b="1" dirty="0"/>
              <a:t>月历和日界面的图片为随机出现。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 err="1"/>
              <a:t>srand</a:t>
            </a:r>
            <a:r>
              <a:rPr lang="en-US" altLang="zh-CN" sz="2800" b="1" dirty="0"/>
              <a:t>((unsigned)time(NULL));</a:t>
            </a:r>
          </a:p>
          <a:p>
            <a:endParaRPr lang="en-US" altLang="zh-CN" sz="2800" b="1" dirty="0"/>
          </a:p>
          <a:p>
            <a:r>
              <a:rPr lang="zh-CN" altLang="en-US" sz="2800" b="1" dirty="0"/>
              <a:t>进入程序后随机播放音乐。</a:t>
            </a:r>
          </a:p>
        </p:txBody>
      </p:sp>
    </p:spTree>
    <p:extLst>
      <p:ext uri="{BB962C8B-B14F-4D97-AF65-F5344CB8AC3E}">
        <p14:creationId xmlns:p14="http://schemas.microsoft.com/office/powerpoint/2010/main" val="410603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184BE9-2AF2-4C36-BC5F-A93849EAD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56" y="977933"/>
            <a:ext cx="4467849" cy="15908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9A392E-186D-41E9-9671-051CA2A24912}"/>
              </a:ext>
            </a:extLst>
          </p:cNvPr>
          <p:cNvSpPr txBox="1"/>
          <p:nvPr/>
        </p:nvSpPr>
        <p:spPr>
          <a:xfrm>
            <a:off x="5932627" y="892454"/>
            <a:ext cx="511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获取系统时间</a:t>
            </a:r>
          </a:p>
        </p:txBody>
      </p:sp>
    </p:spTree>
    <p:extLst>
      <p:ext uri="{BB962C8B-B14F-4D97-AF65-F5344CB8AC3E}">
        <p14:creationId xmlns:p14="http://schemas.microsoft.com/office/powerpoint/2010/main" val="120579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9282C0-533A-4A15-B71A-05C64DE5B8E3}"/>
              </a:ext>
            </a:extLst>
          </p:cNvPr>
          <p:cNvSpPr txBox="1"/>
          <p:nvPr/>
        </p:nvSpPr>
        <p:spPr>
          <a:xfrm>
            <a:off x="2964873" y="1004455"/>
            <a:ext cx="6026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公历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A809AF-2731-4904-8C26-1C09535F0EAD}"/>
              </a:ext>
            </a:extLst>
          </p:cNvPr>
          <p:cNvSpPr txBox="1"/>
          <p:nvPr/>
        </p:nvSpPr>
        <p:spPr>
          <a:xfrm>
            <a:off x="2535382" y="2618509"/>
            <a:ext cx="72182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判断某年是否是闰年</a:t>
            </a:r>
            <a:endParaRPr lang="en-US" altLang="zh-CN" sz="4000" dirty="0"/>
          </a:p>
          <a:p>
            <a:r>
              <a:rPr lang="en-US" altLang="zh-CN" sz="4000" dirty="0"/>
              <a:t>2.</a:t>
            </a:r>
            <a:r>
              <a:rPr lang="zh-CN" altLang="en-US" sz="4000" dirty="0"/>
              <a:t>创建月份数组</a:t>
            </a:r>
            <a:endParaRPr lang="en-US" altLang="zh-CN" sz="4000" dirty="0"/>
          </a:p>
          <a:p>
            <a:r>
              <a:rPr lang="en-US" altLang="zh-CN" sz="4000" dirty="0"/>
              <a:t>3.</a:t>
            </a:r>
            <a:r>
              <a:rPr lang="zh-CN" altLang="en-US" sz="4000" dirty="0"/>
              <a:t>某年一月一日是星期几</a:t>
            </a:r>
            <a:endParaRPr lang="en-US" altLang="zh-CN" sz="4000" dirty="0"/>
          </a:p>
          <a:p>
            <a:r>
              <a:rPr lang="en-US" altLang="zh-CN" sz="4000" dirty="0"/>
              <a:t>4.</a:t>
            </a:r>
            <a:r>
              <a:rPr lang="zh-CN" altLang="en-US" sz="4000" dirty="0"/>
              <a:t>公历节日</a:t>
            </a:r>
          </a:p>
        </p:txBody>
      </p:sp>
    </p:spTree>
    <p:extLst>
      <p:ext uri="{BB962C8B-B14F-4D97-AF65-F5344CB8AC3E}">
        <p14:creationId xmlns:p14="http://schemas.microsoft.com/office/powerpoint/2010/main" val="177887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DF6C55-A667-4DFA-9E28-0B8CB263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9" y="638175"/>
            <a:ext cx="4019550" cy="55816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FDA9F3D-96CA-478B-9BD0-D25CF2314169}"/>
              </a:ext>
            </a:extLst>
          </p:cNvPr>
          <p:cNvSpPr txBox="1"/>
          <p:nvPr/>
        </p:nvSpPr>
        <p:spPr>
          <a:xfrm>
            <a:off x="5201516" y="796636"/>
            <a:ext cx="604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判断是否是闰年并创建月份数组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8CA7A2-9E5C-497F-AFEC-546D76BED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589" y="1460789"/>
            <a:ext cx="41052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7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9F662B6-1A1B-4C56-B78D-9A82DF979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85" y="765464"/>
            <a:ext cx="3838575" cy="2819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961CA3-9B53-4C9F-AE34-F9B728CF3FF0}"/>
              </a:ext>
            </a:extLst>
          </p:cNvPr>
          <p:cNvSpPr txBox="1"/>
          <p:nvPr/>
        </p:nvSpPr>
        <p:spPr>
          <a:xfrm>
            <a:off x="824345" y="3775364"/>
            <a:ext cx="3755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判断某年一月一日是星期几，返回值为</a:t>
            </a:r>
            <a:r>
              <a:rPr lang="en-US" altLang="zh-CN" dirty="0"/>
              <a:t>1</a:t>
            </a:r>
            <a:r>
              <a:rPr lang="zh-CN" altLang="en-US" dirty="0"/>
              <a:t>是星期日，</a:t>
            </a:r>
            <a:r>
              <a:rPr lang="en-US" altLang="zh-CN" dirty="0"/>
              <a:t>2</a:t>
            </a:r>
            <a:r>
              <a:rPr lang="zh-CN" altLang="en-US" dirty="0"/>
              <a:t>是星期一，</a:t>
            </a:r>
            <a:r>
              <a:rPr lang="en-US" altLang="zh-CN" dirty="0"/>
              <a:t>3</a:t>
            </a:r>
            <a:r>
              <a:rPr lang="zh-CN" altLang="en-US" dirty="0"/>
              <a:t>是星期二，</a:t>
            </a:r>
            <a:r>
              <a:rPr lang="en-US" altLang="zh-CN" dirty="0"/>
              <a:t>……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是星期六。</a:t>
            </a:r>
            <a:endParaRPr lang="en-US" altLang="zh-CN" dirty="0"/>
          </a:p>
          <a:p>
            <a:r>
              <a:rPr lang="zh-CN" altLang="en-US" dirty="0"/>
              <a:t>        结合月份数组，可以知道某年某月某日是星期几。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7DF608-D554-4CAB-9F1E-88F1B49F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16972"/>
            <a:ext cx="4800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6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CB3E9F-B66A-429D-9F56-C1BCAD40D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77" y="666317"/>
            <a:ext cx="4494640" cy="55253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DC84CE8-226F-4965-A797-6A0EBCBA9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117" y="637957"/>
            <a:ext cx="3967988" cy="55820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26CD7E-0F97-4230-99EC-8C5003BE464E}"/>
              </a:ext>
            </a:extLst>
          </p:cNvPr>
          <p:cNvSpPr txBox="1"/>
          <p:nvPr/>
        </p:nvSpPr>
        <p:spPr>
          <a:xfrm>
            <a:off x="9192491" y="762000"/>
            <a:ext cx="22028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根据公历日期计算该日是否有公历节日。</a:t>
            </a:r>
          </a:p>
        </p:txBody>
      </p:sp>
    </p:spTree>
    <p:extLst>
      <p:ext uri="{BB962C8B-B14F-4D97-AF65-F5344CB8AC3E}">
        <p14:creationId xmlns:p14="http://schemas.microsoft.com/office/powerpoint/2010/main" val="64144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2B7FDF-2814-4F56-B66E-351637B3B0DE}"/>
              </a:ext>
            </a:extLst>
          </p:cNvPr>
          <p:cNvSpPr txBox="1"/>
          <p:nvPr/>
        </p:nvSpPr>
        <p:spPr>
          <a:xfrm>
            <a:off x="3103418" y="1032164"/>
            <a:ext cx="6047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农历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CE3F37-3351-4019-BC5C-38627F95B3E9}"/>
              </a:ext>
            </a:extLst>
          </p:cNvPr>
          <p:cNvSpPr txBox="1"/>
          <p:nvPr/>
        </p:nvSpPr>
        <p:spPr>
          <a:xfrm>
            <a:off x="1787236" y="2549236"/>
            <a:ext cx="85621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农历简介</a:t>
            </a:r>
            <a:endParaRPr lang="en-US" altLang="zh-CN" sz="4000" dirty="0"/>
          </a:p>
          <a:p>
            <a:r>
              <a:rPr lang="en-US" altLang="zh-CN" sz="4000" dirty="0"/>
              <a:t>2.</a:t>
            </a:r>
            <a:r>
              <a:rPr lang="zh-CN" altLang="en-US" sz="4000" dirty="0"/>
              <a:t>农历信息的储存与读取</a:t>
            </a:r>
            <a:endParaRPr lang="en-US" altLang="zh-CN" sz="4000" dirty="0"/>
          </a:p>
          <a:p>
            <a:r>
              <a:rPr lang="en-US" altLang="zh-CN" sz="4000" dirty="0"/>
              <a:t>3.</a:t>
            </a:r>
            <a:r>
              <a:rPr lang="zh-CN" altLang="en-US" sz="4000" dirty="0"/>
              <a:t>公历日到农历日的换算</a:t>
            </a:r>
            <a:endParaRPr lang="en-US" altLang="zh-CN" sz="4000" dirty="0"/>
          </a:p>
          <a:p>
            <a:r>
              <a:rPr lang="en-US" altLang="zh-CN" sz="4000" dirty="0"/>
              <a:t>4.</a:t>
            </a:r>
            <a:r>
              <a:rPr lang="zh-CN" altLang="en-US" sz="4000" dirty="0"/>
              <a:t>农历节日</a:t>
            </a:r>
            <a:endParaRPr lang="en-US" altLang="zh-CN" sz="4000" dirty="0"/>
          </a:p>
          <a:p>
            <a:r>
              <a:rPr lang="en-US" altLang="zh-CN" sz="4000" dirty="0"/>
              <a:t>5.</a:t>
            </a:r>
            <a:r>
              <a:rPr lang="zh-CN" altLang="en-US" sz="4000" dirty="0"/>
              <a:t>天干地支年</a:t>
            </a:r>
          </a:p>
        </p:txBody>
      </p:sp>
    </p:spTree>
    <p:extLst>
      <p:ext uri="{BB962C8B-B14F-4D97-AF65-F5344CB8AC3E}">
        <p14:creationId xmlns:p14="http://schemas.microsoft.com/office/powerpoint/2010/main" val="62717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A1E26DE-464A-43D0-847C-7958900D9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7" y="625770"/>
            <a:ext cx="5016645" cy="170828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1744F69-89BE-4C1A-B52E-EA41ED3FE56A}"/>
              </a:ext>
            </a:extLst>
          </p:cNvPr>
          <p:cNvSpPr txBox="1"/>
          <p:nvPr/>
        </p:nvSpPr>
        <p:spPr>
          <a:xfrm>
            <a:off x="852055" y="2403764"/>
            <a:ext cx="47798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查阅大量资料得知：农历无法准确通过公式换算。农历通过天文观测确定，而且每隔一定年份就会修正一次。一些万年历软件也是储存了很多年的历法数据。要推算农历，可以基于查表的算法。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A8F994-249F-4D6F-90BE-9D1AB9CDF01C}"/>
              </a:ext>
            </a:extLst>
          </p:cNvPr>
          <p:cNvSpPr txBox="1"/>
          <p:nvPr/>
        </p:nvSpPr>
        <p:spPr>
          <a:xfrm>
            <a:off x="5860473" y="699655"/>
            <a:ext cx="524394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    闰月，是一种历法置闰方式。在亚洲（尤其在中国），闰月特指农历每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至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年增加的一个月。为了协调回归年与农历年的矛盾，防止农历年月与回归年即四季脱节，每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到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年置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闰。古代曾采用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19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年置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闰，到唐代的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麟德历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时废除了固定闰，采用无节令月置闰，该闰时置闰。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    如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2020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年闰四月，月份为正月，二月，三月，四月，闰四月，五月，六月，七月，八月，九月，十一月，腊月。</a:t>
            </a:r>
          </a:p>
        </p:txBody>
      </p:sp>
    </p:spTree>
    <p:extLst>
      <p:ext uri="{BB962C8B-B14F-4D97-AF65-F5344CB8AC3E}">
        <p14:creationId xmlns:p14="http://schemas.microsoft.com/office/powerpoint/2010/main" val="148236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B963085-0211-4960-BCEB-8AAF96C0E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37" y="625965"/>
            <a:ext cx="6427471" cy="55843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A33B088-A782-40FE-8E21-3E5C748C7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938" y="876584"/>
            <a:ext cx="4620492" cy="31053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73026B1-5057-41FB-906A-8E432FC08E9F}"/>
              </a:ext>
            </a:extLst>
          </p:cNvPr>
          <p:cNvSpPr txBox="1"/>
          <p:nvPr/>
        </p:nvSpPr>
        <p:spPr>
          <a:xfrm>
            <a:off x="6975764" y="579085"/>
            <a:ext cx="3837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位运算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287238-0453-4A03-A36F-1DEF37924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938" y="3981732"/>
            <a:ext cx="4664014" cy="20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3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086EDAC-0163-4C8E-BA03-65D4F0B215C4}"/>
              </a:ext>
            </a:extLst>
          </p:cNvPr>
          <p:cNvSpPr txBox="1"/>
          <p:nvPr/>
        </p:nvSpPr>
        <p:spPr>
          <a:xfrm>
            <a:off x="7349836" y="762000"/>
            <a:ext cx="396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Spring_NY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记录春节离当年元旦的天数。</a:t>
            </a:r>
          </a:p>
          <a:p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Sun_NY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记录阳历日离当年元旦的天数。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0x0060  1100000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0x001F   11111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查表得到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Spring_NY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的值。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引入月份数组算出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Sun_NY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的值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StaticDayCount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记录大小月的天数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29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或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index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记录从哪个月开始来计算。</a:t>
            </a: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flag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是用来对闰月的特殊处理。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判断阳历日在春节前还是春节后。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若阳历日在春节后。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0x80000 1000000000000 00 00000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先读取农历一月的天数。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0xF00000 111100000000000000000000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flag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，月份数为闰月时，让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month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的值少一次增加。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F23C93-C81C-48E3-B980-82034A2D4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32" y="398318"/>
            <a:ext cx="6462828" cy="606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21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1014</TotalTime>
  <Words>869</Words>
  <Application>Microsoft Office PowerPoint</Application>
  <PresentationFormat>宽屏</PresentationFormat>
  <Paragraphs>73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仿宋</vt:lpstr>
      <vt:lpstr>黑体</vt:lpstr>
      <vt:lpstr>Arial</vt:lpstr>
      <vt:lpstr>Garamond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界面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志国</dc:creator>
  <cp:lastModifiedBy>杨 志国</cp:lastModifiedBy>
  <cp:revision>20</cp:revision>
  <dcterms:created xsi:type="dcterms:W3CDTF">2020-12-07T04:41:05Z</dcterms:created>
  <dcterms:modified xsi:type="dcterms:W3CDTF">2023-01-05T01:15:43Z</dcterms:modified>
</cp:coreProperties>
</file>