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71" r:id="rId3"/>
    <p:sldId id="272" r:id="rId4"/>
    <p:sldId id="273" r:id="rId5"/>
    <p:sldId id="274" r:id="rId6"/>
    <p:sldId id="466" r:id="rId7"/>
    <p:sldId id="467" r:id="rId8"/>
    <p:sldId id="275" r:id="rId9"/>
    <p:sldId id="276" r:id="rId10"/>
    <p:sldId id="468" r:id="rId11"/>
    <p:sldId id="277" r:id="rId12"/>
    <p:sldId id="469" r:id="rId13"/>
    <p:sldId id="456" r:id="rId14"/>
    <p:sldId id="278" r:id="rId15"/>
    <p:sldId id="280" r:id="rId16"/>
    <p:sldId id="279" r:id="rId17"/>
    <p:sldId id="281" r:id="rId18"/>
    <p:sldId id="282" r:id="rId19"/>
    <p:sldId id="283" r:id="rId20"/>
    <p:sldId id="470" r:id="rId21"/>
    <p:sldId id="284" r:id="rId22"/>
    <p:sldId id="285" r:id="rId23"/>
    <p:sldId id="286" r:id="rId24"/>
    <p:sldId id="287" r:id="rId25"/>
    <p:sldId id="288" r:id="rId26"/>
    <p:sldId id="289" r:id="rId27"/>
    <p:sldId id="471" r:id="rId28"/>
    <p:sldId id="472" r:id="rId29"/>
    <p:sldId id="473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474" r:id="rId41"/>
    <p:sldId id="475" r:id="rId42"/>
    <p:sldId id="300" r:id="rId43"/>
    <p:sldId id="301" r:id="rId44"/>
    <p:sldId id="476" r:id="rId45"/>
    <p:sldId id="302" r:id="rId46"/>
    <p:sldId id="303" r:id="rId47"/>
    <p:sldId id="477" r:id="rId48"/>
    <p:sldId id="478" r:id="rId49"/>
    <p:sldId id="304" r:id="rId50"/>
    <p:sldId id="479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270" r:id="rId6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 autoAdjust="0"/>
  </p:normalViewPr>
  <p:slideViewPr>
    <p:cSldViewPr snapToGrid="0">
      <p:cViewPr varScale="1">
        <p:scale>
          <a:sx n="121" d="100"/>
          <a:sy n="121" d="100"/>
        </p:scale>
        <p:origin x="80" y="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2023/4/18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678" y="294777"/>
            <a:ext cx="2595399" cy="4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F9582-B1EB-AF36-016C-FCB90950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常用数据适配器（</a:t>
            </a:r>
            <a:r>
              <a:rPr lang="en-US" altLang="zh-CN" dirty="0"/>
              <a:t>Adapter</a:t>
            </a:r>
            <a:r>
              <a:rPr lang="zh-CN" altLang="en-US" dirty="0"/>
              <a:t>）</a:t>
            </a:r>
          </a:p>
        </p:txBody>
      </p:sp>
      <p:sp>
        <p:nvSpPr>
          <p:cNvPr id="4" name="原创设计师QQ598969553          _3">
            <a:extLst>
              <a:ext uri="{FF2B5EF4-FFF2-40B4-BE49-F238E27FC236}">
                <a16:creationId xmlns:a16="http://schemas.microsoft.com/office/drawing/2014/main" id="{7A8D23E7-A834-BF8E-CBC0-E67FD161DCB8}"/>
              </a:ext>
            </a:extLst>
          </p:cNvPr>
          <p:cNvSpPr/>
          <p:nvPr/>
        </p:nvSpPr>
        <p:spPr>
          <a:xfrm>
            <a:off x="1848511" y="1722150"/>
            <a:ext cx="8854934" cy="3794599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原创设计师QQ598969553          _4">
            <a:extLst>
              <a:ext uri="{FF2B5EF4-FFF2-40B4-BE49-F238E27FC236}">
                <a16:creationId xmlns:a16="http://schemas.microsoft.com/office/drawing/2014/main" id="{14C681C1-8D19-F8CE-9D72-6EB969053665}"/>
              </a:ext>
            </a:extLst>
          </p:cNvPr>
          <p:cNvSpPr/>
          <p:nvPr/>
        </p:nvSpPr>
        <p:spPr>
          <a:xfrm>
            <a:off x="2325795" y="2205147"/>
            <a:ext cx="7801720" cy="2861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数据适配器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数据与视图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桥梁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，它类似于一个转换器，将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复杂的数据转换成用户可以接受的方式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进行呈现。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常用的数据适配器：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831" indent="-34283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：基本的适配器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831" indent="-34283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SimpleAdapter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：继承自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</a:p>
          <a:p>
            <a:pPr marL="342831" indent="-34283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ArrayAdapter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：也是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的子类</a:t>
            </a:r>
          </a:p>
        </p:txBody>
      </p:sp>
      <p:sp>
        <p:nvSpPr>
          <p:cNvPr id="6" name="原创设计师QQ598969553          _6">
            <a:extLst>
              <a:ext uri="{FF2B5EF4-FFF2-40B4-BE49-F238E27FC236}">
                <a16:creationId xmlns:a16="http://schemas.microsoft.com/office/drawing/2014/main" id="{AE2DD592-2682-99A5-F15F-F3EA76381B84}"/>
              </a:ext>
            </a:extLst>
          </p:cNvPr>
          <p:cNvSpPr/>
          <p:nvPr/>
        </p:nvSpPr>
        <p:spPr>
          <a:xfrm>
            <a:off x="2496434" y="1397608"/>
            <a:ext cx="2375714" cy="51914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8" rIns="182838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05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原创设计师QQ598969553          _7">
            <a:extLst>
              <a:ext uri="{FF2B5EF4-FFF2-40B4-BE49-F238E27FC236}">
                <a16:creationId xmlns:a16="http://schemas.microsoft.com/office/drawing/2014/main" id="{38F5F129-190A-8950-C141-A7A15BDDF8FB}"/>
              </a:ext>
            </a:extLst>
          </p:cNvPr>
          <p:cNvSpPr txBox="1"/>
          <p:nvPr/>
        </p:nvSpPr>
        <p:spPr>
          <a:xfrm>
            <a:off x="2496434" y="1457171"/>
            <a:ext cx="2375715" cy="40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417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常用数据适配器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12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765F-201C-47A0-8975-21E95950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BaseAdapter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0532C-212E-4265-960A-2AC49430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该类为抽象类，如若使用该类，需要使用其子类或者我们自定义它的子类，并重写里面的关键方法</a:t>
            </a:r>
            <a:endParaRPr lang="en-US" altLang="zh-CN" sz="2800" dirty="0"/>
          </a:p>
          <a:p>
            <a:pPr lvl="1"/>
            <a:r>
              <a:rPr lang="en-US" altLang="zh-CN" sz="1050" dirty="0"/>
              <a:t>public View </a:t>
            </a:r>
            <a:r>
              <a:rPr lang="en-US" altLang="zh-CN" sz="1050" dirty="0" err="1"/>
              <a:t>getView</a:t>
            </a:r>
            <a:r>
              <a:rPr lang="en-US" altLang="zh-CN" sz="1050" dirty="0"/>
              <a:t>(int position, View </a:t>
            </a:r>
            <a:r>
              <a:rPr lang="en-US" altLang="zh-CN" sz="1050" dirty="0" err="1"/>
              <a:t>convertView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ViewGroup</a:t>
            </a:r>
            <a:r>
              <a:rPr lang="en-US" altLang="zh-CN" sz="1050" dirty="0"/>
              <a:t> parent) {</a:t>
            </a:r>
          </a:p>
          <a:p>
            <a:pPr lvl="1"/>
            <a:r>
              <a:rPr lang="en-US" altLang="zh-CN" sz="1050" dirty="0"/>
              <a:t>    //</a:t>
            </a:r>
            <a:r>
              <a:rPr lang="en-US" altLang="zh-CN" sz="1050" dirty="0" err="1"/>
              <a:t>ViewHolder</a:t>
            </a:r>
            <a:r>
              <a:rPr lang="zh-CN" altLang="en-US" sz="1050" dirty="0"/>
              <a:t>用于保存对子</a:t>
            </a:r>
            <a:r>
              <a:rPr lang="en-US" altLang="zh-CN" sz="1050" dirty="0"/>
              <a:t>view</a:t>
            </a:r>
            <a:r>
              <a:rPr lang="zh-CN" altLang="en-US" sz="1050" dirty="0"/>
              <a:t>的引用</a:t>
            </a:r>
          </a:p>
          <a:p>
            <a:pPr lvl="1"/>
            <a:r>
              <a:rPr lang="zh-CN" altLang="en-US" sz="1050" dirty="0"/>
              <a:t>    </a:t>
            </a:r>
            <a:r>
              <a:rPr lang="en-US" altLang="zh-CN" sz="1050" dirty="0" err="1"/>
              <a:t>ViewHolder</a:t>
            </a:r>
            <a:r>
              <a:rPr lang="en-US" altLang="zh-CN" sz="1050" dirty="0"/>
              <a:t> holder;</a:t>
            </a:r>
          </a:p>
          <a:p>
            <a:pPr lvl="1"/>
            <a:r>
              <a:rPr lang="en-US" altLang="zh-CN" sz="1050" dirty="0"/>
              <a:t>    if (</a:t>
            </a:r>
            <a:r>
              <a:rPr lang="en-US" altLang="zh-CN" sz="1050" dirty="0" err="1"/>
              <a:t>convertView</a:t>
            </a:r>
            <a:r>
              <a:rPr lang="en-US" altLang="zh-CN" sz="1050" dirty="0"/>
              <a:t> == null) {</a:t>
            </a:r>
          </a:p>
          <a:p>
            <a:pPr lvl="1"/>
            <a:r>
              <a:rPr lang="en-US" altLang="zh-CN" sz="1050" dirty="0"/>
              <a:t>        </a:t>
            </a:r>
            <a:r>
              <a:rPr lang="en-US" altLang="zh-CN" sz="1050" dirty="0" err="1"/>
              <a:t>convertView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View.inflate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MainActivity.this,R.layout.list_item</a:t>
            </a:r>
            <a:r>
              <a:rPr lang="en-US" altLang="zh-CN" sz="1050" dirty="0"/>
              <a:t>, null);</a:t>
            </a:r>
          </a:p>
          <a:p>
            <a:pPr lvl="1"/>
            <a:r>
              <a:rPr lang="en-US" altLang="zh-CN" sz="1050" dirty="0"/>
              <a:t>        holder = new </a:t>
            </a:r>
            <a:r>
              <a:rPr lang="en-US" altLang="zh-CN" sz="1050" dirty="0" err="1"/>
              <a:t>ViewHolder</a:t>
            </a:r>
            <a:r>
              <a:rPr lang="en-US" altLang="zh-CN" sz="1050" dirty="0"/>
              <a:t>();</a:t>
            </a:r>
          </a:p>
          <a:p>
            <a:pPr lvl="1"/>
            <a:r>
              <a:rPr lang="en-US" altLang="zh-CN" sz="1050" dirty="0"/>
              <a:t>        </a:t>
            </a:r>
            <a:r>
              <a:rPr lang="en-US" altLang="zh-CN" sz="1050" dirty="0" err="1"/>
              <a:t>holder.text</a:t>
            </a:r>
            <a:r>
              <a:rPr lang="en-US" altLang="zh-CN" sz="1050" dirty="0"/>
              <a:t> = (</a:t>
            </a:r>
            <a:r>
              <a:rPr lang="en-US" altLang="zh-CN" sz="1050" dirty="0" err="1"/>
              <a:t>TextView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convertView.findViewById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R.id.tv_list</a:t>
            </a:r>
            <a:r>
              <a:rPr lang="en-US" altLang="zh-CN" sz="1050" dirty="0"/>
              <a:t>);</a:t>
            </a:r>
          </a:p>
          <a:p>
            <a:pPr lvl="1"/>
            <a:r>
              <a:rPr lang="en-US" altLang="zh-CN" sz="1050" dirty="0"/>
              <a:t>        </a:t>
            </a:r>
            <a:r>
              <a:rPr lang="en-US" altLang="zh-CN" sz="1050" dirty="0" err="1"/>
              <a:t>holder.icon</a:t>
            </a:r>
            <a:r>
              <a:rPr lang="en-US" altLang="zh-CN" sz="1050" dirty="0"/>
              <a:t> = (</a:t>
            </a:r>
            <a:r>
              <a:rPr lang="en-US" altLang="zh-CN" sz="1050" dirty="0" err="1"/>
              <a:t>ImageView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convertView.findViewById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R.id.image</a:t>
            </a:r>
            <a:r>
              <a:rPr lang="en-US" altLang="zh-CN" sz="1050" dirty="0"/>
              <a:t>);</a:t>
            </a:r>
          </a:p>
          <a:p>
            <a:pPr lvl="1"/>
            <a:r>
              <a:rPr lang="en-US" altLang="zh-CN" sz="1050" dirty="0"/>
              <a:t>        </a:t>
            </a:r>
            <a:r>
              <a:rPr lang="en-US" altLang="zh-CN" sz="1050" dirty="0" err="1"/>
              <a:t>convertView.setTag</a:t>
            </a:r>
            <a:r>
              <a:rPr lang="en-US" altLang="zh-CN" sz="1050" dirty="0"/>
              <a:t>(holder);</a:t>
            </a:r>
          </a:p>
          <a:p>
            <a:pPr lvl="1"/>
            <a:r>
              <a:rPr lang="en-US" altLang="zh-CN" sz="1050" dirty="0"/>
              <a:t>    } else {</a:t>
            </a:r>
          </a:p>
          <a:p>
            <a:pPr lvl="1"/>
            <a:r>
              <a:rPr lang="en-US" altLang="zh-CN" sz="1050" dirty="0"/>
              <a:t>        holder = (</a:t>
            </a:r>
            <a:r>
              <a:rPr lang="en-US" altLang="zh-CN" sz="1050" dirty="0" err="1"/>
              <a:t>ViewHolder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convertView.getTag</a:t>
            </a:r>
            <a:r>
              <a:rPr lang="en-US" altLang="zh-CN" sz="1050" dirty="0"/>
              <a:t>();</a:t>
            </a:r>
          </a:p>
          <a:p>
            <a:pPr lvl="1"/>
            <a:r>
              <a:rPr lang="en-US" altLang="zh-CN" sz="1050" dirty="0"/>
              <a:t>    }</a:t>
            </a:r>
          </a:p>
          <a:p>
            <a:pPr lvl="1"/>
            <a:r>
              <a:rPr lang="en-US" altLang="zh-CN" sz="1050" dirty="0"/>
              <a:t>//</a:t>
            </a:r>
            <a:r>
              <a:rPr lang="zh-CN" altLang="en-US" sz="1050" dirty="0"/>
              <a:t>通过</a:t>
            </a:r>
            <a:r>
              <a:rPr lang="en-US" altLang="zh-CN" sz="1050" dirty="0"/>
              <a:t>holder</a:t>
            </a:r>
            <a:r>
              <a:rPr lang="zh-CN" altLang="en-US" sz="1050" dirty="0"/>
              <a:t>来绑定数据</a:t>
            </a:r>
          </a:p>
          <a:p>
            <a:pPr lvl="1"/>
            <a:r>
              <a:rPr lang="zh-CN" altLang="en-US" sz="1050" dirty="0"/>
              <a:t>    </a:t>
            </a:r>
            <a:r>
              <a:rPr lang="en-US" altLang="zh-CN" sz="1050" dirty="0" err="1"/>
              <a:t>holder.text.setText</a:t>
            </a:r>
            <a:r>
              <a:rPr lang="en-US" altLang="zh-CN" sz="1050" dirty="0"/>
              <a:t>(names[position]);</a:t>
            </a:r>
          </a:p>
          <a:p>
            <a:pPr lvl="1"/>
            <a:r>
              <a:rPr lang="en-US" altLang="zh-CN" sz="1050" dirty="0"/>
              <a:t>    </a:t>
            </a:r>
            <a:r>
              <a:rPr lang="en-US" altLang="zh-CN" sz="1050" dirty="0" err="1"/>
              <a:t>holder.icon.setImageResource</a:t>
            </a:r>
            <a:r>
              <a:rPr lang="en-US" altLang="zh-CN" sz="1050" dirty="0"/>
              <a:t>(icons[position]);</a:t>
            </a:r>
          </a:p>
          <a:p>
            <a:pPr lvl="1"/>
            <a:r>
              <a:rPr lang="en-US" altLang="zh-CN" sz="1050" dirty="0"/>
              <a:t>    return </a:t>
            </a:r>
            <a:r>
              <a:rPr lang="en-US" altLang="zh-CN" sz="1050" dirty="0" err="1"/>
              <a:t>convertView</a:t>
            </a:r>
            <a:r>
              <a:rPr lang="en-US" altLang="zh-CN" sz="1050" dirty="0"/>
              <a:t>;</a:t>
            </a:r>
          </a:p>
          <a:p>
            <a:pPr lvl="1"/>
            <a:r>
              <a:rPr lang="en-US" altLang="zh-CN" sz="1050" dirty="0"/>
              <a:t>}</a:t>
            </a:r>
          </a:p>
          <a:p>
            <a:pPr lvl="1"/>
            <a:r>
              <a:rPr lang="en-US" altLang="zh-CN" sz="1050" dirty="0"/>
              <a:t>static class </a:t>
            </a:r>
            <a:r>
              <a:rPr lang="en-US" altLang="zh-CN" sz="1050" dirty="0" err="1"/>
              <a:t>ViewHolder</a:t>
            </a:r>
            <a:r>
              <a:rPr lang="en-US" altLang="zh-CN" sz="1050" dirty="0"/>
              <a:t> {</a:t>
            </a:r>
          </a:p>
          <a:p>
            <a:pPr lvl="1"/>
            <a:r>
              <a:rPr lang="en-US" altLang="zh-CN" sz="1050" dirty="0"/>
              <a:t>    </a:t>
            </a:r>
            <a:r>
              <a:rPr lang="en-US" altLang="zh-CN" sz="1050" dirty="0" err="1"/>
              <a:t>TextView</a:t>
            </a:r>
            <a:r>
              <a:rPr lang="en-US" altLang="zh-CN" sz="1050" dirty="0"/>
              <a:t> text;</a:t>
            </a:r>
          </a:p>
          <a:p>
            <a:pPr lvl="1"/>
            <a:r>
              <a:rPr lang="en-US" altLang="zh-CN" sz="1050" dirty="0"/>
              <a:t>    </a:t>
            </a:r>
            <a:r>
              <a:rPr lang="en-US" altLang="zh-CN" sz="1050" dirty="0" err="1"/>
              <a:t>ImageView</a:t>
            </a:r>
            <a:r>
              <a:rPr lang="en-US" altLang="zh-CN" sz="1050" dirty="0"/>
              <a:t> icon;</a:t>
            </a:r>
          </a:p>
          <a:p>
            <a:pPr lvl="1"/>
            <a:r>
              <a:rPr lang="en-US" altLang="zh-CN" sz="105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487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FE058-7574-8867-2898-98176CB8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BaseAdapter</a:t>
            </a:r>
            <a:endParaRPr lang="zh-CN" altLang="en-US" dirty="0"/>
          </a:p>
        </p:txBody>
      </p:sp>
      <p:sp>
        <p:nvSpPr>
          <p:cNvPr id="4" name="原创设计师QQ598969553          _4">
            <a:extLst>
              <a:ext uri="{FF2B5EF4-FFF2-40B4-BE49-F238E27FC236}">
                <a16:creationId xmlns:a16="http://schemas.microsoft.com/office/drawing/2014/main" id="{01637A96-5CFF-5080-85C9-D6B04820E307}"/>
              </a:ext>
            </a:extLst>
          </p:cNvPr>
          <p:cNvSpPr/>
          <p:nvPr/>
        </p:nvSpPr>
        <p:spPr>
          <a:xfrm>
            <a:off x="1339317" y="1360376"/>
            <a:ext cx="9646839" cy="12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顾名思义是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基本的适配器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。它实际上是一个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抽象类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，通常在自定义适配器时会继承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，该类拥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有四个抽象方法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，根据这几个抽象方法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</a:t>
            </a: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控件进行数据适配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个抽象方法如下表所示。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F7806C-7CA4-E409-FAF3-DAEF964164BE}"/>
              </a:ext>
            </a:extLst>
          </p:cNvPr>
          <p:cNvGraphicFramePr>
            <a:graphicFrameLocks noGrp="1"/>
          </p:cNvGraphicFramePr>
          <p:nvPr/>
        </p:nvGraphicFramePr>
        <p:xfrm>
          <a:off x="2136476" y="3069043"/>
          <a:ext cx="8279003" cy="281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7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int getCount()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获取列表条目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的总数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Object getItem(int position)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（位置）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获取某个条目的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long getItemId(int position)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（位置）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获取某个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条目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View getView(int position, View convertView, ViewGroup parent)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获取相应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对应的条目视图，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是当前条目的位置，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convertView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用于复用旧视图，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parent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用于加载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布局。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79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598969553          _4"/>
          <p:cNvSpPr/>
          <p:nvPr/>
        </p:nvSpPr>
        <p:spPr>
          <a:xfrm>
            <a:off x="1344572" y="981295"/>
            <a:ext cx="9646839" cy="180007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9" indent="-457109">
              <a:lnSpc>
                <a:spcPct val="150000"/>
              </a:lnSpc>
              <a:buAutoNum type="arabicPeriod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顾名思义是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基本的适配器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。它实际上是一个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抽象类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，通常在自定义适配器时会继承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，该类拥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有四个抽象方法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，根据这几个抽象方法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控件进行数据适配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个抽象方法如下表所示。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5630" y="266933"/>
            <a:ext cx="5814265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常用数据适配器（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Adapter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36476" y="3069043"/>
          <a:ext cx="8279003" cy="281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7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int getCount()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获取列表条目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的总数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Object getItem(int position)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（位置）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获取某个条目的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long getItemId(int position)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（位置）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获取某个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条目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View getView(int position, View convertView, ViewGroup parent)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获取相应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对应的条目视图，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是当前条目的位置，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convertView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用于复用旧视图，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parent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用于加载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布局。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7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1667-11C8-4A70-AAC3-44CD97C3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br>
              <a:rPr lang="en-US" altLang="zh-CN" b="1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7C86D-E6B2-44EC-A484-A2FB207E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该类继承自</a:t>
            </a:r>
            <a:r>
              <a:rPr lang="en-US" altLang="zh-CN" dirty="0" err="1"/>
              <a:t>BaseAdapter</a:t>
            </a:r>
            <a:r>
              <a:rPr lang="zh-CN" altLang="en-US" dirty="0"/>
              <a:t>，它用于显示以数组为数据源的数据。默认情况下，</a:t>
            </a:r>
            <a:r>
              <a:rPr lang="en-US" altLang="zh-CN" dirty="0" err="1"/>
              <a:t>ArrayAdapter</a:t>
            </a:r>
            <a:r>
              <a:rPr lang="en-US" altLang="zh-CN" dirty="0"/>
              <a:t> </a:t>
            </a:r>
            <a:r>
              <a:rPr lang="zh-CN" altLang="en-US" dirty="0"/>
              <a:t>会通过在每个项目上调用 </a:t>
            </a:r>
            <a:r>
              <a:rPr lang="en-US" altLang="zh-CN" dirty="0" err="1"/>
              <a:t>toString</a:t>
            </a:r>
            <a:r>
              <a:rPr lang="en-US" altLang="zh-CN" dirty="0"/>
              <a:t>() </a:t>
            </a:r>
            <a:r>
              <a:rPr lang="zh-CN" altLang="en-US" dirty="0"/>
              <a:t>并将内容放入 </a:t>
            </a:r>
            <a:r>
              <a:rPr lang="en-US" altLang="zh-CN" dirty="0" err="1"/>
              <a:t>TextView</a:t>
            </a:r>
            <a:r>
              <a:rPr lang="zh-CN" altLang="en-US" dirty="0"/>
              <a:t>，为每个数组项创建视图。</a:t>
            </a:r>
            <a:endParaRPr lang="en-US" altLang="zh-CN" dirty="0"/>
          </a:p>
          <a:p>
            <a:r>
              <a:rPr lang="zh-CN" altLang="en-US" dirty="0"/>
              <a:t>投放到</a:t>
            </a:r>
            <a:r>
              <a:rPr lang="en-US" altLang="zh-CN" dirty="0" err="1"/>
              <a:t>TextView</a:t>
            </a:r>
            <a:r>
              <a:rPr lang="zh-CN" altLang="en-US" dirty="0"/>
              <a:t>中的数据均需要转换为字符串。如果需要使用其他的控件来显示数据，则需要重写</a:t>
            </a:r>
            <a:r>
              <a:rPr lang="en-US" altLang="zh-CN" dirty="0" err="1"/>
              <a:t>getView</a:t>
            </a:r>
            <a:r>
              <a:rPr lang="en-US" altLang="zh-CN" dirty="0"/>
              <a:t>(int, View, </a:t>
            </a:r>
            <a:r>
              <a:rPr lang="en-US" altLang="zh-CN" dirty="0" err="1"/>
              <a:t>ViewGroup</a:t>
            </a:r>
            <a:r>
              <a:rPr lang="en-US" altLang="zh-CN" dirty="0"/>
              <a:t>) </a:t>
            </a:r>
            <a:r>
              <a:rPr lang="zh-CN" altLang="en-US" dirty="0"/>
              <a:t>，来得到所需的</a:t>
            </a:r>
            <a:r>
              <a:rPr lang="en-US" altLang="zh-CN" dirty="0"/>
              <a:t>view</a:t>
            </a:r>
            <a:r>
              <a:rPr lang="zh-CN" altLang="en-US" dirty="0"/>
              <a:t>控件对象。</a:t>
            </a:r>
          </a:p>
        </p:txBody>
      </p:sp>
    </p:spTree>
    <p:extLst>
      <p:ext uri="{BB962C8B-B14F-4D97-AF65-F5344CB8AC3E}">
        <p14:creationId xmlns:p14="http://schemas.microsoft.com/office/powerpoint/2010/main" val="28428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1667-11C8-4A70-AAC3-44CD97C3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br>
              <a:rPr lang="en-US" altLang="zh-CN" b="1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7C86D-E6B2-44EC-A484-A2FB207E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public </a:t>
            </a:r>
            <a:r>
              <a:rPr lang="en-US" altLang="zh-CN" sz="2800" dirty="0" err="1"/>
              <a:t>ArrayAdapter</a:t>
            </a:r>
            <a:r>
              <a:rPr lang="en-US" altLang="zh-CN" sz="2800" dirty="0"/>
              <a:t> (Context </a:t>
            </a:r>
            <a:r>
              <a:rPr lang="en-US" altLang="zh-CN" sz="2800" dirty="0" err="1"/>
              <a:t>context</a:t>
            </a:r>
            <a:r>
              <a:rPr lang="en-US" altLang="zh-CN" sz="2800" dirty="0"/>
              <a:t>, int resource)</a:t>
            </a:r>
          </a:p>
          <a:p>
            <a:r>
              <a:rPr lang="zh-CN" altLang="en-US" sz="2800" dirty="0"/>
              <a:t>参数：</a:t>
            </a:r>
          </a:p>
          <a:p>
            <a:pPr lvl="1"/>
            <a:r>
              <a:rPr lang="en-US" altLang="zh-CN" sz="2400" dirty="0"/>
              <a:t>context </a:t>
            </a:r>
            <a:r>
              <a:rPr lang="zh-CN" altLang="en-US" sz="2400" dirty="0"/>
              <a:t>当前的上下文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resource </a:t>
            </a:r>
            <a:r>
              <a:rPr lang="zh-CN" altLang="en-US" sz="2400" dirty="0"/>
              <a:t>布局文件的</a:t>
            </a:r>
            <a:r>
              <a:rPr lang="en-US" altLang="zh-CN" sz="2400" dirty="0"/>
              <a:t>ID</a:t>
            </a:r>
            <a:r>
              <a:rPr lang="zh-CN" altLang="en-US" sz="2400" dirty="0"/>
              <a:t>，该文件中只有且仅有一个</a:t>
            </a:r>
            <a:r>
              <a:rPr lang="en-US" altLang="zh-CN" sz="2400" dirty="0" err="1"/>
              <a:t>TextView</a:t>
            </a:r>
            <a:r>
              <a:rPr lang="zh-CN" altLang="en-US" sz="2400" dirty="0"/>
              <a:t>控件，连</a:t>
            </a:r>
            <a:r>
              <a:rPr lang="en-US" altLang="zh-CN" sz="2400" dirty="0"/>
              <a:t>layout</a:t>
            </a:r>
            <a:r>
              <a:rPr lang="zh-CN" altLang="en-US" sz="2400" dirty="0"/>
              <a:t>都不能有，如有布局文件</a:t>
            </a:r>
            <a:r>
              <a:rPr lang="en-US" altLang="zh-CN" sz="2400" dirty="0"/>
              <a:t>user_list_item.xml</a:t>
            </a:r>
            <a:r>
              <a:rPr lang="zh-CN" altLang="en-US" sz="2400" dirty="0"/>
              <a:t>，其内容为</a:t>
            </a:r>
            <a:r>
              <a:rPr lang="en-US" altLang="zh-CN" sz="2400" dirty="0"/>
              <a:t>:</a:t>
            </a:r>
          </a:p>
          <a:p>
            <a:pPr lvl="2"/>
            <a:r>
              <a:rPr lang="en-US" altLang="zh-CN" sz="2000" dirty="0"/>
              <a:t>&lt;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xmlns:android</a:t>
            </a:r>
            <a:r>
              <a:rPr lang="en-US" altLang="zh-CN" sz="2000" dirty="0"/>
              <a:t>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  </a:t>
            </a:r>
          </a:p>
          <a:p>
            <a:pPr lvl="2"/>
            <a:r>
              <a:rPr lang="en-US" altLang="zh-CN" sz="2000" dirty="0"/>
              <a:t>    </a:t>
            </a:r>
            <a:r>
              <a:rPr lang="en-US" altLang="zh-CN" sz="2000" dirty="0" err="1"/>
              <a:t>android:layout_width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   </a:t>
            </a:r>
          </a:p>
          <a:p>
            <a:pPr lvl="2"/>
            <a:r>
              <a:rPr lang="en-US" altLang="zh-CN" sz="2000" dirty="0"/>
              <a:t>    </a:t>
            </a:r>
            <a:r>
              <a:rPr lang="en-US" altLang="zh-CN" sz="2000" dirty="0" err="1"/>
              <a:t>android:layout_height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    </a:t>
            </a:r>
          </a:p>
          <a:p>
            <a:pPr lvl="2"/>
            <a:r>
              <a:rPr lang="en-US" altLang="zh-CN" sz="2000" dirty="0"/>
              <a:t>    </a:t>
            </a:r>
            <a:r>
              <a:rPr lang="en-US" altLang="zh-CN" sz="2000" dirty="0" err="1"/>
              <a:t>android:id</a:t>
            </a:r>
            <a:r>
              <a:rPr lang="en-US" altLang="zh-CN" sz="2000" dirty="0"/>
              <a:t>="@+id/</a:t>
            </a:r>
            <a:r>
              <a:rPr lang="en-US" altLang="zh-CN" sz="2000" dirty="0" err="1"/>
              <a:t>user_list_item_textview</a:t>
            </a:r>
            <a:r>
              <a:rPr lang="en-US" altLang="zh-CN" sz="2000" dirty="0"/>
              <a:t>" &gt;  </a:t>
            </a:r>
          </a:p>
          <a:p>
            <a:pPr lvl="2"/>
            <a:r>
              <a:rPr lang="en-US" altLang="zh-CN" sz="2000" dirty="0"/>
              <a:t>&lt;/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&gt;  </a:t>
            </a:r>
          </a:p>
          <a:p>
            <a:pPr lvl="2"/>
            <a:r>
              <a:rPr lang="zh-CN" altLang="en-US" sz="2000" dirty="0"/>
              <a:t>则创建</a:t>
            </a:r>
            <a:r>
              <a:rPr lang="en-US" altLang="zh-CN" sz="2000" dirty="0" err="1"/>
              <a:t>ArrayAdapter</a:t>
            </a:r>
            <a:r>
              <a:rPr lang="zh-CN" altLang="en-US" sz="2000" dirty="0"/>
              <a:t>的语句可为：</a:t>
            </a:r>
          </a:p>
          <a:p>
            <a:pPr lvl="3"/>
            <a:r>
              <a:rPr lang="en-US" altLang="zh-CN" sz="1800" dirty="0" err="1"/>
              <a:t>ArrayAdapter</a:t>
            </a:r>
            <a:r>
              <a:rPr lang="en-US" altLang="zh-CN" sz="1800" dirty="0"/>
              <a:t>&lt;String&gt; adapter = new </a:t>
            </a:r>
            <a:r>
              <a:rPr lang="en-US" altLang="zh-CN" sz="1800" dirty="0" err="1"/>
              <a:t>ArrayAdapter</a:t>
            </a:r>
            <a:r>
              <a:rPr lang="en-US" altLang="zh-CN" sz="1800" dirty="0"/>
              <a:t>&lt;String&gt;(this, </a:t>
            </a:r>
            <a:r>
              <a:rPr lang="en-US" altLang="zh-CN" sz="1800" dirty="0" err="1"/>
              <a:t>R.layout.user_list_item</a:t>
            </a:r>
            <a:r>
              <a:rPr lang="en-US" altLang="zh-CN" sz="1800" dirty="0"/>
              <a:t>);</a:t>
            </a:r>
          </a:p>
          <a:p>
            <a:pPr lvl="3"/>
            <a:r>
              <a:rPr lang="zh-CN" altLang="en-US" sz="1800" dirty="0"/>
              <a:t>注意</a:t>
            </a:r>
            <a:r>
              <a:rPr lang="en-US" altLang="zh-CN" sz="1800" dirty="0"/>
              <a:t>:</a:t>
            </a:r>
            <a:r>
              <a:rPr lang="zh-CN" altLang="en-US" sz="1800" dirty="0"/>
              <a:t>不是</a:t>
            </a:r>
            <a:r>
              <a:rPr lang="en-US" altLang="zh-CN" sz="1800" dirty="0" err="1"/>
              <a:t>R.id.user_list_item_textview</a:t>
            </a:r>
            <a:r>
              <a:rPr lang="zh-CN" altLang="en-US" sz="1800" dirty="0"/>
              <a:t>，而是</a:t>
            </a:r>
            <a:r>
              <a:rPr lang="en-US" altLang="zh-CN" sz="1800" dirty="0" err="1"/>
              <a:t>R.layout.user_list_item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0651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7BF2-AB60-4BE1-B869-6898C6E2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92EF8-8FCE-494D-B862-1779FCB2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用于放置数据项的父</a:t>
            </a:r>
            <a:r>
              <a:rPr lang="en-US" altLang="zh-CN" dirty="0"/>
              <a:t>view</a:t>
            </a:r>
            <a:r>
              <a:rPr lang="zh-CN" altLang="en-US" dirty="0"/>
              <a:t>可以通过在布局文件中定义</a:t>
            </a:r>
            <a:r>
              <a:rPr lang="en-US" altLang="zh-CN" dirty="0" err="1"/>
              <a:t>ListView</a:t>
            </a:r>
            <a:r>
              <a:rPr lang="zh-CN" altLang="en-US" dirty="0"/>
              <a:t>，也可以通过语句在代码中定义</a:t>
            </a:r>
            <a:endParaRPr lang="en-US" altLang="zh-CN" dirty="0"/>
          </a:p>
          <a:p>
            <a:r>
              <a:rPr lang="zh-CN" altLang="en-US" dirty="0"/>
              <a:t>若不采用</a:t>
            </a:r>
            <a:r>
              <a:rPr lang="en-US" altLang="zh-CN" dirty="0"/>
              <a:t>android</a:t>
            </a:r>
            <a:r>
              <a:rPr lang="zh-CN" altLang="en-US" dirty="0"/>
              <a:t>所提供的表项布局，则，我们可以新建一个布局</a:t>
            </a:r>
            <a:r>
              <a:rPr lang="en-US" altLang="zh-CN" dirty="0"/>
              <a:t>xml</a:t>
            </a:r>
            <a:r>
              <a:rPr lang="zh-CN" altLang="en-US" dirty="0"/>
              <a:t>文件，用于表项的布局</a:t>
            </a:r>
          </a:p>
        </p:txBody>
      </p:sp>
    </p:spTree>
    <p:extLst>
      <p:ext uri="{BB962C8B-B14F-4D97-AF65-F5344CB8AC3E}">
        <p14:creationId xmlns:p14="http://schemas.microsoft.com/office/powerpoint/2010/main" val="235832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7BF2-AB60-4BE1-B869-6898C6E2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92EF8-8FCE-494D-B862-1779FCB2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int </a:t>
            </a:r>
            <a:r>
              <a:rPr lang="en-US" altLang="zh-CN" dirty="0" err="1"/>
              <a:t>textViewResourceId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参数：</a:t>
            </a:r>
          </a:p>
          <a:p>
            <a:pPr lvl="1"/>
            <a:r>
              <a:rPr lang="en-US" altLang="zh-CN" dirty="0"/>
              <a:t>context </a:t>
            </a:r>
            <a:r>
              <a:rPr lang="zh-CN" altLang="en-US" dirty="0"/>
              <a:t>当前的上下文</a:t>
            </a:r>
          </a:p>
          <a:p>
            <a:pPr lvl="1"/>
            <a:r>
              <a:rPr lang="en-US" altLang="zh-CN" dirty="0"/>
              <a:t>resource </a:t>
            </a:r>
            <a:r>
              <a:rPr lang="zh-CN" altLang="en-US" dirty="0"/>
              <a:t>布局文件的</a:t>
            </a:r>
            <a:r>
              <a:rPr lang="en-US" altLang="zh-CN" dirty="0"/>
              <a:t>id.</a:t>
            </a:r>
          </a:p>
          <a:p>
            <a:pPr lvl="1"/>
            <a:r>
              <a:rPr lang="en-US" altLang="zh-CN" dirty="0" err="1"/>
              <a:t>textViewResourceId</a:t>
            </a:r>
            <a:r>
              <a:rPr lang="en-US" altLang="zh-CN" dirty="0"/>
              <a:t> </a:t>
            </a:r>
            <a:r>
              <a:rPr lang="zh-CN" altLang="en-US" dirty="0"/>
              <a:t>布局文件中</a:t>
            </a:r>
            <a:r>
              <a:rPr lang="en-US" altLang="zh-CN" dirty="0" err="1"/>
              <a:t>TextView</a:t>
            </a:r>
            <a:r>
              <a:rPr lang="zh-CN" altLang="en-US" dirty="0"/>
              <a:t>控件的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8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7BF2-AB60-4BE1-B869-6898C6E2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92EF8-8FCE-494D-B862-1779FCB2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T[] objects)</a:t>
            </a:r>
          </a:p>
          <a:p>
            <a:pPr lvl="1"/>
            <a:r>
              <a:rPr lang="zh-CN" altLang="en-US" dirty="0"/>
              <a:t>参数：前两个参数含义同第一个构造方法，第三个参数为需要显示的数据，其为数组。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int </a:t>
            </a:r>
            <a:r>
              <a:rPr lang="en-US" altLang="zh-CN" dirty="0" err="1"/>
              <a:t>textViewResourceId</a:t>
            </a:r>
            <a:r>
              <a:rPr lang="en-US" altLang="zh-CN" dirty="0"/>
              <a:t>, T[] objects)</a:t>
            </a:r>
          </a:p>
          <a:p>
            <a:pPr lvl="1"/>
            <a:r>
              <a:rPr lang="zh-CN" altLang="en-US" dirty="0"/>
              <a:t>参数：前三项参数同第二个构造方法，第四个参数为需要显示的数据，其为数组。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009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85FA-2B41-47B8-9724-6E2704D1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A3496-9CBD-4510-9684-B0F19252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List objects)</a:t>
            </a:r>
          </a:p>
          <a:p>
            <a:pPr lvl="1"/>
            <a:r>
              <a:rPr lang="zh-CN" altLang="en-US" dirty="0"/>
              <a:t>参数：前两个参数同第一个构造方法，第三个参数为需要显示的数据，为</a:t>
            </a:r>
            <a:r>
              <a:rPr lang="en-US" altLang="zh-CN" dirty="0"/>
              <a:t>List</a:t>
            </a:r>
            <a:r>
              <a:rPr lang="zh-CN" altLang="en-US" dirty="0"/>
              <a:t>表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int </a:t>
            </a:r>
            <a:r>
              <a:rPr lang="en-US" altLang="zh-CN" dirty="0" err="1"/>
              <a:t>textViewResourceId</a:t>
            </a:r>
            <a:r>
              <a:rPr lang="en-US" altLang="zh-CN" dirty="0"/>
              <a:t>, List objects)</a:t>
            </a:r>
          </a:p>
          <a:p>
            <a:pPr lvl="1"/>
            <a:r>
              <a:rPr lang="zh-CN" altLang="en-US" dirty="0"/>
              <a:t>参数：前三项参数同第二个构造方法，第四个参数为需要显示的数据，为</a:t>
            </a:r>
            <a:r>
              <a:rPr lang="en-US" altLang="zh-CN" dirty="0"/>
              <a:t>List</a:t>
            </a:r>
            <a:r>
              <a:rPr lang="zh-CN" altLang="en-US" dirty="0"/>
              <a:t>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56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085B7-E07B-4E84-806C-5977A910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UI</a:t>
            </a:r>
            <a:r>
              <a:rPr lang="zh-CN" altLang="en-US" b="1" dirty="0"/>
              <a:t>进阶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9CBF6-3AAD-4A31-8353-97A3A69D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在很多程序应用中，通常会在一个页面展示多个条目，而这多个条目的布局都一样，通常它所展示的内容也是动态的而非预定义好的，此时，我们会使用某个</a:t>
            </a:r>
            <a:r>
              <a:rPr lang="en-US" altLang="zh-CN" dirty="0" err="1"/>
              <a:t>AdapterView</a:t>
            </a:r>
            <a:r>
              <a:rPr lang="zh-CN" altLang="en-US" dirty="0"/>
              <a:t>的子类来进行界面设计，这种子类会使用</a:t>
            </a:r>
            <a:r>
              <a:rPr lang="en-US" altLang="zh-CN" dirty="0"/>
              <a:t>Adapter</a:t>
            </a:r>
            <a:r>
              <a:rPr lang="zh-CN" altLang="en-US" dirty="0"/>
              <a:t>将数据联系到它的布局，此时，</a:t>
            </a:r>
            <a:r>
              <a:rPr lang="en-US" altLang="zh-CN" dirty="0"/>
              <a:t>Adapter</a:t>
            </a:r>
            <a:r>
              <a:rPr lang="zh-CN" altLang="en-US" dirty="0"/>
              <a:t>作为数据源同布局之间的中间人，将数据从源中取出转换为视图中可以显示的内容，这里常用的</a:t>
            </a:r>
            <a:r>
              <a:rPr lang="en-US" altLang="zh-CN" dirty="0" err="1"/>
              <a:t>AdapterView</a:t>
            </a:r>
            <a:r>
              <a:rPr lang="zh-CN" altLang="en-US" dirty="0"/>
              <a:t>的子类有</a:t>
            </a:r>
            <a:r>
              <a:rPr lang="en-US" altLang="zh-CN" dirty="0" err="1"/>
              <a:t>ListView</a:t>
            </a:r>
            <a:r>
              <a:rPr lang="zh-CN" altLang="en-US" dirty="0"/>
              <a:t>及</a:t>
            </a:r>
            <a:r>
              <a:rPr lang="en-US" altLang="zh-CN" dirty="0" err="1"/>
              <a:t>GridView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74750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50CEF-BC90-7127-81B0-DC42B1C0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4" name="原创设计师QQ598969553          _4">
            <a:extLst>
              <a:ext uri="{FF2B5EF4-FFF2-40B4-BE49-F238E27FC236}">
                <a16:creationId xmlns:a16="http://schemas.microsoft.com/office/drawing/2014/main" id="{8B4D3D28-7FA8-465C-0393-B7122F1BBDF3}"/>
              </a:ext>
            </a:extLst>
          </p:cNvPr>
          <p:cNvSpPr/>
          <p:nvPr/>
        </p:nvSpPr>
        <p:spPr>
          <a:xfrm>
            <a:off x="1323551" y="1311420"/>
            <a:ext cx="9646839" cy="12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ArrayAdapter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也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的子类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用法与</a:t>
            </a: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SimpleAdapter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类似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，开发者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只需要在构造方法里面传入相应参数即可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ArrayAdapter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通常用于适配</a:t>
            </a: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TextView</a:t>
            </a:r>
            <a:r>
              <a:rPr lang="zh-CN" altLang="en-US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ArrayAdapter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有多个构造方法，构造方法的具体信息如下所示。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>
            <a:extLst>
              <a:ext uri="{FF2B5EF4-FFF2-40B4-BE49-F238E27FC236}">
                <a16:creationId xmlns:a16="http://schemas.microsoft.com/office/drawing/2014/main" id="{9E390723-3147-E0CF-9F57-4E91F8B6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493" y="2893196"/>
            <a:ext cx="9340944" cy="2479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public 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public 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textViewResourceId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public 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,T[]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public 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textViewResourceId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,T[]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public 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,List&lt;T&gt;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public 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textViewResourceId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 List&lt;T&gt;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2E293B-1830-8123-2B29-F141CE77223E}"/>
              </a:ext>
            </a:extLst>
          </p:cNvPr>
          <p:cNvSpPr/>
          <p:nvPr/>
        </p:nvSpPr>
        <p:spPr>
          <a:xfrm>
            <a:off x="4512190" y="4826895"/>
            <a:ext cx="79190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6C6706E-2090-ABFF-9BEB-32AE159F5850}"/>
              </a:ext>
            </a:extLst>
          </p:cNvPr>
          <p:cNvCxnSpPr/>
          <p:nvPr/>
        </p:nvCxnSpPr>
        <p:spPr bwMode="auto">
          <a:xfrm>
            <a:off x="4927416" y="5166062"/>
            <a:ext cx="0" cy="359917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11">
            <a:extLst>
              <a:ext uri="{FF2B5EF4-FFF2-40B4-BE49-F238E27FC236}">
                <a16:creationId xmlns:a16="http://schemas.microsoft.com/office/drawing/2014/main" id="{B8E5873F-7B8D-499C-341E-6411F07AD229}"/>
              </a:ext>
            </a:extLst>
          </p:cNvPr>
          <p:cNvSpPr/>
          <p:nvPr/>
        </p:nvSpPr>
        <p:spPr>
          <a:xfrm>
            <a:off x="4078195" y="5525979"/>
            <a:ext cx="1659896" cy="40852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0D6BF9-EC2A-9646-D875-AA0AC4889190}"/>
              </a:ext>
            </a:extLst>
          </p:cNvPr>
          <p:cNvSpPr/>
          <p:nvPr/>
        </p:nvSpPr>
        <p:spPr>
          <a:xfrm>
            <a:off x="5592061" y="4810527"/>
            <a:ext cx="93588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8E5C7F-5C6E-89AA-257C-61EC6376AF48}"/>
              </a:ext>
            </a:extLst>
          </p:cNvPr>
          <p:cNvCxnSpPr/>
          <p:nvPr/>
        </p:nvCxnSpPr>
        <p:spPr bwMode="auto">
          <a:xfrm>
            <a:off x="6060004" y="5137927"/>
            <a:ext cx="0" cy="359917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4">
            <a:extLst>
              <a:ext uri="{FF2B5EF4-FFF2-40B4-BE49-F238E27FC236}">
                <a16:creationId xmlns:a16="http://schemas.microsoft.com/office/drawing/2014/main" id="{A2A29DCB-DB1C-D187-0F9B-16954BE29C36}"/>
              </a:ext>
            </a:extLst>
          </p:cNvPr>
          <p:cNvSpPr/>
          <p:nvPr/>
        </p:nvSpPr>
        <p:spPr>
          <a:xfrm>
            <a:off x="5015106" y="5512369"/>
            <a:ext cx="2089796" cy="40852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条目布局的资源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540087-DDC5-51F4-E525-9A7A57124705}"/>
              </a:ext>
            </a:extLst>
          </p:cNvPr>
          <p:cNvSpPr/>
          <p:nvPr/>
        </p:nvSpPr>
        <p:spPr>
          <a:xfrm>
            <a:off x="6819379" y="4810527"/>
            <a:ext cx="1940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6E7704-4568-B94A-3EAF-115D4A856C5F}"/>
              </a:ext>
            </a:extLst>
          </p:cNvPr>
          <p:cNvCxnSpPr/>
          <p:nvPr/>
        </p:nvCxnSpPr>
        <p:spPr bwMode="auto">
          <a:xfrm>
            <a:off x="7789528" y="5137927"/>
            <a:ext cx="0" cy="359917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7">
            <a:extLst>
              <a:ext uri="{FF2B5EF4-FFF2-40B4-BE49-F238E27FC236}">
                <a16:creationId xmlns:a16="http://schemas.microsoft.com/office/drawing/2014/main" id="{122EAED6-5A7D-D9C1-94AD-09264D8826F0}"/>
              </a:ext>
            </a:extLst>
          </p:cNvPr>
          <p:cNvSpPr/>
          <p:nvPr/>
        </p:nvSpPr>
        <p:spPr>
          <a:xfrm>
            <a:off x="6640493" y="5497844"/>
            <a:ext cx="2298069" cy="714924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条目布局中对应的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6737BD-85D2-E8E7-EB15-4C99ED3CF7FB}"/>
              </a:ext>
            </a:extLst>
          </p:cNvPr>
          <p:cNvSpPr/>
          <p:nvPr/>
        </p:nvSpPr>
        <p:spPr>
          <a:xfrm>
            <a:off x="9623576" y="4810527"/>
            <a:ext cx="79190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6CF69A-83F0-4788-8883-3CE438A6FBC0}"/>
              </a:ext>
            </a:extLst>
          </p:cNvPr>
          <p:cNvCxnSpPr/>
          <p:nvPr/>
        </p:nvCxnSpPr>
        <p:spPr bwMode="auto">
          <a:xfrm>
            <a:off x="10032738" y="5137927"/>
            <a:ext cx="0" cy="359917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20">
            <a:extLst>
              <a:ext uri="{FF2B5EF4-FFF2-40B4-BE49-F238E27FC236}">
                <a16:creationId xmlns:a16="http://schemas.microsoft.com/office/drawing/2014/main" id="{2FA0E897-F562-3958-B7E3-D15A5E5208B5}"/>
              </a:ext>
            </a:extLst>
          </p:cNvPr>
          <p:cNvSpPr/>
          <p:nvPr/>
        </p:nvSpPr>
        <p:spPr>
          <a:xfrm>
            <a:off x="9222287" y="5497843"/>
            <a:ext cx="1620901" cy="714924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需要适配的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65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45040-1F08-45F0-BEEE-BB055B7B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60F5D-89A8-4AED-8EDB-C46EAD81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一个简便的</a:t>
            </a:r>
            <a:r>
              <a:rPr lang="en-US" altLang="zh-CN" dirty="0"/>
              <a:t>adapter</a:t>
            </a:r>
            <a:r>
              <a:rPr lang="zh-CN" altLang="en-US" dirty="0"/>
              <a:t>，用来将静态数据显示在</a:t>
            </a:r>
            <a:r>
              <a:rPr lang="en-US" altLang="zh-CN" dirty="0"/>
              <a:t>XML</a:t>
            </a:r>
            <a:r>
              <a:rPr lang="zh-CN" altLang="en-US" dirty="0"/>
              <a:t>文件所定义的视图中。数据源为</a:t>
            </a:r>
            <a:r>
              <a:rPr lang="en-US" altLang="zh-CN" dirty="0" err="1"/>
              <a:t>ArrayList</a:t>
            </a:r>
            <a:r>
              <a:rPr lang="zh-CN" altLang="en-US" dirty="0"/>
              <a:t>，表项为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  <a:r>
              <a:rPr lang="en-US" altLang="zh-CN" dirty="0" err="1"/>
              <a:t>ArrayList</a:t>
            </a:r>
            <a:r>
              <a:rPr lang="zh-CN" altLang="en-US" dirty="0"/>
              <a:t>中的每个项对应列表中一行，</a:t>
            </a:r>
            <a:r>
              <a:rPr lang="en-US" altLang="zh-CN" dirty="0"/>
              <a:t>map</a:t>
            </a:r>
            <a:r>
              <a:rPr lang="zh-CN" altLang="en-US" dirty="0"/>
              <a:t>中保存有每行的数据。通过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/>
              <a:t>xml</a:t>
            </a:r>
            <a:r>
              <a:rPr lang="zh-CN" altLang="en-US" dirty="0"/>
              <a:t>文件中的</a:t>
            </a:r>
            <a:r>
              <a:rPr lang="en-US" altLang="zh-CN" dirty="0"/>
              <a:t>view</a:t>
            </a:r>
            <a:r>
              <a:rPr lang="zh-CN" altLang="en-US" dirty="0"/>
              <a:t>建立对应关系来显示数据。</a:t>
            </a:r>
          </a:p>
        </p:txBody>
      </p:sp>
    </p:spTree>
    <p:extLst>
      <p:ext uri="{BB962C8B-B14F-4D97-AF65-F5344CB8AC3E}">
        <p14:creationId xmlns:p14="http://schemas.microsoft.com/office/powerpoint/2010/main" val="293353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EC2F-5516-4DB6-9392-C65696F9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AC2E8-0A5D-438C-8901-DDADA78D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构造方法如下：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SimpleAdapter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List&lt;? extends Map&lt;String, ?&gt;&gt; data, int resource, String[] from, int[] to)</a:t>
            </a:r>
          </a:p>
          <a:p>
            <a:pPr lvl="1"/>
            <a:r>
              <a:rPr lang="zh-CN" altLang="en-US" dirty="0"/>
              <a:t>参数：</a:t>
            </a:r>
          </a:p>
          <a:p>
            <a:pPr lvl="2"/>
            <a:r>
              <a:rPr lang="en-US" altLang="zh-CN" dirty="0"/>
              <a:t>context </a:t>
            </a:r>
            <a:r>
              <a:rPr lang="en-US" altLang="zh-CN" dirty="0" err="1"/>
              <a:t>SimpleAdapter</a:t>
            </a:r>
            <a:r>
              <a:rPr lang="zh-CN" altLang="en-US" dirty="0"/>
              <a:t>所在的上下文</a:t>
            </a:r>
          </a:p>
          <a:p>
            <a:pPr lvl="2"/>
            <a:r>
              <a:rPr lang="en-US" altLang="zh-CN" dirty="0"/>
              <a:t>data map</a:t>
            </a:r>
            <a:r>
              <a:rPr lang="zh-CN" altLang="en-US" dirty="0"/>
              <a:t>表，表中的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/>
              <a:t>from</a:t>
            </a:r>
            <a:r>
              <a:rPr lang="zh-CN" altLang="en-US" dirty="0"/>
              <a:t>参数的全集</a:t>
            </a:r>
          </a:p>
          <a:p>
            <a:pPr lvl="2"/>
            <a:r>
              <a:rPr lang="en-US" altLang="zh-CN" dirty="0"/>
              <a:t>resource </a:t>
            </a:r>
            <a:r>
              <a:rPr lang="zh-CN" altLang="en-US" dirty="0"/>
              <a:t>用于显示数据表项的布局</a:t>
            </a:r>
            <a:r>
              <a:rPr lang="en-US" altLang="zh-CN" dirty="0" err="1"/>
              <a:t>R.layout.xxx</a:t>
            </a:r>
            <a:r>
              <a:rPr lang="zh-CN" altLang="en-US" dirty="0"/>
              <a:t>，应包含所有</a:t>
            </a:r>
            <a:r>
              <a:rPr lang="en-US" altLang="zh-CN" dirty="0"/>
              <a:t>to</a:t>
            </a:r>
            <a:r>
              <a:rPr lang="zh-CN" altLang="en-US" dirty="0"/>
              <a:t>所代表的所有</a:t>
            </a:r>
            <a:r>
              <a:rPr lang="en-US" altLang="zh-CN" dirty="0"/>
              <a:t>view</a:t>
            </a:r>
          </a:p>
          <a:p>
            <a:pPr lvl="2"/>
            <a:r>
              <a:rPr lang="en-US" altLang="zh-CN" dirty="0"/>
              <a:t>from </a:t>
            </a:r>
            <a:r>
              <a:rPr lang="zh-CN" altLang="en-US" dirty="0"/>
              <a:t>每项的列名，该列名集包含在</a:t>
            </a:r>
            <a:r>
              <a:rPr lang="en-US" altLang="zh-CN" dirty="0"/>
              <a:t>data</a:t>
            </a:r>
            <a:r>
              <a:rPr lang="zh-CN" altLang="en-US" dirty="0"/>
              <a:t>这个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集合里</a:t>
            </a:r>
          </a:p>
          <a:p>
            <a:pPr lvl="2"/>
            <a:r>
              <a:rPr lang="en-US" altLang="zh-CN" dirty="0"/>
              <a:t>to </a:t>
            </a:r>
            <a:r>
              <a:rPr lang="zh-CN" altLang="en-US" dirty="0"/>
              <a:t>对应显示数据项列数据的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，同</a:t>
            </a:r>
            <a:r>
              <a:rPr lang="en-US" altLang="zh-CN" dirty="0"/>
              <a:t>from</a:t>
            </a:r>
            <a:r>
              <a:rPr lang="zh-CN" altLang="en-US" dirty="0"/>
              <a:t>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223808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552-372A-4855-ACEB-52F580FF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BA912-29C9-4A37-817B-93E5393D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SimpleAdapter</a:t>
            </a:r>
            <a:r>
              <a:rPr lang="zh-CN" altLang="en-US" dirty="0"/>
              <a:t>可以使用自定义的</a:t>
            </a:r>
            <a:r>
              <a:rPr lang="en-US" altLang="zh-CN" dirty="0" err="1"/>
              <a:t>ListView</a:t>
            </a:r>
            <a:r>
              <a:rPr lang="zh-CN" altLang="en-US" dirty="0"/>
              <a:t>，然后</a:t>
            </a:r>
            <a:r>
              <a:rPr lang="en-US" altLang="zh-CN" dirty="0" err="1"/>
              <a:t>setContentView</a:t>
            </a:r>
            <a:r>
              <a:rPr lang="zh-CN" altLang="en-US" dirty="0"/>
              <a:t>即可。也可以直接使用系统自带的</a:t>
            </a:r>
            <a:r>
              <a:rPr lang="en-US" altLang="zh-CN" dirty="0" err="1"/>
              <a:t>ListActivity</a:t>
            </a:r>
            <a:r>
              <a:rPr lang="zh-CN" altLang="en-US" dirty="0"/>
              <a:t>，该</a:t>
            </a:r>
            <a:r>
              <a:rPr lang="en-US" altLang="zh-CN" dirty="0" err="1"/>
              <a:t>ListActivity</a:t>
            </a:r>
            <a:r>
              <a:rPr lang="zh-CN" altLang="en-US" dirty="0"/>
              <a:t>实现了</a:t>
            </a:r>
            <a:r>
              <a:rPr lang="en-US" altLang="zh-CN" dirty="0" err="1"/>
              <a:t>ListView</a:t>
            </a:r>
            <a:r>
              <a:rPr lang="zh-CN" altLang="en-US" dirty="0"/>
              <a:t>，显示</a:t>
            </a:r>
            <a:r>
              <a:rPr lang="en-US" altLang="zh-CN" dirty="0" err="1"/>
              <a:t>ListView</a:t>
            </a:r>
            <a:r>
              <a:rPr lang="zh-CN" altLang="en-US" dirty="0"/>
              <a:t>的时候做了很多优化，</a:t>
            </a:r>
            <a:r>
              <a:rPr lang="en-US" altLang="zh-CN" dirty="0" err="1"/>
              <a:t>ListActivity</a:t>
            </a:r>
            <a:r>
              <a:rPr lang="zh-CN" altLang="en-US" dirty="0"/>
              <a:t>直接</a:t>
            </a:r>
            <a:r>
              <a:rPr lang="en-US" altLang="zh-CN" dirty="0"/>
              <a:t>extends </a:t>
            </a:r>
            <a:r>
              <a:rPr lang="en-US" altLang="zh-CN" dirty="0" err="1"/>
              <a:t>ListActivity</a:t>
            </a:r>
            <a:r>
              <a:rPr lang="zh-CN" altLang="en-US" dirty="0"/>
              <a:t>即可，不需要再</a:t>
            </a:r>
            <a:r>
              <a:rPr lang="en-US" altLang="zh-CN" dirty="0" err="1"/>
              <a:t>setContentView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如果不是继承自</a:t>
            </a:r>
            <a:r>
              <a:rPr lang="en-US" altLang="zh-CN" dirty="0" err="1"/>
              <a:t>ListActivity</a:t>
            </a:r>
            <a:r>
              <a:rPr lang="zh-CN" altLang="en-US" dirty="0"/>
              <a:t>，而是其他</a:t>
            </a:r>
            <a:r>
              <a:rPr lang="en-US" altLang="zh-CN" dirty="0"/>
              <a:t>Activity</a:t>
            </a:r>
            <a:r>
              <a:rPr lang="zh-CN" altLang="en-US" dirty="0"/>
              <a:t>，则，我们需要自定义</a:t>
            </a:r>
            <a:r>
              <a:rPr lang="en-US" altLang="zh-CN" dirty="0" err="1"/>
              <a:t>ListView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30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54AE0-D094-4B3C-8714-3FB71652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SimpleCursorAdapter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E6DE-3EB4-48B3-A93D-E5D356C7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该类将数据从</a:t>
            </a:r>
            <a:r>
              <a:rPr lang="en-US" altLang="zh-CN" dirty="0"/>
              <a:t>cursor</a:t>
            </a:r>
            <a:r>
              <a:rPr lang="zh-CN" altLang="en-US" dirty="0"/>
              <a:t>对象中的列映射到</a:t>
            </a:r>
            <a:r>
              <a:rPr lang="en-US" altLang="zh-CN" dirty="0"/>
              <a:t>XML</a:t>
            </a:r>
            <a:r>
              <a:rPr lang="zh-CN" altLang="en-US" dirty="0"/>
              <a:t>文件中的</a:t>
            </a:r>
            <a:r>
              <a:rPr lang="en-US" altLang="zh-CN" dirty="0" err="1"/>
              <a:t>TextView</a:t>
            </a:r>
            <a:r>
              <a:rPr lang="zh-CN" altLang="en-US" dirty="0"/>
              <a:t>或者</a:t>
            </a:r>
            <a:r>
              <a:rPr lang="en-US" altLang="zh-CN" dirty="0" err="1"/>
              <a:t>ImageView</a:t>
            </a:r>
            <a:r>
              <a:rPr lang="zh-CN" altLang="en-US" dirty="0"/>
              <a:t>上，你可以选择哪些列被映射，什么</a:t>
            </a:r>
            <a:r>
              <a:rPr lang="en-US" altLang="zh-CN" dirty="0"/>
              <a:t>view</a:t>
            </a:r>
            <a:r>
              <a:rPr lang="zh-CN" altLang="en-US" dirty="0"/>
              <a:t>来显示这些列。</a:t>
            </a:r>
          </a:p>
        </p:txBody>
      </p:sp>
    </p:spTree>
    <p:extLst>
      <p:ext uri="{BB962C8B-B14F-4D97-AF65-F5344CB8AC3E}">
        <p14:creationId xmlns:p14="http://schemas.microsoft.com/office/powerpoint/2010/main" val="87683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54AE0-D094-4B3C-8714-3FB71652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SimpleCursorAdapter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E6DE-3EB4-48B3-A93D-E5D356C7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构造方法</a:t>
            </a:r>
          </a:p>
          <a:p>
            <a:pPr lvl="1"/>
            <a:r>
              <a:rPr lang="en-US" altLang="zh-CN" sz="2400" dirty="0"/>
              <a:t>public </a:t>
            </a:r>
            <a:r>
              <a:rPr lang="en-US" altLang="zh-CN" sz="2400" dirty="0" err="1"/>
              <a:t>SimpleCursorAdapter</a:t>
            </a:r>
            <a:r>
              <a:rPr lang="en-US" altLang="zh-CN" sz="2400" dirty="0"/>
              <a:t> (Context </a:t>
            </a:r>
            <a:r>
              <a:rPr lang="en-US" altLang="zh-CN" sz="2400" dirty="0" err="1"/>
              <a:t>context</a:t>
            </a:r>
            <a:r>
              <a:rPr lang="en-US" altLang="zh-CN" sz="2400" dirty="0"/>
              <a:t>, int layout, Cursor c, String[] from, int[] to, int flags)</a:t>
            </a:r>
          </a:p>
          <a:p>
            <a:pPr lvl="1"/>
            <a:r>
              <a:rPr lang="zh-CN" altLang="en-US" sz="2400" dirty="0"/>
              <a:t>参数：</a:t>
            </a:r>
          </a:p>
          <a:p>
            <a:pPr lvl="2"/>
            <a:r>
              <a:rPr lang="en-US" altLang="zh-CN" sz="2000" dirty="0"/>
              <a:t>context </a:t>
            </a:r>
            <a:r>
              <a:rPr lang="zh-CN" altLang="en-US" sz="2000" dirty="0"/>
              <a:t>上下文</a:t>
            </a:r>
          </a:p>
          <a:p>
            <a:pPr lvl="2"/>
            <a:r>
              <a:rPr lang="en-US" altLang="zh-CN" sz="2000" dirty="0"/>
              <a:t>layout </a:t>
            </a:r>
            <a:r>
              <a:rPr lang="zh-CN" altLang="en-US" sz="2000" dirty="0"/>
              <a:t>表项的布局文件，该表项中至少要包含</a:t>
            </a:r>
            <a:r>
              <a:rPr lang="en-US" altLang="zh-CN" sz="2000" dirty="0"/>
              <a:t>to</a:t>
            </a:r>
            <a:r>
              <a:rPr lang="zh-CN" altLang="en-US" sz="2000" dirty="0"/>
              <a:t>中所定义的所有</a:t>
            </a:r>
            <a:r>
              <a:rPr lang="en-US" altLang="zh-CN" sz="2000" dirty="0"/>
              <a:t>view</a:t>
            </a:r>
          </a:p>
          <a:p>
            <a:pPr lvl="2"/>
            <a:r>
              <a:rPr lang="en-US" altLang="zh-CN" sz="2000" dirty="0"/>
              <a:t>c </a:t>
            </a:r>
            <a:r>
              <a:rPr lang="zh-CN" altLang="en-US" sz="2000" dirty="0"/>
              <a:t>数据库的</a:t>
            </a:r>
            <a:r>
              <a:rPr lang="en-US" altLang="zh-CN" sz="2000" dirty="0"/>
              <a:t>cursor</a:t>
            </a:r>
            <a:r>
              <a:rPr lang="zh-CN" altLang="en-US" sz="2000" dirty="0"/>
              <a:t>对象，可以是</a:t>
            </a:r>
            <a:r>
              <a:rPr lang="en-US" altLang="zh-CN" sz="2000" dirty="0"/>
              <a:t>null</a:t>
            </a:r>
          </a:p>
          <a:p>
            <a:pPr lvl="2"/>
            <a:r>
              <a:rPr lang="en-US" altLang="zh-CN" sz="2000" dirty="0"/>
              <a:t>from </a:t>
            </a:r>
            <a:r>
              <a:rPr lang="zh-CN" altLang="en-US" sz="2000" dirty="0"/>
              <a:t>需要显示的数据列的名字，可以是</a:t>
            </a:r>
            <a:r>
              <a:rPr lang="en-US" altLang="zh-CN" sz="2000" dirty="0"/>
              <a:t>null</a:t>
            </a:r>
          </a:p>
          <a:p>
            <a:pPr lvl="2"/>
            <a:r>
              <a:rPr lang="en-US" altLang="zh-CN" sz="2000" dirty="0"/>
              <a:t>to </a:t>
            </a:r>
            <a:r>
              <a:rPr lang="zh-CN" altLang="en-US" sz="2000" dirty="0"/>
              <a:t>用于显示数据列的</a:t>
            </a:r>
            <a:r>
              <a:rPr lang="en-US" altLang="zh-CN" sz="2000" dirty="0"/>
              <a:t>view</a:t>
            </a:r>
            <a:r>
              <a:rPr lang="zh-CN" altLang="en-US" sz="2000" dirty="0"/>
              <a:t>数组，数组项应该为</a:t>
            </a:r>
            <a:r>
              <a:rPr lang="en-US" altLang="zh-CN" sz="2000" dirty="0" err="1"/>
              <a:t>TextView</a:t>
            </a:r>
            <a:r>
              <a:rPr lang="zh-CN" altLang="en-US" sz="2000" dirty="0"/>
              <a:t>，和</a:t>
            </a:r>
            <a:r>
              <a:rPr lang="en-US" altLang="zh-CN" sz="2000" dirty="0"/>
              <a:t>from</a:t>
            </a:r>
            <a:r>
              <a:rPr lang="zh-CN" altLang="en-US" sz="2000" dirty="0"/>
              <a:t>一一对应，可以是</a:t>
            </a:r>
            <a:r>
              <a:rPr lang="en-US" altLang="zh-CN" sz="2000" dirty="0"/>
              <a:t>null</a:t>
            </a:r>
          </a:p>
          <a:p>
            <a:pPr lvl="2"/>
            <a:r>
              <a:rPr lang="en-US" altLang="zh-CN" sz="2000" dirty="0"/>
              <a:t>flags </a:t>
            </a:r>
            <a:r>
              <a:rPr lang="zh-CN" altLang="en-US" sz="2000" dirty="0"/>
              <a:t>该标志用于定义</a:t>
            </a:r>
            <a:r>
              <a:rPr lang="en-US" altLang="zh-CN" sz="2000" dirty="0"/>
              <a:t>adapter</a:t>
            </a:r>
            <a:r>
              <a:rPr lang="zh-CN" altLang="en-US" sz="2000" dirty="0"/>
              <a:t>的行为，目前它的可用值为</a:t>
            </a:r>
            <a:r>
              <a:rPr lang="en-US" altLang="zh-CN" sz="2000" dirty="0" err="1"/>
              <a:t>CursorAdapter.FLAG_REGISTER_CONTENT_OBSERVER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2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F2BA-9484-4962-B5D0-BFE9EF5F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GridView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67CE4-D540-4F65-B2AC-F162A046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GridView</a:t>
            </a:r>
            <a:r>
              <a:rPr lang="zh-CN" altLang="en-US" dirty="0"/>
              <a:t>是一个</a:t>
            </a:r>
            <a:r>
              <a:rPr lang="en-US" altLang="zh-CN" dirty="0" err="1"/>
              <a:t>ViewGroup</a:t>
            </a:r>
            <a:r>
              <a:rPr lang="zh-CN" altLang="en-US" dirty="0"/>
              <a:t>，它以二维的方式显示内容，它是一个可以滚动内容的网格。</a:t>
            </a:r>
            <a:endParaRPr lang="en-US" altLang="zh-CN" dirty="0"/>
          </a:p>
          <a:p>
            <a:r>
              <a:rPr lang="zh-CN" altLang="en-US" dirty="0"/>
              <a:t>见课件中的示例</a:t>
            </a:r>
          </a:p>
        </p:txBody>
      </p:sp>
    </p:spTree>
    <p:extLst>
      <p:ext uri="{BB962C8B-B14F-4D97-AF65-F5344CB8AC3E}">
        <p14:creationId xmlns:p14="http://schemas.microsoft.com/office/powerpoint/2010/main" val="234082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E2121-E055-1E25-5C8C-EC45F6E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 err="1"/>
              <a:t>ListView</a:t>
            </a:r>
            <a:r>
              <a:rPr lang="zh-CN" altLang="en-US" dirty="0"/>
              <a:t>控件加载数据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250015-807A-1999-C482-672E6F95A9F3}"/>
              </a:ext>
            </a:extLst>
          </p:cNvPr>
          <p:cNvSpPr/>
          <p:nvPr/>
        </p:nvSpPr>
        <p:spPr>
          <a:xfrm>
            <a:off x="2638843" y="2724507"/>
            <a:ext cx="2159500" cy="2087517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5B958A18-0BBA-834C-FCEB-C187DF0F19E5}"/>
              </a:ext>
            </a:extLst>
          </p:cNvPr>
          <p:cNvSpPr/>
          <p:nvPr/>
        </p:nvSpPr>
        <p:spPr>
          <a:xfrm>
            <a:off x="2638843" y="4219820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4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0C44AAC9-58C9-9BCE-93EE-E0A1CB3049FA}"/>
              </a:ext>
            </a:extLst>
          </p:cNvPr>
          <p:cNvSpPr/>
          <p:nvPr/>
        </p:nvSpPr>
        <p:spPr>
          <a:xfrm>
            <a:off x="2638843" y="3743914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3</a:t>
            </a:r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1D7EF2CD-BC91-B1DC-699C-2BA6097159D1}"/>
              </a:ext>
            </a:extLst>
          </p:cNvPr>
          <p:cNvSpPr/>
          <p:nvPr/>
        </p:nvSpPr>
        <p:spPr>
          <a:xfrm>
            <a:off x="2638843" y="3265091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57B6AC-470F-F39D-DAF2-43B110314AAE}"/>
              </a:ext>
            </a:extLst>
          </p:cNvPr>
          <p:cNvSpPr/>
          <p:nvPr/>
        </p:nvSpPr>
        <p:spPr>
          <a:xfrm>
            <a:off x="2638843" y="4946576"/>
            <a:ext cx="2159500" cy="400017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  <p:sp>
        <p:nvSpPr>
          <p:cNvPr id="9" name="圆角矩形 7">
            <a:extLst>
              <a:ext uri="{FF2B5EF4-FFF2-40B4-BE49-F238E27FC236}">
                <a16:creationId xmlns:a16="http://schemas.microsoft.com/office/drawing/2014/main" id="{062B7587-50BC-7712-4834-DFAC15516D91}"/>
              </a:ext>
            </a:extLst>
          </p:cNvPr>
          <p:cNvSpPr/>
          <p:nvPr/>
        </p:nvSpPr>
        <p:spPr>
          <a:xfrm>
            <a:off x="2638843" y="2779650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</a:p>
        </p:txBody>
      </p:sp>
      <p:sp>
        <p:nvSpPr>
          <p:cNvPr id="10" name="AutoShape 17">
            <a:extLst>
              <a:ext uri="{FF2B5EF4-FFF2-40B4-BE49-F238E27FC236}">
                <a16:creationId xmlns:a16="http://schemas.microsoft.com/office/drawing/2014/main" id="{10EA388E-7FE4-D88A-5C8D-162064CC22F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77725" y="3518988"/>
            <a:ext cx="2281872" cy="498557"/>
          </a:xfrm>
          <a:prstGeom prst="chevron">
            <a:avLst>
              <a:gd name="adj" fmla="val 33678"/>
            </a:avLst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lIns="0" rIns="0" anchor="ctr"/>
          <a:lstStyle/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endParaRPr lang="en-US" altLang="zh-CN" sz="1600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</a:t>
            </a:r>
            <a:endParaRPr lang="en-US" altLang="zh-CN" sz="1600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F2634D-8A21-D302-6043-69F4F4126E12}"/>
              </a:ext>
            </a:extLst>
          </p:cNvPr>
          <p:cNvSpPr/>
          <p:nvPr/>
        </p:nvSpPr>
        <p:spPr>
          <a:xfrm>
            <a:off x="6299138" y="2724508"/>
            <a:ext cx="2159500" cy="2087517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10">
            <a:extLst>
              <a:ext uri="{FF2B5EF4-FFF2-40B4-BE49-F238E27FC236}">
                <a16:creationId xmlns:a16="http://schemas.microsoft.com/office/drawing/2014/main" id="{63EC1EEF-12FE-0D46-07D2-6FF65409D1D6}"/>
              </a:ext>
            </a:extLst>
          </p:cNvPr>
          <p:cNvSpPr/>
          <p:nvPr/>
        </p:nvSpPr>
        <p:spPr>
          <a:xfrm>
            <a:off x="6299140" y="4219820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4</a:t>
            </a:r>
          </a:p>
        </p:txBody>
      </p:sp>
      <p:sp>
        <p:nvSpPr>
          <p:cNvPr id="13" name="圆角矩形 11">
            <a:extLst>
              <a:ext uri="{FF2B5EF4-FFF2-40B4-BE49-F238E27FC236}">
                <a16:creationId xmlns:a16="http://schemas.microsoft.com/office/drawing/2014/main" id="{470352A6-22BD-8136-68A9-840CAAB243CC}"/>
              </a:ext>
            </a:extLst>
          </p:cNvPr>
          <p:cNvSpPr/>
          <p:nvPr/>
        </p:nvSpPr>
        <p:spPr>
          <a:xfrm>
            <a:off x="6299140" y="3743914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3</a:t>
            </a:r>
          </a:p>
        </p:txBody>
      </p:sp>
      <p:sp>
        <p:nvSpPr>
          <p:cNvPr id="14" name="圆角矩形 12">
            <a:extLst>
              <a:ext uri="{FF2B5EF4-FFF2-40B4-BE49-F238E27FC236}">
                <a16:creationId xmlns:a16="http://schemas.microsoft.com/office/drawing/2014/main" id="{0ECAF543-C0B5-1238-1E0F-8EF84C993FE9}"/>
              </a:ext>
            </a:extLst>
          </p:cNvPr>
          <p:cNvSpPr/>
          <p:nvPr/>
        </p:nvSpPr>
        <p:spPr>
          <a:xfrm>
            <a:off x="6299140" y="3265091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C43152-D514-A82B-AB89-7F3A3EEBE2AC}"/>
              </a:ext>
            </a:extLst>
          </p:cNvPr>
          <p:cNvSpPr/>
          <p:nvPr/>
        </p:nvSpPr>
        <p:spPr>
          <a:xfrm>
            <a:off x="6299140" y="4946576"/>
            <a:ext cx="2159500" cy="400017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sz="2000" dirty="0" err="1"/>
              <a:t>ListView</a:t>
            </a:r>
            <a:r>
              <a:rPr lang="zh-CN" altLang="en-US" dirty="0"/>
              <a:t>控件</a:t>
            </a:r>
          </a:p>
        </p:txBody>
      </p:sp>
      <p:sp>
        <p:nvSpPr>
          <p:cNvPr id="16" name="圆角矩形 14">
            <a:extLst>
              <a:ext uri="{FF2B5EF4-FFF2-40B4-BE49-F238E27FC236}">
                <a16:creationId xmlns:a16="http://schemas.microsoft.com/office/drawing/2014/main" id="{46430C7E-EF62-C50B-624F-05785F83AAF7}"/>
              </a:ext>
            </a:extLst>
          </p:cNvPr>
          <p:cNvSpPr/>
          <p:nvPr/>
        </p:nvSpPr>
        <p:spPr>
          <a:xfrm>
            <a:off x="6299140" y="2779650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</a:p>
        </p:txBody>
      </p: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35C1E747-B4FE-FE51-9CD7-2784AD786268}"/>
              </a:ext>
            </a:extLst>
          </p:cNvPr>
          <p:cNvSpPr/>
          <p:nvPr/>
        </p:nvSpPr>
        <p:spPr>
          <a:xfrm>
            <a:off x="6312214" y="2166822"/>
            <a:ext cx="2159500" cy="715089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即将滑出屏幕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6">
            <a:extLst>
              <a:ext uri="{FF2B5EF4-FFF2-40B4-BE49-F238E27FC236}">
                <a16:creationId xmlns:a16="http://schemas.microsoft.com/office/drawing/2014/main" id="{2FDF5376-4263-6A3B-C663-78AB3D6078F5}"/>
              </a:ext>
            </a:extLst>
          </p:cNvPr>
          <p:cNvSpPr/>
          <p:nvPr/>
        </p:nvSpPr>
        <p:spPr>
          <a:xfrm>
            <a:off x="6299138" y="4725184"/>
            <a:ext cx="2159501" cy="715089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即将进入屏幕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9C04D33E-36D1-A4C0-D63A-35EFBF73A644}"/>
              </a:ext>
            </a:extLst>
          </p:cNvPr>
          <p:cNvSpPr txBox="1"/>
          <p:nvPr/>
        </p:nvSpPr>
        <p:spPr bwMode="auto">
          <a:xfrm>
            <a:off x="1488555" y="981295"/>
            <a:ext cx="9070908" cy="1032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9" lvl="1" indent="0">
              <a:lnSpc>
                <a:spcPct val="150000"/>
              </a:lnSpc>
              <a:buNone/>
              <a:defRPr/>
            </a:pPr>
            <a:r>
              <a:rPr lang="zh-CN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为了防止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数据量过大造成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内存溢出，在使用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时通常会进行优化，优化方式中的其中一种是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复用</a:t>
            </a:r>
            <a:r>
              <a:rPr lang="en-US" altLang="zh-CN" sz="200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convertView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893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6" grpId="1" animBg="1"/>
      <p:bldP spid="16" grpId="2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7C9F-D75C-D09E-B0D5-82F78680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 err="1"/>
              <a:t>ListView</a:t>
            </a:r>
            <a:r>
              <a:rPr lang="zh-CN" altLang="en-US" dirty="0"/>
              <a:t>控件加载数据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05B21E-24C8-0E14-867A-46996583FC86}"/>
              </a:ext>
            </a:extLst>
          </p:cNvPr>
          <p:cNvSpPr/>
          <p:nvPr/>
        </p:nvSpPr>
        <p:spPr>
          <a:xfrm>
            <a:off x="2929600" y="2217875"/>
            <a:ext cx="2159500" cy="2087517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A2C1F39C-2BA4-870D-7962-1D50507A5D6B}"/>
              </a:ext>
            </a:extLst>
          </p:cNvPr>
          <p:cNvSpPr/>
          <p:nvPr/>
        </p:nvSpPr>
        <p:spPr>
          <a:xfrm>
            <a:off x="2929600" y="3713236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5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4F46E4E4-3213-E647-DB71-26660EF86F17}"/>
              </a:ext>
            </a:extLst>
          </p:cNvPr>
          <p:cNvSpPr/>
          <p:nvPr/>
        </p:nvSpPr>
        <p:spPr>
          <a:xfrm>
            <a:off x="2929600" y="3237330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4</a:t>
            </a: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9C1E17D6-95F9-B2C6-E08B-161D4C291FC2}"/>
              </a:ext>
            </a:extLst>
          </p:cNvPr>
          <p:cNvSpPr/>
          <p:nvPr/>
        </p:nvSpPr>
        <p:spPr>
          <a:xfrm>
            <a:off x="2929600" y="2758507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F647AA-68D4-9E29-35B1-653250B6AEC7}"/>
              </a:ext>
            </a:extLst>
          </p:cNvPr>
          <p:cNvSpPr/>
          <p:nvPr/>
        </p:nvSpPr>
        <p:spPr>
          <a:xfrm>
            <a:off x="2929600" y="4439944"/>
            <a:ext cx="2159500" cy="400017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  <p:sp>
        <p:nvSpPr>
          <p:cNvPr id="9" name="圆角矩形 6">
            <a:extLst>
              <a:ext uri="{FF2B5EF4-FFF2-40B4-BE49-F238E27FC236}">
                <a16:creationId xmlns:a16="http://schemas.microsoft.com/office/drawing/2014/main" id="{30A1A300-81E4-B6C0-76BA-50D6E6EAB83C}"/>
              </a:ext>
            </a:extLst>
          </p:cNvPr>
          <p:cNvSpPr/>
          <p:nvPr/>
        </p:nvSpPr>
        <p:spPr>
          <a:xfrm>
            <a:off x="2929600" y="2273066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2</a:t>
            </a:r>
          </a:p>
        </p:txBody>
      </p:sp>
      <p:sp>
        <p:nvSpPr>
          <p:cNvPr id="10" name="AutoShape 17">
            <a:extLst>
              <a:ext uri="{FF2B5EF4-FFF2-40B4-BE49-F238E27FC236}">
                <a16:creationId xmlns:a16="http://schemas.microsoft.com/office/drawing/2014/main" id="{B2DD351C-1E56-562E-1952-697D34F25A5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68481" y="3012356"/>
            <a:ext cx="2281872" cy="498557"/>
          </a:xfrm>
          <a:prstGeom prst="chevron">
            <a:avLst>
              <a:gd name="adj" fmla="val 33678"/>
            </a:avLst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lIns="0" rIns="0" anchor="ctr"/>
          <a:lstStyle/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endParaRPr lang="en-US" altLang="zh-CN" sz="1600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</a:t>
            </a:r>
            <a:endParaRPr lang="en-US" altLang="zh-CN" sz="1600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A8A0A1-E519-E78E-E1C6-E65090C5044B}"/>
              </a:ext>
            </a:extLst>
          </p:cNvPr>
          <p:cNvSpPr/>
          <p:nvPr/>
        </p:nvSpPr>
        <p:spPr>
          <a:xfrm>
            <a:off x="6602731" y="2217876"/>
            <a:ext cx="2159500" cy="2087517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9">
            <a:extLst>
              <a:ext uri="{FF2B5EF4-FFF2-40B4-BE49-F238E27FC236}">
                <a16:creationId xmlns:a16="http://schemas.microsoft.com/office/drawing/2014/main" id="{A20D01BB-2DE2-CF78-0085-EE6DBE0B8F0B}"/>
              </a:ext>
            </a:extLst>
          </p:cNvPr>
          <p:cNvSpPr/>
          <p:nvPr/>
        </p:nvSpPr>
        <p:spPr>
          <a:xfrm>
            <a:off x="6589897" y="3713187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Item 5</a:t>
            </a:r>
          </a:p>
        </p:txBody>
      </p:sp>
      <p:sp>
        <p:nvSpPr>
          <p:cNvPr id="13" name="圆角矩形 10">
            <a:extLst>
              <a:ext uri="{FF2B5EF4-FFF2-40B4-BE49-F238E27FC236}">
                <a16:creationId xmlns:a16="http://schemas.microsoft.com/office/drawing/2014/main" id="{943E2DA8-6FC2-83F4-DB54-333FDEE87FD9}"/>
              </a:ext>
            </a:extLst>
          </p:cNvPr>
          <p:cNvSpPr/>
          <p:nvPr/>
        </p:nvSpPr>
        <p:spPr>
          <a:xfrm>
            <a:off x="6589897" y="3237282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Item 4</a:t>
            </a:r>
          </a:p>
        </p:txBody>
      </p:sp>
      <p:sp>
        <p:nvSpPr>
          <p:cNvPr id="14" name="圆角矩形 11">
            <a:extLst>
              <a:ext uri="{FF2B5EF4-FFF2-40B4-BE49-F238E27FC236}">
                <a16:creationId xmlns:a16="http://schemas.microsoft.com/office/drawing/2014/main" id="{3D836A85-08D5-E957-2FD8-7ADC637D752B}"/>
              </a:ext>
            </a:extLst>
          </p:cNvPr>
          <p:cNvSpPr/>
          <p:nvPr/>
        </p:nvSpPr>
        <p:spPr>
          <a:xfrm>
            <a:off x="6589897" y="2758458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Item 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A73F69-3A46-70EA-3B20-474CBA73903D}"/>
              </a:ext>
            </a:extLst>
          </p:cNvPr>
          <p:cNvSpPr/>
          <p:nvPr/>
        </p:nvSpPr>
        <p:spPr>
          <a:xfrm>
            <a:off x="6589897" y="4439944"/>
            <a:ext cx="2159500" cy="400017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id="{1893AF44-E60C-39A3-97C4-222A3C8A07ED}"/>
              </a:ext>
            </a:extLst>
          </p:cNvPr>
          <p:cNvSpPr/>
          <p:nvPr/>
        </p:nvSpPr>
        <p:spPr>
          <a:xfrm>
            <a:off x="6589897" y="2273018"/>
            <a:ext cx="21595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Item 2</a:t>
            </a:r>
          </a:p>
        </p:txBody>
      </p:sp>
      <p:sp>
        <p:nvSpPr>
          <p:cNvPr id="17" name="圆角矩形 14">
            <a:extLst>
              <a:ext uri="{FF2B5EF4-FFF2-40B4-BE49-F238E27FC236}">
                <a16:creationId xmlns:a16="http://schemas.microsoft.com/office/drawing/2014/main" id="{3FAC3665-6CFB-4C43-417A-C1805A8BE177}"/>
              </a:ext>
            </a:extLst>
          </p:cNvPr>
          <p:cNvSpPr/>
          <p:nvPr/>
        </p:nvSpPr>
        <p:spPr>
          <a:xfrm>
            <a:off x="2928381" y="1687864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滑出屏幕的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896A4840-DC25-E510-610D-AED395A8E9F9}"/>
              </a:ext>
            </a:extLst>
          </p:cNvPr>
          <p:cNvSpPr/>
          <p:nvPr/>
        </p:nvSpPr>
        <p:spPr>
          <a:xfrm>
            <a:off x="6570928" y="1643413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滑出屏幕的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</a:p>
        </p:txBody>
      </p: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03A5CA16-8243-252B-646D-8AB85541ED43}"/>
              </a:ext>
            </a:extLst>
          </p:cNvPr>
          <p:cNvSpPr/>
          <p:nvPr/>
        </p:nvSpPr>
        <p:spPr>
          <a:xfrm>
            <a:off x="6602971" y="4771270"/>
            <a:ext cx="2159500" cy="783012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加载新内容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ABE592C5-7092-9A14-87D6-F2D77EF964F2}"/>
              </a:ext>
            </a:extLst>
          </p:cNvPr>
          <p:cNvSpPr/>
          <p:nvPr/>
        </p:nvSpPr>
        <p:spPr>
          <a:xfrm>
            <a:off x="6602969" y="2273065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3</a:t>
            </a:r>
          </a:p>
        </p:txBody>
      </p:sp>
      <p:sp>
        <p:nvSpPr>
          <p:cNvPr id="21" name="圆角矩形 18">
            <a:extLst>
              <a:ext uri="{FF2B5EF4-FFF2-40B4-BE49-F238E27FC236}">
                <a16:creationId xmlns:a16="http://schemas.microsoft.com/office/drawing/2014/main" id="{E55434BE-8E04-62F6-73F1-A940AA8F7C8C}"/>
              </a:ext>
            </a:extLst>
          </p:cNvPr>
          <p:cNvSpPr/>
          <p:nvPr/>
        </p:nvSpPr>
        <p:spPr>
          <a:xfrm>
            <a:off x="6602969" y="2758507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4</a:t>
            </a:r>
          </a:p>
        </p:txBody>
      </p:sp>
      <p:sp>
        <p:nvSpPr>
          <p:cNvPr id="22" name="圆角矩形 19">
            <a:extLst>
              <a:ext uri="{FF2B5EF4-FFF2-40B4-BE49-F238E27FC236}">
                <a16:creationId xmlns:a16="http://schemas.microsoft.com/office/drawing/2014/main" id="{E26E9209-62FC-99E0-978D-E63FB7A89690}"/>
              </a:ext>
            </a:extLst>
          </p:cNvPr>
          <p:cNvSpPr/>
          <p:nvPr/>
        </p:nvSpPr>
        <p:spPr>
          <a:xfrm>
            <a:off x="6602971" y="3240782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5</a:t>
            </a:r>
          </a:p>
        </p:txBody>
      </p:sp>
      <p:sp>
        <p:nvSpPr>
          <p:cNvPr id="23" name="圆角矩形 20">
            <a:extLst>
              <a:ext uri="{FF2B5EF4-FFF2-40B4-BE49-F238E27FC236}">
                <a16:creationId xmlns:a16="http://schemas.microsoft.com/office/drawing/2014/main" id="{F0CF5BA0-7E1A-8605-79C7-01547F89A05B}"/>
              </a:ext>
            </a:extLst>
          </p:cNvPr>
          <p:cNvSpPr/>
          <p:nvPr/>
        </p:nvSpPr>
        <p:spPr>
          <a:xfrm>
            <a:off x="6602971" y="3713236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</a:p>
        </p:txBody>
      </p:sp>
      <p:sp>
        <p:nvSpPr>
          <p:cNvPr id="24" name="圆角矩形 21">
            <a:extLst>
              <a:ext uri="{FF2B5EF4-FFF2-40B4-BE49-F238E27FC236}">
                <a16:creationId xmlns:a16="http://schemas.microsoft.com/office/drawing/2014/main" id="{C6D2341A-545E-D8F2-4062-E370524B2237}"/>
              </a:ext>
            </a:extLst>
          </p:cNvPr>
          <p:cNvSpPr/>
          <p:nvPr/>
        </p:nvSpPr>
        <p:spPr>
          <a:xfrm>
            <a:off x="6600179" y="1652637"/>
            <a:ext cx="2159500" cy="40852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滑出屏幕的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2</a:t>
            </a:r>
          </a:p>
        </p:txBody>
      </p:sp>
      <p:sp>
        <p:nvSpPr>
          <p:cNvPr id="25" name="手杖形箭头 22">
            <a:extLst>
              <a:ext uri="{FF2B5EF4-FFF2-40B4-BE49-F238E27FC236}">
                <a16:creationId xmlns:a16="http://schemas.microsoft.com/office/drawing/2014/main" id="{1E21A96B-08F8-1F50-9DEB-C192D9D9211A}"/>
              </a:ext>
            </a:extLst>
          </p:cNvPr>
          <p:cNvSpPr/>
          <p:nvPr/>
        </p:nvSpPr>
        <p:spPr>
          <a:xfrm rot="5400000">
            <a:off x="7562778" y="3461195"/>
            <a:ext cx="3593718" cy="369332"/>
          </a:xfrm>
          <a:prstGeom prst="uturnArrow">
            <a:avLst/>
          </a:prstGeom>
          <a:solidFill>
            <a:srgbClr val="0070C0"/>
          </a:solidFill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/>
      <p:bldP spid="16" grpId="0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E3039-B4C7-22A2-7A1E-0E863799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RecyclerView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E13552-9570-3630-707A-5184F909EB18}"/>
              </a:ext>
            </a:extLst>
          </p:cNvPr>
          <p:cNvSpPr txBox="1"/>
          <p:nvPr/>
        </p:nvSpPr>
        <p:spPr bwMode="auto">
          <a:xfrm>
            <a:off x="1200589" y="913141"/>
            <a:ext cx="9502856" cy="11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9" lvl="1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RecyclerView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ListView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控件相似，同样是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以列表的形式展示数据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并且数据都是通过适配器加载的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RecyclerView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的功能更加强大，接下来我们从以下几个方面来分析：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hape 2012">
            <a:extLst>
              <a:ext uri="{FF2B5EF4-FFF2-40B4-BE49-F238E27FC236}">
                <a16:creationId xmlns:a16="http://schemas.microsoft.com/office/drawing/2014/main" id="{0F3ECDC0-1773-FC6C-ECD9-EE54E2A7F45C}"/>
              </a:ext>
            </a:extLst>
          </p:cNvPr>
          <p:cNvSpPr/>
          <p:nvPr/>
        </p:nvSpPr>
        <p:spPr>
          <a:xfrm>
            <a:off x="6888658" y="2333339"/>
            <a:ext cx="3560548" cy="168622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7" tIns="19047" rIns="19047" bIns="19047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Shape 2013">
            <a:extLst>
              <a:ext uri="{FF2B5EF4-FFF2-40B4-BE49-F238E27FC236}">
                <a16:creationId xmlns:a16="http://schemas.microsoft.com/office/drawing/2014/main" id="{A3E793BD-E788-7713-9654-4CC36457E4AF}"/>
              </a:ext>
            </a:extLst>
          </p:cNvPr>
          <p:cNvSpPr/>
          <p:nvPr/>
        </p:nvSpPr>
        <p:spPr>
          <a:xfrm>
            <a:off x="6888658" y="4263368"/>
            <a:ext cx="3560548" cy="1684437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7" tIns="19047" rIns="19047" bIns="19047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2014">
            <a:extLst>
              <a:ext uri="{FF2B5EF4-FFF2-40B4-BE49-F238E27FC236}">
                <a16:creationId xmlns:a16="http://schemas.microsoft.com/office/drawing/2014/main" id="{48568DF4-46F8-26BC-F32B-3864F6FF3B98}"/>
              </a:ext>
            </a:extLst>
          </p:cNvPr>
          <p:cNvSpPr/>
          <p:nvPr/>
        </p:nvSpPr>
        <p:spPr>
          <a:xfrm>
            <a:off x="1416451" y="4262475"/>
            <a:ext cx="3560548" cy="168622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7" tIns="19047" rIns="19047" bIns="19047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2015">
            <a:extLst>
              <a:ext uri="{FF2B5EF4-FFF2-40B4-BE49-F238E27FC236}">
                <a16:creationId xmlns:a16="http://schemas.microsoft.com/office/drawing/2014/main" id="{6820B0EF-4686-AB54-CD90-02B7ECAAD913}"/>
              </a:ext>
            </a:extLst>
          </p:cNvPr>
          <p:cNvSpPr/>
          <p:nvPr/>
        </p:nvSpPr>
        <p:spPr>
          <a:xfrm>
            <a:off x="1416451" y="2333339"/>
            <a:ext cx="3560548" cy="168622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7" tIns="19047" rIns="19047" bIns="19047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Shape 2016">
            <a:extLst>
              <a:ext uri="{FF2B5EF4-FFF2-40B4-BE49-F238E27FC236}">
                <a16:creationId xmlns:a16="http://schemas.microsoft.com/office/drawing/2014/main" id="{ECC6F6DA-A7DA-0F21-9EB5-D6FDC00B328B}"/>
              </a:ext>
            </a:extLst>
          </p:cNvPr>
          <p:cNvSpPr/>
          <p:nvPr/>
        </p:nvSpPr>
        <p:spPr>
          <a:xfrm>
            <a:off x="4485717" y="2700895"/>
            <a:ext cx="2887235" cy="288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Shape 2021">
            <a:extLst>
              <a:ext uri="{FF2B5EF4-FFF2-40B4-BE49-F238E27FC236}">
                <a16:creationId xmlns:a16="http://schemas.microsoft.com/office/drawing/2014/main" id="{C5D2C186-C6C5-0B91-B2C3-6BF0AF257117}"/>
              </a:ext>
            </a:extLst>
          </p:cNvPr>
          <p:cNvSpPr/>
          <p:nvPr/>
        </p:nvSpPr>
        <p:spPr>
          <a:xfrm>
            <a:off x="1992494" y="2911305"/>
            <a:ext cx="2612119" cy="74277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实现横向或竖向的列表效果、瀑布流效果和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GridView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Shape 2022">
            <a:extLst>
              <a:ext uri="{FF2B5EF4-FFF2-40B4-BE49-F238E27FC236}">
                <a16:creationId xmlns:a16="http://schemas.microsoft.com/office/drawing/2014/main" id="{2C3B5140-4CBD-A8ED-2D5A-6ACCF598F312}"/>
              </a:ext>
            </a:extLst>
          </p:cNvPr>
          <p:cNvSpPr/>
          <p:nvPr/>
        </p:nvSpPr>
        <p:spPr>
          <a:xfrm>
            <a:off x="1866721" y="2409244"/>
            <a:ext cx="1868899" cy="4015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展示效果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Shape 2023">
            <a:extLst>
              <a:ext uri="{FF2B5EF4-FFF2-40B4-BE49-F238E27FC236}">
                <a16:creationId xmlns:a16="http://schemas.microsoft.com/office/drawing/2014/main" id="{B7392563-0F54-38ED-F010-7303E5FD1B24}"/>
              </a:ext>
            </a:extLst>
          </p:cNvPr>
          <p:cNvSpPr/>
          <p:nvPr/>
        </p:nvSpPr>
        <p:spPr>
          <a:xfrm>
            <a:off x="1981127" y="4896273"/>
            <a:ext cx="2681040" cy="83789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强制使用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ViewHolder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类，使代码编写规范化。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Shape 2024">
            <a:extLst>
              <a:ext uri="{FF2B5EF4-FFF2-40B4-BE49-F238E27FC236}">
                <a16:creationId xmlns:a16="http://schemas.microsoft.com/office/drawing/2014/main" id="{68DB824B-DBC9-BB4B-1ECC-3B8F2A5BF0DE}"/>
              </a:ext>
            </a:extLst>
          </p:cNvPr>
          <p:cNvSpPr/>
          <p:nvPr/>
        </p:nvSpPr>
        <p:spPr>
          <a:xfrm>
            <a:off x="1852242" y="4323488"/>
            <a:ext cx="1868899" cy="4015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适配器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Shape 2025">
            <a:extLst>
              <a:ext uri="{FF2B5EF4-FFF2-40B4-BE49-F238E27FC236}">
                <a16:creationId xmlns:a16="http://schemas.microsoft.com/office/drawing/2014/main" id="{D39C59F2-2D13-0F0A-0425-687840FF8450}"/>
              </a:ext>
            </a:extLst>
          </p:cNvPr>
          <p:cNvSpPr/>
          <p:nvPr/>
        </p:nvSpPr>
        <p:spPr>
          <a:xfrm>
            <a:off x="7443745" y="2994042"/>
            <a:ext cx="2449617" cy="8945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复用条目对象的工作由该控件自己实现。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Shape 2026">
            <a:extLst>
              <a:ext uri="{FF2B5EF4-FFF2-40B4-BE49-F238E27FC236}">
                <a16:creationId xmlns:a16="http://schemas.microsoft.com/office/drawing/2014/main" id="{494E0C04-691E-AB0B-C115-710A4BB65D24}"/>
              </a:ext>
            </a:extLst>
          </p:cNvPr>
          <p:cNvSpPr/>
          <p:nvPr/>
        </p:nvSpPr>
        <p:spPr>
          <a:xfrm>
            <a:off x="8123291" y="2449088"/>
            <a:ext cx="1868899" cy="4015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复用效果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Shape 2027">
            <a:extLst>
              <a:ext uri="{FF2B5EF4-FFF2-40B4-BE49-F238E27FC236}">
                <a16:creationId xmlns:a16="http://schemas.microsoft.com/office/drawing/2014/main" id="{E6811A67-799B-C19D-F79D-062D1EF791B4}"/>
              </a:ext>
            </a:extLst>
          </p:cNvPr>
          <p:cNvSpPr/>
          <p:nvPr/>
        </p:nvSpPr>
        <p:spPr>
          <a:xfrm>
            <a:off x="7372952" y="4829783"/>
            <a:ext cx="2596509" cy="75834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setItemAnimator()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Item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添加动画效果。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Shape 2028">
            <a:extLst>
              <a:ext uri="{FF2B5EF4-FFF2-40B4-BE49-F238E27FC236}">
                <a16:creationId xmlns:a16="http://schemas.microsoft.com/office/drawing/2014/main" id="{309DDDDA-3E4E-90BA-EA3D-A4EC0DA510D9}"/>
              </a:ext>
            </a:extLst>
          </p:cNvPr>
          <p:cNvSpPr/>
          <p:nvPr/>
        </p:nvSpPr>
        <p:spPr>
          <a:xfrm>
            <a:off x="8303139" y="4323019"/>
            <a:ext cx="1868899" cy="4015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动画效果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Group 2031">
            <a:extLst>
              <a:ext uri="{FF2B5EF4-FFF2-40B4-BE49-F238E27FC236}">
                <a16:creationId xmlns:a16="http://schemas.microsoft.com/office/drawing/2014/main" id="{35FB5383-845D-B03E-5514-2F30B9741B0C}"/>
              </a:ext>
            </a:extLst>
          </p:cNvPr>
          <p:cNvGrpSpPr/>
          <p:nvPr/>
        </p:nvGrpSpPr>
        <p:grpSpPr>
          <a:xfrm>
            <a:off x="941918" y="2698818"/>
            <a:ext cx="955264" cy="955264"/>
            <a:chOff x="0" y="0"/>
            <a:chExt cx="1910968" cy="1910968"/>
          </a:xfrm>
        </p:grpSpPr>
        <p:sp>
          <p:nvSpPr>
            <p:cNvPr id="19" name="Shape 2029">
              <a:extLst>
                <a:ext uri="{FF2B5EF4-FFF2-40B4-BE49-F238E27FC236}">
                  <a16:creationId xmlns:a16="http://schemas.microsoft.com/office/drawing/2014/main" id="{F29280C0-06FD-6C73-026E-54F6206711BF}"/>
                </a:ext>
              </a:extLst>
            </p:cNvPr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59" tIns="33859" rIns="33859" bIns="33859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Shape 2030">
              <a:extLst>
                <a:ext uri="{FF2B5EF4-FFF2-40B4-BE49-F238E27FC236}">
                  <a16:creationId xmlns:a16="http://schemas.microsoft.com/office/drawing/2014/main" id="{72F7242C-7C2E-836C-E376-ACEF1D9C287F}"/>
                </a:ext>
              </a:extLst>
            </p:cNvPr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Group 2034">
            <a:extLst>
              <a:ext uri="{FF2B5EF4-FFF2-40B4-BE49-F238E27FC236}">
                <a16:creationId xmlns:a16="http://schemas.microsoft.com/office/drawing/2014/main" id="{4E1EA0A0-C318-EE72-AC6B-72D9BFE51D13}"/>
              </a:ext>
            </a:extLst>
          </p:cNvPr>
          <p:cNvGrpSpPr/>
          <p:nvPr/>
        </p:nvGrpSpPr>
        <p:grpSpPr>
          <a:xfrm>
            <a:off x="944584" y="4630622"/>
            <a:ext cx="949931" cy="949931"/>
            <a:chOff x="0" y="0"/>
            <a:chExt cx="1900299" cy="1900299"/>
          </a:xfrm>
        </p:grpSpPr>
        <p:sp>
          <p:nvSpPr>
            <p:cNvPr id="22" name="Shape 2032">
              <a:extLst>
                <a:ext uri="{FF2B5EF4-FFF2-40B4-BE49-F238E27FC236}">
                  <a16:creationId xmlns:a16="http://schemas.microsoft.com/office/drawing/2014/main" id="{E91FDB5D-ECD2-14FB-3070-01DE80B67AAB}"/>
                </a:ext>
              </a:extLst>
            </p:cNvPr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59" tIns="33859" rIns="33859" bIns="33859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Shape 2033">
              <a:extLst>
                <a:ext uri="{FF2B5EF4-FFF2-40B4-BE49-F238E27FC236}">
                  <a16:creationId xmlns:a16="http://schemas.microsoft.com/office/drawing/2014/main" id="{37FA1FF4-EC40-40DC-8756-953B9D0B6CAD}"/>
                </a:ext>
              </a:extLst>
            </p:cNvPr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4" name="Shape 2035">
            <a:extLst>
              <a:ext uri="{FF2B5EF4-FFF2-40B4-BE49-F238E27FC236}">
                <a16:creationId xmlns:a16="http://schemas.microsoft.com/office/drawing/2014/main" id="{5CEBAB34-2839-EEF8-52EF-A67224B64875}"/>
              </a:ext>
            </a:extLst>
          </p:cNvPr>
          <p:cNvSpPr/>
          <p:nvPr/>
        </p:nvSpPr>
        <p:spPr>
          <a:xfrm>
            <a:off x="9969461" y="4630620"/>
            <a:ext cx="949932" cy="949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25394" tIns="25394" rIns="25394" bIns="25394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5" name="Group 2040">
            <a:extLst>
              <a:ext uri="{FF2B5EF4-FFF2-40B4-BE49-F238E27FC236}">
                <a16:creationId xmlns:a16="http://schemas.microsoft.com/office/drawing/2014/main" id="{0B640AA0-CA07-0B39-4E5D-F740694FB66D}"/>
              </a:ext>
            </a:extLst>
          </p:cNvPr>
          <p:cNvGrpSpPr/>
          <p:nvPr/>
        </p:nvGrpSpPr>
        <p:grpSpPr>
          <a:xfrm>
            <a:off x="9964156" y="2698818"/>
            <a:ext cx="955264" cy="955264"/>
            <a:chOff x="0" y="0"/>
            <a:chExt cx="1910968" cy="1910968"/>
          </a:xfrm>
        </p:grpSpPr>
        <p:sp>
          <p:nvSpPr>
            <p:cNvPr id="26" name="Shape 2038">
              <a:extLst>
                <a:ext uri="{FF2B5EF4-FFF2-40B4-BE49-F238E27FC236}">
                  <a16:creationId xmlns:a16="http://schemas.microsoft.com/office/drawing/2014/main" id="{1E66ACC4-B988-76C7-B97F-0EE89D3C1C24}"/>
                </a:ext>
              </a:extLst>
            </p:cNvPr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59" tIns="33859" rIns="33859" bIns="33859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Shape 2039">
              <a:extLst>
                <a:ext uri="{FF2B5EF4-FFF2-40B4-BE49-F238E27FC236}">
                  <a16:creationId xmlns:a16="http://schemas.microsoft.com/office/drawing/2014/main" id="{343649AF-2D44-8F56-D492-05508B502182}"/>
                </a:ext>
              </a:extLst>
            </p:cNvPr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B7D1E5D9-C96D-0EBF-9694-444DD9C3FA9A}"/>
              </a:ext>
            </a:extLst>
          </p:cNvPr>
          <p:cNvSpPr txBox="1"/>
          <p:nvPr/>
        </p:nvSpPr>
        <p:spPr>
          <a:xfrm>
            <a:off x="4764878" y="3808239"/>
            <a:ext cx="2374278" cy="6335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2664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RecyclerView</a:t>
            </a:r>
            <a:endParaRPr lang="en-GB" altLang="zh-CN" sz="2664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Shape 2036">
            <a:extLst>
              <a:ext uri="{FF2B5EF4-FFF2-40B4-BE49-F238E27FC236}">
                <a16:creationId xmlns:a16="http://schemas.microsoft.com/office/drawing/2014/main" id="{850721A1-DC68-AB16-C68F-9E793DF390D7}"/>
              </a:ext>
            </a:extLst>
          </p:cNvPr>
          <p:cNvSpPr/>
          <p:nvPr/>
        </p:nvSpPr>
        <p:spPr>
          <a:xfrm>
            <a:off x="10243413" y="4891167"/>
            <a:ext cx="402030" cy="428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2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F6AC-D158-4749-90AA-1A71E258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A08040-CB41-45FC-B294-C8A316837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458244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06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7686-F159-4BCF-84C6-03DE150F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RecyclerView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1F5CB-25C6-4704-9CE5-43B0A8AA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如果你的</a:t>
            </a:r>
            <a:r>
              <a:rPr lang="en-US" altLang="zh-CN" dirty="0"/>
              <a:t>app</a:t>
            </a:r>
            <a:r>
              <a:rPr lang="zh-CN" altLang="en-US" dirty="0"/>
              <a:t>需要显示大数据集（或者数据频繁变化）中的元素，这时你就需要使用</a:t>
            </a:r>
            <a:r>
              <a:rPr lang="en-US" altLang="zh-CN" dirty="0" err="1"/>
              <a:t>RecyclerView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是更高级更灵活的</a:t>
            </a:r>
            <a:r>
              <a:rPr lang="en-US" altLang="zh-CN" dirty="0" err="1"/>
              <a:t>ListView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RecyclerView</a:t>
            </a:r>
            <a:r>
              <a:rPr lang="zh-CN" altLang="en-US" dirty="0"/>
              <a:t>模型中，几个不同的组件协同工作来显示数据。你的</a:t>
            </a:r>
            <a:r>
              <a:rPr lang="en-US" altLang="zh-CN" dirty="0"/>
              <a:t>UI</a:t>
            </a:r>
            <a:r>
              <a:rPr lang="zh-CN" altLang="en-US" dirty="0"/>
              <a:t>的整个容器是</a:t>
            </a:r>
            <a:r>
              <a:rPr lang="en-US" altLang="zh-CN" dirty="0" err="1"/>
              <a:t>RecyclerView</a:t>
            </a:r>
            <a:r>
              <a:rPr lang="zh-CN" altLang="en-US" dirty="0"/>
              <a:t>对象。</a:t>
            </a:r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由布局管理器提供的</a:t>
            </a:r>
            <a:r>
              <a:rPr lang="en-US" altLang="zh-CN" dirty="0"/>
              <a:t>view</a:t>
            </a:r>
            <a:r>
              <a:rPr lang="zh-CN" altLang="en-US" dirty="0"/>
              <a:t>填充。你可以使用标准的布局管理器，也可以是你自己实现的布局管理器。</a:t>
            </a:r>
          </a:p>
        </p:txBody>
      </p:sp>
    </p:spTree>
    <p:extLst>
      <p:ext uri="{BB962C8B-B14F-4D97-AF65-F5344CB8AC3E}">
        <p14:creationId xmlns:p14="http://schemas.microsoft.com/office/powerpoint/2010/main" val="2471419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7686-F159-4BCF-84C6-03DE150F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RecyclerView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1F5CB-25C6-4704-9CE5-43B0A8AA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RecyclerView</a:t>
            </a:r>
            <a:r>
              <a:rPr lang="en-US" altLang="zh-CN" sz="2800" dirty="0"/>
              <a:t> </a:t>
            </a:r>
            <a:r>
              <a:rPr lang="zh-CN" altLang="en-US" sz="2800" dirty="0"/>
              <a:t>模型作了很多优化，如下：</a:t>
            </a:r>
          </a:p>
          <a:p>
            <a:pPr lvl="1"/>
            <a:r>
              <a:rPr lang="zh-CN" altLang="en-US" sz="2400" dirty="0"/>
              <a:t>首次填充列表时，它将在列表的任一侧创建并绑定一些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。例如，如果</a:t>
            </a:r>
            <a:r>
              <a:rPr lang="en-US" altLang="zh-CN" sz="2400" dirty="0"/>
              <a:t>view</a:t>
            </a:r>
            <a:r>
              <a:rPr lang="zh-CN" altLang="en-US" sz="2400" dirty="0"/>
              <a:t>显示的表项从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，它也可能创建和绑定第</a:t>
            </a:r>
            <a:r>
              <a:rPr lang="en-US" altLang="zh-CN" sz="2400" dirty="0"/>
              <a:t>10</a:t>
            </a:r>
            <a:r>
              <a:rPr lang="zh-CN" altLang="en-US" sz="2400" dirty="0"/>
              <a:t>项，因此，如果用户拖动表的时候，下一项立刻就能显示出来。</a:t>
            </a:r>
          </a:p>
          <a:p>
            <a:pPr lvl="1"/>
            <a:r>
              <a:rPr lang="zh-CN" altLang="en-US" sz="2400" dirty="0"/>
              <a:t>当用户拖动表的时候，</a:t>
            </a:r>
            <a:r>
              <a:rPr lang="en-US" altLang="zh-CN" sz="2400" dirty="0" err="1"/>
              <a:t>RecyclerView</a:t>
            </a:r>
            <a:r>
              <a:rPr lang="zh-CN" altLang="en-US" sz="2400" dirty="0"/>
              <a:t>会在必要的时候创建新的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。它也会将滚出屏幕的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保存起来。如果用户往回拖动表的时候，滚出屏幕的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会立刻显示出来。另外，如果用户只是在一个方向拖动表，拖动出屏幕的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会绑定新的数据。</a:t>
            </a:r>
          </a:p>
          <a:p>
            <a:pPr lvl="1"/>
            <a:r>
              <a:rPr lang="zh-CN" altLang="en-US" sz="2400" dirty="0"/>
              <a:t>当显示项发生变化的时候，你可以使用 </a:t>
            </a:r>
            <a:r>
              <a:rPr lang="en-US" altLang="zh-CN" sz="2400" dirty="0" err="1"/>
              <a:t>RecyclerView.Adapter.notify</a:t>
            </a:r>
            <a:r>
              <a:rPr lang="en-US" altLang="zh-CN" sz="2400" dirty="0"/>
              <a:t>…()</a:t>
            </a:r>
            <a:r>
              <a:rPr lang="zh-CN" altLang="en-US" sz="2400" dirty="0"/>
              <a:t>方法通知</a:t>
            </a:r>
            <a:r>
              <a:rPr lang="en-US" altLang="zh-CN" sz="2400" dirty="0"/>
              <a:t>adapter</a:t>
            </a:r>
            <a:r>
              <a:rPr lang="zh-CN" altLang="en-US" sz="2400" dirty="0"/>
              <a:t>。 </a:t>
            </a:r>
            <a:r>
              <a:rPr lang="en-US" altLang="zh-CN" sz="2400" dirty="0"/>
              <a:t>adapter</a:t>
            </a:r>
            <a:r>
              <a:rPr lang="zh-CN" altLang="en-US" sz="2400" dirty="0"/>
              <a:t>会重新绑定受影响的项。</a:t>
            </a:r>
            <a:endParaRPr lang="en-US" altLang="zh-CN" sz="2400" dirty="0"/>
          </a:p>
          <a:p>
            <a:r>
              <a:rPr lang="zh-CN" altLang="en-US" sz="2800" dirty="0"/>
              <a:t>见课件中示例</a:t>
            </a:r>
          </a:p>
        </p:txBody>
      </p:sp>
    </p:spTree>
    <p:extLst>
      <p:ext uri="{BB962C8B-B14F-4D97-AF65-F5344CB8AC3E}">
        <p14:creationId xmlns:p14="http://schemas.microsoft.com/office/powerpoint/2010/main" val="2957253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CC3B6-B501-4371-9C27-C366B5DF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7C81-C708-4605-BAFF-63FD105E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添加支持库</a:t>
            </a:r>
            <a:endParaRPr lang="en-US" altLang="zh-CN" sz="2800" b="1" dirty="0"/>
          </a:p>
          <a:p>
            <a:pPr lvl="1"/>
            <a:r>
              <a:rPr lang="zh-CN" altLang="en-US" sz="2400" b="1" dirty="0"/>
              <a:t>为了使用</a:t>
            </a:r>
            <a:r>
              <a:rPr lang="en-US" altLang="zh-CN" sz="2400" b="1" dirty="0" err="1"/>
              <a:t>RecyclerView</a:t>
            </a:r>
            <a:r>
              <a:rPr lang="zh-CN" altLang="en-US" sz="2400" b="1" dirty="0"/>
              <a:t>构件，你需要将</a:t>
            </a:r>
            <a:r>
              <a:rPr lang="en-US" altLang="zh-CN" sz="2400" b="1" dirty="0"/>
              <a:t>v7 </a:t>
            </a:r>
            <a:r>
              <a:rPr lang="zh-CN" altLang="en-US" sz="2400" b="1" dirty="0"/>
              <a:t>支持库添加到你的工程</a:t>
            </a:r>
          </a:p>
          <a:p>
            <a:r>
              <a:rPr lang="zh-CN" altLang="en-US" sz="2800" b="1" dirty="0"/>
              <a:t>将</a:t>
            </a:r>
            <a:r>
              <a:rPr lang="en-US" altLang="zh-CN" sz="2800" b="1" dirty="0" err="1"/>
              <a:t>RecyclerView</a:t>
            </a:r>
            <a:r>
              <a:rPr lang="zh-CN" altLang="en-US" sz="2800" b="1" dirty="0"/>
              <a:t>添加入布局</a:t>
            </a:r>
            <a:endParaRPr lang="en-US" altLang="zh-CN" sz="2800" b="1" dirty="0"/>
          </a:p>
          <a:p>
            <a:pPr lvl="1"/>
            <a:r>
              <a:rPr lang="zh-CN" altLang="en-US" sz="2400" b="1" dirty="0"/>
              <a:t>一旦你将</a:t>
            </a:r>
            <a:r>
              <a:rPr lang="en-US" altLang="zh-CN" sz="2400" b="1" dirty="0" err="1"/>
              <a:t>RecyclerView</a:t>
            </a:r>
            <a:r>
              <a:rPr lang="zh-CN" altLang="en-US" sz="2400" b="1" dirty="0"/>
              <a:t>加入布局，你需要取得该对象，设置它的布局管理器，然后再绑定一个用于显示数据的</a:t>
            </a:r>
            <a:r>
              <a:rPr lang="en-US" altLang="zh-CN" sz="2400" b="1" dirty="0"/>
              <a:t>adapter</a:t>
            </a:r>
            <a:endParaRPr lang="zh-CN" altLang="en-US" sz="2400" b="1" dirty="0"/>
          </a:p>
          <a:p>
            <a:r>
              <a:rPr lang="zh-CN" altLang="en-US" sz="2800" b="1" dirty="0"/>
              <a:t>添加一个表 </a:t>
            </a:r>
            <a:r>
              <a:rPr lang="en-US" altLang="zh-CN" sz="2800" b="1" dirty="0"/>
              <a:t>adapter</a:t>
            </a:r>
          </a:p>
          <a:p>
            <a:pPr lvl="1"/>
            <a:r>
              <a:rPr lang="zh-CN" altLang="en-US" sz="2400" dirty="0"/>
              <a:t>为了将数据在表中显示，你必须定义继承自</a:t>
            </a:r>
            <a:r>
              <a:rPr lang="en-US" altLang="zh-CN" sz="2400" dirty="0" err="1"/>
              <a:t>RecyclerView.Adapter</a:t>
            </a:r>
            <a:r>
              <a:rPr lang="zh-CN" altLang="en-US" sz="2400" dirty="0"/>
              <a:t>的类。</a:t>
            </a:r>
          </a:p>
          <a:p>
            <a:pPr lvl="1"/>
            <a:r>
              <a:rPr lang="zh-CN" altLang="en-US" sz="2400" dirty="0"/>
              <a:t>下面的代码显示有字符串构成的数组这样的数据集，使用</a:t>
            </a:r>
            <a:r>
              <a:rPr lang="en-US" altLang="zh-CN" sz="2400" dirty="0" err="1"/>
              <a:t>TextView</a:t>
            </a:r>
            <a:r>
              <a:rPr lang="zh-CN" altLang="en-US" sz="2400" dirty="0"/>
              <a:t>构建进行显示</a:t>
            </a:r>
          </a:p>
        </p:txBody>
      </p:sp>
    </p:spTree>
    <p:extLst>
      <p:ext uri="{BB962C8B-B14F-4D97-AF65-F5344CB8AC3E}">
        <p14:creationId xmlns:p14="http://schemas.microsoft.com/office/powerpoint/2010/main" val="2095077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CC3B6-B501-4371-9C27-C366B5DF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7C81-C708-4605-BAFF-63FD105E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定制你的</a:t>
            </a:r>
            <a:r>
              <a:rPr lang="en-US" altLang="zh-CN" b="1" dirty="0" err="1"/>
              <a:t>RecyclerView</a:t>
            </a:r>
            <a:endParaRPr lang="en-US" altLang="zh-CN" b="1" dirty="0"/>
          </a:p>
          <a:p>
            <a:r>
              <a:rPr lang="zh-CN" altLang="en-US" b="1" dirty="0"/>
              <a:t>添加表项动画</a:t>
            </a:r>
            <a:endParaRPr lang="en-US" altLang="zh-CN" b="1" dirty="0"/>
          </a:p>
          <a:p>
            <a:pPr lvl="1"/>
            <a:r>
              <a:rPr lang="zh-CN" altLang="en-US" dirty="0"/>
              <a:t>当表项发生变化的时候，</a:t>
            </a:r>
            <a:r>
              <a:rPr lang="en-US" altLang="zh-CN" dirty="0" err="1"/>
              <a:t>RecyclerView</a:t>
            </a:r>
            <a:r>
              <a:rPr lang="zh-CN" altLang="en-US" dirty="0"/>
              <a:t>使用一个</a:t>
            </a:r>
            <a:r>
              <a:rPr lang="en-US" altLang="zh-CN" dirty="0"/>
              <a:t>animator</a:t>
            </a:r>
            <a:r>
              <a:rPr lang="zh-CN" altLang="en-US" dirty="0"/>
              <a:t>来改变它的外观。</a:t>
            </a:r>
            <a:endParaRPr lang="zh-CN" altLang="en-US" b="1" dirty="0"/>
          </a:p>
          <a:p>
            <a:r>
              <a:rPr lang="zh-CN" altLang="en-US" b="1" dirty="0"/>
              <a:t>让表项可以选择</a:t>
            </a:r>
            <a:endParaRPr lang="en-US" altLang="zh-CN" b="1" dirty="0"/>
          </a:p>
          <a:p>
            <a:pPr lvl="1"/>
            <a:r>
              <a:rPr lang="en-US" altLang="zh-CN" dirty="0" err="1"/>
              <a:t>recyclerview</a:t>
            </a:r>
            <a:r>
              <a:rPr lang="en-US" altLang="zh-CN" dirty="0"/>
              <a:t>-selection </a:t>
            </a:r>
            <a:r>
              <a:rPr lang="zh-CN" altLang="en-US" dirty="0"/>
              <a:t>库使得用户可以通过触摸或者鼠标来选择</a:t>
            </a:r>
            <a:r>
              <a:rPr lang="en-US" altLang="zh-CN" dirty="0" err="1"/>
              <a:t>RecyclerView</a:t>
            </a:r>
            <a:r>
              <a:rPr lang="zh-CN" altLang="en-US" dirty="0"/>
              <a:t>中的表项。</a:t>
            </a:r>
            <a:endParaRPr lang="zh-CN" altLang="en-US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7918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EBB8-A613-4447-86D4-E54FECC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58CD463F-22AA-E017-E02E-A5379697B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352203"/>
            <a:ext cx="8352928" cy="14505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6BB6A55B-3FBC-9ED8-FAE9-9367478673F7}"/>
              </a:ext>
            </a:extLst>
          </p:cNvPr>
          <p:cNvSpPr/>
          <p:nvPr/>
        </p:nvSpPr>
        <p:spPr bwMode="auto">
          <a:xfrm>
            <a:off x="7104112" y="112474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2B9BBCA-C3DF-DCC0-D04F-7C9109E03C4E}"/>
              </a:ext>
            </a:extLst>
          </p:cNvPr>
          <p:cNvSpPr txBox="1">
            <a:spLocks/>
          </p:cNvSpPr>
          <p:nvPr/>
        </p:nvSpPr>
        <p:spPr bwMode="auto">
          <a:xfrm>
            <a:off x="2005013" y="158878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代表一个行为或者是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的一部分。可以把多个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组合在一个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中来创建一个多面板的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，还可以在多个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中复用一个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。你可以把一个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看做是一个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中的一个模块，在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运行的时候可以添加和删除（有点像“子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activity”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，它可以在多个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中复用）</a:t>
            </a:r>
          </a:p>
        </p:txBody>
      </p:sp>
      <p:sp>
        <p:nvSpPr>
          <p:cNvPr id="9" name="TextBox 71">
            <a:extLst>
              <a:ext uri="{FF2B5EF4-FFF2-40B4-BE49-F238E27FC236}">
                <a16:creationId xmlns:a16="http://schemas.microsoft.com/office/drawing/2014/main" id="{D2AE9C4E-7D64-492D-5BE1-36511106AA2F}"/>
              </a:ext>
            </a:extLst>
          </p:cNvPr>
          <p:cNvSpPr txBox="1"/>
          <p:nvPr/>
        </p:nvSpPr>
        <p:spPr bwMode="auto">
          <a:xfrm>
            <a:off x="3559495" y="582252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rgbClr val="D6ECFF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Fragment_1</a:t>
            </a:r>
            <a:endParaRPr lang="zh-CN" altLang="en-US" sz="1600" kern="0" dirty="0">
              <a:solidFill>
                <a:srgbClr val="D6ECFF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72">
            <a:extLst>
              <a:ext uri="{FF2B5EF4-FFF2-40B4-BE49-F238E27FC236}">
                <a16:creationId xmlns:a16="http://schemas.microsoft.com/office/drawing/2014/main" id="{4AFF965A-EC54-31DD-C20E-C91591671FA4}"/>
              </a:ext>
            </a:extLst>
          </p:cNvPr>
          <p:cNvSpPr txBox="1"/>
          <p:nvPr/>
        </p:nvSpPr>
        <p:spPr bwMode="auto">
          <a:xfrm>
            <a:off x="6600057" y="581064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rgbClr val="D6ECFF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Fragment_2</a:t>
            </a:r>
            <a:endParaRPr lang="zh-CN" altLang="en-US" sz="1600" kern="0" dirty="0">
              <a:solidFill>
                <a:srgbClr val="D6ECFF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C5F547BC-2D38-7F7A-55BC-E33BD1B2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993382"/>
            <a:ext cx="1823573" cy="27613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华">
            <a:extLst>
              <a:ext uri="{FF2B5EF4-FFF2-40B4-BE49-F238E27FC236}">
                <a16:creationId xmlns:a16="http://schemas.microsoft.com/office/drawing/2014/main" id="{0862B332-3879-C03E-7D85-026D7D97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906368"/>
            <a:ext cx="1872208" cy="28378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EBB8-A613-4447-86D4-E54FECC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E8581-CCBC-47C8-9E92-E0884DE6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Fragment</a:t>
            </a:r>
            <a:r>
              <a:rPr lang="zh-CN" altLang="en-US" dirty="0"/>
              <a:t>必须嵌入在一个</a:t>
            </a:r>
            <a:r>
              <a:rPr lang="en-US" altLang="zh-CN" dirty="0"/>
              <a:t>activity</a:t>
            </a:r>
            <a:r>
              <a:rPr lang="zh-CN" altLang="en-US" dirty="0"/>
              <a:t>中，并且它的生命周期直接受它的宿主</a:t>
            </a:r>
            <a:r>
              <a:rPr lang="en-US" altLang="zh-CN" dirty="0"/>
              <a:t>activity</a:t>
            </a:r>
            <a:r>
              <a:rPr lang="zh-CN" altLang="en-US" dirty="0"/>
              <a:t>生命周期的影响。例如，当</a:t>
            </a:r>
            <a:r>
              <a:rPr lang="en-US" altLang="zh-CN" dirty="0"/>
              <a:t>activity</a:t>
            </a:r>
            <a:r>
              <a:rPr lang="zh-CN" altLang="en-US" dirty="0"/>
              <a:t>暂停的时候，它里面的所有</a:t>
            </a:r>
            <a:r>
              <a:rPr lang="en-US" altLang="zh-CN" dirty="0"/>
              <a:t>Fragment</a:t>
            </a:r>
            <a:r>
              <a:rPr lang="zh-CN" altLang="en-US" dirty="0"/>
              <a:t>也暂停了，当一个</a:t>
            </a:r>
            <a:r>
              <a:rPr lang="en-US" altLang="zh-CN" dirty="0"/>
              <a:t>activity</a:t>
            </a:r>
            <a:r>
              <a:rPr lang="zh-CN" altLang="en-US" dirty="0"/>
              <a:t>销毁的时候，它的所有</a:t>
            </a:r>
            <a:r>
              <a:rPr lang="en-US" altLang="zh-CN" dirty="0"/>
              <a:t>Fragment</a:t>
            </a:r>
            <a:r>
              <a:rPr lang="zh-CN" altLang="en-US" dirty="0"/>
              <a:t>也一样被销毁。然而，当一个</a:t>
            </a:r>
            <a:r>
              <a:rPr lang="en-US" altLang="zh-CN" dirty="0"/>
              <a:t>activity</a:t>
            </a:r>
            <a:r>
              <a:rPr lang="zh-CN" altLang="en-US" dirty="0"/>
              <a:t>在运行的时候，你可以独立的操作每个</a:t>
            </a:r>
            <a:r>
              <a:rPr lang="en-US" altLang="zh-CN" dirty="0"/>
              <a:t>Fragment</a:t>
            </a:r>
            <a:r>
              <a:rPr lang="zh-CN" altLang="en-US" dirty="0"/>
              <a:t>，诸如添加或者删除它们。当你执行这样的</a:t>
            </a:r>
            <a:r>
              <a:rPr lang="en-US" altLang="zh-CN" dirty="0"/>
              <a:t>Fragment</a:t>
            </a:r>
            <a:r>
              <a:rPr lang="zh-CN" altLang="en-US" dirty="0"/>
              <a:t>事务的时候，你也可以把它加入</a:t>
            </a:r>
            <a:r>
              <a:rPr lang="en-US" altLang="zh-CN" dirty="0"/>
              <a:t>back</a:t>
            </a:r>
            <a:r>
              <a:rPr lang="zh-CN" altLang="en-US" dirty="0"/>
              <a:t>栈，该</a:t>
            </a:r>
            <a:r>
              <a:rPr lang="en-US" altLang="zh-CN" dirty="0"/>
              <a:t>back</a:t>
            </a:r>
            <a:r>
              <a:rPr lang="zh-CN" altLang="en-US" dirty="0"/>
              <a:t>栈由</a:t>
            </a:r>
            <a:r>
              <a:rPr lang="en-US" altLang="zh-CN" dirty="0"/>
              <a:t>activity</a:t>
            </a:r>
            <a:r>
              <a:rPr lang="zh-CN" altLang="en-US" dirty="0"/>
              <a:t>管理， </a:t>
            </a:r>
            <a:r>
              <a:rPr lang="en-US" altLang="zh-CN" dirty="0"/>
              <a:t>back</a:t>
            </a:r>
            <a:r>
              <a:rPr lang="zh-CN" altLang="en-US" dirty="0"/>
              <a:t>栈中的每个条目就是</a:t>
            </a:r>
            <a:r>
              <a:rPr lang="en-US" altLang="zh-CN" dirty="0"/>
              <a:t>Fragment</a:t>
            </a:r>
            <a:r>
              <a:rPr lang="zh-CN" altLang="en-US" dirty="0"/>
              <a:t>事务发生的记录。通过</a:t>
            </a:r>
            <a:r>
              <a:rPr lang="en-US" altLang="zh-CN" dirty="0"/>
              <a:t>back</a:t>
            </a:r>
            <a:r>
              <a:rPr lang="zh-CN" altLang="en-US" dirty="0"/>
              <a:t>栈，使得用户可以使用</a:t>
            </a:r>
            <a:r>
              <a:rPr lang="en-US" altLang="zh-CN" dirty="0"/>
              <a:t>back</a:t>
            </a:r>
            <a:r>
              <a:rPr lang="zh-CN" altLang="en-US" dirty="0"/>
              <a:t>按钮回撤</a:t>
            </a:r>
            <a:r>
              <a:rPr lang="en-US" altLang="zh-CN" dirty="0"/>
              <a:t>Fragment</a:t>
            </a:r>
            <a:r>
              <a:rPr lang="zh-CN" altLang="en-US" dirty="0"/>
              <a:t>事务（向后导航）。</a:t>
            </a:r>
          </a:p>
        </p:txBody>
      </p:sp>
    </p:spTree>
    <p:extLst>
      <p:ext uri="{BB962C8B-B14F-4D97-AF65-F5344CB8AC3E}">
        <p14:creationId xmlns:p14="http://schemas.microsoft.com/office/powerpoint/2010/main" val="3336654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EBB8-A613-4447-86D4-E54FECC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E8581-CCBC-47C8-9E92-E0884DE6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当你把一个</a:t>
            </a:r>
            <a:r>
              <a:rPr lang="en-US" altLang="zh-CN" dirty="0"/>
              <a:t>Fragment</a:t>
            </a:r>
            <a:r>
              <a:rPr lang="zh-CN" altLang="en-US" dirty="0"/>
              <a:t>添加到你的</a:t>
            </a:r>
            <a:r>
              <a:rPr lang="en-US" altLang="zh-CN" dirty="0"/>
              <a:t>activity</a:t>
            </a:r>
            <a:r>
              <a:rPr lang="zh-CN" altLang="en-US" dirty="0"/>
              <a:t>布局中时，它要放在</a:t>
            </a:r>
            <a:r>
              <a:rPr lang="en-US" altLang="zh-CN" dirty="0"/>
              <a:t>activity</a:t>
            </a:r>
            <a:r>
              <a:rPr lang="zh-CN" altLang="en-US" dirty="0"/>
              <a:t>的视图层次中的一个</a:t>
            </a:r>
            <a:r>
              <a:rPr lang="en-US" altLang="zh-CN" dirty="0" err="1"/>
              <a:t>ViewGroup</a:t>
            </a:r>
            <a:r>
              <a:rPr lang="zh-CN" altLang="en-US" dirty="0"/>
              <a:t>中，并且</a:t>
            </a:r>
            <a:r>
              <a:rPr lang="en-US" altLang="zh-CN" dirty="0"/>
              <a:t>Fragment</a:t>
            </a:r>
            <a:r>
              <a:rPr lang="zh-CN" altLang="en-US" dirty="0"/>
              <a:t>定义了它自己的视图布局。你可以在</a:t>
            </a:r>
            <a:r>
              <a:rPr lang="en-US" altLang="zh-CN" dirty="0"/>
              <a:t>activity</a:t>
            </a:r>
            <a:r>
              <a:rPr lang="zh-CN" altLang="en-US" dirty="0"/>
              <a:t>的布局文件中声明</a:t>
            </a:r>
            <a:r>
              <a:rPr lang="en-US" altLang="zh-CN" dirty="0"/>
              <a:t>Fragment</a:t>
            </a:r>
            <a:r>
              <a:rPr lang="zh-CN" altLang="en-US" dirty="0"/>
              <a:t>，从而把一个</a:t>
            </a:r>
            <a:r>
              <a:rPr lang="en-US" altLang="zh-CN" dirty="0"/>
              <a:t>Fragment</a:t>
            </a:r>
            <a:r>
              <a:rPr lang="zh-CN" altLang="en-US" dirty="0"/>
              <a:t>插入到你的</a:t>
            </a:r>
            <a:r>
              <a:rPr lang="en-US" altLang="zh-CN" dirty="0"/>
              <a:t>activity</a:t>
            </a:r>
            <a:r>
              <a:rPr lang="zh-CN" altLang="en-US" dirty="0"/>
              <a:t>布局中，该元素为</a:t>
            </a:r>
            <a:r>
              <a:rPr lang="en-US" altLang="zh-CN" dirty="0"/>
              <a:t>&lt;fragment&gt;</a:t>
            </a:r>
            <a:r>
              <a:rPr lang="zh-CN" altLang="en-US" dirty="0"/>
              <a:t>，也可以通过编写代码来添加到一个存在的</a:t>
            </a:r>
            <a:r>
              <a:rPr lang="en-US" altLang="zh-CN" dirty="0" err="1"/>
              <a:t>ViewGroup</a:t>
            </a:r>
            <a:r>
              <a:rPr lang="zh-CN" altLang="en-US" dirty="0"/>
              <a:t>中。然而，一个</a:t>
            </a:r>
            <a:r>
              <a:rPr lang="en-US" altLang="zh-CN" dirty="0"/>
              <a:t>Fragment</a:t>
            </a:r>
            <a:r>
              <a:rPr lang="zh-CN" altLang="en-US" dirty="0"/>
              <a:t>并不一定必须成为</a:t>
            </a:r>
            <a:r>
              <a:rPr lang="en-US" altLang="zh-CN" dirty="0"/>
              <a:t>activity</a:t>
            </a:r>
            <a:r>
              <a:rPr lang="zh-CN" altLang="en-US" dirty="0"/>
              <a:t>布局的一部分，你也可以使用一个没有自己</a:t>
            </a:r>
            <a:r>
              <a:rPr lang="en-US" altLang="zh-CN" dirty="0"/>
              <a:t>UI</a:t>
            </a:r>
            <a:r>
              <a:rPr lang="zh-CN" altLang="en-US" dirty="0"/>
              <a:t>的</a:t>
            </a:r>
            <a:r>
              <a:rPr lang="en-US" altLang="zh-CN" dirty="0"/>
              <a:t>Fragment</a:t>
            </a:r>
            <a:r>
              <a:rPr lang="zh-CN" altLang="en-US" dirty="0"/>
              <a:t>，作为</a:t>
            </a:r>
            <a:r>
              <a:rPr lang="en-US" altLang="zh-CN" dirty="0"/>
              <a:t>activity</a:t>
            </a:r>
            <a:r>
              <a:rPr lang="zh-CN" altLang="en-US" dirty="0"/>
              <a:t>的幕后工作者。</a:t>
            </a:r>
          </a:p>
        </p:txBody>
      </p:sp>
    </p:spTree>
    <p:extLst>
      <p:ext uri="{BB962C8B-B14F-4D97-AF65-F5344CB8AC3E}">
        <p14:creationId xmlns:p14="http://schemas.microsoft.com/office/powerpoint/2010/main" val="1525323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A3FC-CE9F-4F39-982B-49769076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026D2-26CF-4867-8E24-C3891C92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安卓在</a:t>
            </a:r>
            <a:r>
              <a:rPr lang="en-US" altLang="zh-CN" dirty="0"/>
              <a:t>android 3.0(API level 11)</a:t>
            </a:r>
            <a:r>
              <a:rPr lang="zh-CN" altLang="en-US" dirty="0"/>
              <a:t>以后引入了</a:t>
            </a:r>
            <a:r>
              <a:rPr lang="en-US" altLang="zh-CN" dirty="0"/>
              <a:t>Fragment</a:t>
            </a:r>
            <a:r>
              <a:rPr lang="zh-CN" altLang="en-US" dirty="0"/>
              <a:t>，主要是为了支持更多在大屏幕上的动态及丰富的</a:t>
            </a:r>
            <a:r>
              <a:rPr lang="en-US" altLang="zh-CN" dirty="0"/>
              <a:t>UI</a:t>
            </a:r>
            <a:r>
              <a:rPr lang="zh-CN" altLang="en-US" dirty="0"/>
              <a:t>设计，比如平板。因为一个平板的屏幕比手持式设备的屏幕更大，因此就有了更多的</a:t>
            </a:r>
            <a:r>
              <a:rPr lang="en-US" altLang="zh-CN" dirty="0"/>
              <a:t>UI</a:t>
            </a:r>
            <a:r>
              <a:rPr lang="zh-CN" altLang="en-US" dirty="0"/>
              <a:t>组件的组合空间。</a:t>
            </a:r>
            <a:r>
              <a:rPr lang="en-US" altLang="zh-CN" dirty="0"/>
              <a:t>Fragment</a:t>
            </a:r>
            <a:r>
              <a:rPr lang="zh-CN" altLang="en-US" dirty="0"/>
              <a:t>这样的设计使得你不需要管理复杂的视图层次的改变。通过把</a:t>
            </a:r>
            <a:r>
              <a:rPr lang="en-US" altLang="zh-CN" dirty="0"/>
              <a:t>activity</a:t>
            </a:r>
            <a:r>
              <a:rPr lang="zh-CN" altLang="en-US" dirty="0"/>
              <a:t>的布局分成</a:t>
            </a:r>
            <a:r>
              <a:rPr lang="en-US" altLang="zh-CN" dirty="0"/>
              <a:t>Fragment</a:t>
            </a:r>
            <a:r>
              <a:rPr lang="zh-CN" altLang="en-US" dirty="0"/>
              <a:t>，你可以修改</a:t>
            </a:r>
            <a:r>
              <a:rPr lang="en-US" altLang="zh-CN" dirty="0"/>
              <a:t>activity</a:t>
            </a:r>
            <a:r>
              <a:rPr lang="zh-CN" altLang="en-US" dirty="0"/>
              <a:t>在运行时的表现，并且在</a:t>
            </a:r>
            <a:r>
              <a:rPr lang="en-US" altLang="zh-CN" dirty="0"/>
              <a:t>activity</a:t>
            </a:r>
            <a:r>
              <a:rPr lang="zh-CN" altLang="en-US" dirty="0"/>
              <a:t>所管理的</a:t>
            </a:r>
            <a:r>
              <a:rPr lang="en-US" altLang="zh-CN" dirty="0"/>
              <a:t>back</a:t>
            </a:r>
            <a:r>
              <a:rPr lang="zh-CN" altLang="en-US" dirty="0"/>
              <a:t>栈中保持这些变化。</a:t>
            </a:r>
          </a:p>
        </p:txBody>
      </p:sp>
    </p:spTree>
    <p:extLst>
      <p:ext uri="{BB962C8B-B14F-4D97-AF65-F5344CB8AC3E}">
        <p14:creationId xmlns:p14="http://schemas.microsoft.com/office/powerpoint/2010/main" val="205353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A3FC-CE9F-4F39-982B-49769076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026D2-26CF-4867-8E24-C3891C92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应该把每个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设计成一个模块，并且是可复用的</a:t>
            </a:r>
            <a:r>
              <a:rPr lang="en-US" altLang="zh-CN" sz="2400" dirty="0"/>
              <a:t>activity</a:t>
            </a:r>
            <a:r>
              <a:rPr lang="zh-CN" altLang="en-US" sz="2400" dirty="0"/>
              <a:t>组件，这种模块像内嵌的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一样有自己的布局和生命周期。也就是，因为每个</a:t>
            </a:r>
            <a:r>
              <a:rPr lang="en-US" altLang="zh-CN" sz="2400" dirty="0"/>
              <a:t>Fragment </a:t>
            </a:r>
            <a:r>
              <a:rPr lang="zh-CN" altLang="en-US" sz="2400" dirty="0"/>
              <a:t>定义了它自己的布局和它自己的行为（通过它自己的生命周期方法），你可以把一个</a:t>
            </a:r>
            <a:r>
              <a:rPr lang="en-US" altLang="zh-CN" sz="2400" dirty="0"/>
              <a:t>Fragment </a:t>
            </a:r>
            <a:r>
              <a:rPr lang="zh-CN" altLang="en-US" sz="2400" dirty="0"/>
              <a:t>包含在多个</a:t>
            </a:r>
            <a:r>
              <a:rPr lang="en-US" altLang="zh-CN" sz="2400" dirty="0"/>
              <a:t>activity </a:t>
            </a:r>
            <a:r>
              <a:rPr lang="zh-CN" altLang="en-US" sz="2400" dirty="0"/>
              <a:t>中，因此，你应该设计成可复用的，并且避免从一个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中直接操作另一个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。这尤其重要，因为模块化的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允许你针对不同的屏幕大小来改变你的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的组合方式。当你的</a:t>
            </a:r>
            <a:r>
              <a:rPr lang="en-US" altLang="zh-CN" sz="2400" dirty="0"/>
              <a:t>app</a:t>
            </a:r>
            <a:r>
              <a:rPr lang="zh-CN" altLang="en-US" sz="2400" dirty="0"/>
              <a:t>既支持平板又支持手持式设备的时候，你可以在不同的布局配置中复用你的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，从而优化用户基于可用屏幕空间的体验。</a:t>
            </a:r>
          </a:p>
          <a:p>
            <a:r>
              <a:rPr lang="zh-CN" altLang="en-US" sz="2400" dirty="0"/>
              <a:t>如果一个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定义了自己的布局，那么在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中它可以与其他的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生成不同的组合，从而为不同的屏幕尺寸生成不同的布局（一个小的屏幕一次只放一个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，大的屏幕则可以两个或以上的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25618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05053-B4C7-4EDE-80C6-11ED0BB4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A527-92DF-4CF4-BD4A-BA0069D5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为了创建一个</a:t>
            </a:r>
            <a:r>
              <a:rPr lang="en-US" altLang="zh-CN" dirty="0"/>
              <a:t>Fragment</a:t>
            </a:r>
            <a:r>
              <a:rPr lang="zh-CN" altLang="en-US" dirty="0"/>
              <a:t>，你必须创建一个</a:t>
            </a:r>
            <a:r>
              <a:rPr lang="en-US" altLang="zh-CN" dirty="0"/>
              <a:t>Fragment</a:t>
            </a:r>
            <a:r>
              <a:rPr lang="zh-CN" altLang="en-US" dirty="0"/>
              <a:t>的一个子类（或者是子类的子类）。</a:t>
            </a:r>
            <a:r>
              <a:rPr lang="en-US" altLang="zh-CN" dirty="0"/>
              <a:t>Fragment</a:t>
            </a:r>
            <a:r>
              <a:rPr lang="zh-CN" altLang="en-US" dirty="0"/>
              <a:t>类和</a:t>
            </a:r>
            <a:r>
              <a:rPr lang="en-US" altLang="zh-CN" dirty="0"/>
              <a:t>Activity</a:t>
            </a:r>
            <a:r>
              <a:rPr lang="zh-CN" altLang="en-US" dirty="0"/>
              <a:t>类很像。它包含的回调方法同</a:t>
            </a:r>
            <a:r>
              <a:rPr lang="en-US" altLang="zh-CN" dirty="0"/>
              <a:t>activity</a:t>
            </a:r>
            <a:r>
              <a:rPr lang="zh-CN" altLang="en-US" dirty="0"/>
              <a:t>相似，比如：</a:t>
            </a:r>
            <a:r>
              <a:rPr lang="en-US" altLang="zh-CN" dirty="0" err="1"/>
              <a:t>onCreate</a:t>
            </a:r>
            <a:r>
              <a:rPr lang="en-US" altLang="zh-CN" dirty="0"/>
              <a:t>(), </a:t>
            </a:r>
            <a:r>
              <a:rPr lang="en-US" altLang="zh-CN" dirty="0" err="1"/>
              <a:t>onStart</a:t>
            </a:r>
            <a:r>
              <a:rPr lang="en-US" altLang="zh-CN" dirty="0"/>
              <a:t>(), </a:t>
            </a:r>
            <a:r>
              <a:rPr lang="en-US" altLang="zh-CN" dirty="0" err="1"/>
              <a:t>onPause</a:t>
            </a:r>
            <a:r>
              <a:rPr lang="en-US" altLang="zh-CN" dirty="0"/>
              <a:t>(), </a:t>
            </a:r>
            <a:r>
              <a:rPr lang="zh-CN" altLang="en-US" dirty="0"/>
              <a:t>及 </a:t>
            </a:r>
            <a:r>
              <a:rPr lang="en-US" altLang="zh-CN" dirty="0" err="1"/>
              <a:t>onStop</a:t>
            </a:r>
            <a:r>
              <a:rPr lang="en-US" altLang="zh-CN" dirty="0"/>
              <a:t>()</a:t>
            </a:r>
            <a:r>
              <a:rPr lang="zh-CN" altLang="en-US" dirty="0"/>
              <a:t>。如果你把某个以前的</a:t>
            </a:r>
            <a:r>
              <a:rPr lang="en-US" altLang="zh-CN" dirty="0"/>
              <a:t>android</a:t>
            </a:r>
            <a:r>
              <a:rPr lang="zh-CN" altLang="en-US" dirty="0"/>
              <a:t>应用转换成使用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app</a:t>
            </a:r>
            <a:r>
              <a:rPr lang="zh-CN" altLang="en-US" dirty="0"/>
              <a:t>，你可以只是简单的把原来</a:t>
            </a:r>
            <a:r>
              <a:rPr lang="en-US" altLang="zh-CN" dirty="0"/>
              <a:t>activity</a:t>
            </a:r>
            <a:r>
              <a:rPr lang="zh-CN" altLang="en-US" dirty="0"/>
              <a:t>的回调方法中的代码复制到对应的</a:t>
            </a:r>
            <a:r>
              <a:rPr lang="en-US" altLang="zh-CN" dirty="0"/>
              <a:t>Fragment</a:t>
            </a:r>
            <a:r>
              <a:rPr lang="zh-CN" altLang="en-US" dirty="0"/>
              <a:t>的回调方法中去就可以了。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347614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4E391-38DD-4B75-B725-097AAF15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GridView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56C12F-FB24-4344-A33F-5D6CA6196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458244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9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32B6-F47C-23AD-5B4A-AC430DD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r>
              <a:rPr lang="zh-CN" altLang="en-US" dirty="0"/>
              <a:t>的生命周期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AB0D9B9A-A4BD-35A5-CBC8-3894B0B3C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484784"/>
            <a:ext cx="8352928" cy="43204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202E3F8D-62E3-4C81-C77C-791103EB7809}"/>
              </a:ext>
            </a:extLst>
          </p:cNvPr>
          <p:cNvSpPr/>
          <p:nvPr/>
        </p:nvSpPr>
        <p:spPr bwMode="auto">
          <a:xfrm>
            <a:off x="7104112" y="129904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1BE248D-B13F-913E-A232-4F754B3DE4B2}"/>
              </a:ext>
            </a:extLst>
          </p:cNvPr>
          <p:cNvSpPr txBox="1">
            <a:spLocks/>
          </p:cNvSpPr>
          <p:nvPr/>
        </p:nvSpPr>
        <p:spPr bwMode="auto">
          <a:xfrm>
            <a:off x="2005013" y="1670522"/>
            <a:ext cx="8140473" cy="168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不能独立存在，必须嵌入到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中使用，所以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生命周期直接受所在的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中创建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处于启动状态，当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被暂停时，其中的所有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也被暂停，当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被销毁时，所有在该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也被销毁。当一个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处于运行状态时，可以单独地对每一个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进行操作，如添加或删除，当添加时，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处于启动状态。当删除时，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处于销毁状态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7210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87C78-4231-127F-C521-3E1C5556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r>
              <a:rPr lang="zh-CN" altLang="en-US" dirty="0"/>
              <a:t>的生命周期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34A4B8-EE0F-BF56-79EF-A20F90FBE859}"/>
              </a:ext>
            </a:extLst>
          </p:cNvPr>
          <p:cNvGrpSpPr>
            <a:grpSpLocks/>
          </p:cNvGrpSpPr>
          <p:nvPr/>
        </p:nvGrpSpPr>
        <p:grpSpPr bwMode="auto">
          <a:xfrm>
            <a:off x="2610786" y="980729"/>
            <a:ext cx="3476625" cy="5743575"/>
            <a:chOff x="250824" y="1045010"/>
            <a:chExt cx="3475194" cy="5743822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AC5DF11-9E61-8B4D-4BA5-9CE29B594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486" y="1045010"/>
              <a:ext cx="9220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Activity State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324DB2D-473D-64BD-BA89-93A7E3C19593}"/>
                </a:ext>
              </a:extLst>
            </p:cNvPr>
            <p:cNvCxnSpPr/>
            <p:nvPr/>
          </p:nvCxnSpPr>
          <p:spPr bwMode="auto">
            <a:xfrm flipV="1">
              <a:off x="250824" y="1249807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58C0AA53-C796-0B85-F31F-0341650A8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90" y="2085011"/>
              <a:ext cx="6383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Created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60B9652-1FED-0C65-8E6C-8B7733B056C2}"/>
                </a:ext>
              </a:extLst>
            </p:cNvPr>
            <p:cNvCxnSpPr/>
            <p:nvPr/>
          </p:nvCxnSpPr>
          <p:spPr bwMode="auto">
            <a:xfrm flipV="1">
              <a:off x="250824" y="3250143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4E5B0B5E-CA67-7AB4-C0D8-C085B98EB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55" y="3402159"/>
              <a:ext cx="5950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Started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BDD69F54-2538-DF2E-6645-C32A6AEE5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142" y="1048114"/>
              <a:ext cx="1321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Fragment Callbacks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圆角矩形 65">
              <a:extLst>
                <a:ext uri="{FF2B5EF4-FFF2-40B4-BE49-F238E27FC236}">
                  <a16:creationId xmlns:a16="http://schemas.microsoft.com/office/drawing/2014/main" id="{427EE545-93F0-3257-8853-957F3492517B}"/>
                </a:ext>
              </a:extLst>
            </p:cNvPr>
            <p:cNvSpPr/>
            <p:nvPr/>
          </p:nvSpPr>
          <p:spPr>
            <a:xfrm>
              <a:off x="2345461" y="129584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onAttach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圆角矩形 66">
              <a:extLst>
                <a:ext uri="{FF2B5EF4-FFF2-40B4-BE49-F238E27FC236}">
                  <a16:creationId xmlns:a16="http://schemas.microsoft.com/office/drawing/2014/main" id="{C5C33DEF-CF53-E908-D9E4-1B01DFEE445C}"/>
                </a:ext>
              </a:extLst>
            </p:cNvPr>
            <p:cNvSpPr/>
            <p:nvPr/>
          </p:nvSpPr>
          <p:spPr>
            <a:xfrm>
              <a:off x="2345461" y="1814981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onCreate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圆角矩形 67">
              <a:extLst>
                <a:ext uri="{FF2B5EF4-FFF2-40B4-BE49-F238E27FC236}">
                  <a16:creationId xmlns:a16="http://schemas.microsoft.com/office/drawing/2014/main" id="{FC18B1DF-1B74-540C-BA96-321014DD34E5}"/>
                </a:ext>
              </a:extLst>
            </p:cNvPr>
            <p:cNvSpPr/>
            <p:nvPr/>
          </p:nvSpPr>
          <p:spPr>
            <a:xfrm>
              <a:off x="2345461" y="234046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onCreateView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圆角矩形 68">
              <a:extLst>
                <a:ext uri="{FF2B5EF4-FFF2-40B4-BE49-F238E27FC236}">
                  <a16:creationId xmlns:a16="http://schemas.microsoft.com/office/drawing/2014/main" id="{54D43DAA-0570-EBB4-EF59-AFE48C1AA5BE}"/>
                </a:ext>
              </a:extLst>
            </p:cNvPr>
            <p:cNvSpPr/>
            <p:nvPr/>
          </p:nvSpPr>
          <p:spPr>
            <a:xfrm>
              <a:off x="2343875" y="2865951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onActivityCreated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12659B-2A71-CFF0-C039-E1545E56CD51}"/>
                </a:ext>
              </a:extLst>
            </p:cNvPr>
            <p:cNvCxnSpPr/>
            <p:nvPr/>
          </p:nvCxnSpPr>
          <p:spPr bwMode="auto">
            <a:xfrm flipV="1">
              <a:off x="263519" y="3772452"/>
              <a:ext cx="3449804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圆角矩形 70">
              <a:extLst>
                <a:ext uri="{FF2B5EF4-FFF2-40B4-BE49-F238E27FC236}">
                  <a16:creationId xmlns:a16="http://schemas.microsoft.com/office/drawing/2014/main" id="{F0FA6310-FE39-7F79-A545-7681002B078E}"/>
                </a:ext>
              </a:extLst>
            </p:cNvPr>
            <p:cNvSpPr/>
            <p:nvPr/>
          </p:nvSpPr>
          <p:spPr>
            <a:xfrm>
              <a:off x="2345461" y="3389849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onStart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圆角矩形 71">
              <a:extLst>
                <a:ext uri="{FF2B5EF4-FFF2-40B4-BE49-F238E27FC236}">
                  <a16:creationId xmlns:a16="http://schemas.microsoft.com/office/drawing/2014/main" id="{28677438-A764-14BB-257D-CC4850E117F1}"/>
                </a:ext>
              </a:extLst>
            </p:cNvPr>
            <p:cNvSpPr/>
            <p:nvPr/>
          </p:nvSpPr>
          <p:spPr>
            <a:xfrm>
              <a:off x="2345461" y="3901046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onResume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D3F2D083-2804-0FA0-A171-ABF664CB0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08" y="3914682"/>
              <a:ext cx="731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Resumed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601978F-741B-7CE3-4D19-B9AE722918EE}"/>
                </a:ext>
              </a:extLst>
            </p:cNvPr>
            <p:cNvCxnSpPr/>
            <p:nvPr/>
          </p:nvCxnSpPr>
          <p:spPr bwMode="auto">
            <a:xfrm flipV="1">
              <a:off x="250824" y="4285237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973749BB-8213-8E28-6A02-311341E7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716" y="4431648"/>
              <a:ext cx="6158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Paused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圆角矩形 75">
              <a:extLst>
                <a:ext uri="{FF2B5EF4-FFF2-40B4-BE49-F238E27FC236}">
                  <a16:creationId xmlns:a16="http://schemas.microsoft.com/office/drawing/2014/main" id="{42BCFBCF-F162-BB73-202A-0CFEC93DBEDF}"/>
                </a:ext>
              </a:extLst>
            </p:cNvPr>
            <p:cNvSpPr/>
            <p:nvPr/>
          </p:nvSpPr>
          <p:spPr>
            <a:xfrm>
              <a:off x="2345461" y="441859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onPaused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4898F30-3ACE-098D-7AE8-164E7A127899}"/>
                </a:ext>
              </a:extLst>
            </p:cNvPr>
            <p:cNvCxnSpPr/>
            <p:nvPr/>
          </p:nvCxnSpPr>
          <p:spPr bwMode="auto">
            <a:xfrm flipV="1">
              <a:off x="263519" y="4802785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8">
              <a:extLst>
                <a:ext uri="{FF2B5EF4-FFF2-40B4-BE49-F238E27FC236}">
                  <a16:creationId xmlns:a16="http://schemas.microsoft.com/office/drawing/2014/main" id="{C741C718-E0E4-FA8B-0902-EB80368B2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94" y="4967793"/>
              <a:ext cx="65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Stopped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圆角矩形 78">
              <a:extLst>
                <a:ext uri="{FF2B5EF4-FFF2-40B4-BE49-F238E27FC236}">
                  <a16:creationId xmlns:a16="http://schemas.microsoft.com/office/drawing/2014/main" id="{53F3482B-FE61-3E07-6EBE-E85349A67175}"/>
                </a:ext>
              </a:extLst>
            </p:cNvPr>
            <p:cNvSpPr/>
            <p:nvPr/>
          </p:nvSpPr>
          <p:spPr>
            <a:xfrm>
              <a:off x="2345461" y="4945666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onStop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1B162A-1F4C-465C-41A6-AAC57398A643}"/>
                </a:ext>
              </a:extLst>
            </p:cNvPr>
            <p:cNvCxnSpPr/>
            <p:nvPr/>
          </p:nvCxnSpPr>
          <p:spPr bwMode="auto">
            <a:xfrm flipV="1">
              <a:off x="257171" y="5345733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31">
              <a:extLst>
                <a:ext uri="{FF2B5EF4-FFF2-40B4-BE49-F238E27FC236}">
                  <a16:creationId xmlns:a16="http://schemas.microsoft.com/office/drawing/2014/main" id="{1BF9E56A-A3DF-AC0E-CCF4-41B9B63DE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93" y="5998662"/>
              <a:ext cx="7665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Destroyed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圆角矩形 81">
              <a:extLst>
                <a:ext uri="{FF2B5EF4-FFF2-40B4-BE49-F238E27FC236}">
                  <a16:creationId xmlns:a16="http://schemas.microsoft.com/office/drawing/2014/main" id="{58A09B72-C46F-0FFC-8ECC-5C4CBAE64362}"/>
                </a:ext>
              </a:extLst>
            </p:cNvPr>
            <p:cNvSpPr/>
            <p:nvPr/>
          </p:nvSpPr>
          <p:spPr>
            <a:xfrm>
              <a:off x="2348635" y="548067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onDestriyView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圆角矩形 82">
              <a:extLst>
                <a:ext uri="{FF2B5EF4-FFF2-40B4-BE49-F238E27FC236}">
                  <a16:creationId xmlns:a16="http://schemas.microsoft.com/office/drawing/2014/main" id="{31477A5D-388C-0317-023C-4AB40E220DEC}"/>
                </a:ext>
              </a:extLst>
            </p:cNvPr>
            <p:cNvSpPr/>
            <p:nvPr/>
          </p:nvSpPr>
          <p:spPr>
            <a:xfrm>
              <a:off x="2351809" y="599822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onDesttroy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圆角矩形 83">
              <a:extLst>
                <a:ext uri="{FF2B5EF4-FFF2-40B4-BE49-F238E27FC236}">
                  <a16:creationId xmlns:a16="http://schemas.microsoft.com/office/drawing/2014/main" id="{5E47B544-6AE2-886B-77AD-120ED47831BB}"/>
                </a:ext>
              </a:extLst>
            </p:cNvPr>
            <p:cNvSpPr/>
            <p:nvPr/>
          </p:nvSpPr>
          <p:spPr>
            <a:xfrm>
              <a:off x="2342288" y="6515770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onDetach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B2A11C6-C053-581F-4303-E7806C8F723F}"/>
                </a:ext>
              </a:extLst>
            </p:cNvPr>
            <p:cNvCxnSpPr/>
            <p:nvPr/>
          </p:nvCxnSpPr>
          <p:spPr bwMode="auto">
            <a:xfrm>
              <a:off x="3002416" y="1580021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967D3A1-B9CA-477B-0F63-D5D4D24B501E}"/>
                </a:ext>
              </a:extLst>
            </p:cNvPr>
            <p:cNvCxnSpPr/>
            <p:nvPr/>
          </p:nvCxnSpPr>
          <p:spPr bwMode="auto">
            <a:xfrm>
              <a:off x="3005590" y="2111856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54C8CC3-BAD5-0DED-15FC-0BE041C06428}"/>
                </a:ext>
              </a:extLst>
            </p:cNvPr>
            <p:cNvCxnSpPr/>
            <p:nvPr/>
          </p:nvCxnSpPr>
          <p:spPr bwMode="auto">
            <a:xfrm>
              <a:off x="3004003" y="2632578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8FAB3C2-5023-65E4-B3AC-4518F4EDF3AF}"/>
                </a:ext>
              </a:extLst>
            </p:cNvPr>
            <p:cNvCxnSpPr/>
            <p:nvPr/>
          </p:nvCxnSpPr>
          <p:spPr bwMode="auto">
            <a:xfrm>
              <a:off x="3002416" y="3154889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11C2ADE-A2F4-A354-891A-2949DA668CB1}"/>
                </a:ext>
              </a:extLst>
            </p:cNvPr>
            <p:cNvCxnSpPr/>
            <p:nvPr/>
          </p:nvCxnSpPr>
          <p:spPr bwMode="auto">
            <a:xfrm>
              <a:off x="3002416" y="366767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0F8C8DF-BD22-AC4D-9C9A-7031604BF184}"/>
                </a:ext>
              </a:extLst>
            </p:cNvPr>
            <p:cNvCxnSpPr/>
            <p:nvPr/>
          </p:nvCxnSpPr>
          <p:spPr bwMode="auto">
            <a:xfrm>
              <a:off x="3004003" y="4191570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95F4E33-B893-0ED4-B5BD-83117E1C1DD5}"/>
                </a:ext>
              </a:extLst>
            </p:cNvPr>
            <p:cNvCxnSpPr/>
            <p:nvPr/>
          </p:nvCxnSpPr>
          <p:spPr bwMode="auto">
            <a:xfrm>
              <a:off x="3005590" y="4709118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1A02053-4611-EADF-CEE1-6980DD140C9A}"/>
                </a:ext>
              </a:extLst>
            </p:cNvPr>
            <p:cNvCxnSpPr/>
            <p:nvPr/>
          </p:nvCxnSpPr>
          <p:spPr bwMode="auto">
            <a:xfrm>
              <a:off x="3007177" y="5250479"/>
              <a:ext cx="3174" cy="22067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55CA221-577F-B0BA-7023-CDC7AB0A64CF}"/>
                </a:ext>
              </a:extLst>
            </p:cNvPr>
            <p:cNvCxnSpPr/>
            <p:nvPr/>
          </p:nvCxnSpPr>
          <p:spPr bwMode="auto">
            <a:xfrm>
              <a:off x="3010351" y="576326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FB24EA5-453E-F35F-32A9-52840A39498E}"/>
                </a:ext>
              </a:extLst>
            </p:cNvPr>
            <p:cNvCxnSpPr/>
            <p:nvPr/>
          </p:nvCxnSpPr>
          <p:spPr bwMode="auto">
            <a:xfrm>
              <a:off x="2999242" y="6277635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5F6DAFD3-914F-CC4C-8F2B-A59EE5C2AF7D}"/>
              </a:ext>
            </a:extLst>
          </p:cNvPr>
          <p:cNvSpPr/>
          <p:nvPr/>
        </p:nvSpPr>
        <p:spPr bwMode="auto">
          <a:xfrm>
            <a:off x="4644374" y="1182481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1" name="圆角矩形 95">
            <a:extLst>
              <a:ext uri="{FF2B5EF4-FFF2-40B4-BE49-F238E27FC236}">
                <a16:creationId xmlns:a16="http://schemas.microsoft.com/office/drawing/2014/main" id="{D98F9B68-BEEF-5F71-F622-21B8856CA2D1}"/>
              </a:ext>
            </a:extLst>
          </p:cNvPr>
          <p:cNvSpPr/>
          <p:nvPr/>
        </p:nvSpPr>
        <p:spPr bwMode="auto">
          <a:xfrm>
            <a:off x="6841473" y="999423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建立关联的时候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AD9241-8128-B750-5650-A2A11654F287}"/>
              </a:ext>
            </a:extLst>
          </p:cNvPr>
          <p:cNvSpPr/>
          <p:nvPr/>
        </p:nvSpPr>
        <p:spPr bwMode="auto">
          <a:xfrm>
            <a:off x="4647549" y="2230231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3" name="圆角矩形 97">
            <a:extLst>
              <a:ext uri="{FF2B5EF4-FFF2-40B4-BE49-F238E27FC236}">
                <a16:creationId xmlns:a16="http://schemas.microsoft.com/office/drawing/2014/main" id="{FA39880A-307C-B782-069D-351844F509DD}"/>
              </a:ext>
            </a:extLst>
          </p:cNvPr>
          <p:cNvSpPr/>
          <p:nvPr/>
        </p:nvSpPr>
        <p:spPr bwMode="auto">
          <a:xfrm>
            <a:off x="6844649" y="2047173"/>
            <a:ext cx="2403855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创建视图（加载布局）时调用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2336633-E56F-A391-D3CC-E2C9BAD3D270}"/>
              </a:ext>
            </a:extLst>
          </p:cNvPr>
          <p:cNvSpPr/>
          <p:nvPr/>
        </p:nvSpPr>
        <p:spPr bwMode="auto">
          <a:xfrm>
            <a:off x="4650724" y="27556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圆角矩形 99">
            <a:extLst>
              <a:ext uri="{FF2B5EF4-FFF2-40B4-BE49-F238E27FC236}">
                <a16:creationId xmlns:a16="http://schemas.microsoft.com/office/drawing/2014/main" id="{564FAA1B-A2BE-6EA7-DB77-DE34D7ED971D}"/>
              </a:ext>
            </a:extLst>
          </p:cNvPr>
          <p:cNvSpPr/>
          <p:nvPr/>
        </p:nvSpPr>
        <p:spPr bwMode="auto">
          <a:xfrm>
            <a:off x="6847823" y="2419402"/>
            <a:ext cx="2400680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相关联的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已经创建完成时调用。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52B7DA3-A626-7B31-8BDC-1F18F1E54C8D}"/>
              </a:ext>
            </a:extLst>
          </p:cNvPr>
          <p:cNvSpPr/>
          <p:nvPr/>
        </p:nvSpPr>
        <p:spPr bwMode="auto">
          <a:xfrm>
            <a:off x="4644374" y="53718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7" name="圆角矩形 101">
            <a:extLst>
              <a:ext uri="{FF2B5EF4-FFF2-40B4-BE49-F238E27FC236}">
                <a16:creationId xmlns:a16="http://schemas.microsoft.com/office/drawing/2014/main" id="{79CD9BDB-E379-C333-EEE9-871E8B12EC21}"/>
              </a:ext>
            </a:extLst>
          </p:cNvPr>
          <p:cNvSpPr/>
          <p:nvPr/>
        </p:nvSpPr>
        <p:spPr bwMode="auto">
          <a:xfrm>
            <a:off x="6841474" y="5188836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关联的视图被移除时调用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AFE2DCA-87F5-E229-9900-398A44102588}"/>
              </a:ext>
            </a:extLst>
          </p:cNvPr>
          <p:cNvSpPr/>
          <p:nvPr/>
        </p:nvSpPr>
        <p:spPr bwMode="auto">
          <a:xfrm>
            <a:off x="4647549" y="64005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9" name="圆角矩形 103">
            <a:extLst>
              <a:ext uri="{FF2B5EF4-FFF2-40B4-BE49-F238E27FC236}">
                <a16:creationId xmlns:a16="http://schemas.microsoft.com/office/drawing/2014/main" id="{D361DBFE-241E-303A-EC44-CCBC2CD2BD57}"/>
              </a:ext>
            </a:extLst>
          </p:cNvPr>
          <p:cNvSpPr/>
          <p:nvPr/>
        </p:nvSpPr>
        <p:spPr bwMode="auto">
          <a:xfrm>
            <a:off x="6864074" y="6074659"/>
            <a:ext cx="240385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解除关联的时候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5910ED8-2387-27A1-8E82-E04020CB370E}"/>
              </a:ext>
            </a:extLst>
          </p:cNvPr>
          <p:cNvCxnSpPr/>
          <p:nvPr/>
        </p:nvCxnSpPr>
        <p:spPr bwMode="auto">
          <a:xfrm>
            <a:off x="6182208" y="136728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0A0E6E5-F5A0-C2CD-282D-A90F28598D24}"/>
              </a:ext>
            </a:extLst>
          </p:cNvPr>
          <p:cNvCxnSpPr/>
          <p:nvPr/>
        </p:nvCxnSpPr>
        <p:spPr bwMode="auto">
          <a:xfrm>
            <a:off x="6182208" y="241265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A8665D9-3A6A-4FC5-8251-EFD210BDF248}"/>
              </a:ext>
            </a:extLst>
          </p:cNvPr>
          <p:cNvCxnSpPr/>
          <p:nvPr/>
        </p:nvCxnSpPr>
        <p:spPr bwMode="auto">
          <a:xfrm>
            <a:off x="6182208" y="2915690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62E2B7-7450-A095-81EC-44BA9BD93448}"/>
              </a:ext>
            </a:extLst>
          </p:cNvPr>
          <p:cNvCxnSpPr/>
          <p:nvPr/>
        </p:nvCxnSpPr>
        <p:spPr bwMode="auto">
          <a:xfrm>
            <a:off x="6182207" y="555724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5418039-A06A-6BA9-818B-3D1011CF480C}"/>
              </a:ext>
            </a:extLst>
          </p:cNvPr>
          <p:cNvCxnSpPr/>
          <p:nvPr/>
        </p:nvCxnSpPr>
        <p:spPr bwMode="auto">
          <a:xfrm>
            <a:off x="6182206" y="654994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629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05053-B4C7-4EDE-80C6-11ED0BB4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A527-92DF-4CF4-BD4A-BA0069D5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通常，你可能需要实现下面几个生命周期方法：</a:t>
            </a:r>
          </a:p>
          <a:p>
            <a:pPr lvl="1"/>
            <a:r>
              <a:rPr lang="en-US" altLang="zh-CN" sz="2400" b="1" dirty="0" err="1"/>
              <a:t>onCreate</a:t>
            </a:r>
            <a:r>
              <a:rPr lang="en-US" altLang="zh-CN" sz="2400" b="1" dirty="0"/>
              <a:t>()</a:t>
            </a:r>
            <a:br>
              <a:rPr lang="zh-CN" altLang="en-US" sz="2400" dirty="0"/>
            </a:br>
            <a:r>
              <a:rPr lang="zh-CN" altLang="en-US" sz="2400" dirty="0"/>
              <a:t>当系统创建</a:t>
            </a:r>
            <a:r>
              <a:rPr lang="en-US" altLang="zh-CN" sz="2400" dirty="0"/>
              <a:t>Fragment</a:t>
            </a:r>
            <a:r>
              <a:rPr lang="zh-CN" altLang="en-US" sz="2400" dirty="0"/>
              <a:t>的时候调用。在你的实现中，你应该初始化</a:t>
            </a:r>
            <a:r>
              <a:rPr lang="en-US" altLang="zh-CN" sz="2400" dirty="0"/>
              <a:t>Fragment</a:t>
            </a:r>
            <a:r>
              <a:rPr lang="zh-CN" altLang="en-US" sz="2400" dirty="0"/>
              <a:t>暂停、停止及运行时需要保持的基本的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组件。</a:t>
            </a:r>
          </a:p>
          <a:p>
            <a:pPr lvl="1"/>
            <a:r>
              <a:rPr lang="en-US" altLang="zh-CN" sz="2400" b="1" dirty="0" err="1"/>
              <a:t>onCreateView</a:t>
            </a:r>
            <a:r>
              <a:rPr lang="en-US" altLang="zh-CN" sz="2400" b="1" dirty="0"/>
              <a:t>()</a:t>
            </a:r>
            <a:br>
              <a:rPr lang="zh-CN" altLang="en-US" sz="2400" dirty="0"/>
            </a:br>
            <a:r>
              <a:rPr lang="zh-CN" altLang="en-US" sz="2400" dirty="0"/>
              <a:t>当</a:t>
            </a:r>
            <a:r>
              <a:rPr lang="en-US" altLang="zh-CN" sz="2400" dirty="0"/>
              <a:t>Fragment</a:t>
            </a:r>
            <a:r>
              <a:rPr lang="zh-CN" altLang="en-US" sz="2400" dirty="0"/>
              <a:t>第一次绘制它的</a:t>
            </a:r>
            <a:r>
              <a:rPr lang="en-US" altLang="zh-CN" sz="2400" dirty="0"/>
              <a:t>UI</a:t>
            </a:r>
            <a:r>
              <a:rPr lang="zh-CN" altLang="en-US" sz="2400" dirty="0"/>
              <a:t>的时候调用该方法。为了绘制你的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的</a:t>
            </a:r>
            <a:r>
              <a:rPr lang="en-US" altLang="zh-CN" sz="2400" dirty="0"/>
              <a:t>UI</a:t>
            </a:r>
            <a:r>
              <a:rPr lang="zh-CN" altLang="en-US" sz="2400" dirty="0"/>
              <a:t>，你必须返回从这个方法中返回一个</a:t>
            </a:r>
            <a:r>
              <a:rPr lang="en-US" altLang="zh-CN" sz="2400" dirty="0"/>
              <a:t>View</a:t>
            </a:r>
            <a:r>
              <a:rPr lang="zh-CN" altLang="en-US" sz="2400" dirty="0"/>
              <a:t>，该</a:t>
            </a:r>
            <a:r>
              <a:rPr lang="en-US" altLang="zh-CN" sz="2400" dirty="0"/>
              <a:t>view</a:t>
            </a:r>
            <a:r>
              <a:rPr lang="zh-CN" altLang="en-US" sz="2400" dirty="0"/>
              <a:t>是你的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布局的根。如果你的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不提供</a:t>
            </a:r>
            <a:r>
              <a:rPr lang="en-US" altLang="zh-CN" sz="2400" dirty="0"/>
              <a:t>UI</a:t>
            </a:r>
            <a:r>
              <a:rPr lang="zh-CN" altLang="en-US" sz="2400" dirty="0"/>
              <a:t>，你可以返回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b="1" dirty="0" err="1"/>
              <a:t>onPause</a:t>
            </a:r>
            <a:r>
              <a:rPr lang="en-US" altLang="zh-CN" sz="2400" b="1" dirty="0"/>
              <a:t>()</a:t>
            </a:r>
            <a:br>
              <a:rPr lang="zh-CN" altLang="en-US" sz="2400" dirty="0"/>
            </a:br>
            <a:r>
              <a:rPr lang="zh-CN" altLang="en-US" sz="2400" dirty="0"/>
              <a:t>作为第一个用户离开</a:t>
            </a:r>
            <a:r>
              <a:rPr lang="en-US" altLang="zh-CN" sz="2400" dirty="0"/>
              <a:t>Fragment</a:t>
            </a:r>
            <a:r>
              <a:rPr lang="zh-CN" altLang="en-US" sz="2400" dirty="0"/>
              <a:t>的指示（尽管不总是意味着</a:t>
            </a:r>
            <a:r>
              <a:rPr lang="en-US" altLang="zh-CN" sz="2400" dirty="0"/>
              <a:t>Fragment</a:t>
            </a:r>
            <a:r>
              <a:rPr lang="zh-CN" altLang="en-US" sz="2400" dirty="0"/>
              <a:t>被销毁），系统调用该方法。在这个方法中你应该提交任何需要保持的变化（因为用户可能不再回来）</a:t>
            </a:r>
          </a:p>
        </p:txBody>
      </p:sp>
    </p:spTree>
    <p:extLst>
      <p:ext uri="{BB962C8B-B14F-4D97-AF65-F5344CB8AC3E}">
        <p14:creationId xmlns:p14="http://schemas.microsoft.com/office/powerpoint/2010/main" val="1268486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05053-B4C7-4EDE-80C6-11ED0BB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464055" cy="692314"/>
          </a:xfrm>
        </p:spPr>
        <p:txBody>
          <a:bodyPr/>
          <a:lstStyle/>
          <a:p>
            <a:r>
              <a:rPr lang="zh-CN" altLang="en-US" b="1" dirty="0"/>
              <a:t>创建一个自定义</a:t>
            </a:r>
            <a:r>
              <a:rPr lang="en-US" altLang="zh-CN" b="1" dirty="0"/>
              <a:t>Fragment</a:t>
            </a:r>
            <a:r>
              <a:rPr lang="zh-CN" altLang="en-US" b="1" dirty="0"/>
              <a:t>类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D86B306-5D9D-4B4D-9096-090C1311D9B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首先继承</a:t>
            </a:r>
            <a:r>
              <a:rPr lang="en-US" altLang="zh-CN" dirty="0"/>
              <a:t>Fragment</a:t>
            </a:r>
            <a:r>
              <a:rPr lang="zh-CN" altLang="en-US" dirty="0"/>
              <a:t>类，并在关键的生命周期方法中写入你的</a:t>
            </a:r>
            <a:r>
              <a:rPr lang="en-US" altLang="zh-CN" dirty="0"/>
              <a:t>app</a:t>
            </a:r>
            <a:r>
              <a:rPr lang="zh-CN" altLang="en-US" dirty="0"/>
              <a:t>功能逻辑，就像</a:t>
            </a:r>
            <a:r>
              <a:rPr lang="en-US" altLang="zh-CN" dirty="0"/>
              <a:t>activity</a:t>
            </a:r>
            <a:r>
              <a:rPr lang="zh-CN" altLang="en-US" dirty="0"/>
              <a:t>一样。</a:t>
            </a:r>
            <a:br>
              <a:rPr lang="zh-CN" altLang="en-US" dirty="0"/>
            </a:br>
            <a:r>
              <a:rPr lang="zh-CN" altLang="en-US" dirty="0"/>
              <a:t>其中一个区别是当你创建</a:t>
            </a:r>
            <a:r>
              <a:rPr lang="en-US" altLang="zh-CN" dirty="0"/>
              <a:t>Fragment</a:t>
            </a:r>
            <a:r>
              <a:rPr lang="zh-CN" altLang="en-US" dirty="0"/>
              <a:t>的时候，你必须重写</a:t>
            </a:r>
            <a:r>
              <a:rPr lang="en-US" altLang="zh-CN" dirty="0" err="1"/>
              <a:t>onCreateView</a:t>
            </a:r>
            <a:r>
              <a:rPr lang="en-US" altLang="zh-CN" dirty="0"/>
              <a:t>()</a:t>
            </a:r>
            <a:r>
              <a:rPr lang="zh-CN" altLang="en-US" dirty="0"/>
              <a:t>方法来定义你的布局。实际上，这是你唯一需要重写的回调方法。</a:t>
            </a:r>
          </a:p>
        </p:txBody>
      </p:sp>
    </p:spTree>
    <p:extLst>
      <p:ext uri="{BB962C8B-B14F-4D97-AF65-F5344CB8AC3E}">
        <p14:creationId xmlns:p14="http://schemas.microsoft.com/office/powerpoint/2010/main" val="127462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15A9-420F-F751-3155-20553668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366529" cy="692314"/>
          </a:xfrm>
        </p:spPr>
        <p:txBody>
          <a:bodyPr/>
          <a:lstStyle/>
          <a:p>
            <a:r>
              <a:rPr lang="zh-CN" altLang="en-US" b="1" dirty="0"/>
              <a:t>创建一个自定义</a:t>
            </a:r>
            <a:r>
              <a:rPr lang="en-US" altLang="zh-CN" b="1" dirty="0"/>
              <a:t>Fragment</a:t>
            </a:r>
            <a:r>
              <a:rPr lang="zh-CN" altLang="en-US" b="1" dirty="0"/>
              <a:t>类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B948C09-FAF2-F4C5-C2F9-224E59B6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CFFBE8CE-66A4-B8E3-93C3-51CB1B04411D}"/>
              </a:ext>
            </a:extLst>
          </p:cNvPr>
          <p:cNvSpPr txBox="1"/>
          <p:nvPr/>
        </p:nvSpPr>
        <p:spPr>
          <a:xfrm>
            <a:off x="2278459" y="1203970"/>
            <a:ext cx="7693025" cy="323314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public class NewsListFragment extends Fragment{</a:t>
            </a:r>
          </a:p>
          <a:p>
            <a:r>
              <a:rPr lang="en-US" altLang="zh-CN" sz="1600" dirty="0"/>
              <a:t>	@Override</a:t>
            </a:r>
          </a:p>
          <a:p>
            <a:r>
              <a:rPr lang="en-US" altLang="zh-CN" sz="1600" dirty="0"/>
              <a:t>	public View onCreateView(LayoutInflater inflater, ViewGroup container,</a:t>
            </a:r>
          </a:p>
          <a:p>
            <a:r>
              <a:rPr lang="en-US" altLang="zh-CN" sz="1600" dirty="0"/>
              <a:t>			Bundle savedInstanceState) {</a:t>
            </a:r>
          </a:p>
          <a:p>
            <a:r>
              <a:rPr lang="en-US" altLang="zh-CN" sz="1600" dirty="0"/>
              <a:t>		View v = inflater.inflate(R.layout.fragment, container, false);</a:t>
            </a:r>
          </a:p>
          <a:p>
            <a:r>
              <a:rPr lang="en-US" altLang="zh-CN" sz="1600" dirty="0"/>
              <a:t>		return v;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E3DC5A-1CE1-8F9A-0D2E-6F79F9C221B2}"/>
              </a:ext>
            </a:extLst>
          </p:cNvPr>
          <p:cNvSpPr/>
          <p:nvPr/>
        </p:nvSpPr>
        <p:spPr bwMode="auto">
          <a:xfrm>
            <a:off x="3926632" y="2703929"/>
            <a:ext cx="540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42">
            <a:extLst>
              <a:ext uri="{FF2B5EF4-FFF2-40B4-BE49-F238E27FC236}">
                <a16:creationId xmlns:a16="http://schemas.microsoft.com/office/drawing/2014/main" id="{30656448-2225-820F-9E12-37AD34D8B8D4}"/>
              </a:ext>
            </a:extLst>
          </p:cNvPr>
          <p:cNvSpPr/>
          <p:nvPr/>
        </p:nvSpPr>
        <p:spPr bwMode="auto">
          <a:xfrm>
            <a:off x="2572216" y="3150087"/>
            <a:ext cx="7207499" cy="13280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第一个参数表示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对应的布局资源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第二个参数表示存放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布局的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ViewGroup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第三个参数表示是否在创建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的布局时附加到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ViewGroup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上。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B3AD52A-F810-1B60-2E28-81387E1C0260}"/>
              </a:ext>
            </a:extLst>
          </p:cNvPr>
          <p:cNvCxnSpPr/>
          <p:nvPr/>
        </p:nvCxnSpPr>
        <p:spPr bwMode="auto">
          <a:xfrm>
            <a:off x="6329185" y="3073262"/>
            <a:ext cx="0" cy="231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标注 9">
            <a:extLst>
              <a:ext uri="{FF2B5EF4-FFF2-40B4-BE49-F238E27FC236}">
                <a16:creationId xmlns:a16="http://schemas.microsoft.com/office/drawing/2014/main" id="{44A225FB-82B5-F99C-E9F9-AC425768496B}"/>
              </a:ext>
            </a:extLst>
          </p:cNvPr>
          <p:cNvSpPr/>
          <p:nvPr/>
        </p:nvSpPr>
        <p:spPr bwMode="auto">
          <a:xfrm>
            <a:off x="2253525" y="4725144"/>
            <a:ext cx="7650163" cy="1800200"/>
          </a:xfrm>
          <a:prstGeom prst="wedgeRoundRectCallout">
            <a:avLst>
              <a:gd name="adj1" fmla="val 16327"/>
              <a:gd name="adj2" fmla="val -65797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EA15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系统中提供了两个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类，分别是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android.support.v4.app.Fragment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NewsListFragment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类继承的是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类，则程序只能兼容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版本以上的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系统，如果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NewsListFragment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类继承的是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android.support.v4.app.Fragment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类，则程序可以兼容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版本以上的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1600" kern="0" dirty="0">
                <a:solidFill>
                  <a:srgbClr val="FF0000"/>
                </a:solidFill>
              </a:rPr>
              <a:t>。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05053-B4C7-4EDE-80C6-11ED0BB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527851" cy="692314"/>
          </a:xfrm>
        </p:spPr>
        <p:txBody>
          <a:bodyPr/>
          <a:lstStyle/>
          <a:p>
            <a:r>
              <a:rPr lang="zh-CN" altLang="en-US" b="1" dirty="0"/>
              <a:t>创建一个自定义</a:t>
            </a:r>
            <a:r>
              <a:rPr lang="en-US" altLang="zh-CN" b="1" dirty="0"/>
              <a:t>Fragment</a:t>
            </a:r>
            <a:r>
              <a:rPr lang="zh-CN" altLang="en-US" b="1" dirty="0"/>
              <a:t>类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D86B306-5D9D-4B4D-9096-090C1311D9B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有一些你可能会经常继承的子类：</a:t>
            </a:r>
          </a:p>
          <a:p>
            <a:pPr lvl="1"/>
            <a:r>
              <a:rPr lang="en-US" altLang="zh-CN" sz="2400" dirty="0" err="1"/>
              <a:t>DialogFragment</a:t>
            </a:r>
            <a:endParaRPr lang="en-US" altLang="zh-CN" sz="2400" dirty="0"/>
          </a:p>
          <a:p>
            <a:pPr lvl="2"/>
            <a:r>
              <a:rPr lang="zh-CN" altLang="en-US" sz="2000" dirty="0"/>
              <a:t>显示一个浮动的对话框。使用本类来创建对话框比使用</a:t>
            </a:r>
            <a:r>
              <a:rPr lang="en-US" altLang="zh-CN" sz="2000" dirty="0"/>
              <a:t>Activity</a:t>
            </a:r>
            <a:r>
              <a:rPr lang="zh-CN" altLang="en-US" sz="2000" dirty="0"/>
              <a:t>类中的对话框帮助方法要好。以为你可以把对话框</a:t>
            </a:r>
            <a:r>
              <a:rPr lang="en-US" altLang="zh-CN" sz="2000" dirty="0"/>
              <a:t>Fragment</a:t>
            </a:r>
            <a:r>
              <a:rPr lang="zh-CN" altLang="en-US" sz="2000" dirty="0"/>
              <a:t>放入</a:t>
            </a:r>
            <a:r>
              <a:rPr lang="en-US" altLang="zh-CN" sz="2000" dirty="0"/>
              <a:t>back</a:t>
            </a:r>
            <a:r>
              <a:rPr lang="zh-CN" altLang="en-US" sz="2000" dirty="0"/>
              <a:t>栈，从而用户可以回撤到消失的</a:t>
            </a:r>
            <a:r>
              <a:rPr lang="en-US" altLang="zh-CN" sz="2000" dirty="0"/>
              <a:t>Fragment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400" dirty="0" err="1"/>
              <a:t>ListFragment</a:t>
            </a:r>
            <a:endParaRPr lang="en-US" altLang="zh-CN" sz="2400" dirty="0"/>
          </a:p>
          <a:p>
            <a:pPr lvl="2"/>
            <a:r>
              <a:rPr lang="zh-CN" altLang="en-US" sz="2000" dirty="0"/>
              <a:t>显示通过一个适配器（比如</a:t>
            </a:r>
            <a:r>
              <a:rPr lang="en-US" altLang="zh-CN" sz="2000" dirty="0" err="1"/>
              <a:t>SimpleCursorAdaptor</a:t>
            </a:r>
            <a:r>
              <a:rPr lang="zh-CN" altLang="en-US" sz="2000" dirty="0"/>
              <a:t>）所管理的列表，类似于</a:t>
            </a:r>
            <a:r>
              <a:rPr lang="en-US" altLang="zh-CN" sz="2000" dirty="0" err="1"/>
              <a:t>ListActivity</a:t>
            </a:r>
            <a:r>
              <a:rPr lang="zh-CN" altLang="en-US" sz="2000" dirty="0"/>
              <a:t>。它提供了一些方法来管理</a:t>
            </a:r>
            <a:r>
              <a:rPr lang="en-US" altLang="zh-CN" sz="2000" dirty="0"/>
              <a:t>list</a:t>
            </a:r>
            <a:r>
              <a:rPr lang="zh-CN" altLang="en-US" sz="2000" dirty="0"/>
              <a:t>视图，比如</a:t>
            </a:r>
            <a:r>
              <a:rPr lang="en-US" altLang="zh-CN" sz="2000" dirty="0" err="1"/>
              <a:t>onListItemClick</a:t>
            </a:r>
            <a:r>
              <a:rPr lang="en-US" altLang="zh-CN" sz="2000" dirty="0"/>
              <a:t>()</a:t>
            </a:r>
            <a:r>
              <a:rPr lang="zh-CN" altLang="en-US" sz="2000" dirty="0"/>
              <a:t>来处理单击事件。</a:t>
            </a:r>
          </a:p>
          <a:p>
            <a:pPr lvl="1"/>
            <a:r>
              <a:rPr lang="en-US" altLang="zh-CN" sz="2400" dirty="0" err="1"/>
              <a:t>PreferenceFragment</a:t>
            </a:r>
            <a:endParaRPr lang="en-US" altLang="zh-CN" sz="2400" dirty="0"/>
          </a:p>
          <a:p>
            <a:pPr lvl="2"/>
            <a:r>
              <a:rPr lang="zh-CN" altLang="en-US" sz="2000" dirty="0"/>
              <a:t>把</a:t>
            </a:r>
            <a:r>
              <a:rPr lang="en-US" altLang="zh-CN" sz="2000" dirty="0"/>
              <a:t>Preference</a:t>
            </a:r>
            <a:r>
              <a:rPr lang="zh-CN" altLang="en-US" sz="2000" dirty="0"/>
              <a:t>对象的层次作为一个列表显示出来，类似于</a:t>
            </a:r>
            <a:r>
              <a:rPr lang="en-US" altLang="zh-CN" sz="2000" dirty="0" err="1"/>
              <a:t>PreferenceActivity</a:t>
            </a:r>
            <a:r>
              <a:rPr lang="zh-CN" altLang="en-US" sz="2000" dirty="0"/>
              <a:t>。当你需要为你的</a:t>
            </a:r>
            <a:r>
              <a:rPr lang="en-US" altLang="zh-CN" sz="2000" dirty="0"/>
              <a:t>app</a:t>
            </a:r>
            <a:r>
              <a:rPr lang="zh-CN" altLang="en-US" sz="2000" dirty="0"/>
              <a:t>创建一个“设置”</a:t>
            </a:r>
            <a:r>
              <a:rPr lang="en-US" altLang="zh-CN" sz="2000" dirty="0"/>
              <a:t>activity</a:t>
            </a:r>
            <a:r>
              <a:rPr lang="zh-CN" altLang="en-US" sz="2000" dirty="0"/>
              <a:t>的时候，这比较有用。</a:t>
            </a:r>
          </a:p>
        </p:txBody>
      </p:sp>
    </p:spTree>
    <p:extLst>
      <p:ext uri="{BB962C8B-B14F-4D97-AF65-F5344CB8AC3E}">
        <p14:creationId xmlns:p14="http://schemas.microsoft.com/office/powerpoint/2010/main" val="3264013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0313-E01B-431D-BF19-BC188310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378995" cy="692314"/>
          </a:xfrm>
        </p:spPr>
        <p:txBody>
          <a:bodyPr/>
          <a:lstStyle/>
          <a:p>
            <a:r>
              <a:rPr lang="zh-CN" altLang="en-US" b="1" dirty="0"/>
              <a:t>定义并添加</a:t>
            </a:r>
            <a:r>
              <a:rPr lang="en-US" altLang="zh-CN" b="1" dirty="0"/>
              <a:t>Fragment</a:t>
            </a:r>
            <a:r>
              <a:rPr lang="zh-CN" altLang="en-US" b="1" dirty="0"/>
              <a:t>的布局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1229F-EC75-403F-AA04-64A31792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Fragment</a:t>
            </a:r>
            <a:r>
              <a:rPr lang="zh-CN" altLang="en-US" dirty="0"/>
              <a:t>通常作为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的一部分。通常，一个</a:t>
            </a:r>
            <a:r>
              <a:rPr lang="en-US" altLang="zh-CN" dirty="0"/>
              <a:t>Fragment</a:t>
            </a:r>
            <a:r>
              <a:rPr lang="zh-CN" altLang="en-US" dirty="0"/>
              <a:t>组成它所在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的一部分，这里有两种把</a:t>
            </a:r>
            <a:r>
              <a:rPr lang="en-US" altLang="zh-CN" dirty="0"/>
              <a:t>Fragment</a:t>
            </a:r>
            <a:r>
              <a:rPr lang="zh-CN" altLang="en-US" dirty="0"/>
              <a:t>添加入</a:t>
            </a:r>
            <a:r>
              <a:rPr lang="en-US" altLang="zh-CN" dirty="0"/>
              <a:t>activity</a:t>
            </a:r>
            <a:r>
              <a:rPr lang="zh-CN" altLang="en-US" dirty="0"/>
              <a:t>布局中。</a:t>
            </a:r>
          </a:p>
          <a:p>
            <a:r>
              <a:rPr lang="zh-CN" altLang="en-US" b="1" dirty="0"/>
              <a:t>可以在</a:t>
            </a:r>
            <a:r>
              <a:rPr lang="en-US" altLang="zh-CN" b="1" dirty="0"/>
              <a:t>XML</a:t>
            </a:r>
            <a:r>
              <a:rPr lang="zh-CN" altLang="en-US" b="1" dirty="0"/>
              <a:t>布局文件中定义一个个的</a:t>
            </a:r>
            <a:r>
              <a:rPr lang="en-US" altLang="zh-CN" b="1" dirty="0"/>
              <a:t>Fragment</a:t>
            </a:r>
            <a:r>
              <a:rPr lang="zh-CN" altLang="en-US" b="1" dirty="0"/>
              <a:t>的</a:t>
            </a:r>
            <a:r>
              <a:rPr lang="en-US" altLang="zh-CN" b="1" dirty="0"/>
              <a:t>UI</a:t>
            </a:r>
            <a:endParaRPr lang="en-US" altLang="zh-CN" dirty="0"/>
          </a:p>
          <a:p>
            <a:r>
              <a:rPr lang="zh-CN" altLang="en-US" dirty="0"/>
              <a:t>这种情况下，你可以把</a:t>
            </a:r>
            <a:r>
              <a:rPr lang="en-US" altLang="zh-CN" dirty="0"/>
              <a:t>Fragment</a:t>
            </a:r>
            <a:r>
              <a:rPr lang="zh-CN" altLang="en-US" dirty="0"/>
              <a:t>当做一个</a:t>
            </a:r>
            <a:r>
              <a:rPr lang="en-US" altLang="zh-CN" dirty="0"/>
              <a:t>view</a:t>
            </a:r>
            <a:r>
              <a:rPr lang="zh-CN" altLang="en-US" dirty="0"/>
              <a:t>一样指定布局的属性。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902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F3D35-AA9C-3378-9524-6A880A2C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823729" cy="692314"/>
          </a:xfrm>
        </p:spPr>
        <p:txBody>
          <a:bodyPr/>
          <a:lstStyle/>
          <a:p>
            <a:r>
              <a:rPr lang="zh-CN" altLang="en-US" sz="4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在</a:t>
            </a:r>
            <a:r>
              <a:rPr lang="en-US" altLang="zh-CN" sz="4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r>
              <a:rPr lang="zh-CN" altLang="en-US" sz="4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中添加</a:t>
            </a:r>
            <a:r>
              <a:rPr lang="en-US" altLang="zh-CN" sz="4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00CB99D0-78D6-DD11-E47A-D9656A23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712243"/>
            <a:ext cx="8352928" cy="466908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048365C3-1116-9EED-06CF-9EBA1E2C57EF}"/>
              </a:ext>
            </a:extLst>
          </p:cNvPr>
          <p:cNvSpPr/>
          <p:nvPr/>
        </p:nvSpPr>
        <p:spPr bwMode="auto">
          <a:xfrm>
            <a:off x="5807969" y="1484785"/>
            <a:ext cx="349483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0906C2-974E-813A-4AFB-8245C84A2117}"/>
              </a:ext>
            </a:extLst>
          </p:cNvPr>
          <p:cNvSpPr txBox="1">
            <a:spLocks/>
          </p:cNvSpPr>
          <p:nvPr/>
        </p:nvSpPr>
        <p:spPr bwMode="auto">
          <a:xfrm>
            <a:off x="2005013" y="1753022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中使用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时，可以通过两种方式将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添加到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中，一种是通过布局文件添加，一种是通过代码动态添加。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通过布局文件添加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267F98C4-914D-416B-58C4-DF3A81DAB26D}"/>
              </a:ext>
            </a:extLst>
          </p:cNvPr>
          <p:cNvSpPr txBox="1"/>
          <p:nvPr/>
        </p:nvSpPr>
        <p:spPr>
          <a:xfrm>
            <a:off x="2287588" y="3773754"/>
            <a:ext cx="7693025" cy="25355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&lt;fragment</a:t>
            </a:r>
          </a:p>
          <a:p>
            <a:r>
              <a:rPr lang="en-US" altLang="zh-CN" dirty="0"/>
              <a:t>        android:name="cn.itcast.NewsListFragment“</a:t>
            </a:r>
          </a:p>
          <a:p>
            <a:r>
              <a:rPr lang="en-US" altLang="zh-CN" dirty="0"/>
              <a:t>        android:id="@+id/newslist"</a:t>
            </a:r>
          </a:p>
          <a:p>
            <a:r>
              <a:rPr lang="en-US" altLang="zh-CN" dirty="0"/>
              <a:t>        android:layout_width="match_parent"</a:t>
            </a:r>
          </a:p>
          <a:p>
            <a:r>
              <a:rPr lang="en-US" altLang="zh-CN" dirty="0"/>
              <a:t>        android:layout_height="match_parent"&gt;</a:t>
            </a:r>
          </a:p>
          <a:p>
            <a:r>
              <a:rPr lang="en-US" altLang="zh-CN" dirty="0"/>
              <a:t>&lt;/fragment&gt;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B60ABA-1DC1-5DC9-CF0A-7B3D53A933DA}"/>
              </a:ext>
            </a:extLst>
          </p:cNvPr>
          <p:cNvSpPr/>
          <p:nvPr/>
        </p:nvSpPr>
        <p:spPr bwMode="auto">
          <a:xfrm>
            <a:off x="2855640" y="4274785"/>
            <a:ext cx="424847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圆角矩形 14">
            <a:extLst>
              <a:ext uri="{FF2B5EF4-FFF2-40B4-BE49-F238E27FC236}">
                <a16:creationId xmlns:a16="http://schemas.microsoft.com/office/drawing/2014/main" id="{316C7D5E-634E-0DE7-B570-EBADEFFD6555}"/>
              </a:ext>
            </a:extLst>
          </p:cNvPr>
          <p:cNvSpPr/>
          <p:nvPr/>
        </p:nvSpPr>
        <p:spPr bwMode="auto">
          <a:xfrm>
            <a:off x="4979877" y="3641482"/>
            <a:ext cx="327623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自定义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的完整路径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C26AF2-294C-113D-FEB0-022EBEF94762}"/>
              </a:ext>
            </a:extLst>
          </p:cNvPr>
          <p:cNvCxnSpPr/>
          <p:nvPr/>
        </p:nvCxnSpPr>
        <p:spPr bwMode="auto">
          <a:xfrm flipV="1">
            <a:off x="6346465" y="3997178"/>
            <a:ext cx="0" cy="27056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86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D2537-B477-7257-16CA-73CFC1CB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中添加</a:t>
            </a:r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A6C90551-D77F-FAAA-53C1-4CDC8080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712243"/>
            <a:ext cx="8352928" cy="358896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812AF78F-64CD-41FA-87E6-6E19AFA536A1}"/>
              </a:ext>
            </a:extLst>
          </p:cNvPr>
          <p:cNvSpPr/>
          <p:nvPr/>
        </p:nvSpPr>
        <p:spPr bwMode="auto">
          <a:xfrm>
            <a:off x="6241392" y="1484785"/>
            <a:ext cx="33109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D3FCD1B-570A-FA5B-8451-6AA3BC7998AD}"/>
              </a:ext>
            </a:extLst>
          </p:cNvPr>
          <p:cNvSpPr txBox="1">
            <a:spLocks/>
          </p:cNvSpPr>
          <p:nvPr/>
        </p:nvSpPr>
        <p:spPr bwMode="auto">
          <a:xfrm>
            <a:off x="1775521" y="1995717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中动态添加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的步骤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创建需要创建一个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的实例对象。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FragmentManager(Fragment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开启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FragmentTransaction(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事务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的布局容器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一般为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FrameLayout)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中添加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commit()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方法提交事务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862B427-B0AE-D707-D6EA-20101675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3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226F7-800C-4841-9B74-6EC49BD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zh-CN" altLang="en-US" b="1" dirty="0"/>
              <a:t>定义并添加</a:t>
            </a:r>
            <a:r>
              <a:rPr lang="en-US" altLang="zh-CN" b="1" dirty="0"/>
              <a:t>Fragment</a:t>
            </a:r>
            <a:r>
              <a:rPr lang="zh-CN" altLang="en-US" b="1" dirty="0"/>
              <a:t>的布局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CE2F9-54DE-4724-8E79-BF0D73D3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当你用</a:t>
            </a:r>
            <a:r>
              <a:rPr lang="en-US" altLang="zh-CN" sz="2800" dirty="0"/>
              <a:t>XML</a:t>
            </a:r>
            <a:r>
              <a:rPr lang="zh-CN" altLang="en-US" sz="2800" dirty="0"/>
              <a:t>布局文件的方式将</a:t>
            </a:r>
            <a:r>
              <a:rPr lang="en-US" altLang="zh-CN" sz="2800" dirty="0"/>
              <a:t>Fragment</a:t>
            </a:r>
            <a:r>
              <a:rPr lang="zh-CN" altLang="en-US" sz="2800" dirty="0"/>
              <a:t>添加到</a:t>
            </a:r>
            <a:r>
              <a:rPr lang="en-US" altLang="zh-CN" sz="2800" dirty="0"/>
              <a:t>activity</a:t>
            </a:r>
            <a:r>
              <a:rPr lang="zh-CN" altLang="en-US" sz="2800" dirty="0"/>
              <a:t>时，这样的</a:t>
            </a:r>
            <a:r>
              <a:rPr lang="en-US" altLang="zh-CN" sz="2800" dirty="0"/>
              <a:t>Fragment</a:t>
            </a:r>
            <a:r>
              <a:rPr lang="zh-CN" altLang="en-US" sz="2800" dirty="0"/>
              <a:t>是不能被动态移除的。如果你想要在用户交互的时候把</a:t>
            </a:r>
            <a:r>
              <a:rPr lang="en-US" altLang="zh-CN" sz="2800" dirty="0"/>
              <a:t>Fragment</a:t>
            </a:r>
            <a:r>
              <a:rPr lang="zh-CN" altLang="en-US" sz="2800" dirty="0"/>
              <a:t>切入切出，你必须在</a:t>
            </a:r>
            <a:r>
              <a:rPr lang="en-US" altLang="zh-CN" sz="2800" dirty="0"/>
              <a:t>activity</a:t>
            </a:r>
            <a:r>
              <a:rPr lang="zh-CN" altLang="en-US" sz="2800" dirty="0"/>
              <a:t>启动后，再将</a:t>
            </a:r>
            <a:r>
              <a:rPr lang="en-US" altLang="zh-CN" sz="2800" dirty="0"/>
              <a:t>Fragment</a:t>
            </a:r>
            <a:r>
              <a:rPr lang="zh-CN" altLang="en-US" sz="2800" dirty="0"/>
              <a:t>添加进</a:t>
            </a:r>
            <a:r>
              <a:rPr lang="en-US" altLang="zh-CN" sz="2800" dirty="0"/>
              <a:t>activity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为了管理你的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中的</a:t>
            </a:r>
            <a:r>
              <a:rPr lang="en-US" altLang="zh-CN" sz="2800" dirty="0"/>
              <a:t>Fragment</a:t>
            </a:r>
            <a:r>
              <a:rPr lang="zh-CN" altLang="en-US" sz="2800" dirty="0"/>
              <a:t>，你需要使用</a:t>
            </a:r>
            <a:r>
              <a:rPr lang="en-US" altLang="zh-CN" sz="2800" dirty="0" err="1"/>
              <a:t>FragmentManager</a:t>
            </a:r>
            <a:r>
              <a:rPr lang="zh-CN" altLang="en-US" sz="2800" dirty="0"/>
              <a:t>。在你的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中调用</a:t>
            </a:r>
            <a:r>
              <a:rPr lang="en-US" altLang="zh-CN" sz="2800" dirty="0" err="1"/>
              <a:t>getFragmentManager</a:t>
            </a:r>
            <a:r>
              <a:rPr lang="en-US" altLang="zh-CN" sz="2800" dirty="0"/>
              <a:t>()</a:t>
            </a:r>
            <a:r>
              <a:rPr lang="zh-CN" altLang="en-US" sz="2800" dirty="0"/>
              <a:t>来获取</a:t>
            </a:r>
            <a:r>
              <a:rPr lang="en-US" altLang="zh-CN" sz="2800" dirty="0" err="1"/>
              <a:t>FragmentManager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中使用</a:t>
            </a:r>
            <a:r>
              <a:rPr lang="en-US" altLang="zh-CN" sz="2800" dirty="0"/>
              <a:t>Fragment</a:t>
            </a:r>
            <a:r>
              <a:rPr lang="zh-CN" altLang="en-US" sz="2800" dirty="0"/>
              <a:t>的一个很大的特征就是可以对它们进行添加、移除、替换及执行其他的动作。利用 </a:t>
            </a:r>
            <a:r>
              <a:rPr lang="en-US" altLang="zh-CN" sz="2800" dirty="0" err="1"/>
              <a:t>FragmentManager</a:t>
            </a:r>
            <a:r>
              <a:rPr lang="en-US" altLang="zh-CN" sz="2800" dirty="0"/>
              <a:t> </a:t>
            </a:r>
            <a:r>
              <a:rPr lang="zh-CN" altLang="en-US" sz="2800" dirty="0"/>
              <a:t>类提供的方法，你可以在运行时添加、移除和替换 </a:t>
            </a:r>
            <a:r>
              <a:rPr lang="en-US" altLang="zh-CN" sz="2800" dirty="0"/>
              <a:t>Activity </a:t>
            </a:r>
            <a:r>
              <a:rPr lang="zh-CN" altLang="en-US" sz="2800" dirty="0"/>
              <a:t>中的 </a:t>
            </a:r>
            <a:r>
              <a:rPr lang="en-US" altLang="zh-CN" sz="2800" dirty="0"/>
              <a:t>Fragment</a:t>
            </a:r>
            <a:r>
              <a:rPr lang="zh-CN" altLang="en-US" sz="2800" dirty="0"/>
              <a:t>，以便为用户提供一种动态体验。</a:t>
            </a:r>
          </a:p>
        </p:txBody>
      </p:sp>
    </p:spTree>
    <p:extLst>
      <p:ext uri="{BB962C8B-B14F-4D97-AF65-F5344CB8AC3E}">
        <p14:creationId xmlns:p14="http://schemas.microsoft.com/office/powerpoint/2010/main" val="319430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57F09-7882-4567-AA6E-D99CE144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ListView</a:t>
            </a:r>
            <a:r>
              <a:rPr lang="zh-CN" altLang="en-US" b="1" dirty="0"/>
              <a:t>及</a:t>
            </a:r>
            <a:r>
              <a:rPr lang="en-US" altLang="zh-CN" b="1" dirty="0"/>
              <a:t>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8D79E-6BD2-4603-802D-1D894F8F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r>
              <a:rPr lang="zh-CN" altLang="en-US" dirty="0"/>
              <a:t>是一个</a:t>
            </a:r>
            <a:r>
              <a:rPr lang="en-US" altLang="zh-CN" dirty="0" err="1"/>
              <a:t>ViewGroup</a:t>
            </a:r>
            <a:r>
              <a:rPr lang="zh-CN" altLang="en-US" dirty="0"/>
              <a:t>，该</a:t>
            </a:r>
            <a:r>
              <a:rPr lang="en-US" altLang="zh-CN" dirty="0" err="1"/>
              <a:t>ListView</a:t>
            </a:r>
            <a:r>
              <a:rPr lang="zh-CN" altLang="en-US" dirty="0"/>
              <a:t>显示一个可滚动的条目列表，该列表中的数据通过</a:t>
            </a:r>
            <a:r>
              <a:rPr lang="en-US" altLang="zh-CN" dirty="0"/>
              <a:t>Adapter</a:t>
            </a:r>
            <a:r>
              <a:rPr lang="zh-CN" altLang="en-US" dirty="0"/>
              <a:t>从数据源中自动加载到表中，这个数据源可以是数据库查询、或者是数组等，该控件最常用的方法为</a:t>
            </a:r>
            <a:r>
              <a:rPr lang="en-US" altLang="zh-CN" dirty="0" err="1"/>
              <a:t>setAdapter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setAdapter</a:t>
            </a:r>
            <a:r>
              <a:rPr lang="en-US" altLang="zh-CN" dirty="0"/>
              <a:t> (</a:t>
            </a:r>
            <a:r>
              <a:rPr lang="en-US" altLang="zh-CN" dirty="0" err="1"/>
              <a:t>ListAdapter</a:t>
            </a:r>
            <a:r>
              <a:rPr lang="en-US" altLang="zh-CN" dirty="0"/>
              <a:t> adapter)</a:t>
            </a:r>
          </a:p>
          <a:p>
            <a:pPr lvl="1"/>
            <a:r>
              <a:rPr lang="zh-CN" altLang="en-US" dirty="0"/>
              <a:t>它的参数为</a:t>
            </a:r>
            <a:r>
              <a:rPr lang="en-US" altLang="zh-CN" dirty="0" err="1"/>
              <a:t>ListAdapter</a:t>
            </a:r>
            <a:r>
              <a:rPr lang="zh-CN" altLang="en-US" dirty="0"/>
              <a:t>的实现子类，可以是：</a:t>
            </a:r>
            <a:r>
              <a:rPr lang="en-US" altLang="zh-CN" dirty="0" err="1"/>
              <a:t>ArrayAdapter</a:t>
            </a:r>
            <a:r>
              <a:rPr lang="en-US" altLang="zh-CN" dirty="0"/>
              <a:t>, </a:t>
            </a:r>
            <a:r>
              <a:rPr lang="en-US" altLang="zh-CN" dirty="0" err="1"/>
              <a:t>BaseAdapter</a:t>
            </a:r>
            <a:r>
              <a:rPr lang="en-US" altLang="zh-CN" dirty="0"/>
              <a:t>, </a:t>
            </a:r>
            <a:r>
              <a:rPr lang="en-US" altLang="zh-CN" dirty="0" err="1"/>
              <a:t>CursorAdapter</a:t>
            </a:r>
            <a:r>
              <a:rPr lang="en-US" altLang="zh-CN" dirty="0"/>
              <a:t>, </a:t>
            </a:r>
            <a:r>
              <a:rPr lang="en-US" altLang="zh-CN" dirty="0" err="1"/>
              <a:t>HeaderViewListAdapter</a:t>
            </a:r>
            <a:r>
              <a:rPr lang="en-US" altLang="zh-CN" dirty="0"/>
              <a:t>, </a:t>
            </a:r>
            <a:r>
              <a:rPr lang="en-US" altLang="zh-CN" dirty="0" err="1"/>
              <a:t>ResourceCursorAdapter</a:t>
            </a:r>
            <a:r>
              <a:rPr lang="en-US" altLang="zh-CN" dirty="0"/>
              <a:t>, </a:t>
            </a:r>
            <a:r>
              <a:rPr lang="en-US" altLang="zh-CN" dirty="0" err="1"/>
              <a:t>SimpleAdapter</a:t>
            </a:r>
            <a:r>
              <a:rPr lang="en-US" altLang="zh-CN" dirty="0"/>
              <a:t>, </a:t>
            </a:r>
            <a:r>
              <a:rPr lang="en-US" altLang="zh-CN" dirty="0" err="1"/>
              <a:t>SimpleCursorAdapter</a:t>
            </a:r>
            <a:r>
              <a:rPr lang="en-US" altLang="zh-CN" dirty="0"/>
              <a:t>, </a:t>
            </a:r>
            <a:r>
              <a:rPr lang="en-US" altLang="zh-CN" dirty="0" err="1"/>
              <a:t>WrapperListAdapter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188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957F2-A977-4F90-196C-B8E52228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9FCF0920-E525-4205-6215-2FDCCACD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712243"/>
            <a:ext cx="8352928" cy="37329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951EB5CC-BC76-22E2-4773-4BE4008C8A48}"/>
              </a:ext>
            </a:extLst>
          </p:cNvPr>
          <p:cNvSpPr/>
          <p:nvPr/>
        </p:nvSpPr>
        <p:spPr bwMode="auto">
          <a:xfrm>
            <a:off x="6528048" y="1484785"/>
            <a:ext cx="27747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动态添加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C88C1E-4C92-0A4E-EEC4-631DB3E8EE5E}"/>
              </a:ext>
            </a:extLst>
          </p:cNvPr>
          <p:cNvSpPr txBox="1">
            <a:spLocks/>
          </p:cNvSpPr>
          <p:nvPr/>
        </p:nvSpPr>
        <p:spPr bwMode="auto">
          <a:xfrm>
            <a:off x="2005013" y="1996422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中动态添加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F0C48B37-7206-0DD5-F3A2-7A69B8F8F8F3}"/>
              </a:ext>
            </a:extLst>
          </p:cNvPr>
          <p:cNvSpPr txBox="1"/>
          <p:nvPr/>
        </p:nvSpPr>
        <p:spPr>
          <a:xfrm>
            <a:off x="2287587" y="2741813"/>
            <a:ext cx="7693025" cy="21698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NewsListFragment fragment = new NewsListFragment();</a:t>
            </a:r>
            <a:endParaRPr lang="zh-CN" altLang="en-US" dirty="0"/>
          </a:p>
          <a:p>
            <a:r>
              <a:rPr lang="en-US" altLang="zh-CN" dirty="0"/>
              <a:t>FragmentManager fm = getFragmentManager();</a:t>
            </a:r>
            <a:endParaRPr lang="zh-CN" altLang="en-US" dirty="0"/>
          </a:p>
          <a:p>
            <a:r>
              <a:rPr lang="en-US" altLang="zh-CN" dirty="0"/>
              <a:t>FragmentTransaction beginTransaction = fm.beginTransaction();</a:t>
            </a:r>
          </a:p>
          <a:p>
            <a:r>
              <a:rPr lang="en-US" altLang="zh-CN" dirty="0"/>
              <a:t>beginTransaction.replace(R.id.ll,fragment); </a:t>
            </a:r>
          </a:p>
          <a:p>
            <a:r>
              <a:rPr lang="en-US" altLang="zh-CN" dirty="0"/>
              <a:t>beginTransaction.commit();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55991F-51A5-6FC6-C1F2-2373F56F7290}"/>
              </a:ext>
            </a:extLst>
          </p:cNvPr>
          <p:cNvSpPr/>
          <p:nvPr/>
        </p:nvSpPr>
        <p:spPr bwMode="auto">
          <a:xfrm>
            <a:off x="2299826" y="2843086"/>
            <a:ext cx="538035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圆角矩形 28">
            <a:extLst>
              <a:ext uri="{FF2B5EF4-FFF2-40B4-BE49-F238E27FC236}">
                <a16:creationId xmlns:a16="http://schemas.microsoft.com/office/drawing/2014/main" id="{8C09B4F5-16D0-B5ED-8E5E-3D0FC633D5E1}"/>
              </a:ext>
            </a:extLst>
          </p:cNvPr>
          <p:cNvSpPr/>
          <p:nvPr/>
        </p:nvSpPr>
        <p:spPr bwMode="auto">
          <a:xfrm>
            <a:off x="3181210" y="3462680"/>
            <a:ext cx="2520280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实例化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2FF0D4-4728-7D2B-30FB-1075DB20869D}"/>
              </a:ext>
            </a:extLst>
          </p:cNvPr>
          <p:cNvCxnSpPr/>
          <p:nvPr/>
        </p:nvCxnSpPr>
        <p:spPr bwMode="auto">
          <a:xfrm>
            <a:off x="4114446" y="3212419"/>
            <a:ext cx="0" cy="29300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4DBD880-F822-9940-F17D-3B7B21300CF7}"/>
              </a:ext>
            </a:extLst>
          </p:cNvPr>
          <p:cNvSpPr/>
          <p:nvPr/>
        </p:nvSpPr>
        <p:spPr bwMode="auto">
          <a:xfrm>
            <a:off x="2299826" y="3296449"/>
            <a:ext cx="451625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圆角矩形 31">
            <a:extLst>
              <a:ext uri="{FF2B5EF4-FFF2-40B4-BE49-F238E27FC236}">
                <a16:creationId xmlns:a16="http://schemas.microsoft.com/office/drawing/2014/main" id="{6D7CADB4-F886-D9EF-1ACF-85160AD76596}"/>
              </a:ext>
            </a:extLst>
          </p:cNvPr>
          <p:cNvSpPr/>
          <p:nvPr/>
        </p:nvSpPr>
        <p:spPr bwMode="auto">
          <a:xfrm>
            <a:off x="3863752" y="3944240"/>
            <a:ext cx="357659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FragmentManager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实例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CB10880-BEDB-8434-5805-5C1B512828CE}"/>
              </a:ext>
            </a:extLst>
          </p:cNvPr>
          <p:cNvCxnSpPr/>
          <p:nvPr/>
        </p:nvCxnSpPr>
        <p:spPr bwMode="auto">
          <a:xfrm>
            <a:off x="5699883" y="3681463"/>
            <a:ext cx="0" cy="25455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D5D22A9-B413-C6F8-1DE7-91471E817410}"/>
              </a:ext>
            </a:extLst>
          </p:cNvPr>
          <p:cNvSpPr/>
          <p:nvPr/>
        </p:nvSpPr>
        <p:spPr bwMode="auto">
          <a:xfrm>
            <a:off x="2299826" y="3725415"/>
            <a:ext cx="60284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圆角矩形 34">
            <a:extLst>
              <a:ext uri="{FF2B5EF4-FFF2-40B4-BE49-F238E27FC236}">
                <a16:creationId xmlns:a16="http://schemas.microsoft.com/office/drawing/2014/main" id="{3890CBCD-71AC-FD43-B55F-6937794DBC8A}"/>
              </a:ext>
            </a:extLst>
          </p:cNvPr>
          <p:cNvSpPr/>
          <p:nvPr/>
        </p:nvSpPr>
        <p:spPr bwMode="auto">
          <a:xfrm>
            <a:off x="8715005" y="3642352"/>
            <a:ext cx="12675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开启事务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F69B0F7-07DA-10B6-7064-BDE1C24C8A61}"/>
              </a:ext>
            </a:extLst>
          </p:cNvPr>
          <p:cNvCxnSpPr/>
          <p:nvPr/>
        </p:nvCxnSpPr>
        <p:spPr bwMode="auto">
          <a:xfrm>
            <a:off x="8328249" y="3877008"/>
            <a:ext cx="37204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8AA4C30-72FC-B502-BD0C-81D0A50F754A}"/>
              </a:ext>
            </a:extLst>
          </p:cNvPr>
          <p:cNvSpPr/>
          <p:nvPr/>
        </p:nvSpPr>
        <p:spPr bwMode="auto">
          <a:xfrm>
            <a:off x="2299826" y="4112739"/>
            <a:ext cx="42282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8" name="圆角矩形 20">
            <a:extLst>
              <a:ext uri="{FF2B5EF4-FFF2-40B4-BE49-F238E27FC236}">
                <a16:creationId xmlns:a16="http://schemas.microsoft.com/office/drawing/2014/main" id="{2B01365F-EBF4-EC12-A915-2ECC8A03BD00}"/>
              </a:ext>
            </a:extLst>
          </p:cNvPr>
          <p:cNvSpPr/>
          <p:nvPr/>
        </p:nvSpPr>
        <p:spPr bwMode="auto">
          <a:xfrm>
            <a:off x="6869571" y="4112739"/>
            <a:ext cx="1744996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添加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Fragment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3A1F04-6A36-0962-DBAC-C6A65079A49D}"/>
              </a:ext>
            </a:extLst>
          </p:cNvPr>
          <p:cNvCxnSpPr>
            <a:endCxn id="18" idx="1"/>
          </p:cNvCxnSpPr>
          <p:nvPr/>
        </p:nvCxnSpPr>
        <p:spPr bwMode="auto">
          <a:xfrm flipV="1">
            <a:off x="6520373" y="4297406"/>
            <a:ext cx="349199" cy="149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214558E-0081-8F18-F236-A00C3A8FD5C7}"/>
              </a:ext>
            </a:extLst>
          </p:cNvPr>
          <p:cNvSpPr/>
          <p:nvPr/>
        </p:nvSpPr>
        <p:spPr bwMode="auto">
          <a:xfrm>
            <a:off x="2293864" y="4500936"/>
            <a:ext cx="265000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D16D64-C1DA-0D30-0873-CC0E912DAFAF}"/>
              </a:ext>
            </a:extLst>
          </p:cNvPr>
          <p:cNvCxnSpPr/>
          <p:nvPr/>
        </p:nvCxnSpPr>
        <p:spPr bwMode="auto">
          <a:xfrm flipV="1">
            <a:off x="4943873" y="4685603"/>
            <a:ext cx="349199" cy="149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圆角矩形 37">
            <a:extLst>
              <a:ext uri="{FF2B5EF4-FFF2-40B4-BE49-F238E27FC236}">
                <a16:creationId xmlns:a16="http://schemas.microsoft.com/office/drawing/2014/main" id="{07CFCA46-69A3-7AEE-D71B-1CECE1F02A14}"/>
              </a:ext>
            </a:extLst>
          </p:cNvPr>
          <p:cNvSpPr/>
          <p:nvPr/>
        </p:nvSpPr>
        <p:spPr bwMode="auto">
          <a:xfrm>
            <a:off x="5314038" y="4522275"/>
            <a:ext cx="1214011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提交事务</a:t>
            </a:r>
          </a:p>
        </p:txBody>
      </p:sp>
    </p:spTree>
    <p:extLst>
      <p:ext uri="{BB962C8B-B14F-4D97-AF65-F5344CB8AC3E}">
        <p14:creationId xmlns:p14="http://schemas.microsoft.com/office/powerpoint/2010/main" val="33225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226F7-800C-4841-9B74-6EC49BD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zh-CN" altLang="en-US" b="1" dirty="0"/>
              <a:t>定义并添加</a:t>
            </a:r>
            <a:r>
              <a:rPr lang="en-US" altLang="zh-CN" b="1" dirty="0"/>
              <a:t>Fragment</a:t>
            </a:r>
            <a:r>
              <a:rPr lang="zh-CN" altLang="en-US" b="1" dirty="0"/>
              <a:t>的布局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CE2F9-54DE-4724-8E79-BF0D73D3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添加没有</a:t>
            </a:r>
            <a:r>
              <a:rPr lang="en-US" altLang="zh-CN" b="1" dirty="0"/>
              <a:t>UI</a:t>
            </a:r>
            <a:r>
              <a:rPr lang="zh-CN" altLang="en-US" b="1" dirty="0"/>
              <a:t>的</a:t>
            </a:r>
            <a:r>
              <a:rPr lang="en-US" altLang="zh-CN" b="1" dirty="0"/>
              <a:t>Fragment</a:t>
            </a:r>
          </a:p>
          <a:p>
            <a:pPr lvl="1"/>
            <a:r>
              <a:rPr lang="zh-CN" altLang="en-US" dirty="0"/>
              <a:t>为了添加没有</a:t>
            </a:r>
            <a:r>
              <a:rPr lang="en-US" altLang="zh-CN" dirty="0"/>
              <a:t>UI</a:t>
            </a:r>
            <a:r>
              <a:rPr lang="zh-CN" altLang="en-US" dirty="0"/>
              <a:t>的</a:t>
            </a:r>
            <a:r>
              <a:rPr lang="en-US" altLang="zh-CN" dirty="0"/>
              <a:t>Fragment</a:t>
            </a:r>
            <a:r>
              <a:rPr lang="zh-CN" altLang="en-US" dirty="0"/>
              <a:t>，在</a:t>
            </a:r>
            <a:r>
              <a:rPr lang="en-US" altLang="zh-CN" dirty="0"/>
              <a:t>activity</a:t>
            </a:r>
            <a:r>
              <a:rPr lang="zh-CN" altLang="en-US" dirty="0"/>
              <a:t>中使用</a:t>
            </a:r>
            <a:r>
              <a:rPr lang="en-US" altLang="zh-CN" dirty="0"/>
              <a:t>add(Fragment, String)</a:t>
            </a:r>
            <a:r>
              <a:rPr lang="zh-CN" altLang="en-US" dirty="0"/>
              <a:t>来添加</a:t>
            </a:r>
            <a:r>
              <a:rPr lang="en-US" altLang="zh-CN" dirty="0"/>
              <a:t>Fragment</a:t>
            </a:r>
            <a:r>
              <a:rPr lang="zh-CN" altLang="en-US" dirty="0"/>
              <a:t>（使用唯一的</a:t>
            </a:r>
            <a:r>
              <a:rPr lang="en-US" altLang="zh-CN" dirty="0"/>
              <a:t>tag</a:t>
            </a:r>
            <a:r>
              <a:rPr lang="zh-CN" altLang="en-US" dirty="0"/>
              <a:t>字符串，而不是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）。这就添加了</a:t>
            </a:r>
            <a:r>
              <a:rPr lang="en-US" altLang="zh-CN" dirty="0"/>
              <a:t>Fragment</a:t>
            </a:r>
            <a:r>
              <a:rPr lang="zh-CN" altLang="en-US" dirty="0"/>
              <a:t>，但没有加入</a:t>
            </a:r>
            <a:r>
              <a:rPr lang="en-US" altLang="zh-CN" dirty="0"/>
              <a:t>activity</a:t>
            </a:r>
            <a:r>
              <a:rPr lang="zh-CN" altLang="en-US" dirty="0"/>
              <a:t>的布局，也不会调用</a:t>
            </a:r>
            <a:r>
              <a:rPr lang="en-US" altLang="zh-CN" dirty="0" err="1"/>
              <a:t>onCreateView</a:t>
            </a:r>
            <a:r>
              <a:rPr lang="en-US" altLang="zh-CN" dirty="0"/>
              <a:t>()</a:t>
            </a:r>
            <a:r>
              <a:rPr lang="zh-CN" altLang="en-US" dirty="0"/>
              <a:t>。因此，你不需要实现该方法。</a:t>
            </a:r>
            <a:endParaRPr lang="en-US" altLang="zh-CN" dirty="0"/>
          </a:p>
          <a:p>
            <a:r>
              <a:rPr lang="zh-CN" altLang="en-US" b="1" dirty="0"/>
              <a:t>用一个 </a:t>
            </a:r>
            <a:r>
              <a:rPr lang="en-US" altLang="zh-CN" b="1" dirty="0"/>
              <a:t>Fragment </a:t>
            </a:r>
            <a:r>
              <a:rPr lang="zh-CN" altLang="en-US" b="1" dirty="0"/>
              <a:t>替换另一个 </a:t>
            </a:r>
            <a:r>
              <a:rPr lang="en-US" altLang="zh-CN" b="1" dirty="0"/>
              <a:t>Fragment</a:t>
            </a:r>
          </a:p>
          <a:p>
            <a:pPr lvl="1"/>
            <a:r>
              <a:rPr lang="zh-CN" altLang="en-US" dirty="0"/>
              <a:t>替换 </a:t>
            </a:r>
            <a:r>
              <a:rPr lang="en-US" altLang="zh-CN" dirty="0"/>
              <a:t>Fragment </a:t>
            </a:r>
            <a:r>
              <a:rPr lang="zh-CN" altLang="en-US" dirty="0"/>
              <a:t>的步骤与添加 </a:t>
            </a:r>
            <a:r>
              <a:rPr lang="en-US" altLang="zh-CN" dirty="0"/>
              <a:t>Fragment </a:t>
            </a:r>
            <a:r>
              <a:rPr lang="zh-CN" altLang="en-US" dirty="0"/>
              <a:t>的步骤相似，但需要调用 </a:t>
            </a:r>
            <a:r>
              <a:rPr lang="en-US" altLang="zh-CN" dirty="0"/>
              <a:t>replace() </a:t>
            </a:r>
            <a:r>
              <a:rPr lang="zh-CN" altLang="en-US" dirty="0"/>
              <a:t>方法，而非 </a:t>
            </a:r>
            <a:r>
              <a:rPr lang="en-US" altLang="zh-CN" dirty="0"/>
              <a:t>add()</a:t>
            </a:r>
            <a:r>
              <a:rPr lang="zh-CN" altLang="en-US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435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7D1CC-A8CB-4732-A4F0-CC3FE9F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9BF05-1112-4F88-9A82-30BF6ED3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经常地，你会想要</a:t>
            </a:r>
            <a:r>
              <a:rPr lang="en-US" altLang="zh-CN" dirty="0"/>
              <a:t>Fragment</a:t>
            </a:r>
            <a:r>
              <a:rPr lang="zh-CN" altLang="en-US" dirty="0"/>
              <a:t>之间相互通讯，比如基于用户事件改变</a:t>
            </a:r>
            <a:r>
              <a:rPr lang="en-US" altLang="zh-CN" dirty="0"/>
              <a:t>Fragment</a:t>
            </a:r>
            <a:r>
              <a:rPr lang="zh-CN" altLang="en-US" dirty="0"/>
              <a:t>的内容。所有</a:t>
            </a:r>
            <a:r>
              <a:rPr lang="en-US" altLang="zh-CN" dirty="0"/>
              <a:t>Fragment</a:t>
            </a:r>
            <a:r>
              <a:rPr lang="zh-CN" altLang="en-US" dirty="0"/>
              <a:t>之间的通讯需要通过相关的</a:t>
            </a:r>
            <a:r>
              <a:rPr lang="en-US" altLang="zh-CN" dirty="0"/>
              <a:t>activity</a:t>
            </a:r>
            <a:r>
              <a:rPr lang="zh-CN" altLang="en-US" dirty="0"/>
              <a:t>，他们之间不能直接通讯。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008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4D78-4A87-4105-8D47-43CA166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FC49D-55FB-457D-AD67-0E14DAF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r>
              <a:rPr lang="zh-CN" altLang="en-US" dirty="0"/>
              <a:t>可以通过</a:t>
            </a:r>
            <a:r>
              <a:rPr lang="en-US" altLang="zh-CN" dirty="0" err="1"/>
              <a:t>getActivity</a:t>
            </a:r>
            <a:r>
              <a:rPr lang="en-US" altLang="zh-CN" dirty="0"/>
              <a:t>()</a:t>
            </a:r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的实例，并执行诸如获取</a:t>
            </a:r>
            <a:r>
              <a:rPr lang="en-US" altLang="zh-CN" dirty="0"/>
              <a:t>activity</a:t>
            </a:r>
            <a:r>
              <a:rPr lang="zh-CN" altLang="en-US" dirty="0"/>
              <a:t>布局中视图的任务：</a:t>
            </a:r>
          </a:p>
          <a:p>
            <a:pPr lvl="1"/>
            <a:r>
              <a:rPr lang="en-US" altLang="zh-CN" dirty="0"/>
              <a:t>View </a:t>
            </a:r>
            <a:r>
              <a:rPr lang="en-US" altLang="zh-CN" dirty="0" err="1"/>
              <a:t>listView</a:t>
            </a:r>
            <a:r>
              <a:rPr lang="en-US" altLang="zh-CN" dirty="0"/>
              <a:t> = </a:t>
            </a:r>
            <a:r>
              <a:rPr lang="en-US" altLang="zh-CN" dirty="0" err="1"/>
              <a:t>getActivity</a:t>
            </a:r>
            <a:r>
              <a:rPr lang="en-US" altLang="zh-CN" dirty="0"/>
              <a:t>().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R.id.list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同样，你的</a:t>
            </a:r>
            <a:r>
              <a:rPr lang="en-US" altLang="zh-CN" dirty="0"/>
              <a:t>activity</a:t>
            </a:r>
            <a:r>
              <a:rPr lang="zh-CN" altLang="en-US" dirty="0"/>
              <a:t>可以通过</a:t>
            </a:r>
            <a:r>
              <a:rPr lang="en-US" altLang="zh-CN" dirty="0" err="1"/>
              <a:t>FragmentManager</a:t>
            </a:r>
            <a:r>
              <a:rPr lang="zh-CN" altLang="en-US" dirty="0"/>
              <a:t>中的</a:t>
            </a:r>
            <a:r>
              <a:rPr lang="en-US" altLang="zh-CN" dirty="0" err="1"/>
              <a:t>findFragmentById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findFragmentByTag</a:t>
            </a:r>
            <a:r>
              <a:rPr lang="en-US" altLang="zh-CN" dirty="0"/>
              <a:t>()</a:t>
            </a:r>
            <a:r>
              <a:rPr lang="zh-CN" altLang="en-US" dirty="0"/>
              <a:t>方法来获取</a:t>
            </a:r>
            <a:r>
              <a:rPr lang="en-US" altLang="zh-CN" dirty="0"/>
              <a:t>Fragment</a:t>
            </a:r>
            <a:r>
              <a:rPr lang="zh-CN" altLang="en-US" dirty="0"/>
              <a:t>的引用，从而调用</a:t>
            </a:r>
            <a:r>
              <a:rPr lang="en-US" altLang="zh-CN" dirty="0"/>
              <a:t>Fragment</a:t>
            </a:r>
            <a:r>
              <a:rPr lang="zh-CN" altLang="en-US" dirty="0"/>
              <a:t>中的方法。</a:t>
            </a:r>
          </a:p>
          <a:p>
            <a:pPr lvl="1"/>
            <a:r>
              <a:rPr lang="en-US" altLang="zh-CN" dirty="0" err="1"/>
              <a:t>ExampleFragment</a:t>
            </a:r>
            <a:r>
              <a:rPr lang="en-US" altLang="zh-CN" dirty="0"/>
              <a:t> fragment = (</a:t>
            </a:r>
            <a:r>
              <a:rPr lang="en-US" altLang="zh-CN" dirty="0" err="1"/>
              <a:t>ExampleFragment</a:t>
            </a:r>
            <a:r>
              <a:rPr lang="en-US" altLang="zh-CN" dirty="0"/>
              <a:t>) </a:t>
            </a:r>
            <a:r>
              <a:rPr lang="en-US" altLang="zh-CN" dirty="0" err="1"/>
              <a:t>getFragmentManager</a:t>
            </a:r>
            <a:r>
              <a:rPr lang="en-US" altLang="zh-CN" dirty="0"/>
              <a:t>().</a:t>
            </a:r>
            <a:r>
              <a:rPr lang="en-US" altLang="zh-CN" dirty="0" err="1"/>
              <a:t>findFragmentById</a:t>
            </a:r>
            <a:r>
              <a:rPr lang="en-US" altLang="zh-CN" dirty="0"/>
              <a:t>(</a:t>
            </a:r>
            <a:r>
              <a:rPr lang="en-US" altLang="zh-CN" dirty="0" err="1"/>
              <a:t>R.id.example_fragment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847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E2C77-B29B-4D04-AD4B-D228FCAB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528CD-6316-4860-BAFA-53E1AC92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为了让</a:t>
            </a:r>
            <a:r>
              <a:rPr lang="en-US" altLang="zh-CN" dirty="0"/>
              <a:t>Fragment</a:t>
            </a:r>
            <a:r>
              <a:rPr lang="zh-CN" altLang="en-US" dirty="0"/>
              <a:t>与它的</a:t>
            </a:r>
            <a:r>
              <a:rPr lang="en-US" altLang="zh-CN" dirty="0"/>
              <a:t>activity</a:t>
            </a:r>
            <a:r>
              <a:rPr lang="zh-CN" altLang="en-US" dirty="0"/>
              <a:t>通讯，你可以在</a:t>
            </a:r>
            <a:r>
              <a:rPr lang="en-US" altLang="zh-CN" dirty="0"/>
              <a:t>Fragment</a:t>
            </a:r>
            <a:r>
              <a:rPr lang="zh-CN" altLang="en-US" dirty="0"/>
              <a:t>类中定义一个接口，并且在</a:t>
            </a:r>
            <a:r>
              <a:rPr lang="en-US" altLang="zh-CN" dirty="0"/>
              <a:t>activity</a:t>
            </a:r>
            <a:r>
              <a:rPr lang="zh-CN" altLang="en-US" dirty="0"/>
              <a:t>中实现这个接口。</a:t>
            </a:r>
            <a:endParaRPr lang="en-US" altLang="zh-CN" dirty="0"/>
          </a:p>
          <a:p>
            <a:r>
              <a:rPr lang="zh-CN" altLang="en-US" dirty="0"/>
              <a:t>然后包含该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  <a:r>
              <a:rPr lang="zh-CN" altLang="en-US" dirty="0"/>
              <a:t>需要实现</a:t>
            </a:r>
            <a:r>
              <a:rPr lang="en-US" altLang="zh-CN" dirty="0" err="1"/>
              <a:t>OnArticleSelectedListener</a:t>
            </a:r>
            <a:r>
              <a:rPr lang="zh-CN" altLang="en-US" dirty="0"/>
              <a:t>，并复写</a:t>
            </a:r>
            <a:r>
              <a:rPr lang="en-US" altLang="zh-CN" dirty="0" err="1"/>
              <a:t>onArticleSelected</a:t>
            </a:r>
            <a:r>
              <a:rPr lang="en-US" altLang="zh-CN" dirty="0"/>
              <a:t>()</a:t>
            </a:r>
            <a:r>
              <a:rPr lang="zh-CN" altLang="en-US" dirty="0"/>
              <a:t>来通知</a:t>
            </a:r>
            <a:r>
              <a:rPr lang="en-US" altLang="zh-CN" dirty="0"/>
              <a:t>Fragment B</a:t>
            </a:r>
            <a:r>
              <a:rPr lang="zh-CN" altLang="en-US" dirty="0"/>
              <a:t>来自</a:t>
            </a:r>
            <a:r>
              <a:rPr lang="en-US" altLang="zh-CN" dirty="0"/>
              <a:t>Fragment A</a:t>
            </a:r>
            <a:r>
              <a:rPr lang="zh-CN" altLang="en-US" dirty="0"/>
              <a:t>中的事件。为确保宿主</a:t>
            </a:r>
            <a:r>
              <a:rPr lang="en-US" altLang="zh-CN" dirty="0"/>
              <a:t>activity</a:t>
            </a:r>
            <a:r>
              <a:rPr lang="zh-CN" altLang="en-US" dirty="0"/>
              <a:t>实现了这个接口，在</a:t>
            </a:r>
            <a:r>
              <a:rPr lang="en-US" altLang="zh-CN" dirty="0"/>
              <a:t>Fragment A</a:t>
            </a:r>
            <a:r>
              <a:rPr lang="zh-CN" altLang="en-US" dirty="0"/>
              <a:t>中的</a:t>
            </a:r>
            <a:r>
              <a:rPr lang="en-US" altLang="zh-CN" dirty="0" err="1"/>
              <a:t>onAttach</a:t>
            </a:r>
            <a:r>
              <a:rPr lang="en-US" altLang="zh-CN" dirty="0"/>
              <a:t>()</a:t>
            </a:r>
            <a:r>
              <a:rPr lang="zh-CN" altLang="en-US" dirty="0"/>
              <a:t>回调方法（当将</a:t>
            </a:r>
            <a:r>
              <a:rPr lang="en-US" altLang="zh-CN" dirty="0"/>
              <a:t>Fragment</a:t>
            </a:r>
            <a:r>
              <a:rPr lang="zh-CN" altLang="en-US" dirty="0"/>
              <a:t>加入</a:t>
            </a:r>
            <a:r>
              <a:rPr lang="en-US" altLang="zh-CN" dirty="0"/>
              <a:t>activity</a:t>
            </a:r>
            <a:r>
              <a:rPr lang="zh-CN" altLang="en-US" dirty="0"/>
              <a:t>的时候会执行）实例化通过</a:t>
            </a:r>
            <a:r>
              <a:rPr lang="en-US" altLang="zh-CN" dirty="0"/>
              <a:t>cast</a:t>
            </a:r>
            <a:r>
              <a:rPr lang="zh-CN" altLang="en-US" dirty="0"/>
              <a:t>传递给</a:t>
            </a:r>
            <a:r>
              <a:rPr lang="en-US" altLang="zh-CN" dirty="0" err="1"/>
              <a:t>onAttach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  <a:r>
              <a:rPr lang="zh-CN" altLang="en-US" dirty="0"/>
              <a:t>为一个</a:t>
            </a:r>
            <a:r>
              <a:rPr lang="en-US" altLang="zh-CN" dirty="0" err="1"/>
              <a:t>OnArticleSelectedListener</a:t>
            </a:r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40821518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E2C77-B29B-4D04-AD4B-D228FCAB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528CD-6316-4860-BAFA-53E1AC92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为了接收回调事件，宿主</a:t>
            </a:r>
            <a:r>
              <a:rPr lang="en-US" altLang="zh-CN" dirty="0"/>
              <a:t>activity</a:t>
            </a:r>
            <a:r>
              <a:rPr lang="zh-CN" altLang="en-US" dirty="0"/>
              <a:t>必须实现在</a:t>
            </a:r>
            <a:r>
              <a:rPr lang="en-US" altLang="zh-CN" dirty="0"/>
              <a:t>Fragment</a:t>
            </a:r>
            <a:r>
              <a:rPr lang="zh-CN" altLang="en-US" dirty="0"/>
              <a:t>中定义的接口。</a:t>
            </a:r>
            <a:endParaRPr lang="en-US" altLang="zh-CN" dirty="0"/>
          </a:p>
          <a:p>
            <a:r>
              <a:rPr lang="zh-CN" altLang="en-US" dirty="0"/>
              <a:t>宿主</a:t>
            </a:r>
            <a:r>
              <a:rPr lang="en-US" altLang="zh-CN" dirty="0"/>
              <a:t>activity</a:t>
            </a:r>
            <a:r>
              <a:rPr lang="zh-CN" altLang="en-US" dirty="0"/>
              <a:t>通过</a:t>
            </a:r>
            <a:r>
              <a:rPr lang="en-US" altLang="zh-CN" dirty="0" err="1"/>
              <a:t>findFragmentById</a:t>
            </a:r>
            <a:r>
              <a:rPr lang="en-US" altLang="zh-CN" dirty="0"/>
              <a:t>()</a:t>
            </a:r>
            <a:r>
              <a:rPr lang="zh-CN" altLang="en-US" dirty="0"/>
              <a:t>方法来获取</a:t>
            </a:r>
            <a:r>
              <a:rPr lang="en-US" altLang="zh-CN" dirty="0"/>
              <a:t>Fragment</a:t>
            </a:r>
            <a:r>
              <a:rPr lang="zh-CN" altLang="en-US" dirty="0"/>
              <a:t>实例，然后直接调用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public</a:t>
            </a:r>
            <a:r>
              <a:rPr lang="zh-CN" altLang="en-US" dirty="0"/>
              <a:t>方法向</a:t>
            </a:r>
            <a:r>
              <a:rPr lang="en-US" altLang="zh-CN" dirty="0"/>
              <a:t>Fragment</a:t>
            </a:r>
            <a:r>
              <a:rPr lang="zh-CN" altLang="en-US" dirty="0"/>
              <a:t>提交消息。</a:t>
            </a:r>
          </a:p>
        </p:txBody>
      </p:sp>
    </p:spTree>
    <p:extLst>
      <p:ext uri="{BB962C8B-B14F-4D97-AF65-F5344CB8AC3E}">
        <p14:creationId xmlns:p14="http://schemas.microsoft.com/office/powerpoint/2010/main" val="2020223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BD5F3-D595-405F-B3DF-CBFB3A72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</a:t>
            </a:r>
            <a:r>
              <a:rPr lang="en-US" altLang="zh-CN" b="1" dirty="0"/>
              <a:t>action bar</a:t>
            </a:r>
            <a:r>
              <a:rPr lang="zh-CN" altLang="en-US" b="1" dirty="0"/>
              <a:t>添加项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40D80-821A-4D43-A821-EA8BEE73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Fragment</a:t>
            </a:r>
            <a:r>
              <a:rPr lang="zh-CN" altLang="en-US" sz="2400" dirty="0"/>
              <a:t>可以通过实现</a:t>
            </a:r>
            <a:r>
              <a:rPr lang="en-US" altLang="zh-CN" sz="2400" dirty="0" err="1"/>
              <a:t>onCreateOptionsMenu</a:t>
            </a:r>
            <a:r>
              <a:rPr lang="en-US" altLang="zh-CN" sz="2400" dirty="0"/>
              <a:t>()</a:t>
            </a:r>
            <a:r>
              <a:rPr lang="zh-CN" altLang="en-US" sz="2400" dirty="0"/>
              <a:t>方法把菜单项加入到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</a:t>
            </a:r>
            <a:r>
              <a:rPr lang="en-US" altLang="zh-CN" sz="2400" dirty="0"/>
              <a:t>Options Menu</a:t>
            </a:r>
            <a:r>
              <a:rPr lang="zh-CN" altLang="en-US" sz="2400" dirty="0"/>
              <a:t>（在</a:t>
            </a:r>
            <a:r>
              <a:rPr lang="en-US" altLang="zh-CN" sz="2400" dirty="0"/>
              <a:t>android 3.0</a:t>
            </a:r>
            <a:r>
              <a:rPr lang="zh-CN" altLang="en-US" sz="2400" dirty="0"/>
              <a:t>以后，为</a:t>
            </a:r>
            <a:r>
              <a:rPr lang="en-US" altLang="zh-CN" sz="2400" dirty="0"/>
              <a:t>action bar</a:t>
            </a:r>
            <a:r>
              <a:rPr lang="zh-CN" altLang="en-US" sz="2400" dirty="0"/>
              <a:t>）。为了让这个方法接收调用，在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</a:t>
            </a:r>
            <a:r>
              <a:rPr lang="zh-CN" altLang="en-US" sz="2400" dirty="0"/>
              <a:t>中，你必须调用</a:t>
            </a:r>
            <a:r>
              <a:rPr lang="en-US" altLang="zh-CN" sz="2400" dirty="0" err="1"/>
              <a:t>setHasOptionsMenu</a:t>
            </a:r>
            <a:r>
              <a:rPr lang="en-US" altLang="zh-CN" sz="2400" dirty="0"/>
              <a:t>()</a:t>
            </a:r>
            <a:r>
              <a:rPr lang="zh-CN" altLang="en-US" sz="2400" dirty="0"/>
              <a:t>来指明</a:t>
            </a:r>
            <a:r>
              <a:rPr lang="en-US" altLang="zh-CN" sz="2400" dirty="0"/>
              <a:t>Fragment</a:t>
            </a:r>
            <a:r>
              <a:rPr lang="zh-CN" altLang="en-US" sz="2400" dirty="0"/>
              <a:t>会在</a:t>
            </a:r>
            <a:r>
              <a:rPr lang="en-US" altLang="zh-CN" sz="2400" dirty="0"/>
              <a:t>Options Menu</a:t>
            </a:r>
            <a:r>
              <a:rPr lang="zh-CN" altLang="en-US" sz="2400" dirty="0"/>
              <a:t>中加入表项（否则，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不会接收对</a:t>
            </a:r>
            <a:r>
              <a:rPr lang="en-US" altLang="zh-CN" sz="2400" dirty="0" err="1"/>
              <a:t>onCreateOptionsMenu</a:t>
            </a:r>
            <a:r>
              <a:rPr lang="en-US" altLang="zh-CN" sz="2400" dirty="0"/>
              <a:t>()</a:t>
            </a:r>
            <a:r>
              <a:rPr lang="zh-CN" altLang="en-US" sz="2400" dirty="0"/>
              <a:t>的调用）。</a:t>
            </a:r>
          </a:p>
          <a:p>
            <a:r>
              <a:rPr lang="zh-CN" altLang="en-US" sz="2400" dirty="0"/>
              <a:t>你通过</a:t>
            </a:r>
            <a:r>
              <a:rPr lang="en-US" altLang="zh-CN" sz="2400" dirty="0"/>
              <a:t>Fragment</a:t>
            </a:r>
            <a:r>
              <a:rPr lang="zh-CN" altLang="en-US" sz="2400" dirty="0"/>
              <a:t>添加的表项追加到菜单中。当一个菜单项被选中的时候，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会接收对</a:t>
            </a:r>
            <a:r>
              <a:rPr lang="en-US" altLang="zh-CN" sz="2400" dirty="0" err="1"/>
              <a:t>onOptionsItemSelected</a:t>
            </a:r>
            <a:r>
              <a:rPr lang="en-US" altLang="zh-CN" sz="2400" dirty="0"/>
              <a:t>()</a:t>
            </a:r>
            <a:r>
              <a:rPr lang="zh-CN" altLang="en-US" sz="2400" dirty="0"/>
              <a:t>的回调。</a:t>
            </a:r>
          </a:p>
          <a:p>
            <a:r>
              <a:rPr lang="zh-CN" altLang="en-US" sz="2400" dirty="0"/>
              <a:t>通过调用</a:t>
            </a:r>
            <a:r>
              <a:rPr lang="en-US" altLang="zh-CN" sz="2400" dirty="0" err="1"/>
              <a:t>registerForContextMenu</a:t>
            </a:r>
            <a:r>
              <a:rPr lang="en-US" altLang="zh-CN" sz="2400" dirty="0"/>
              <a:t>()</a:t>
            </a:r>
            <a:r>
              <a:rPr lang="zh-CN" altLang="en-US" sz="2400" dirty="0"/>
              <a:t>，你也可以在你的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布局中注册一个</a:t>
            </a:r>
            <a:r>
              <a:rPr lang="en-US" altLang="zh-CN" sz="2400" dirty="0"/>
              <a:t>view</a:t>
            </a:r>
            <a:r>
              <a:rPr lang="zh-CN" altLang="en-US" sz="2400" dirty="0"/>
              <a:t>。当用户打开了</a:t>
            </a:r>
            <a:r>
              <a:rPr lang="en-US" altLang="zh-CN" sz="2400" dirty="0"/>
              <a:t>context menu</a:t>
            </a:r>
            <a:r>
              <a:rPr lang="zh-CN" altLang="en-US" sz="2400" dirty="0"/>
              <a:t>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会接收对</a:t>
            </a:r>
            <a:r>
              <a:rPr lang="en-US" altLang="zh-CN" sz="2400" dirty="0" err="1"/>
              <a:t>onCreateContextMenu</a:t>
            </a:r>
            <a:r>
              <a:rPr lang="en-US" altLang="zh-CN" sz="2400" dirty="0"/>
              <a:t>()</a:t>
            </a:r>
            <a:r>
              <a:rPr lang="zh-CN" altLang="en-US" sz="2400" dirty="0"/>
              <a:t>的调用。当用户选择了一个菜单项，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接收对</a:t>
            </a:r>
            <a:r>
              <a:rPr lang="en-US" altLang="zh-CN" sz="2400" dirty="0" err="1"/>
              <a:t>onContextItemSelected</a:t>
            </a:r>
            <a:r>
              <a:rPr lang="en-US" altLang="zh-CN" sz="2400" dirty="0"/>
              <a:t>()</a:t>
            </a:r>
            <a:r>
              <a:rPr lang="zh-CN" altLang="en-US" sz="2400" dirty="0"/>
              <a:t>的调用。</a:t>
            </a:r>
          </a:p>
        </p:txBody>
      </p:sp>
    </p:spTree>
    <p:extLst>
      <p:ext uri="{BB962C8B-B14F-4D97-AF65-F5344CB8AC3E}">
        <p14:creationId xmlns:p14="http://schemas.microsoft.com/office/powerpoint/2010/main" val="3079828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25E72-9AFF-4B08-91D2-EDBA097A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处理</a:t>
            </a:r>
            <a:r>
              <a:rPr lang="en-US" altLang="zh-CN" b="1" dirty="0"/>
              <a:t>Fragment</a:t>
            </a:r>
            <a:r>
              <a:rPr lang="zh-CN" altLang="en-US" b="1" dirty="0"/>
              <a:t>生命周期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A92D-16B3-484E-B973-406ABA5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管理</a:t>
            </a:r>
            <a:r>
              <a:rPr lang="en-US" altLang="zh-CN" sz="2800" dirty="0"/>
              <a:t>Fragment</a:t>
            </a:r>
            <a:r>
              <a:rPr lang="zh-CN" altLang="en-US" sz="2800" dirty="0"/>
              <a:t>的生命周期同</a:t>
            </a:r>
            <a:r>
              <a:rPr lang="en-US" altLang="zh-CN" sz="2800" dirty="0"/>
              <a:t>activity</a:t>
            </a:r>
            <a:r>
              <a:rPr lang="zh-CN" altLang="en-US" sz="2800" dirty="0"/>
              <a:t>的很像，一个</a:t>
            </a:r>
            <a:r>
              <a:rPr lang="en-US" altLang="zh-CN" sz="2800" dirty="0"/>
              <a:t>Fragment</a:t>
            </a:r>
            <a:r>
              <a:rPr lang="zh-CN" altLang="en-US" sz="2800" dirty="0"/>
              <a:t>可以处于三种状态：</a:t>
            </a:r>
          </a:p>
          <a:p>
            <a:pPr lvl="1"/>
            <a:r>
              <a:rPr lang="en-US" altLang="zh-CN" sz="2400" b="1" dirty="0"/>
              <a:t>Resumed</a:t>
            </a:r>
            <a:br>
              <a:rPr lang="en-US" altLang="zh-CN" sz="2400" dirty="0"/>
            </a:br>
            <a:r>
              <a:rPr lang="en-US" altLang="zh-CN" sz="2400" dirty="0"/>
              <a:t>Fragment</a:t>
            </a:r>
            <a:r>
              <a:rPr lang="zh-CN" altLang="en-US" sz="2400" dirty="0"/>
              <a:t>在运行的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中可见</a:t>
            </a:r>
          </a:p>
          <a:p>
            <a:pPr lvl="1"/>
            <a:r>
              <a:rPr lang="en-US" altLang="zh-CN" sz="2400" b="1" dirty="0"/>
              <a:t>Paused</a:t>
            </a:r>
            <a:br>
              <a:rPr lang="en-US" altLang="zh-CN" sz="2400" dirty="0"/>
            </a:br>
            <a:r>
              <a:rPr lang="zh-CN" altLang="en-US" sz="2400" dirty="0"/>
              <a:t>另一个</a:t>
            </a:r>
            <a:r>
              <a:rPr lang="en-US" altLang="zh-CN" sz="2400" dirty="0"/>
              <a:t>activity</a:t>
            </a:r>
            <a:r>
              <a:rPr lang="zh-CN" altLang="en-US" sz="2400" dirty="0"/>
              <a:t>处于前台，并且处于焦点中，但是本</a:t>
            </a:r>
            <a:r>
              <a:rPr lang="en-US" altLang="zh-CN" sz="2400" dirty="0"/>
              <a:t>activity</a:t>
            </a:r>
            <a:r>
              <a:rPr lang="zh-CN" altLang="en-US" sz="2400" dirty="0"/>
              <a:t>依然可见</a:t>
            </a:r>
          </a:p>
          <a:p>
            <a:pPr lvl="1"/>
            <a:r>
              <a:rPr lang="en-US" altLang="zh-CN" sz="2400" b="1" dirty="0"/>
              <a:t>Stopped</a:t>
            </a:r>
            <a:br>
              <a:rPr lang="en-US" altLang="zh-CN" sz="2400" dirty="0"/>
            </a:br>
            <a:r>
              <a:rPr lang="en-US" altLang="zh-CN" sz="2400" dirty="0"/>
              <a:t>Fragment</a:t>
            </a:r>
            <a:r>
              <a:rPr lang="zh-CN" altLang="en-US" sz="2400" dirty="0"/>
              <a:t>不可见。或者是宿主</a:t>
            </a:r>
            <a:r>
              <a:rPr lang="en-US" altLang="zh-CN" sz="2400" dirty="0"/>
              <a:t>activity</a:t>
            </a:r>
            <a:r>
              <a:rPr lang="zh-CN" altLang="en-US" sz="2400" dirty="0"/>
              <a:t>已经停止或者</a:t>
            </a:r>
            <a:r>
              <a:rPr lang="en-US" altLang="zh-CN" sz="2400" dirty="0"/>
              <a:t>Fragment</a:t>
            </a:r>
            <a:r>
              <a:rPr lang="zh-CN" altLang="en-US" sz="2400" dirty="0"/>
              <a:t>已经从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中移除，但是添加到了</a:t>
            </a:r>
            <a:r>
              <a:rPr lang="en-US" altLang="zh-CN" sz="2400" dirty="0"/>
              <a:t>back</a:t>
            </a:r>
            <a:r>
              <a:rPr lang="zh-CN" altLang="en-US" sz="2400" dirty="0"/>
              <a:t>栈。一个停止的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还依然</a:t>
            </a:r>
            <a:r>
              <a:rPr lang="en-US" altLang="zh-CN" sz="2400" dirty="0"/>
              <a:t>alive</a:t>
            </a:r>
            <a:r>
              <a:rPr lang="zh-CN" altLang="en-US" sz="2400" dirty="0"/>
              <a:t>（所有的状态和成员信息仍被系统保持）。然而，对于用户不再可见，而且如果</a:t>
            </a:r>
            <a:r>
              <a:rPr lang="en-US" altLang="zh-CN" sz="2400" dirty="0"/>
              <a:t>activity</a:t>
            </a:r>
            <a:r>
              <a:rPr lang="zh-CN" altLang="en-US" sz="2400" dirty="0"/>
              <a:t>被</a:t>
            </a:r>
            <a:r>
              <a:rPr lang="en-US" altLang="zh-CN" sz="2400" dirty="0"/>
              <a:t>kill</a:t>
            </a:r>
            <a:r>
              <a:rPr lang="zh-CN" altLang="en-US" sz="2400" dirty="0"/>
              <a:t>的话，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也会被</a:t>
            </a:r>
            <a:r>
              <a:rPr lang="en-US" altLang="zh-CN" sz="2400" dirty="0"/>
              <a:t>kill</a:t>
            </a:r>
            <a:r>
              <a:rPr lang="zh-CN" altLang="en-US" sz="2400" dirty="0"/>
              <a:t>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4721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DD34-A776-4975-A527-C879AEA4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</a:t>
            </a:r>
            <a:r>
              <a:rPr lang="en-US" altLang="zh-CN" b="1" dirty="0"/>
              <a:t>activity</a:t>
            </a:r>
            <a:r>
              <a:rPr lang="zh-CN" altLang="en-US" b="1" dirty="0"/>
              <a:t>的生命周期协同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E0824-1B5B-4188-85F5-8CF852FB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的生命周期直接影响了</a:t>
            </a:r>
            <a:r>
              <a:rPr lang="en-US" altLang="zh-CN" dirty="0"/>
              <a:t>Fragment</a:t>
            </a:r>
            <a:r>
              <a:rPr lang="zh-CN" altLang="en-US" dirty="0"/>
              <a:t>的生命周期，每个对</a:t>
            </a:r>
            <a:r>
              <a:rPr lang="en-US" altLang="zh-CN" dirty="0"/>
              <a:t>activity</a:t>
            </a:r>
            <a:r>
              <a:rPr lang="zh-CN" altLang="en-US" dirty="0"/>
              <a:t>生命周期方法的调用都会导致每个</a:t>
            </a:r>
            <a:r>
              <a:rPr lang="en-US" altLang="zh-CN" dirty="0"/>
              <a:t>Fragment</a:t>
            </a:r>
            <a:r>
              <a:rPr lang="zh-CN" altLang="en-US" dirty="0"/>
              <a:t>的相似回调方法的调用。</a:t>
            </a:r>
          </a:p>
        </p:txBody>
      </p:sp>
    </p:spTree>
    <p:extLst>
      <p:ext uri="{BB962C8B-B14F-4D97-AF65-F5344CB8AC3E}">
        <p14:creationId xmlns:p14="http://schemas.microsoft.com/office/powerpoint/2010/main" val="57205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DD34-A776-4975-A527-C879AEA4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</a:t>
            </a:r>
            <a:r>
              <a:rPr lang="en-US" altLang="zh-CN" b="1" dirty="0"/>
              <a:t>activity</a:t>
            </a:r>
            <a:r>
              <a:rPr lang="zh-CN" altLang="en-US" b="1" dirty="0"/>
              <a:t>的生命周期协同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E0824-1B5B-4188-85F5-8CF852FB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的生命周期直接影响了</a:t>
            </a:r>
            <a:r>
              <a:rPr lang="en-US" altLang="zh-CN" dirty="0"/>
              <a:t>Fragment</a:t>
            </a:r>
            <a:r>
              <a:rPr lang="zh-CN" altLang="en-US" dirty="0"/>
              <a:t>的生命周期，每个对</a:t>
            </a:r>
            <a:r>
              <a:rPr lang="en-US" altLang="zh-CN" dirty="0"/>
              <a:t>activity</a:t>
            </a:r>
            <a:r>
              <a:rPr lang="zh-CN" altLang="en-US" dirty="0"/>
              <a:t>生命周期方法的调用都会导致每个</a:t>
            </a:r>
            <a:r>
              <a:rPr lang="en-US" altLang="zh-CN" dirty="0"/>
              <a:t>Fragment</a:t>
            </a:r>
            <a:r>
              <a:rPr lang="zh-CN" altLang="en-US" dirty="0"/>
              <a:t>的相似回调方法的调用。</a:t>
            </a:r>
          </a:p>
        </p:txBody>
      </p:sp>
    </p:spTree>
    <p:extLst>
      <p:ext uri="{BB962C8B-B14F-4D97-AF65-F5344CB8AC3E}">
        <p14:creationId xmlns:p14="http://schemas.microsoft.com/office/powerpoint/2010/main" val="353825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34A7-1DEF-DFF3-C5E0-AFEAE7F1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r>
              <a:rPr lang="zh-CN" altLang="en-US" dirty="0"/>
              <a:t>控件的使用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29B1B5-647A-F840-E829-01BABF0E7B3F}"/>
              </a:ext>
            </a:extLst>
          </p:cNvPr>
          <p:cNvSpPr txBox="1"/>
          <p:nvPr/>
        </p:nvSpPr>
        <p:spPr bwMode="auto">
          <a:xfrm>
            <a:off x="1200589" y="1053286"/>
            <a:ext cx="9502856" cy="15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9" lvl="1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开发中，</a:t>
            </a:r>
            <a:r>
              <a:rPr lang="en-US" altLang="zh-CN" sz="20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ListView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是一个比较常用的控件，它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以列表的形式展示数据内容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，并且能够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根据列表的高度自适应屏幕显示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ListView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的样式是由属性决定的，它的常用属性如下表所示。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90DB0D7-C724-367D-9273-39F8DA7AEB68}"/>
              </a:ext>
            </a:extLst>
          </p:cNvPr>
          <p:cNvGraphicFramePr>
            <a:graphicFrameLocks noGrp="1"/>
          </p:cNvGraphicFramePr>
          <p:nvPr/>
        </p:nvGraphicFramePr>
        <p:xfrm>
          <a:off x="3059817" y="2637095"/>
          <a:ext cx="6274281" cy="2224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android:listSelector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当条目被点击后，改变条目的背景颜色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54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android:divider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设置分割线的颜色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54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android:dividerHeight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设置分割线的高度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54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android:scrollbars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是否显示滚动条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54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android:fadingEdge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去掉上边和下边的黑色阴影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05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689C-8827-41AE-B142-E431CE2E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</a:t>
            </a:r>
            <a:r>
              <a:rPr lang="en-US" altLang="zh-CN" b="1" dirty="0"/>
              <a:t>activity</a:t>
            </a:r>
            <a:r>
              <a:rPr lang="zh-CN" altLang="en-US" b="1"/>
              <a:t>的生命周期协同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93DF0-D078-44F2-B90A-E5707299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Fragment</a:t>
            </a:r>
            <a:r>
              <a:rPr lang="zh-CN" altLang="en-US" sz="2800" dirty="0"/>
              <a:t>还会有更多一些的生命周期回调方法，这些方法用于创建和销毁</a:t>
            </a:r>
            <a:r>
              <a:rPr lang="en-US" altLang="zh-CN" sz="2800" dirty="0"/>
              <a:t>Fragment</a:t>
            </a:r>
            <a:r>
              <a:rPr lang="zh-CN" altLang="en-US" sz="2800" dirty="0"/>
              <a:t>的</a:t>
            </a:r>
            <a:r>
              <a:rPr lang="en-US" altLang="zh-CN" sz="2800" dirty="0"/>
              <a:t>UI</a:t>
            </a:r>
            <a:r>
              <a:rPr lang="zh-CN" altLang="en-US" sz="2800" dirty="0"/>
              <a:t>。这些方法包括：</a:t>
            </a:r>
          </a:p>
          <a:p>
            <a:pPr lvl="1"/>
            <a:r>
              <a:rPr lang="en-US" altLang="zh-CN" sz="2400" b="1" dirty="0" err="1"/>
              <a:t>onAttach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</a:t>
            </a:r>
            <a:r>
              <a:rPr lang="en-US" altLang="zh-CN" sz="2400" dirty="0"/>
              <a:t>Fragment</a:t>
            </a:r>
            <a:r>
              <a:rPr lang="zh-CN" altLang="en-US" sz="2400" dirty="0"/>
              <a:t>同</a:t>
            </a:r>
            <a:r>
              <a:rPr lang="en-US" altLang="zh-CN" sz="2400" dirty="0"/>
              <a:t>activity</a:t>
            </a:r>
            <a:r>
              <a:rPr lang="zh-CN" altLang="en-US" sz="2400" dirty="0"/>
              <a:t>联系在一起的时候被调用，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为参数</a:t>
            </a:r>
          </a:p>
          <a:p>
            <a:pPr lvl="1"/>
            <a:r>
              <a:rPr lang="en-US" altLang="zh-CN" sz="2400" b="1" dirty="0" err="1"/>
              <a:t>onCreateView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当创建同</a:t>
            </a:r>
            <a:r>
              <a:rPr lang="en-US" altLang="zh-CN" sz="2400" dirty="0"/>
              <a:t>Fragment</a:t>
            </a:r>
            <a:r>
              <a:rPr lang="zh-CN" altLang="en-US" sz="2400" dirty="0"/>
              <a:t>联系的视图层次的时候调用</a:t>
            </a:r>
          </a:p>
          <a:p>
            <a:pPr lvl="1"/>
            <a:r>
              <a:rPr lang="en-US" altLang="zh-CN" sz="2400" b="1" dirty="0" err="1"/>
              <a:t>onActivityCreated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方法返回以后被调用</a:t>
            </a:r>
          </a:p>
          <a:p>
            <a:pPr lvl="1"/>
            <a:r>
              <a:rPr lang="en-US" altLang="zh-CN" sz="2400" b="1" dirty="0" err="1"/>
              <a:t>onDestroyView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当同</a:t>
            </a:r>
            <a:r>
              <a:rPr lang="en-US" altLang="zh-CN" sz="2400" dirty="0"/>
              <a:t>Fragment</a:t>
            </a:r>
            <a:r>
              <a:rPr lang="zh-CN" altLang="en-US" sz="2400" dirty="0"/>
              <a:t>联系的视图层次被移除的时候</a:t>
            </a:r>
          </a:p>
          <a:p>
            <a:pPr lvl="1"/>
            <a:r>
              <a:rPr lang="en-US" altLang="zh-CN" sz="2400" b="1" dirty="0" err="1"/>
              <a:t>onDetach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</a:t>
            </a:r>
            <a:r>
              <a:rPr lang="en-US" altLang="zh-CN" sz="2400" dirty="0"/>
              <a:t>Fragment</a:t>
            </a:r>
            <a:r>
              <a:rPr lang="zh-CN" altLang="en-US" sz="2400" dirty="0"/>
              <a:t>同它的宿主</a:t>
            </a:r>
            <a:r>
              <a:rPr lang="en-US" altLang="zh-CN" sz="2400" dirty="0"/>
              <a:t>activity</a:t>
            </a:r>
            <a:r>
              <a:rPr lang="zh-CN" altLang="en-US" sz="2400" dirty="0"/>
              <a:t>解除联系的时候被调用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4037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13CFE-B745-D39E-C9AB-2572E29D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r>
              <a:rPr lang="zh-CN" altLang="en-US" dirty="0"/>
              <a:t>控件的使用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1F315A8-1909-DC73-A6C3-CE9D9BF14708}"/>
              </a:ext>
            </a:extLst>
          </p:cNvPr>
          <p:cNvSpPr txBox="1"/>
          <p:nvPr/>
        </p:nvSpPr>
        <p:spPr bwMode="auto">
          <a:xfrm>
            <a:off x="1200589" y="909303"/>
            <a:ext cx="9780828" cy="719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109" lvl="1" indent="0" eaLnBrk="1" hangingPunct="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RelativeLayout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布局中添加</a:t>
            </a:r>
            <a:r>
              <a:rPr lang="en-US" altLang="zh-CN" sz="20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ListView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的示例代码如下：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8F8FE8-6854-9812-8CEB-8D827E688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33" y="1485234"/>
            <a:ext cx="9378896" cy="49674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1C1058-4CFE-6620-3FB4-9D841F78CF2F}"/>
              </a:ext>
            </a:extLst>
          </p:cNvPr>
          <p:cNvSpPr/>
          <p:nvPr/>
        </p:nvSpPr>
        <p:spPr>
          <a:xfrm>
            <a:off x="1886724" y="1601666"/>
            <a:ext cx="8716697" cy="466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......&gt;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endParaRPr lang="en-US" altLang="zh-CN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="@+id/lv"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android:layout_width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match_parent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android:layout_height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match_parent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android:listSelector</a:t>
            </a:r>
            <a:r>
              <a:rPr lang="en-US" altLang="zh-CN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</a:t>
            </a: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fefefefe</a:t>
            </a:r>
            <a:r>
              <a:rPr lang="en-US" altLang="zh-CN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android:scrollbars</a:t>
            </a:r>
            <a:r>
              <a:rPr lang="en-US" altLang="zh-CN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="none"&gt;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86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57F09-7882-4567-AA6E-D99CE144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ListView</a:t>
            </a:r>
            <a:r>
              <a:rPr lang="zh-CN" altLang="en-US" b="1" dirty="0"/>
              <a:t>及</a:t>
            </a:r>
            <a:r>
              <a:rPr lang="en-US" altLang="zh-CN" b="1" dirty="0"/>
              <a:t>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8D79E-6BD2-4603-802D-1D894F8F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ListAdapter</a:t>
            </a:r>
            <a:r>
              <a:rPr lang="zh-CN" altLang="en-US" sz="2800" dirty="0"/>
              <a:t>的父接口为</a:t>
            </a:r>
            <a:r>
              <a:rPr lang="en-US" altLang="zh-CN" sz="2800" dirty="0"/>
              <a:t>Adapter</a:t>
            </a:r>
            <a:r>
              <a:rPr lang="zh-CN" altLang="en-US" sz="2800" dirty="0"/>
              <a:t>，其中最重要的方法既是</a:t>
            </a:r>
            <a:r>
              <a:rPr lang="en-US" altLang="zh-CN" sz="2800" dirty="0" err="1"/>
              <a:t>getView</a:t>
            </a:r>
            <a:r>
              <a:rPr lang="zh-CN" altLang="en-US" sz="2800" dirty="0"/>
              <a:t>，它的功能及相应参数的含义如下：</a:t>
            </a:r>
          </a:p>
          <a:p>
            <a:pPr lvl="1"/>
            <a:r>
              <a:rPr lang="zh-CN" altLang="en-US" sz="2400" dirty="0"/>
              <a:t>功能：获取一个显示数据集里数据的</a:t>
            </a:r>
            <a:r>
              <a:rPr lang="en-US" altLang="zh-CN" sz="2400" dirty="0"/>
              <a:t>View</a:t>
            </a:r>
            <a:r>
              <a:rPr lang="zh-CN" altLang="en-US" sz="2400" dirty="0"/>
              <a:t>，该</a:t>
            </a:r>
            <a:r>
              <a:rPr lang="en-US" altLang="zh-CN" sz="2400" dirty="0"/>
              <a:t>view</a:t>
            </a:r>
            <a:r>
              <a:rPr lang="zh-CN" altLang="en-US" sz="2400" dirty="0"/>
              <a:t>你可以通过手工创建，也可以从</a:t>
            </a:r>
            <a:r>
              <a:rPr lang="en-US" altLang="zh-CN" sz="2400" dirty="0"/>
              <a:t>XML</a:t>
            </a:r>
            <a:r>
              <a:rPr lang="zh-CN" altLang="en-US" sz="2400" dirty="0"/>
              <a:t>布局文件中提取。当</a:t>
            </a:r>
            <a:r>
              <a:rPr lang="en-US" altLang="zh-CN" sz="2400" dirty="0"/>
              <a:t>View</a:t>
            </a:r>
            <a:r>
              <a:rPr lang="zh-CN" altLang="en-US" sz="2400" dirty="0"/>
              <a:t>被提取出来的时候，它的父</a:t>
            </a:r>
            <a:r>
              <a:rPr lang="en-US" altLang="zh-CN" sz="2400" dirty="0"/>
              <a:t>View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GridView</a:t>
            </a:r>
            <a:r>
              <a:rPr lang="zh-CN" altLang="en-US" sz="2400" dirty="0"/>
              <a:t>）会使用默认布局参数，除非你使用</a:t>
            </a:r>
            <a:r>
              <a:rPr lang="en-US" altLang="zh-CN" sz="2400" dirty="0"/>
              <a:t>inflate(int, </a:t>
            </a:r>
            <a:r>
              <a:rPr lang="en-US" altLang="zh-CN" sz="2400" dirty="0" err="1"/>
              <a:t>android.view.ViewGroup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)</a:t>
            </a:r>
            <a:r>
              <a:rPr lang="zh-CN" altLang="en-US" sz="2400" dirty="0"/>
              <a:t>来指定一个根</a:t>
            </a:r>
            <a:r>
              <a:rPr lang="en-US" altLang="zh-CN" sz="2400" dirty="0"/>
              <a:t>view</a:t>
            </a:r>
            <a:r>
              <a:rPr lang="zh-CN" altLang="en-US" sz="2400" dirty="0"/>
              <a:t>并阻止绑定在</a:t>
            </a:r>
            <a:r>
              <a:rPr lang="en-US" altLang="zh-CN" sz="2400" dirty="0"/>
              <a:t>root</a:t>
            </a:r>
            <a:r>
              <a:rPr lang="zh-CN" altLang="en-US" sz="2400" dirty="0"/>
              <a:t>上。</a:t>
            </a:r>
          </a:p>
          <a:p>
            <a:pPr lvl="1"/>
            <a:r>
              <a:rPr lang="zh-CN" altLang="en-US" sz="2400" dirty="0"/>
              <a:t>参数：</a:t>
            </a:r>
          </a:p>
          <a:p>
            <a:pPr lvl="2"/>
            <a:r>
              <a:rPr lang="en-US" altLang="zh-CN" sz="2000" dirty="0"/>
              <a:t>position </a:t>
            </a:r>
            <a:r>
              <a:rPr lang="zh-CN" altLang="en-US" sz="2000" dirty="0"/>
              <a:t>数据集中将被显示在</a:t>
            </a:r>
            <a:r>
              <a:rPr lang="en-US" altLang="zh-CN" sz="2000" dirty="0"/>
              <a:t>view</a:t>
            </a:r>
            <a:r>
              <a:rPr lang="zh-CN" altLang="en-US" sz="2000" dirty="0"/>
              <a:t>中的数据项的位置</a:t>
            </a:r>
            <a:r>
              <a:rPr lang="en-US" altLang="zh-CN" sz="2000" dirty="0"/>
              <a:t>.</a:t>
            </a:r>
          </a:p>
          <a:p>
            <a:pPr lvl="2"/>
            <a:r>
              <a:rPr lang="en-US" altLang="zh-CN" sz="2000" dirty="0" err="1"/>
              <a:t>convertView</a:t>
            </a:r>
            <a:r>
              <a:rPr lang="en-US" altLang="zh-CN" sz="2000" dirty="0"/>
              <a:t> </a:t>
            </a:r>
            <a:r>
              <a:rPr lang="zh-CN" altLang="en-US" sz="2000" dirty="0"/>
              <a:t>被复用的老的</a:t>
            </a:r>
            <a:r>
              <a:rPr lang="en-US" altLang="zh-CN" sz="2000" dirty="0"/>
              <a:t>view</a:t>
            </a:r>
            <a:r>
              <a:rPr lang="zh-CN" altLang="en-US" sz="2000" dirty="0"/>
              <a:t>。在该方法被复写的时候，你应该检查一下该</a:t>
            </a:r>
            <a:r>
              <a:rPr lang="en-US" altLang="zh-CN" sz="2000" dirty="0"/>
              <a:t>view</a:t>
            </a:r>
            <a:r>
              <a:rPr lang="zh-CN" altLang="en-US" sz="2000" dirty="0"/>
              <a:t>是否是</a:t>
            </a:r>
            <a:r>
              <a:rPr lang="en-US" altLang="zh-CN" sz="2000" dirty="0"/>
              <a:t>null</a:t>
            </a:r>
            <a:r>
              <a:rPr lang="zh-CN" altLang="en-US" sz="2000" dirty="0"/>
              <a:t>，并且类型是否合适，否则，应在本方法中创建一个新的</a:t>
            </a:r>
            <a:r>
              <a:rPr lang="en-US" altLang="zh-CN" sz="2000" dirty="0"/>
              <a:t>view</a:t>
            </a:r>
            <a:r>
              <a:rPr lang="zh-CN" altLang="en-US" sz="2000" dirty="0"/>
              <a:t>。</a:t>
            </a:r>
          </a:p>
          <a:p>
            <a:pPr lvl="2"/>
            <a:r>
              <a:rPr lang="en-US" altLang="zh-CN" sz="2000" dirty="0"/>
              <a:t>parent </a:t>
            </a:r>
            <a:r>
              <a:rPr lang="zh-CN" altLang="en-US" sz="2000" dirty="0"/>
              <a:t>该子</a:t>
            </a:r>
            <a:r>
              <a:rPr lang="en-US" altLang="zh-CN" sz="2000" dirty="0"/>
              <a:t>view</a:t>
            </a:r>
            <a:r>
              <a:rPr lang="zh-CN" altLang="en-US" sz="2000" dirty="0"/>
              <a:t>会被绑定的父</a:t>
            </a:r>
            <a:r>
              <a:rPr lang="en-US" altLang="zh-CN" sz="2000" dirty="0"/>
              <a:t>view</a:t>
            </a:r>
          </a:p>
          <a:p>
            <a:pPr lvl="1"/>
            <a:r>
              <a:rPr lang="zh-CN" altLang="en-US" sz="2400" dirty="0"/>
              <a:t>返回：该数据项的显示</a:t>
            </a:r>
            <a:r>
              <a:rPr lang="en-US" altLang="zh-CN" sz="2400" dirty="0"/>
              <a:t>view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109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937D3-3065-434A-8448-A79B2FDF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适配器的作用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C740E3-E81D-43C9-A259-7389E4377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1853406"/>
            <a:ext cx="6134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0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13076</TotalTime>
  <Words>5692</Words>
  <Application>Microsoft Office PowerPoint</Application>
  <PresentationFormat>宽屏</PresentationFormat>
  <Paragraphs>408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楷体</vt:lpstr>
      <vt:lpstr>微软雅黑</vt:lpstr>
      <vt:lpstr>Arial</vt:lpstr>
      <vt:lpstr>Calibri</vt:lpstr>
      <vt:lpstr>Times New Roman</vt:lpstr>
      <vt:lpstr>Wingdings</vt:lpstr>
      <vt:lpstr>henu1</vt:lpstr>
      <vt:lpstr>PowerPoint 演示文稿</vt:lpstr>
      <vt:lpstr>UI进阶</vt:lpstr>
      <vt:lpstr>ListView</vt:lpstr>
      <vt:lpstr>GridView</vt:lpstr>
      <vt:lpstr>ListView及Adapter</vt:lpstr>
      <vt:lpstr>ListView控件的使用</vt:lpstr>
      <vt:lpstr>ListView控件的使用</vt:lpstr>
      <vt:lpstr>ListView及Adapter</vt:lpstr>
      <vt:lpstr>适配器的作用</vt:lpstr>
      <vt:lpstr>常用数据适配器（Adapter）</vt:lpstr>
      <vt:lpstr>BaseAdapter</vt:lpstr>
      <vt:lpstr>BaseAdapter</vt:lpstr>
      <vt:lpstr>PowerPoint 演示文稿</vt:lpstr>
      <vt:lpstr>ArrayAdapter  </vt:lpstr>
      <vt:lpstr>ArrayAdapter  </vt:lpstr>
      <vt:lpstr>ArrayAdapter</vt:lpstr>
      <vt:lpstr>ArrayAdapter</vt:lpstr>
      <vt:lpstr>ArrayAdapter</vt:lpstr>
      <vt:lpstr>ArrayAdapter</vt:lpstr>
      <vt:lpstr>ArrayAdapter</vt:lpstr>
      <vt:lpstr>SimpleAdapter</vt:lpstr>
      <vt:lpstr>SimpleAdapter</vt:lpstr>
      <vt:lpstr>SimpleAdapter</vt:lpstr>
      <vt:lpstr>SimpleCursorAdapter</vt:lpstr>
      <vt:lpstr>SimpleCursorAdapter</vt:lpstr>
      <vt:lpstr>GridView</vt:lpstr>
      <vt:lpstr>优化ListView控件加载数据</vt:lpstr>
      <vt:lpstr>优化ListView控件加载数据</vt:lpstr>
      <vt:lpstr>RecyclerView</vt:lpstr>
      <vt:lpstr>RecyclerView</vt:lpstr>
      <vt:lpstr>RecyclerView</vt:lpstr>
      <vt:lpstr>工作流程</vt:lpstr>
      <vt:lpstr>工作流程</vt:lpstr>
      <vt:lpstr>Fragment</vt:lpstr>
      <vt:lpstr>Fragment</vt:lpstr>
      <vt:lpstr>Fragment</vt:lpstr>
      <vt:lpstr>Fragment</vt:lpstr>
      <vt:lpstr>Fragment</vt:lpstr>
      <vt:lpstr>使用Fragment</vt:lpstr>
      <vt:lpstr>Fragment的生命周期</vt:lpstr>
      <vt:lpstr>Fragment的生命周期</vt:lpstr>
      <vt:lpstr>使用Fragment</vt:lpstr>
      <vt:lpstr>创建一个自定义Fragment类</vt:lpstr>
      <vt:lpstr>创建一个自定义Fragment类</vt:lpstr>
      <vt:lpstr>创建一个自定义Fragment类</vt:lpstr>
      <vt:lpstr>定义并添加Fragment的布局</vt:lpstr>
      <vt:lpstr>在Activity中添加Fragment</vt:lpstr>
      <vt:lpstr>在Activity中添加Fragment</vt:lpstr>
      <vt:lpstr>定义并添加Fragment的布局</vt:lpstr>
      <vt:lpstr>创建Fragment</vt:lpstr>
      <vt:lpstr>定义并添加Fragment的布局</vt:lpstr>
      <vt:lpstr>同其它Fragment通讯</vt:lpstr>
      <vt:lpstr>同其它Fragment通讯</vt:lpstr>
      <vt:lpstr>同其它Fragment通讯</vt:lpstr>
      <vt:lpstr>同其它Fragment通讯</vt:lpstr>
      <vt:lpstr>为action bar添加项</vt:lpstr>
      <vt:lpstr>处理Fragment生命周期</vt:lpstr>
      <vt:lpstr>同activity的生命周期协同</vt:lpstr>
      <vt:lpstr>同activity的生命周期协同</vt:lpstr>
      <vt:lpstr>同activity的生命周期协同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</cp:lastModifiedBy>
  <cp:revision>196</cp:revision>
  <dcterms:created xsi:type="dcterms:W3CDTF">2019-12-16T09:40:16Z</dcterms:created>
  <dcterms:modified xsi:type="dcterms:W3CDTF">2023-04-18T03:08:53Z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