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76" r:id="rId4"/>
    <p:sldId id="277" r:id="rId5"/>
    <p:sldId id="278" r:id="rId6"/>
    <p:sldId id="279" r:id="rId7"/>
    <p:sldId id="280" r:id="rId8"/>
    <p:sldId id="281" r:id="rId9"/>
    <p:sldId id="273" r:id="rId10"/>
    <p:sldId id="275" r:id="rId11"/>
    <p:sldId id="270" r:id="rId1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6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AC3E678-96E7-42E8-A29D-85F5DDE923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01B724-E71C-42AF-9C16-7086E447EC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C02F37C-A1D8-4651-96A9-9528BEDED741}" type="datetimeFigureOut">
              <a:rPr lang="zh-CN" altLang="en-US"/>
              <a:pPr>
                <a:defRPr/>
              </a:pPr>
              <a:t>2023/2/13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幻灯片图像占位符 3">
            <a:extLst>
              <a:ext uri="{FF2B5EF4-FFF2-40B4-BE49-F238E27FC236}">
                <a16:creationId xmlns:a16="http://schemas.microsoft.com/office/drawing/2014/main" id="{D0AFDA69-DC70-4ADF-8BFA-989A7FF37C90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F8A1B579-BEC7-4811-B860-675177752606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F871D-DA35-492C-925D-BAEE35E92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1165F-6B76-4C28-87C7-415C7243E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FE1186A-9C6B-4C08-BE03-E4219633597E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18FC5270-5849-4D11-AD33-21EC7E03CF3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BD449E4F-F44C-4FDC-90B9-328882AFC6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en-US"/>
          </a:p>
        </p:txBody>
      </p:sp>
      <p:sp>
        <p:nvSpPr>
          <p:cNvPr id="5123" name="灯片编号占位符 3">
            <a:extLst>
              <a:ext uri="{FF2B5EF4-FFF2-40B4-BE49-F238E27FC236}">
                <a16:creationId xmlns:a16="http://schemas.microsoft.com/office/drawing/2014/main" id="{A9FC9B37-757D-4645-BEDF-A8C2CA5F36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3D143DA5-BE7A-4B72-A663-21FFD99FDC21}" type="slidenum">
              <a:rPr lang="zh-CN" altLang="en-US"/>
              <a:pPr fontAlgn="base"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D6F29487-DCAE-4F27-8676-9A5586A2FED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8A3C23E2-D249-4C08-8415-861B3F8245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en-US"/>
          </a:p>
        </p:txBody>
      </p:sp>
      <p:sp>
        <p:nvSpPr>
          <p:cNvPr id="7171" name="灯片编号占位符 3">
            <a:extLst>
              <a:ext uri="{FF2B5EF4-FFF2-40B4-BE49-F238E27FC236}">
                <a16:creationId xmlns:a16="http://schemas.microsoft.com/office/drawing/2014/main" id="{84B5D16C-3899-4415-A4FD-5E4770E59F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6F86903D-4085-4751-A774-6546A863EDEF}" type="slidenum">
              <a:rPr lang="zh-CN" altLang="en-US">
                <a:latin typeface="Arial" panose="020B0604020202020204" pitchFamily="34" charset="0"/>
              </a:rPr>
              <a:pPr fontAlgn="base">
                <a:defRPr/>
              </a:pPr>
              <a:t>2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5153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828" y="274638"/>
            <a:ext cx="105935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6112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20726" y="274638"/>
            <a:ext cx="7615274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7433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460" y="274638"/>
            <a:ext cx="1058294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933485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460" y="274638"/>
            <a:ext cx="1058294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311727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726" y="274638"/>
            <a:ext cx="1056167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74601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219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888" y="274638"/>
            <a:ext cx="1050851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1691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1358" y="274638"/>
            <a:ext cx="1055104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8252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726" y="274638"/>
            <a:ext cx="1056167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4297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34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828" y="273050"/>
            <a:ext cx="363185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976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700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>
            <a:extLst>
              <a:ext uri="{FF2B5EF4-FFF2-40B4-BE49-F238E27FC236}">
                <a16:creationId xmlns:a16="http://schemas.microsoft.com/office/drawing/2014/main" id="{FC662A6E-C247-4196-B5BF-5EC79B19A9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635" y="0"/>
            <a:ext cx="228123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6728BC6-D71D-48CF-AC15-E63CE62B6A5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969348" cy="9693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3DF9C0C3-FDA3-4233-AFEF-50BBB551BEE7}"/>
              </a:ext>
            </a:extLst>
          </p:cNvPr>
          <p:cNvSpPr txBox="1"/>
          <p:nvPr/>
        </p:nvSpPr>
        <p:spPr>
          <a:xfrm>
            <a:off x="111125" y="1595438"/>
            <a:ext cx="5827236" cy="76841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000" b="1" noProof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移动互联网应用开发技术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695CEE9B-438F-4FEE-B81B-81CDFA061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2947988"/>
            <a:ext cx="4454525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河南大学软件学院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AEAC7-0C21-46B4-AC7F-44316C6B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6" y="274638"/>
            <a:ext cx="5454502" cy="671660"/>
          </a:xfrm>
        </p:spPr>
        <p:txBody>
          <a:bodyPr/>
          <a:lstStyle/>
          <a:p>
            <a:pPr algn="l"/>
            <a:r>
              <a:rPr lang="en-US" altLang="zh-CN" dirty="0"/>
              <a:t>Android Gradle </a:t>
            </a:r>
            <a:r>
              <a:rPr lang="zh-CN" altLang="en-US" dirty="0"/>
              <a:t>插件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4BB82-5672-490D-B579-B772253EE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更新 </a:t>
            </a:r>
            <a:r>
              <a:rPr lang="en-US" altLang="zh-CN" dirty="0"/>
              <a:t>Android Gradle </a:t>
            </a:r>
            <a:r>
              <a:rPr lang="zh-CN" altLang="en-US" dirty="0"/>
              <a:t>插件</a:t>
            </a:r>
            <a:endParaRPr lang="en-US" altLang="zh-CN" dirty="0"/>
          </a:p>
          <a:p>
            <a:r>
              <a:rPr lang="zh-CN" altLang="en-US" dirty="0"/>
              <a:t>更新 </a:t>
            </a:r>
            <a:r>
              <a:rPr lang="en-US" altLang="zh-CN" dirty="0"/>
              <a:t>Gradle</a:t>
            </a:r>
          </a:p>
          <a:p>
            <a:r>
              <a:rPr lang="en-US" altLang="zh-CN" dirty="0"/>
              <a:t>Gradle </a:t>
            </a:r>
            <a:r>
              <a:rPr lang="zh-CN" altLang="en-US" dirty="0"/>
              <a:t>对依赖库的管理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856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98CE0-4FD6-4D8D-8498-0F886421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ctr" eaLnBrk="1" hangingPunct="1">
              <a:buFontTx/>
              <a:buNone/>
              <a:defRPr/>
            </a:pPr>
            <a:endParaRPr lang="zh-CN" altLang="en-US" sz="4000" noProof="1">
              <a:solidFill>
                <a:schemeClr val="accent4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zh-CN" altLang="en-US" sz="4000" noProof="1">
              <a:solidFill>
                <a:schemeClr val="accent4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zh-CN" altLang="en-US" sz="4000" noProof="1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感谢观看！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851EB496-5CDD-4E1E-80D1-2CAB7A66F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136525"/>
            <a:ext cx="51482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rgbClr val="FFFF00"/>
                </a:solidFill>
                <a:sym typeface="Wingdings" panose="05000000000000000000" pitchFamily="2" charset="2"/>
              </a:rPr>
              <a:t></a:t>
            </a:r>
            <a:r>
              <a:rPr lang="zh-CN" altLang="en-US" sz="3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目录</a:t>
            </a:r>
          </a:p>
        </p:txBody>
      </p:sp>
      <p:cxnSp>
        <p:nvCxnSpPr>
          <p:cNvPr id="5123" name="直接连接符 13">
            <a:extLst>
              <a:ext uri="{FF2B5EF4-FFF2-40B4-BE49-F238E27FC236}">
                <a16:creationId xmlns:a16="http://schemas.microsoft.com/office/drawing/2014/main" id="{A8FF7480-6258-4617-B75E-F474DC60AED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02885" y="2515702"/>
            <a:ext cx="2943225" cy="0"/>
          </a:xfrm>
          <a:prstGeom prst="line">
            <a:avLst/>
          </a:prstGeom>
          <a:noFill/>
          <a:ln w="3175">
            <a:solidFill>
              <a:srgbClr val="7F7F7F"/>
            </a:solidFill>
            <a:prstDash val="sysDot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4" name="矩形 36">
            <a:extLst>
              <a:ext uri="{FF2B5EF4-FFF2-40B4-BE49-F238E27FC236}">
                <a16:creationId xmlns:a16="http://schemas.microsoft.com/office/drawing/2014/main" id="{7A7E613E-4F28-4EC0-93AA-EE9C1D667DB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285410" y="2012464"/>
            <a:ext cx="42589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AC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</a:t>
            </a:r>
            <a:r>
              <a:rPr lang="zh-CN" altLang="en-US" sz="2400" dirty="0">
                <a:solidFill>
                  <a:srgbClr val="00AC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的安装和配置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5" name="组合 111">
            <a:extLst>
              <a:ext uri="{FF2B5EF4-FFF2-40B4-BE49-F238E27FC236}">
                <a16:creationId xmlns:a16="http://schemas.microsoft.com/office/drawing/2014/main" id="{9000F516-D858-4567-BFA5-034C0C6202BD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3280522" y="2012464"/>
            <a:ext cx="889000" cy="966788"/>
            <a:chOff x="1936620" y="1275606"/>
            <a:chExt cx="1303055" cy="1749795"/>
          </a:xfrm>
        </p:grpSpPr>
        <p:grpSp>
          <p:nvGrpSpPr>
            <p:cNvPr id="5154" name="组合 112">
              <a:extLst>
                <a:ext uri="{FF2B5EF4-FFF2-40B4-BE49-F238E27FC236}">
                  <a16:creationId xmlns:a16="http://schemas.microsoft.com/office/drawing/2014/main" id="{2A3D09D3-5E0F-4114-B612-BC8950FC28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9" name="圆角矩形 18">
                <a:extLst>
                  <a:ext uri="{FF2B5EF4-FFF2-40B4-BE49-F238E27FC236}">
                    <a16:creationId xmlns:a16="http://schemas.microsoft.com/office/drawing/2014/main" id="{200EE7B9-9418-4076-98FF-5124F64C835B}"/>
                  </a:ext>
                </a:extLst>
              </p:cNvPr>
              <p:cNvSpPr/>
              <p:nvPr/>
            </p:nvSpPr>
            <p:spPr>
              <a:xfrm>
                <a:off x="1800793" y="1275099"/>
                <a:ext cx="1296075" cy="1666471"/>
              </a:xfrm>
              <a:prstGeom prst="roundRect">
                <a:avLst/>
              </a:prstGeom>
              <a:solidFill>
                <a:srgbClr val="3BCCFF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itchFamily="49" charset="-122"/>
                  </a:rPr>
                  <a:t>1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itchFamily="49" charset="-122"/>
                </a:endParaRPr>
              </a:p>
            </p:txBody>
          </p:sp>
          <p:sp>
            <p:nvSpPr>
              <p:cNvPr id="20" name="圆角矩形 19">
                <a:extLst>
                  <a:ext uri="{FF2B5EF4-FFF2-40B4-BE49-F238E27FC236}">
                    <a16:creationId xmlns:a16="http://schemas.microsoft.com/office/drawing/2014/main" id="{D26C2006-CCE9-4373-9153-4C995A65F574}"/>
                  </a:ext>
                </a:extLst>
              </p:cNvPr>
              <p:cNvSpPr/>
              <p:nvPr/>
            </p:nvSpPr>
            <p:spPr>
              <a:xfrm>
                <a:off x="1865924" y="1346984"/>
                <a:ext cx="1189038" cy="1537175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itchFamily="49" charset="-122"/>
                </a:endParaRPr>
              </a:p>
            </p:txBody>
          </p:sp>
        </p:grpSp>
        <p:sp>
          <p:nvSpPr>
            <p:cNvPr id="18" name="圆角矩形 5">
              <a:extLst>
                <a:ext uri="{FF2B5EF4-FFF2-40B4-BE49-F238E27FC236}">
                  <a16:creationId xmlns:a16="http://schemas.microsoft.com/office/drawing/2014/main" id="{7E927489-95D4-4765-915E-CD9335704C7F}"/>
                </a:ext>
              </a:extLst>
            </p:cNvPr>
            <p:cNvSpPr/>
            <p:nvPr/>
          </p:nvSpPr>
          <p:spPr>
            <a:xfrm>
              <a:off x="1888886" y="2079872"/>
              <a:ext cx="1293747" cy="936671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itchFamily="49" charset="-122"/>
              </a:endParaRPr>
            </a:p>
          </p:txBody>
        </p:sp>
      </p:grpSp>
      <p:cxnSp>
        <p:nvCxnSpPr>
          <p:cNvPr id="5126" name="直接连接符 51">
            <a:extLst>
              <a:ext uri="{FF2B5EF4-FFF2-40B4-BE49-F238E27FC236}">
                <a16:creationId xmlns:a16="http://schemas.microsoft.com/office/drawing/2014/main" id="{FF158766-4316-44BA-95D7-328128CD34F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52260" y="3192119"/>
            <a:ext cx="2911475" cy="0"/>
          </a:xfrm>
          <a:prstGeom prst="line">
            <a:avLst/>
          </a:prstGeom>
          <a:noFill/>
          <a:ln w="3175">
            <a:solidFill>
              <a:srgbClr val="7F7F7F"/>
            </a:solidFill>
            <a:prstDash val="sysDot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7" name="矩形 53">
            <a:extLst>
              <a:ext uri="{FF2B5EF4-FFF2-40B4-BE49-F238E27FC236}">
                <a16:creationId xmlns:a16="http://schemas.microsoft.com/office/drawing/2014/main" id="{152B9CC2-7EDD-4C81-9583-74AC24BEBB2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634785" y="2690469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AC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虚拟机的安装</a:t>
            </a:r>
          </a:p>
        </p:txBody>
      </p:sp>
      <p:grpSp>
        <p:nvGrpSpPr>
          <p:cNvPr id="5128" name="组合 116">
            <a:extLst>
              <a:ext uri="{FF2B5EF4-FFF2-40B4-BE49-F238E27FC236}">
                <a16:creationId xmlns:a16="http://schemas.microsoft.com/office/drawing/2014/main" id="{93ACDDA1-5B2D-4348-8333-1FF08CBC7860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4634660" y="2717456"/>
            <a:ext cx="890587" cy="952500"/>
            <a:chOff x="1936620" y="1275606"/>
            <a:chExt cx="1305624" cy="1728192"/>
          </a:xfrm>
        </p:grpSpPr>
        <p:grpSp>
          <p:nvGrpSpPr>
            <p:cNvPr id="5150" name="组合 117">
              <a:extLst>
                <a:ext uri="{FF2B5EF4-FFF2-40B4-BE49-F238E27FC236}">
                  <a16:creationId xmlns:a16="http://schemas.microsoft.com/office/drawing/2014/main" id="{F0372F96-D0C6-4786-9365-7E0AC381F5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27" name="圆角矩形 26">
                <a:extLst>
                  <a:ext uri="{FF2B5EF4-FFF2-40B4-BE49-F238E27FC236}">
                    <a16:creationId xmlns:a16="http://schemas.microsoft.com/office/drawing/2014/main" id="{2BDEE510-CE07-4EEC-B2D1-85DD81F21449}"/>
                  </a:ext>
                </a:extLst>
              </p:cNvPr>
              <p:cNvSpPr/>
              <p:nvPr/>
            </p:nvSpPr>
            <p:spPr>
              <a:xfrm>
                <a:off x="1907704" y="1275585"/>
                <a:ext cx="1296315" cy="1728192"/>
              </a:xfrm>
              <a:prstGeom prst="roundRect">
                <a:avLst/>
              </a:prstGeom>
              <a:solidFill>
                <a:srgbClr val="3BCCFF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itchFamily="49" charset="-122"/>
                  </a:rPr>
                  <a:t>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itchFamily="49" charset="-122"/>
                </a:endParaRPr>
              </a:p>
            </p:txBody>
          </p:sp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id="{5197F4D3-8019-4136-9B18-0D9E74021474}"/>
                  </a:ext>
                </a:extLst>
              </p:cNvPr>
              <p:cNvSpPr/>
              <p:nvPr/>
            </p:nvSpPr>
            <p:spPr>
              <a:xfrm>
                <a:off x="1961232" y="1347594"/>
                <a:ext cx="1189260" cy="1584176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itchFamily="49" charset="-122"/>
                </a:endParaRPr>
              </a:p>
            </p:txBody>
          </p:sp>
        </p:grpSp>
        <p:sp>
          <p:nvSpPr>
            <p:cNvPr id="26" name="圆角矩形 5">
              <a:extLst>
                <a:ext uri="{FF2B5EF4-FFF2-40B4-BE49-F238E27FC236}">
                  <a16:creationId xmlns:a16="http://schemas.microsoft.com/office/drawing/2014/main" id="{7342A5A8-AFC9-44C5-8A01-069285A31BD2}"/>
                </a:ext>
              </a:extLst>
            </p:cNvPr>
            <p:cNvSpPr/>
            <p:nvPr/>
          </p:nvSpPr>
          <p:spPr>
            <a:xfrm>
              <a:off x="1944966" y="1992820"/>
              <a:ext cx="1293988" cy="936103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itchFamily="49" charset="-122"/>
              </a:endParaRPr>
            </a:p>
          </p:txBody>
        </p:sp>
      </p:grpSp>
      <p:cxnSp>
        <p:nvCxnSpPr>
          <p:cNvPr id="5129" name="直接连接符 101">
            <a:extLst>
              <a:ext uri="{FF2B5EF4-FFF2-40B4-BE49-F238E27FC236}">
                <a16:creationId xmlns:a16="http://schemas.microsoft.com/office/drawing/2014/main" id="{9F05CC79-09A8-4AE7-AF31-DEE9B274B9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29413" y="4170432"/>
            <a:ext cx="3741737" cy="0"/>
          </a:xfrm>
          <a:prstGeom prst="line">
            <a:avLst/>
          </a:prstGeom>
          <a:noFill/>
          <a:ln w="3175">
            <a:solidFill>
              <a:srgbClr val="7F7F7F"/>
            </a:solidFill>
            <a:prstDash val="sysDot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0" name="矩形 103">
            <a:extLst>
              <a:ext uri="{FF2B5EF4-FFF2-40B4-BE49-F238E27FC236}">
                <a16:creationId xmlns:a16="http://schemas.microsoft.com/office/drawing/2014/main" id="{8D851BA4-CD34-4147-82F1-46D70FD7B31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213525" y="3668782"/>
            <a:ext cx="33355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AC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</a:t>
            </a:r>
            <a:r>
              <a:rPr lang="zh-CN" altLang="en-US" sz="2400" dirty="0">
                <a:solidFill>
                  <a:srgbClr val="00AC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31" name="组合 121">
            <a:extLst>
              <a:ext uri="{FF2B5EF4-FFF2-40B4-BE49-F238E27FC236}">
                <a16:creationId xmlns:a16="http://schemas.microsoft.com/office/drawing/2014/main" id="{D75F431C-E304-40CB-B606-1FEBDD02132C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3189588" y="3694182"/>
            <a:ext cx="884237" cy="952500"/>
            <a:chOff x="1936620" y="1275606"/>
            <a:chExt cx="1296142" cy="1728192"/>
          </a:xfrm>
        </p:grpSpPr>
        <p:grpSp>
          <p:nvGrpSpPr>
            <p:cNvPr id="5146" name="组合 122">
              <a:extLst>
                <a:ext uri="{FF2B5EF4-FFF2-40B4-BE49-F238E27FC236}">
                  <a16:creationId xmlns:a16="http://schemas.microsoft.com/office/drawing/2014/main" id="{C3618579-334C-4E34-A389-E35B6AC9F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35" name="圆角矩形 34">
                <a:extLst>
                  <a:ext uri="{FF2B5EF4-FFF2-40B4-BE49-F238E27FC236}">
                    <a16:creationId xmlns:a16="http://schemas.microsoft.com/office/drawing/2014/main" id="{C9D270CE-1850-444A-82D7-62DA90247355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2" cy="1728192"/>
              </a:xfrm>
              <a:prstGeom prst="roundRect">
                <a:avLst/>
              </a:prstGeom>
              <a:solidFill>
                <a:srgbClr val="3BCCFF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itchFamily="49" charset="-122"/>
                  </a:rPr>
                  <a:t>3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itchFamily="49" charset="-122"/>
                </a:endParaRPr>
              </a:p>
            </p:txBody>
          </p:sp>
          <p:sp>
            <p:nvSpPr>
              <p:cNvPr id="36" name="圆角矩形 35">
                <a:extLst>
                  <a:ext uri="{FF2B5EF4-FFF2-40B4-BE49-F238E27FC236}">
                    <a16:creationId xmlns:a16="http://schemas.microsoft.com/office/drawing/2014/main" id="{1809DAF9-0842-4F54-9B50-31CDC0198170}"/>
                  </a:ext>
                </a:extLst>
              </p:cNvPr>
              <p:cNvSpPr/>
              <p:nvPr/>
            </p:nvSpPr>
            <p:spPr>
              <a:xfrm>
                <a:off x="1961224" y="1347615"/>
                <a:ext cx="1189101" cy="1584176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itchFamily="49" charset="-122"/>
                </a:endParaRPr>
              </a:p>
            </p:txBody>
          </p:sp>
        </p:grpSp>
        <p:sp>
          <p:nvSpPr>
            <p:cNvPr id="34" name="圆角矩形 5">
              <a:extLst>
                <a:ext uri="{FF2B5EF4-FFF2-40B4-BE49-F238E27FC236}">
                  <a16:creationId xmlns:a16="http://schemas.microsoft.com/office/drawing/2014/main" id="{F53BC49F-0C2E-42FF-92B1-A7C426DBA49C}"/>
                </a:ext>
              </a:extLst>
            </p:cNvPr>
            <p:cNvSpPr/>
            <p:nvPr/>
          </p:nvSpPr>
          <p:spPr>
            <a:xfrm>
              <a:off x="1879593" y="2064549"/>
              <a:ext cx="1293816" cy="936105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itchFamily="49" charset="-122"/>
              </a:endParaRPr>
            </a:p>
          </p:txBody>
        </p:sp>
      </p:grpSp>
      <p:cxnSp>
        <p:nvCxnSpPr>
          <p:cNvPr id="5132" name="直接连接符 51">
            <a:extLst>
              <a:ext uri="{FF2B5EF4-FFF2-40B4-BE49-F238E27FC236}">
                <a16:creationId xmlns:a16="http://schemas.microsoft.com/office/drawing/2014/main" id="{23B10A94-5077-42B2-B92B-9B793BC0B82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52260" y="5077298"/>
            <a:ext cx="2911475" cy="0"/>
          </a:xfrm>
          <a:prstGeom prst="line">
            <a:avLst/>
          </a:prstGeom>
          <a:noFill/>
          <a:ln w="3175">
            <a:solidFill>
              <a:srgbClr val="7F7F7F"/>
            </a:solidFill>
            <a:prstDash val="sysDot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3" name="矩形 53">
            <a:extLst>
              <a:ext uri="{FF2B5EF4-FFF2-40B4-BE49-F238E27FC236}">
                <a16:creationId xmlns:a16="http://schemas.microsoft.com/office/drawing/2014/main" id="{11AB0EE0-9DCE-40F2-BF4B-BC7DFC05983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634785" y="4575648"/>
            <a:ext cx="3142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AC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Gradle </a:t>
            </a:r>
            <a:r>
              <a:rPr lang="zh-CN" altLang="en-US" sz="2400" dirty="0">
                <a:solidFill>
                  <a:srgbClr val="00AC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34" name="组合 116">
            <a:extLst>
              <a:ext uri="{FF2B5EF4-FFF2-40B4-BE49-F238E27FC236}">
                <a16:creationId xmlns:a16="http://schemas.microsoft.com/office/drawing/2014/main" id="{FEA6D017-A66B-4D52-9A50-2E8F7C1C383A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4587035" y="4394673"/>
            <a:ext cx="885825" cy="889000"/>
            <a:chOff x="1871471" y="1214819"/>
            <a:chExt cx="1295445" cy="1785833"/>
          </a:xfrm>
        </p:grpSpPr>
        <p:grpSp>
          <p:nvGrpSpPr>
            <p:cNvPr id="5142" name="组合 117">
              <a:extLst>
                <a:ext uri="{FF2B5EF4-FFF2-40B4-BE49-F238E27FC236}">
                  <a16:creationId xmlns:a16="http://schemas.microsoft.com/office/drawing/2014/main" id="{5BDED32E-C5B1-4999-BED3-382209D3B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4455" y="1214819"/>
              <a:ext cx="1282461" cy="1728192"/>
              <a:chOff x="1855539" y="1214819"/>
              <a:chExt cx="1282461" cy="1728192"/>
            </a:xfrm>
          </p:grpSpPr>
          <p:sp>
            <p:nvSpPr>
              <p:cNvPr id="47" name="圆角矩形 46">
                <a:extLst>
                  <a:ext uri="{FF2B5EF4-FFF2-40B4-BE49-F238E27FC236}">
                    <a16:creationId xmlns:a16="http://schemas.microsoft.com/office/drawing/2014/main" id="{A605090E-A470-4596-803C-F61E37A2AF52}"/>
                  </a:ext>
                </a:extLst>
              </p:cNvPr>
              <p:cNvSpPr/>
              <p:nvPr/>
            </p:nvSpPr>
            <p:spPr>
              <a:xfrm>
                <a:off x="1840345" y="1202015"/>
                <a:ext cx="1281515" cy="1728431"/>
              </a:xfrm>
              <a:prstGeom prst="roundRect">
                <a:avLst/>
              </a:prstGeom>
              <a:solidFill>
                <a:srgbClr val="3BCCFF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itchFamily="49" charset="-122"/>
                  </a:rPr>
                  <a:t>4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itchFamily="49" charset="-122"/>
                </a:endParaRPr>
              </a:p>
            </p:txBody>
          </p:sp>
          <p:sp>
            <p:nvSpPr>
              <p:cNvPr id="48" name="圆角矩形 47">
                <a:extLst>
                  <a:ext uri="{FF2B5EF4-FFF2-40B4-BE49-F238E27FC236}">
                    <a16:creationId xmlns:a16="http://schemas.microsoft.com/office/drawing/2014/main" id="{CC95A46E-9E89-436B-9D25-7A1F653D1905}"/>
                  </a:ext>
                </a:extLst>
              </p:cNvPr>
              <p:cNvSpPr/>
              <p:nvPr/>
            </p:nvSpPr>
            <p:spPr>
              <a:xfrm>
                <a:off x="1884452" y="1275262"/>
                <a:ext cx="1153827" cy="1584926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itchFamily="49" charset="-122"/>
                </a:endParaRPr>
              </a:p>
            </p:txBody>
          </p:sp>
        </p:grpSp>
        <p:sp>
          <p:nvSpPr>
            <p:cNvPr id="46" name="圆角矩形 5">
              <a:extLst>
                <a:ext uri="{FF2B5EF4-FFF2-40B4-BE49-F238E27FC236}">
                  <a16:creationId xmlns:a16="http://schemas.microsoft.com/office/drawing/2014/main" id="{3EC7B6D8-DF9F-48B5-B43D-8A4C8A661031}"/>
                </a:ext>
              </a:extLst>
            </p:cNvPr>
            <p:cNvSpPr/>
            <p:nvPr/>
          </p:nvSpPr>
          <p:spPr>
            <a:xfrm>
              <a:off x="1865685" y="2063057"/>
              <a:ext cx="1293123" cy="934374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itchFamily="49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31A3A-318D-2569-C5A5-3EFF6166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6" y="274638"/>
            <a:ext cx="10561674" cy="876430"/>
          </a:xfrm>
        </p:spPr>
        <p:txBody>
          <a:bodyPr/>
          <a:lstStyle/>
          <a:p>
            <a:pPr algn="l"/>
            <a:r>
              <a:rPr lang="zh-CN" altLang="en-US" dirty="0"/>
              <a:t>安装 </a:t>
            </a:r>
            <a:r>
              <a:rPr lang="en-US" altLang="zh-CN" dirty="0"/>
              <a:t>Android Studio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CF958-4332-DA8E-4F7B-20C40DCDC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前往官网（</a:t>
            </a:r>
            <a:r>
              <a:rPr lang="en-US" altLang="zh-CN" dirty="0"/>
              <a:t> https://developer.android.google.cn/studio</a:t>
            </a:r>
            <a:r>
              <a:rPr lang="zh-CN" altLang="en-US" dirty="0"/>
              <a:t>）下载最新版本的 </a:t>
            </a:r>
            <a:r>
              <a:rPr lang="en-US" altLang="zh-CN" dirty="0"/>
              <a:t>Android Studio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双击下载的安装文件（如“</a:t>
            </a:r>
            <a:r>
              <a:rPr lang="en-US" altLang="zh-CN" dirty="0"/>
              <a:t>android-studio-ide-202x.x.x.exe”</a:t>
            </a:r>
            <a:r>
              <a:rPr lang="zh-CN" altLang="en-US" dirty="0"/>
              <a:t>），开始安装向导。</a:t>
            </a:r>
          </a:p>
          <a:p>
            <a:r>
              <a:rPr lang="zh-CN" altLang="en-US" dirty="0"/>
              <a:t>按照安装向导的说明进行安装，并等待安装完成。</a:t>
            </a:r>
          </a:p>
          <a:p>
            <a:r>
              <a:rPr lang="zh-CN" altLang="en-US" dirty="0"/>
              <a:t>在安装完成后，打开 </a:t>
            </a:r>
            <a:r>
              <a:rPr lang="en-US" altLang="zh-CN" dirty="0"/>
              <a:t>Android Studio </a:t>
            </a:r>
            <a:r>
              <a:rPr lang="zh-CN" altLang="en-US" dirty="0"/>
              <a:t>并启动一个新项目。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43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96157-AAFD-9519-BF58-2E9A40ED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配置 </a:t>
            </a:r>
            <a:r>
              <a:rPr lang="en-US" altLang="zh-CN" dirty="0"/>
              <a:t>Android Studio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B2F51-1247-8D2B-77B7-75DCAEDC0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更新 </a:t>
            </a:r>
            <a:r>
              <a:rPr lang="en-US" altLang="zh-CN" dirty="0"/>
              <a:t>Android Studio </a:t>
            </a:r>
            <a:r>
              <a:rPr lang="zh-CN" altLang="en-US" dirty="0"/>
              <a:t>至最新版本：点击“帮助”菜单，然后选择“检查更新”。如果有可用更新，则会出现提示，请按照说明进行更新。</a:t>
            </a:r>
          </a:p>
          <a:p>
            <a:r>
              <a:rPr lang="zh-CN" altLang="en-US" dirty="0"/>
              <a:t>设置默认的 </a:t>
            </a:r>
            <a:r>
              <a:rPr lang="en-US" altLang="zh-CN" dirty="0"/>
              <a:t>Android SDK</a:t>
            </a:r>
            <a:r>
              <a:rPr lang="zh-CN" altLang="en-US" dirty="0"/>
              <a:t>：点击“首选项”，然后选择“</a:t>
            </a:r>
            <a:r>
              <a:rPr lang="en-US" altLang="zh-CN" dirty="0"/>
              <a:t>SDK Manager”</a:t>
            </a:r>
            <a:r>
              <a:rPr lang="zh-CN" altLang="en-US" dirty="0"/>
              <a:t>。在 </a:t>
            </a:r>
            <a:r>
              <a:rPr lang="en-US" altLang="zh-CN" dirty="0"/>
              <a:t>SDK Manager </a:t>
            </a:r>
            <a:r>
              <a:rPr lang="zh-CN" altLang="en-US" dirty="0"/>
              <a:t>窗口中，选择要安装的 </a:t>
            </a:r>
            <a:r>
              <a:rPr lang="en-US" altLang="zh-CN" dirty="0"/>
              <a:t>Android </a:t>
            </a:r>
            <a:r>
              <a:rPr lang="zh-CN" altLang="en-US" dirty="0"/>
              <a:t>版本并点击“安装”按钮。</a:t>
            </a:r>
            <a:endParaRPr lang="en-US" altLang="zh-CN" dirty="0"/>
          </a:p>
          <a:p>
            <a:r>
              <a:rPr lang="en-US" altLang="zh-CN" dirty="0"/>
              <a:t>SDK</a:t>
            </a:r>
            <a:r>
              <a:rPr lang="zh-CN" altLang="en-US" dirty="0"/>
              <a:t>所在的磁盘路径名称中千万不要含有汉字符号</a:t>
            </a:r>
          </a:p>
          <a:p>
            <a:r>
              <a:rPr lang="zh-CN" altLang="en-US" dirty="0"/>
              <a:t>设置虚拟设备：点击“</a:t>
            </a:r>
            <a:r>
              <a:rPr lang="en-US" altLang="zh-CN" dirty="0"/>
              <a:t>AVD Manager”</a:t>
            </a:r>
            <a:r>
              <a:rPr lang="zh-CN" altLang="en-US" dirty="0"/>
              <a:t>，然后选择“创建虚拟设备”。选择要使用的设备类型、</a:t>
            </a:r>
            <a:r>
              <a:rPr lang="en-US" altLang="zh-CN" dirty="0"/>
              <a:t>Android </a:t>
            </a:r>
            <a:r>
              <a:rPr lang="zh-CN" altLang="en-US" dirty="0"/>
              <a:t>版本和模拟器配置，然后点击“创建 </a:t>
            </a:r>
            <a:r>
              <a:rPr lang="en-US" altLang="zh-CN" dirty="0"/>
              <a:t>AVD”</a:t>
            </a:r>
            <a:r>
              <a:rPr lang="zh-CN" altLang="en-US" dirty="0"/>
              <a:t>按钮。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89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89659-43CA-2B5A-323B-34E14901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创建一个新项目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F6052-9D33-6288-4B44-D61BE9711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/>
              <a:t>点击“新建项目”按钮。</a:t>
            </a:r>
          </a:p>
          <a:p>
            <a:r>
              <a:rPr lang="zh-CN" altLang="en-US" sz="1600" dirty="0"/>
              <a:t>选择要使用的项目模板（如“空活动”或“活动与布局”）。</a:t>
            </a:r>
          </a:p>
          <a:p>
            <a:r>
              <a:rPr lang="zh-CN" altLang="en-US" sz="1600" dirty="0"/>
              <a:t>填写项目详细信息，包括项目名称、包名、保存路径等。</a:t>
            </a:r>
          </a:p>
          <a:p>
            <a:r>
              <a:rPr lang="zh-CN" altLang="en-US" sz="1600" dirty="0"/>
              <a:t>点击“创建”按钮。</a:t>
            </a:r>
          </a:p>
          <a:p>
            <a:r>
              <a:rPr lang="zh-CN" altLang="en-US" sz="1600" dirty="0"/>
              <a:t>设计应用界面：</a:t>
            </a:r>
          </a:p>
          <a:p>
            <a:pPr lvl="1"/>
            <a:r>
              <a:rPr lang="zh-CN" altLang="en-US" sz="1400" dirty="0"/>
              <a:t>打开项目中的“</a:t>
            </a:r>
            <a:r>
              <a:rPr lang="en-US" altLang="zh-CN" sz="1400" dirty="0"/>
              <a:t>activity_main.xml”</a:t>
            </a:r>
            <a:r>
              <a:rPr lang="zh-CN" altLang="en-US" sz="1400" dirty="0"/>
              <a:t>文件。</a:t>
            </a:r>
          </a:p>
          <a:p>
            <a:pPr lvl="1"/>
            <a:r>
              <a:rPr lang="zh-CN" altLang="en-US" sz="1400" dirty="0"/>
              <a:t>在设计视图中拖放布局、控件和其他元素。</a:t>
            </a:r>
          </a:p>
          <a:p>
            <a:pPr lvl="1"/>
            <a:r>
              <a:rPr lang="zh-CN" altLang="en-US" sz="1400" dirty="0"/>
              <a:t>使用属性窗口更改控件的属性和样式。</a:t>
            </a:r>
          </a:p>
          <a:p>
            <a:pPr lvl="1"/>
            <a:r>
              <a:rPr lang="zh-CN" altLang="en-US" sz="1400" dirty="0"/>
              <a:t>保存更改。</a:t>
            </a:r>
          </a:p>
          <a:p>
            <a:r>
              <a:rPr lang="zh-CN" altLang="en-US" sz="1600" dirty="0"/>
              <a:t>编写 </a:t>
            </a:r>
            <a:r>
              <a:rPr lang="en-US" altLang="zh-CN" sz="1600" dirty="0"/>
              <a:t>Java </a:t>
            </a:r>
            <a:r>
              <a:rPr lang="zh-CN" altLang="en-US" sz="1600" dirty="0"/>
              <a:t>代码：</a:t>
            </a:r>
          </a:p>
          <a:p>
            <a:pPr lvl="1"/>
            <a:r>
              <a:rPr lang="zh-CN" altLang="en-US" sz="1400" dirty="0"/>
              <a:t>打开项目中的“</a:t>
            </a:r>
            <a:r>
              <a:rPr lang="en-US" altLang="zh-CN" sz="1400" dirty="0"/>
              <a:t>MainActivity.java”</a:t>
            </a:r>
            <a:r>
              <a:rPr lang="zh-CN" altLang="en-US" sz="1400" dirty="0"/>
              <a:t>文件。</a:t>
            </a:r>
          </a:p>
          <a:p>
            <a:pPr lvl="1"/>
            <a:r>
              <a:rPr lang="zh-CN" altLang="en-US" sz="1400" dirty="0"/>
              <a:t>编写 </a:t>
            </a:r>
            <a:r>
              <a:rPr lang="en-US" altLang="zh-CN" sz="1400" dirty="0"/>
              <a:t>Java </a:t>
            </a:r>
            <a:r>
              <a:rPr lang="zh-CN" altLang="en-US" sz="1400" dirty="0"/>
              <a:t>代码，实现您的应用逻辑。</a:t>
            </a:r>
          </a:p>
          <a:p>
            <a:pPr lvl="1"/>
            <a:r>
              <a:rPr lang="zh-CN" altLang="en-US" sz="1400" dirty="0"/>
              <a:t>使用快捷键（如“</a:t>
            </a:r>
            <a:r>
              <a:rPr lang="en-US" altLang="zh-CN" sz="1400" dirty="0"/>
              <a:t>Ctrl + S”</a:t>
            </a:r>
            <a:r>
              <a:rPr lang="zh-CN" altLang="en-US" sz="1400" dirty="0"/>
              <a:t>）保存更改。</a:t>
            </a:r>
          </a:p>
          <a:p>
            <a:r>
              <a:rPr lang="zh-CN" altLang="en-US" sz="1600" dirty="0"/>
              <a:t>运行和调试应用：</a:t>
            </a:r>
          </a:p>
          <a:p>
            <a:pPr lvl="1"/>
            <a:r>
              <a:rPr lang="zh-CN" altLang="en-US" sz="1400" dirty="0"/>
              <a:t>选择要运行的虚拟设备或连接的实际 </a:t>
            </a:r>
            <a:r>
              <a:rPr lang="en-US" altLang="zh-CN" sz="1400" dirty="0"/>
              <a:t>Android </a:t>
            </a:r>
            <a:r>
              <a:rPr lang="zh-CN" altLang="en-US" sz="1400" dirty="0"/>
              <a:t>设备。</a:t>
            </a:r>
          </a:p>
          <a:p>
            <a:pPr lvl="1"/>
            <a:r>
              <a:rPr lang="zh-CN" altLang="en-US" sz="1400" dirty="0"/>
              <a:t>点击“运行”按钮（或使用快捷键“</a:t>
            </a:r>
            <a:r>
              <a:rPr lang="en-US" altLang="zh-CN" sz="1400" dirty="0"/>
              <a:t>Shift + F10”</a:t>
            </a:r>
            <a:r>
              <a:rPr lang="zh-CN" altLang="en-US" sz="1400" dirty="0"/>
              <a:t>）。</a:t>
            </a:r>
          </a:p>
          <a:p>
            <a:pPr lvl="1"/>
            <a:r>
              <a:rPr lang="zh-CN" altLang="en-US" sz="1400" dirty="0"/>
              <a:t>在虚拟设备或实际设备上查看应用的运行情况。</a:t>
            </a:r>
          </a:p>
          <a:p>
            <a:pPr lvl="1"/>
            <a:r>
              <a:rPr lang="zh-CN" altLang="en-US" sz="1400" dirty="0"/>
              <a:t>调试应用，并使用断点、观察窗口等工具检查代码的执行情况。</a:t>
            </a:r>
          </a:p>
          <a:p>
            <a:pPr lvl="1"/>
            <a:endParaRPr lang="zh-CN" altLang="en-US" sz="14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080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60947-F3FB-E448-2CEA-FF55237B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EFCBF8-F8D1-2059-9681-F63BCBC9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如果在启动 </a:t>
            </a:r>
            <a:r>
              <a:rPr lang="en-US" altLang="zh-CN" sz="2800" dirty="0"/>
              <a:t>Android </a:t>
            </a:r>
            <a:r>
              <a:rPr lang="zh-CN" altLang="en-US" sz="2800" dirty="0"/>
              <a:t>模拟器时出现“</a:t>
            </a:r>
            <a:r>
              <a:rPr lang="en-US" altLang="zh-CN" sz="2800" dirty="0"/>
              <a:t>HAXM”</a:t>
            </a:r>
            <a:r>
              <a:rPr lang="zh-CN" altLang="en-US" sz="2800" dirty="0"/>
              <a:t>错误，可以尝试以下解决方案：</a:t>
            </a:r>
          </a:p>
          <a:p>
            <a:pPr lvl="1"/>
            <a:r>
              <a:rPr lang="zh-CN" altLang="en-US" sz="2400" dirty="0"/>
              <a:t>安装 </a:t>
            </a:r>
            <a:r>
              <a:rPr lang="en-US" altLang="zh-CN" sz="2400" dirty="0"/>
              <a:t>Intel HAXM</a:t>
            </a:r>
            <a:r>
              <a:rPr lang="zh-CN" altLang="en-US" sz="2400" dirty="0"/>
              <a:t>：请确保已安装 </a:t>
            </a:r>
            <a:r>
              <a:rPr lang="en-US" altLang="zh-CN" sz="2400" dirty="0"/>
              <a:t>Intel HAXM</a:t>
            </a:r>
            <a:r>
              <a:rPr lang="zh-CN" altLang="en-US" sz="2400" dirty="0"/>
              <a:t>，并已在 </a:t>
            </a:r>
            <a:r>
              <a:rPr lang="en-US" altLang="zh-CN" sz="2400" dirty="0"/>
              <a:t>Android Studio </a:t>
            </a:r>
            <a:r>
              <a:rPr lang="zh-CN" altLang="en-US" sz="2400" dirty="0"/>
              <a:t>中配置它。您可以在“</a:t>
            </a:r>
            <a:r>
              <a:rPr lang="en-US" altLang="zh-CN" sz="2400" dirty="0"/>
              <a:t>SDK Manager”</a:t>
            </a:r>
            <a:r>
              <a:rPr lang="zh-CN" altLang="en-US" sz="2400" dirty="0"/>
              <a:t>中选择安装 </a:t>
            </a:r>
            <a:r>
              <a:rPr lang="en-US" altLang="zh-CN" sz="2400" dirty="0"/>
              <a:t>Intel x86 Emulator Accelerator</a:t>
            </a:r>
            <a:r>
              <a:rPr lang="zh-CN" altLang="en-US" sz="2400" dirty="0"/>
              <a:t>（</a:t>
            </a:r>
            <a:r>
              <a:rPr lang="en-US" altLang="zh-CN" sz="2400" dirty="0"/>
              <a:t>HAXM installer</a:t>
            </a:r>
            <a:r>
              <a:rPr lang="zh-CN" altLang="en-US" sz="2400" dirty="0"/>
              <a:t>）。</a:t>
            </a:r>
          </a:p>
          <a:p>
            <a:pPr lvl="1"/>
            <a:r>
              <a:rPr lang="zh-CN" altLang="en-US" sz="2400" dirty="0"/>
              <a:t>启用 </a:t>
            </a:r>
            <a:r>
              <a:rPr lang="en-US" altLang="zh-CN" sz="2400" dirty="0"/>
              <a:t>VT-x</a:t>
            </a:r>
            <a:r>
              <a:rPr lang="zh-CN" altLang="en-US" sz="2400" dirty="0"/>
              <a:t>：确保您的电脑上的 </a:t>
            </a:r>
            <a:r>
              <a:rPr lang="en-US" altLang="zh-CN" sz="2400" dirty="0"/>
              <a:t>VT-x </a:t>
            </a:r>
            <a:r>
              <a:rPr lang="zh-CN" altLang="en-US" sz="2400" dirty="0"/>
              <a:t>技术已启用。您可以检查电脑的 </a:t>
            </a:r>
            <a:r>
              <a:rPr lang="en-US" altLang="zh-CN" sz="2400" dirty="0"/>
              <a:t>BIOS </a:t>
            </a:r>
            <a:r>
              <a:rPr lang="zh-CN" altLang="en-US" sz="2400" dirty="0"/>
              <a:t>设置，确保 </a:t>
            </a:r>
            <a:r>
              <a:rPr lang="en-US" altLang="zh-CN" sz="2400" dirty="0"/>
              <a:t>VT-x </a:t>
            </a:r>
            <a:r>
              <a:rPr lang="zh-CN" altLang="en-US" sz="2400" dirty="0"/>
              <a:t>已启用。</a:t>
            </a:r>
          </a:p>
          <a:p>
            <a:pPr lvl="1"/>
            <a:r>
              <a:rPr lang="zh-CN" altLang="en-US" sz="2400" dirty="0"/>
              <a:t>禁用 </a:t>
            </a:r>
            <a:r>
              <a:rPr lang="en-US" altLang="zh-CN" sz="2400" dirty="0"/>
              <a:t>Hyper-V</a:t>
            </a:r>
            <a:r>
              <a:rPr lang="zh-CN" altLang="en-US" sz="2400" dirty="0"/>
              <a:t>：如果您在 </a:t>
            </a:r>
            <a:r>
              <a:rPr lang="en-US" altLang="zh-CN" sz="2400" dirty="0"/>
              <a:t>Windows </a:t>
            </a:r>
            <a:r>
              <a:rPr lang="zh-CN" altLang="en-US" sz="2400" dirty="0"/>
              <a:t>上启用了 </a:t>
            </a:r>
            <a:r>
              <a:rPr lang="en-US" altLang="zh-CN" sz="2400" dirty="0"/>
              <a:t>Hyper-V</a:t>
            </a:r>
            <a:r>
              <a:rPr lang="zh-CN" altLang="en-US" sz="2400" dirty="0"/>
              <a:t>，则可能无法使用 </a:t>
            </a:r>
            <a:r>
              <a:rPr lang="en-US" altLang="zh-CN" sz="2400" dirty="0"/>
              <a:t>HAXM</a:t>
            </a:r>
            <a:r>
              <a:rPr lang="zh-CN" altLang="en-US" sz="2400" dirty="0"/>
              <a:t>。请确保已禁用 </a:t>
            </a:r>
            <a:r>
              <a:rPr lang="en-US" altLang="zh-CN" sz="2400" dirty="0"/>
              <a:t>Hyper-V</a:t>
            </a:r>
            <a:r>
              <a:rPr lang="zh-CN" altLang="en-US" sz="2400" dirty="0"/>
              <a:t>。</a:t>
            </a:r>
          </a:p>
          <a:p>
            <a:pPr lvl="1"/>
            <a:r>
              <a:rPr lang="zh-CN" altLang="en-US" sz="2400" dirty="0"/>
              <a:t>更新驱动程序：请确保已安装最新的驱动程序，并确保它们兼容您的系统。</a:t>
            </a:r>
          </a:p>
          <a:p>
            <a:pPr lvl="1"/>
            <a:r>
              <a:rPr lang="zh-CN" altLang="en-US" sz="2400" dirty="0"/>
              <a:t>重新安装 </a:t>
            </a:r>
            <a:r>
              <a:rPr lang="en-US" altLang="zh-CN" sz="2400" dirty="0"/>
              <a:t>Android Studio</a:t>
            </a:r>
            <a:r>
              <a:rPr lang="zh-CN" altLang="en-US" sz="2400" dirty="0"/>
              <a:t>：如果以上步骤都不能解决问题，请尝试重新安装 </a:t>
            </a:r>
            <a:r>
              <a:rPr lang="en-US" altLang="zh-CN" sz="2400" dirty="0"/>
              <a:t>Android Studio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3453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B3052-ED25-DB76-3682-0636B476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B72C5-2259-0638-95DE-8B6EDA7F9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如果在安装 </a:t>
            </a:r>
            <a:r>
              <a:rPr lang="en-US" altLang="zh-CN" sz="3600" dirty="0"/>
              <a:t>Intel x86 Emulator Accelerator</a:t>
            </a:r>
            <a:r>
              <a:rPr lang="zh-CN" altLang="en-US" sz="3600" dirty="0"/>
              <a:t>（</a:t>
            </a:r>
            <a:r>
              <a:rPr lang="en-US" altLang="zh-CN" sz="3600" dirty="0"/>
              <a:t>HAXM installer</a:t>
            </a:r>
            <a:r>
              <a:rPr lang="zh-CN" altLang="en-US" sz="3600" dirty="0"/>
              <a:t>）时出现错误，请尝试以下解决方案：</a:t>
            </a:r>
          </a:p>
          <a:p>
            <a:pPr lvl="1"/>
            <a:r>
              <a:rPr lang="zh-CN" altLang="en-US" sz="3200" dirty="0"/>
              <a:t>检查系统要求：请确保您的系统符合 </a:t>
            </a:r>
            <a:r>
              <a:rPr lang="en-US" altLang="zh-CN" sz="3200" dirty="0"/>
              <a:t>Intel HAXM </a:t>
            </a:r>
            <a:r>
              <a:rPr lang="zh-CN" altLang="en-US" sz="3200" dirty="0"/>
              <a:t>的系统要求，包括 </a:t>
            </a:r>
            <a:r>
              <a:rPr lang="en-US" altLang="zh-CN" sz="3200" dirty="0"/>
              <a:t>Intel </a:t>
            </a:r>
            <a:r>
              <a:rPr lang="zh-CN" altLang="en-US" sz="3200" dirty="0"/>
              <a:t>兼容 </a:t>
            </a:r>
            <a:r>
              <a:rPr lang="en-US" altLang="zh-CN" sz="3200" dirty="0"/>
              <a:t>CPU</a:t>
            </a:r>
            <a:r>
              <a:rPr lang="zh-CN" altLang="en-US" sz="3200" dirty="0"/>
              <a:t>、</a:t>
            </a:r>
            <a:r>
              <a:rPr lang="en-US" altLang="zh-CN" sz="3200" dirty="0"/>
              <a:t>64 </a:t>
            </a:r>
            <a:r>
              <a:rPr lang="zh-CN" altLang="en-US" sz="3200" dirty="0"/>
              <a:t>位操作系统等。</a:t>
            </a:r>
          </a:p>
          <a:p>
            <a:pPr lvl="1"/>
            <a:r>
              <a:rPr lang="zh-CN" altLang="en-US" sz="3200" dirty="0"/>
              <a:t>禁用 </a:t>
            </a:r>
            <a:r>
              <a:rPr lang="en-US" altLang="zh-CN" sz="3200" dirty="0"/>
              <a:t>Hyper-V</a:t>
            </a:r>
            <a:r>
              <a:rPr lang="zh-CN" altLang="en-US" sz="3200" dirty="0"/>
              <a:t>：如果您在 </a:t>
            </a:r>
            <a:r>
              <a:rPr lang="en-US" altLang="zh-CN" sz="3200" dirty="0"/>
              <a:t>Windows </a:t>
            </a:r>
            <a:r>
              <a:rPr lang="zh-CN" altLang="en-US" sz="3200" dirty="0"/>
              <a:t>上启用了 </a:t>
            </a:r>
            <a:r>
              <a:rPr lang="en-US" altLang="zh-CN" sz="3200" dirty="0"/>
              <a:t>Hyper-V</a:t>
            </a:r>
            <a:r>
              <a:rPr lang="zh-CN" altLang="en-US" sz="3200" dirty="0"/>
              <a:t>，则可能无法安装 </a:t>
            </a:r>
            <a:r>
              <a:rPr lang="en-US" altLang="zh-CN" sz="3200" dirty="0"/>
              <a:t>Intel HAXM</a:t>
            </a:r>
            <a:r>
              <a:rPr lang="zh-CN" altLang="en-US" sz="3200" dirty="0"/>
              <a:t>。请确保已禁用 </a:t>
            </a:r>
            <a:r>
              <a:rPr lang="en-US" altLang="zh-CN" sz="3200" dirty="0"/>
              <a:t>Hyper-V</a:t>
            </a:r>
            <a:r>
              <a:rPr lang="zh-CN" altLang="en-US" sz="3200" dirty="0"/>
              <a:t>。</a:t>
            </a:r>
          </a:p>
          <a:p>
            <a:pPr lvl="1"/>
            <a:r>
              <a:rPr lang="zh-CN" altLang="en-US" sz="3200" dirty="0"/>
              <a:t>禁用其他虚拟化技术：如果您正在使用其他虚拟化技术（例如 </a:t>
            </a:r>
            <a:r>
              <a:rPr lang="en-US" altLang="zh-CN" sz="3200" dirty="0"/>
              <a:t>VirtualBox</a:t>
            </a:r>
            <a:r>
              <a:rPr lang="zh-CN" altLang="en-US" sz="3200" dirty="0"/>
              <a:t>），请禁用它们，然后再安装 </a:t>
            </a:r>
            <a:r>
              <a:rPr lang="en-US" altLang="zh-CN" sz="3200" dirty="0"/>
              <a:t>Intel HAXM</a:t>
            </a:r>
            <a:r>
              <a:rPr lang="zh-CN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3815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5D0F5-6A8C-94E0-AF73-0E937660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44F501-95BB-3160-8580-5DE73DD1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禁用 </a:t>
            </a:r>
            <a:r>
              <a:rPr lang="en-US" altLang="zh-CN" dirty="0"/>
              <a:t>Hyper-V </a:t>
            </a:r>
            <a:r>
              <a:rPr lang="zh-CN" altLang="en-US" dirty="0"/>
              <a:t>的方法如下：</a:t>
            </a:r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Windows </a:t>
            </a:r>
            <a:r>
              <a:rPr lang="zh-CN" altLang="en-US" dirty="0"/>
              <a:t>开始菜单中，搜索“启用或关闭 </a:t>
            </a:r>
            <a:r>
              <a:rPr lang="en-US" altLang="zh-CN" dirty="0"/>
              <a:t>Windows </a:t>
            </a:r>
            <a:r>
              <a:rPr lang="zh-CN" altLang="en-US" dirty="0"/>
              <a:t>功能”。</a:t>
            </a:r>
          </a:p>
          <a:p>
            <a:pPr lvl="1"/>
            <a:r>
              <a:rPr lang="zh-CN" altLang="en-US" dirty="0"/>
              <a:t>在“启用或关闭 </a:t>
            </a:r>
            <a:r>
              <a:rPr lang="en-US" altLang="zh-CN" dirty="0"/>
              <a:t>Windows </a:t>
            </a:r>
            <a:r>
              <a:rPr lang="zh-CN" altLang="en-US" dirty="0"/>
              <a:t>功能”窗口中，取消选中“</a:t>
            </a:r>
            <a:r>
              <a:rPr lang="en-US" altLang="zh-CN" dirty="0"/>
              <a:t>Hyper-V”</a:t>
            </a:r>
            <a:r>
              <a:rPr lang="zh-CN" altLang="en-US" dirty="0"/>
              <a:t>复选框。</a:t>
            </a:r>
          </a:p>
          <a:p>
            <a:pPr lvl="1"/>
            <a:r>
              <a:rPr lang="zh-CN" altLang="en-US" dirty="0"/>
              <a:t>单击“确定”按钮。</a:t>
            </a:r>
          </a:p>
          <a:p>
            <a:pPr lvl="1"/>
            <a:r>
              <a:rPr lang="zh-CN" altLang="en-US" dirty="0"/>
              <a:t>重启计算机以使更改生效。</a:t>
            </a:r>
          </a:p>
          <a:p>
            <a:r>
              <a:rPr lang="zh-CN" altLang="en-US" dirty="0"/>
              <a:t>请注意，如果您正在使用 </a:t>
            </a:r>
            <a:r>
              <a:rPr lang="en-US" altLang="zh-CN" dirty="0"/>
              <a:t>Hyper-V </a:t>
            </a:r>
            <a:r>
              <a:rPr lang="zh-CN" altLang="en-US" dirty="0"/>
              <a:t>虚拟机，请勿禁用它，否则可能无法使用该虚拟机。</a:t>
            </a:r>
          </a:p>
        </p:txBody>
      </p:sp>
    </p:spTree>
    <p:extLst>
      <p:ext uri="{BB962C8B-B14F-4D97-AF65-F5344CB8AC3E}">
        <p14:creationId xmlns:p14="http://schemas.microsoft.com/office/powerpoint/2010/main" val="89643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908B8-C596-410A-86BE-794888BD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6" y="274638"/>
            <a:ext cx="10561674" cy="661027"/>
          </a:xfrm>
        </p:spPr>
        <p:txBody>
          <a:bodyPr/>
          <a:lstStyle/>
          <a:p>
            <a:pPr algn="l"/>
            <a:r>
              <a:rPr lang="zh-CN" altLang="en-US" b="1" dirty="0"/>
              <a:t>虚拟机的安装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D8EBE-B012-4129-AC50-8C138E2A4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Genymotion</a:t>
            </a:r>
            <a:r>
              <a:rPr lang="zh-CN" altLang="en-US" dirty="0"/>
              <a:t>的下载与安装</a:t>
            </a:r>
            <a:endParaRPr lang="en-US" altLang="zh-CN" dirty="0"/>
          </a:p>
          <a:p>
            <a:r>
              <a:rPr lang="zh-CN" altLang="en-US" dirty="0"/>
              <a:t>设置</a:t>
            </a:r>
            <a:r>
              <a:rPr lang="en-US" altLang="zh-CN" dirty="0" err="1"/>
              <a:t>Genymotion</a:t>
            </a:r>
            <a:r>
              <a:rPr lang="zh-CN" altLang="en-US" dirty="0"/>
              <a:t>的</a:t>
            </a:r>
            <a:r>
              <a:rPr lang="en-US" altLang="zh-CN" dirty="0"/>
              <a:t>ADB</a:t>
            </a:r>
          </a:p>
          <a:p>
            <a:r>
              <a:rPr lang="en-US" altLang="zh-CN" dirty="0"/>
              <a:t>BIOS</a:t>
            </a:r>
            <a:r>
              <a:rPr lang="zh-CN" altLang="en-US" dirty="0"/>
              <a:t>开启</a:t>
            </a:r>
            <a:r>
              <a:rPr lang="en-US" altLang="zh-CN" dirty="0"/>
              <a:t>VT</a:t>
            </a:r>
          </a:p>
          <a:p>
            <a:r>
              <a:rPr lang="en-US" altLang="zh-CN" dirty="0"/>
              <a:t>Android Studio</a:t>
            </a:r>
            <a:r>
              <a:rPr lang="zh-CN" altLang="en-US" dirty="0"/>
              <a:t>中安装</a:t>
            </a:r>
            <a:r>
              <a:rPr lang="en-US" altLang="zh-CN" dirty="0" err="1"/>
              <a:t>Genymotion</a:t>
            </a:r>
            <a:r>
              <a:rPr lang="zh-CN" altLang="en-US" dirty="0"/>
              <a:t>插件</a:t>
            </a:r>
          </a:p>
        </p:txBody>
      </p:sp>
    </p:spTree>
    <p:extLst>
      <p:ext uri="{BB962C8B-B14F-4D97-AF65-F5344CB8AC3E}">
        <p14:creationId xmlns:p14="http://schemas.microsoft.com/office/powerpoint/2010/main" val="13374588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第三章 通讯卫士模块"/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目录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henu1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幻灯片模板.potx" id="{291EBBA5-B32D-4B58-ABBA-EDF2ACD20109}" vid="{2A6FDA16-9F4E-486B-8D8A-360F72E8B98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幻灯片模板</Template>
  <TotalTime>93</TotalTime>
  <Words>740</Words>
  <Application>Microsoft Office PowerPoint</Application>
  <PresentationFormat>宽屏</PresentationFormat>
  <Paragraphs>73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楷体</vt:lpstr>
      <vt:lpstr>微软雅黑</vt:lpstr>
      <vt:lpstr>Arial</vt:lpstr>
      <vt:lpstr>Calibri</vt:lpstr>
      <vt:lpstr>Cambria Math</vt:lpstr>
      <vt:lpstr>Wingdings</vt:lpstr>
      <vt:lpstr>henu1</vt:lpstr>
      <vt:lpstr>PowerPoint 演示文稿</vt:lpstr>
      <vt:lpstr>PowerPoint 演示文稿</vt:lpstr>
      <vt:lpstr>安装 Android Studio</vt:lpstr>
      <vt:lpstr>配置 Android Studio</vt:lpstr>
      <vt:lpstr>创建一个新项目</vt:lpstr>
      <vt:lpstr>安装问题</vt:lpstr>
      <vt:lpstr>安装问题</vt:lpstr>
      <vt:lpstr>安装问题</vt:lpstr>
      <vt:lpstr>虚拟机的安装</vt:lpstr>
      <vt:lpstr>Android Gradle 插件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红涛 王</dc:creator>
  <cp:lastModifiedBy>王 红涛</cp:lastModifiedBy>
  <cp:revision>7</cp:revision>
  <dcterms:created xsi:type="dcterms:W3CDTF">2019-12-16T06:54:26Z</dcterms:created>
  <dcterms:modified xsi:type="dcterms:W3CDTF">2023-02-13T14:40:38Z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2052-11.1.0.9031</vt:lpwstr>
  </property>
</Properties>
</file>