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72" r:id="rId3"/>
    <p:sldId id="292" r:id="rId4"/>
    <p:sldId id="271" r:id="rId5"/>
    <p:sldId id="273" r:id="rId6"/>
    <p:sldId id="293" r:id="rId7"/>
    <p:sldId id="294" r:id="rId8"/>
    <p:sldId id="276" r:id="rId9"/>
    <p:sldId id="277" r:id="rId10"/>
    <p:sldId id="274" r:id="rId11"/>
    <p:sldId id="275" r:id="rId12"/>
    <p:sldId id="297" r:id="rId13"/>
    <p:sldId id="278" r:id="rId14"/>
    <p:sldId id="298" r:id="rId15"/>
    <p:sldId id="280" r:id="rId16"/>
    <p:sldId id="281" r:id="rId17"/>
    <p:sldId id="270"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autoAdjust="0"/>
  </p:normalViewPr>
  <p:slideViewPr>
    <p:cSldViewPr snapToGrid="0">
      <p:cViewPr varScale="1">
        <p:scale>
          <a:sx n="89" d="100"/>
          <a:sy n="89" d="100"/>
        </p:scale>
        <p:origin x="6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C3E678-96E7-42E8-A29D-85F5DDE923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a:defRPr/>
            </a:pPr>
            <a:endParaRPr lang="zh-CN" altLang="en-US"/>
          </a:p>
        </p:txBody>
      </p:sp>
      <p:sp>
        <p:nvSpPr>
          <p:cNvPr id="3" name="日期占位符 2">
            <a:extLst>
              <a:ext uri="{FF2B5EF4-FFF2-40B4-BE49-F238E27FC236}">
                <a16:creationId xmlns:a16="http://schemas.microsoft.com/office/drawing/2014/main" id="{C101B724-E71C-42AF-9C16-7086E447EC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a:defRPr/>
            </a:pPr>
            <a:fld id="{EC02F37C-A1D8-4651-96A9-9528BEDED741}" type="datetimeFigureOut">
              <a:rPr lang="zh-CN" altLang="en-US"/>
              <a:pPr>
                <a:defRPr/>
              </a:pPr>
              <a:t>2023/2/19</a:t>
            </a:fld>
            <a:endParaRPr lang="zh-CN" altLang="en-US">
              <a:latin typeface="Arial" panose="020B0604020202020204" pitchFamily="34" charset="0"/>
            </a:endParaRPr>
          </a:p>
        </p:txBody>
      </p:sp>
      <p:sp>
        <p:nvSpPr>
          <p:cNvPr id="2052" name="幻灯片图像占位符 3">
            <a:extLst>
              <a:ext uri="{FF2B5EF4-FFF2-40B4-BE49-F238E27FC236}">
                <a16:creationId xmlns:a16="http://schemas.microsoft.com/office/drawing/2014/main" id="{D0AFDA69-DC70-4ADF-8BFA-989A7FF37C90}"/>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a:extLst>
              <a:ext uri="{FF2B5EF4-FFF2-40B4-BE49-F238E27FC236}">
                <a16:creationId xmlns:a16="http://schemas.microsoft.com/office/drawing/2014/main" id="{F8A1B579-BEC7-4811-B860-675177752606}"/>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27F871D-DA35-492C-925D-BAEE35E9275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defRPr sz="1200" noProof="1"/>
            </a:lvl1pPr>
          </a:lstStyle>
          <a:p>
            <a:pPr>
              <a:defRPr/>
            </a:pPr>
            <a:endParaRPr lang="zh-CN" altLang="en-US"/>
          </a:p>
        </p:txBody>
      </p:sp>
      <p:sp>
        <p:nvSpPr>
          <p:cNvPr id="7" name="灯片编号占位符 6">
            <a:extLst>
              <a:ext uri="{FF2B5EF4-FFF2-40B4-BE49-F238E27FC236}">
                <a16:creationId xmlns:a16="http://schemas.microsoft.com/office/drawing/2014/main" id="{4721165F-6B76-4C28-87C7-415C7243E02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a:defRPr/>
            </a:pPr>
            <a:fld id="{8FE1186A-9C6B-4C08-BE03-E4219633597E}" type="slidenum">
              <a:rPr lang="zh-CN" altLang="en-US"/>
              <a:pPr>
                <a:defRPr/>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18FC5270-5849-4D11-AD33-21EC7E03CF3A}"/>
              </a:ext>
            </a:extLst>
          </p:cNvPr>
          <p:cNvSpPr>
            <a:spLocks noGrp="1" noRot="1" noChangeAspect="1" noChangeArrowheads="1" noTextEdit="1"/>
          </p:cNvSpPr>
          <p:nvPr>
            <p:ph type="sldImg" idx="4294967295"/>
          </p:nvPr>
        </p:nvSpPr>
        <p:spPr>
          <a:ln>
            <a:miter lim="800000"/>
          </a:ln>
        </p:spPr>
      </p:sp>
      <p:sp>
        <p:nvSpPr>
          <p:cNvPr id="4099" name="备注占位符 2">
            <a:extLst>
              <a:ext uri="{FF2B5EF4-FFF2-40B4-BE49-F238E27FC236}">
                <a16:creationId xmlns:a16="http://schemas.microsoft.com/office/drawing/2014/main" id="{BD449E4F-F44C-4FDC-90B9-328882AFC60A}"/>
              </a:ext>
            </a:extLst>
          </p:cNvPr>
          <p:cNvSpPr>
            <a:spLocks noGrp="1" noChangeArrowheads="1"/>
          </p:cNvSpPr>
          <p:nvPr>
            <p:ph type="body" idx="4294967295"/>
          </p:nvPr>
        </p:nvSpPr>
        <p:spPr/>
        <p:txBody>
          <a:bodyPr anchor="ctr"/>
          <a:lstStyle/>
          <a:p>
            <a:pPr eaLnBrk="1" hangingPunct="1"/>
            <a:endParaRPr lang="zh-CN" altLang="en-US"/>
          </a:p>
        </p:txBody>
      </p:sp>
      <p:sp>
        <p:nvSpPr>
          <p:cNvPr id="5123" name="灯片编号占位符 3">
            <a:extLst>
              <a:ext uri="{FF2B5EF4-FFF2-40B4-BE49-F238E27FC236}">
                <a16:creationId xmlns:a16="http://schemas.microsoft.com/office/drawing/2014/main" id="{A9FC9B37-757D-4645-BEDF-A8C2CA5F3623}"/>
              </a:ext>
            </a:extLst>
          </p:cNvPr>
          <p:cNvSpPr>
            <a:spLocks noGrp="1" noChangeArrowheads="1"/>
          </p:cNvSpPr>
          <p:nvPr>
            <p:ph type="sldNum" sz="quarter" idx="5"/>
          </p:nvPr>
        </p:nvSpPr>
        <p:spPr bwMode="auto">
          <a:xfrm>
            <a:off x="3884613" y="8685213"/>
            <a:ext cx="2971800" cy="457200"/>
          </a:xfrm>
        </p:spPr>
        <p:txBody>
          <a:bodyPr wrap="square" numCol="1" anchorCtr="0" compatLnSpc="1">
            <a:prstTxWarp prst="textNoShape">
              <a:avLst/>
            </a:prstTxWarp>
          </a:bodyPr>
          <a:lstStyle/>
          <a:p>
            <a:pPr fontAlgn="base">
              <a:defRPr/>
            </a:pPr>
            <a:fld id="{3D143DA5-BE7A-4B72-A663-21FFD99FDC21}" type="slidenum">
              <a:rPr lang="zh-CN" altLang="en-US"/>
              <a:pPr fontAlgn="base">
                <a:defRPr/>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85153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88828" y="274638"/>
            <a:ext cx="6904441" cy="650272"/>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316112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87972"/>
            <a:ext cx="2743200" cy="5138191"/>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020726" y="987972"/>
            <a:ext cx="7615274" cy="5138191"/>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7433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99460" y="274638"/>
            <a:ext cx="6904319" cy="671293"/>
          </a:xfrm>
          <a:prstGeom prst="rect">
            <a:avLst/>
          </a:prstGeom>
        </p:spPr>
        <p:txBody>
          <a:bodyPr/>
          <a:lstStyle/>
          <a:p>
            <a:r>
              <a:rPr lang="zh-CN" altLang="en-US" noProof="1"/>
              <a:t>单击此处编辑母版标题样式</a:t>
            </a:r>
          </a:p>
        </p:txBody>
      </p:sp>
      <p:sp>
        <p:nvSpPr>
          <p:cNvPr id="3" name="SmartArt 占位符 2"/>
          <p:cNvSpPr>
            <a:spLocks noGrp="1"/>
          </p:cNvSpPr>
          <p:nvPr>
            <p:ph type="pic" idx="1"/>
          </p:nvPr>
        </p:nvSpPr>
        <p:spPr>
          <a:xfrm>
            <a:off x="609600" y="1600200"/>
            <a:ext cx="10972800" cy="4525963"/>
          </a:xfrm>
          <a:prstGeom prst="rect">
            <a:avLst/>
          </a:prstGeom>
        </p:spPr>
        <p:txBody>
          <a:bodyPr/>
          <a:lstStyle/>
          <a:p>
            <a:pPr lvl="0"/>
            <a:r>
              <a:rPr lang="zh-CN" altLang="en-US" noProof="0"/>
              <a:t>单击图标添加图片</a:t>
            </a:r>
          </a:p>
        </p:txBody>
      </p:sp>
    </p:spTree>
    <p:extLst>
      <p:ext uri="{BB962C8B-B14F-4D97-AF65-F5344CB8AC3E}">
        <p14:creationId xmlns:p14="http://schemas.microsoft.com/office/powerpoint/2010/main" val="3933485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9460" y="274638"/>
            <a:ext cx="6904319" cy="671293"/>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09600" y="1600200"/>
            <a:ext cx="10972800" cy="4525963"/>
          </a:xfrm>
          <a:prstGeom prst="rect">
            <a:avLst/>
          </a:prstGeom>
        </p:spPr>
        <p:txBody>
          <a:bodyPr/>
          <a:lstStyle/>
          <a:p>
            <a:pPr lvl="0"/>
            <a:r>
              <a:rPr lang="zh-CN" altLang="en-US" noProof="0"/>
              <a:t>单击图标添加表格</a:t>
            </a:r>
          </a:p>
        </p:txBody>
      </p:sp>
    </p:spTree>
    <p:extLst>
      <p:ext uri="{BB962C8B-B14F-4D97-AF65-F5344CB8AC3E}">
        <p14:creationId xmlns:p14="http://schemas.microsoft.com/office/powerpoint/2010/main" val="311727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20726" y="274638"/>
            <a:ext cx="6977646" cy="692314"/>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74601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81219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3888" y="274638"/>
            <a:ext cx="6956015" cy="660783"/>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01691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31358" y="274638"/>
            <a:ext cx="7030076" cy="639762"/>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08252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20726" y="274638"/>
            <a:ext cx="6914584" cy="660783"/>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234297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34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88828" y="273050"/>
            <a:ext cx="3541131" cy="693902"/>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09600" y="966952"/>
            <a:ext cx="4011084" cy="515921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8976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83969"/>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969169"/>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672131"/>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4700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图片 1">
            <a:extLst>
              <a:ext uri="{FF2B5EF4-FFF2-40B4-BE49-F238E27FC236}">
                <a16:creationId xmlns:a16="http://schemas.microsoft.com/office/drawing/2014/main" id="{FC662A6E-C247-4196-B5BF-5EC79B19A9A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696635" y="0"/>
            <a:ext cx="22812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6728BC6-D71D-48CF-AC15-E63CE62B6A5B}"/>
              </a:ext>
            </a:extLst>
          </p:cNvPr>
          <p:cNvPicPr>
            <a:picLocks noChangeAspect="1"/>
          </p:cNvPicPr>
          <p:nvPr userDrawn="1"/>
        </p:nvPicPr>
        <p:blipFill>
          <a:blip r:embed="rId17"/>
          <a:stretch>
            <a:fillRect/>
          </a:stretch>
        </p:blipFill>
        <p:spPr>
          <a:xfrm>
            <a:off x="0" y="0"/>
            <a:ext cx="969348" cy="9693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3DF9C0C3-FDA3-4233-AFEF-50BBB551BEE7}"/>
              </a:ext>
            </a:extLst>
          </p:cNvPr>
          <p:cNvSpPr txBox="1"/>
          <p:nvPr/>
        </p:nvSpPr>
        <p:spPr>
          <a:xfrm>
            <a:off x="111125" y="1595438"/>
            <a:ext cx="5827236" cy="768415"/>
          </a:xfrm>
          <a:prstGeom prst="rect">
            <a:avLst/>
          </a:prstGeom>
          <a:noFill/>
          <a:ln w="9525">
            <a:noFill/>
          </a:ln>
        </p:spPr>
        <p:txBody>
          <a:bodyPr wrap="none">
            <a:spAutoFit/>
          </a:bodyPr>
          <a:lstStyle/>
          <a:p>
            <a:pPr eaLnBrk="1" fontAlgn="auto" hangingPunct="1">
              <a:lnSpc>
                <a:spcPct val="120000"/>
              </a:lnSpc>
              <a:buFont typeface="Arial" panose="020B0604020202020204" pitchFamily="34" charset="0"/>
              <a:buNone/>
              <a:defRPr/>
            </a:pPr>
            <a:r>
              <a:rPr lang="zh-CN" altLang="en-US" sz="4000" b="1" noProof="1">
                <a:solidFill>
                  <a:schemeClr val="accent5">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移动互联网应用开发技术</a:t>
            </a:r>
          </a:p>
        </p:txBody>
      </p:sp>
      <p:sp>
        <p:nvSpPr>
          <p:cNvPr id="6" name="TextBox 13">
            <a:extLst>
              <a:ext uri="{FF2B5EF4-FFF2-40B4-BE49-F238E27FC236}">
                <a16:creationId xmlns:a16="http://schemas.microsoft.com/office/drawing/2014/main" id="{695CEE9B-438F-4FEE-B81B-81CDFA061905}"/>
              </a:ext>
            </a:extLst>
          </p:cNvPr>
          <p:cNvSpPr>
            <a:spLocks noChangeArrowheads="1"/>
          </p:cNvSpPr>
          <p:nvPr/>
        </p:nvSpPr>
        <p:spPr bwMode="auto">
          <a:xfrm>
            <a:off x="5245100" y="2947988"/>
            <a:ext cx="445452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dirty="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河南大学软件学院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C350D-80D6-4BF7-9360-377F416E30F5}"/>
              </a:ext>
            </a:extLst>
          </p:cNvPr>
          <p:cNvSpPr>
            <a:spLocks noGrp="1"/>
          </p:cNvSpPr>
          <p:nvPr>
            <p:ph type="title"/>
          </p:nvPr>
        </p:nvSpPr>
        <p:spPr/>
        <p:txBody>
          <a:bodyPr/>
          <a:lstStyle/>
          <a:p>
            <a:pPr algn="l"/>
            <a:r>
              <a:rPr lang="en-US" altLang="zh-CN" dirty="0"/>
              <a:t>Android </a:t>
            </a:r>
            <a:r>
              <a:rPr lang="zh-CN" altLang="en-US" dirty="0"/>
              <a:t>应用清单文件</a:t>
            </a:r>
          </a:p>
        </p:txBody>
      </p:sp>
      <p:sp>
        <p:nvSpPr>
          <p:cNvPr id="3" name="内容占位符 2">
            <a:extLst>
              <a:ext uri="{FF2B5EF4-FFF2-40B4-BE49-F238E27FC236}">
                <a16:creationId xmlns:a16="http://schemas.microsoft.com/office/drawing/2014/main" id="{79C0EDEE-57CE-4228-A8AB-118F833A20E4}"/>
              </a:ext>
            </a:extLst>
          </p:cNvPr>
          <p:cNvSpPr>
            <a:spLocks noGrp="1"/>
          </p:cNvSpPr>
          <p:nvPr>
            <p:ph idx="1"/>
          </p:nvPr>
        </p:nvSpPr>
        <p:spPr>
          <a:xfrm>
            <a:off x="609600" y="1166018"/>
            <a:ext cx="10972800" cy="4525963"/>
          </a:xfrm>
        </p:spPr>
        <p:txBody>
          <a:bodyPr/>
          <a:lstStyle/>
          <a:p>
            <a:r>
              <a:rPr lang="zh-CN" altLang="en-US" sz="2400" b="1" dirty="0"/>
              <a:t>在 </a:t>
            </a:r>
            <a:r>
              <a:rPr lang="en-US" altLang="zh-CN" sz="2400" b="1" dirty="0"/>
              <a:t>Android </a:t>
            </a:r>
            <a:r>
              <a:rPr lang="zh-CN" altLang="en-US" sz="2400" b="1" dirty="0"/>
              <a:t>系统启动应用组件之前，系统必须通过读取应用的 </a:t>
            </a:r>
            <a:r>
              <a:rPr lang="en-US" altLang="zh-CN" sz="2400" b="1" dirty="0"/>
              <a:t>AndroidManifest.xml </a:t>
            </a:r>
            <a:r>
              <a:rPr lang="zh-CN" altLang="en-US" sz="2400" b="1" dirty="0"/>
              <a:t>文件（“清单”文件）确认组件存在。 您的应用必须在此文件中声明其所有组件，该文件必须位于应用项目目录的根目录中。</a:t>
            </a:r>
          </a:p>
          <a:p>
            <a:r>
              <a:rPr lang="zh-CN" altLang="en-US" sz="2400" b="1" dirty="0"/>
              <a:t>除了声明应用的组件外，清单文件还有许多其他作用，如：</a:t>
            </a:r>
          </a:p>
          <a:p>
            <a:pPr lvl="1"/>
            <a:r>
              <a:rPr lang="zh-CN" altLang="en-US" sz="2000" b="1" dirty="0"/>
              <a:t>确定应用需要的任何用户权限，如互联网访问权限或对用户联系人的读取权限</a:t>
            </a:r>
          </a:p>
          <a:p>
            <a:pPr lvl="1"/>
            <a:r>
              <a:rPr lang="zh-CN" altLang="en-US" sz="2000" b="1" dirty="0"/>
              <a:t>根据应用使用的 </a:t>
            </a:r>
            <a:r>
              <a:rPr lang="en-US" altLang="zh-CN" sz="2000" b="1" dirty="0"/>
              <a:t>API</a:t>
            </a:r>
            <a:r>
              <a:rPr lang="zh-CN" altLang="en-US" sz="2000" b="1" dirty="0"/>
              <a:t>，声明应用所需的最低 </a:t>
            </a:r>
            <a:r>
              <a:rPr lang="en-US" altLang="zh-CN" sz="2000" b="1" dirty="0"/>
              <a:t>API </a:t>
            </a:r>
            <a:r>
              <a:rPr lang="zh-CN" altLang="en-US" sz="2000" b="1" dirty="0"/>
              <a:t>级别</a:t>
            </a:r>
          </a:p>
          <a:p>
            <a:pPr lvl="1"/>
            <a:r>
              <a:rPr lang="zh-CN" altLang="en-US" sz="2000" b="1" dirty="0"/>
              <a:t>声明应用使用或需要的硬件和软件功能，如相机、蓝牙服务或多点触摸屏幕</a:t>
            </a:r>
          </a:p>
          <a:p>
            <a:pPr lvl="1"/>
            <a:r>
              <a:rPr lang="zh-CN" altLang="en-US" sz="2000" b="1" dirty="0"/>
              <a:t>应用需要链接的 </a:t>
            </a:r>
            <a:r>
              <a:rPr lang="en-US" altLang="zh-CN" sz="2000" b="1" dirty="0"/>
              <a:t>API </a:t>
            </a:r>
            <a:r>
              <a:rPr lang="zh-CN" altLang="en-US" sz="2000" b="1" dirty="0"/>
              <a:t>库（</a:t>
            </a:r>
            <a:r>
              <a:rPr lang="en-US" altLang="zh-CN" sz="2000" b="1" dirty="0"/>
              <a:t>Android </a:t>
            </a:r>
            <a:r>
              <a:rPr lang="zh-CN" altLang="en-US" sz="2000" b="1" dirty="0"/>
              <a:t>框架 </a:t>
            </a:r>
            <a:r>
              <a:rPr lang="en-US" altLang="zh-CN" sz="2000" b="1" dirty="0"/>
              <a:t>API </a:t>
            </a:r>
            <a:r>
              <a:rPr lang="zh-CN" altLang="en-US" sz="2000" b="1" dirty="0"/>
              <a:t>除外），如 </a:t>
            </a:r>
            <a:r>
              <a:rPr lang="en-US" altLang="zh-CN" sz="2000" b="1" dirty="0"/>
              <a:t>Google </a:t>
            </a:r>
            <a:r>
              <a:rPr lang="zh-CN" altLang="en-US" sz="2000" b="1" dirty="0"/>
              <a:t>地图库</a:t>
            </a:r>
          </a:p>
          <a:p>
            <a:pPr lvl="1"/>
            <a:r>
              <a:rPr lang="zh-CN" altLang="en-US" sz="2000" b="1" dirty="0"/>
              <a:t>其他功能</a:t>
            </a:r>
            <a:endParaRPr lang="zh-CN" altLang="en-US" sz="2000" dirty="0"/>
          </a:p>
        </p:txBody>
      </p:sp>
    </p:spTree>
    <p:extLst>
      <p:ext uri="{BB962C8B-B14F-4D97-AF65-F5344CB8AC3E}">
        <p14:creationId xmlns:p14="http://schemas.microsoft.com/office/powerpoint/2010/main" val="48471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9192C-FB45-4B16-B501-5CC20303E92D}"/>
              </a:ext>
            </a:extLst>
          </p:cNvPr>
          <p:cNvSpPr>
            <a:spLocks noGrp="1"/>
          </p:cNvSpPr>
          <p:nvPr>
            <p:ph type="title"/>
          </p:nvPr>
        </p:nvSpPr>
        <p:spPr/>
        <p:txBody>
          <a:bodyPr/>
          <a:lstStyle/>
          <a:p>
            <a:pPr algn="l"/>
            <a:r>
              <a:rPr lang="en-US" altLang="zh-CN" dirty="0"/>
              <a:t>Android </a:t>
            </a:r>
            <a:r>
              <a:rPr lang="zh-CN" altLang="en-US" dirty="0"/>
              <a:t>应用基础知识</a:t>
            </a:r>
          </a:p>
        </p:txBody>
      </p:sp>
      <p:sp>
        <p:nvSpPr>
          <p:cNvPr id="3" name="内容占位符 2">
            <a:extLst>
              <a:ext uri="{FF2B5EF4-FFF2-40B4-BE49-F238E27FC236}">
                <a16:creationId xmlns:a16="http://schemas.microsoft.com/office/drawing/2014/main" id="{CAC53FC0-59F2-47A7-A653-8D77C51F058E}"/>
              </a:ext>
            </a:extLst>
          </p:cNvPr>
          <p:cNvSpPr>
            <a:spLocks noGrp="1"/>
          </p:cNvSpPr>
          <p:nvPr>
            <p:ph idx="1"/>
          </p:nvPr>
        </p:nvSpPr>
        <p:spPr/>
        <p:txBody>
          <a:bodyPr/>
          <a:lstStyle/>
          <a:p>
            <a:r>
              <a:rPr lang="zh-CN" altLang="en-US" b="1" dirty="0"/>
              <a:t>应用资源</a:t>
            </a:r>
          </a:p>
          <a:p>
            <a:pPr lvl="1"/>
            <a:r>
              <a:rPr lang="en-US" altLang="zh-CN" dirty="0"/>
              <a:t>Android </a:t>
            </a:r>
            <a:r>
              <a:rPr lang="zh-CN" altLang="en-US" dirty="0"/>
              <a:t>应用并非只包含代码 </a:t>
            </a:r>
            <a:r>
              <a:rPr lang="en-US" altLang="zh-CN" dirty="0"/>
              <a:t>— </a:t>
            </a:r>
            <a:r>
              <a:rPr lang="zh-CN" altLang="en-US" dirty="0"/>
              <a:t>它还需要与源代码分离的资源，如图像、音频文件以及任何与应用的视觉呈现有关的内容。  </a:t>
            </a:r>
            <a:r>
              <a:rPr lang="en-US" altLang="zh-CN" dirty="0"/>
              <a:t>Android </a:t>
            </a:r>
            <a:r>
              <a:rPr lang="zh-CN" altLang="en-US" dirty="0"/>
              <a:t>项目中包括的每一项资源，</a:t>
            </a:r>
            <a:r>
              <a:rPr lang="en-US" altLang="zh-CN" dirty="0"/>
              <a:t>SDK </a:t>
            </a:r>
            <a:r>
              <a:rPr lang="zh-CN" altLang="en-US" dirty="0"/>
              <a:t>构建工具都会定义一个唯一的整型 </a:t>
            </a:r>
            <a:r>
              <a:rPr lang="en-US" altLang="zh-CN" dirty="0"/>
              <a:t>ID</a:t>
            </a:r>
            <a:r>
              <a:rPr lang="zh-CN" altLang="en-US" dirty="0"/>
              <a:t>，可以利用它来引用应用代码或 </a:t>
            </a:r>
            <a:r>
              <a:rPr lang="en-US" altLang="zh-CN" dirty="0"/>
              <a:t>XML </a:t>
            </a:r>
            <a:r>
              <a:rPr lang="zh-CN" altLang="en-US" dirty="0"/>
              <a:t>中定义的其他资源中的资源。 例如，如果应用包含一个名为 </a:t>
            </a:r>
            <a:r>
              <a:rPr lang="en-US" altLang="zh-CN" dirty="0"/>
              <a:t>logo.png </a:t>
            </a:r>
            <a:r>
              <a:rPr lang="zh-CN" altLang="en-US" dirty="0"/>
              <a:t>的图像文件（保存在 </a:t>
            </a:r>
            <a:r>
              <a:rPr lang="en-US" altLang="zh-CN" dirty="0"/>
              <a:t>res/drawable/ </a:t>
            </a:r>
            <a:r>
              <a:rPr lang="zh-CN" altLang="en-US" dirty="0"/>
              <a:t>目录中），则 </a:t>
            </a:r>
            <a:r>
              <a:rPr lang="en-US" altLang="zh-CN" dirty="0"/>
              <a:t>SDK </a:t>
            </a:r>
            <a:r>
              <a:rPr lang="zh-CN" altLang="en-US" dirty="0"/>
              <a:t>工具会生成一个名为 </a:t>
            </a:r>
            <a:r>
              <a:rPr lang="en-US" altLang="zh-CN" dirty="0" err="1"/>
              <a:t>R.drawable.logo</a:t>
            </a:r>
            <a:r>
              <a:rPr lang="en-US" altLang="zh-CN" dirty="0"/>
              <a:t> </a:t>
            </a:r>
            <a:r>
              <a:rPr lang="zh-CN" altLang="en-US" dirty="0"/>
              <a:t>的资源 </a:t>
            </a:r>
            <a:r>
              <a:rPr lang="en-US" altLang="zh-CN" dirty="0"/>
              <a:t>ID</a:t>
            </a:r>
            <a:r>
              <a:rPr lang="zh-CN" altLang="en-US" dirty="0"/>
              <a:t>，可以利用它来引用该图像并将其插入用户界面。这里</a:t>
            </a:r>
            <a:r>
              <a:rPr lang="en-US" altLang="zh-CN" dirty="0"/>
              <a:t>R</a:t>
            </a:r>
            <a:r>
              <a:rPr lang="zh-CN" altLang="en-US" dirty="0"/>
              <a:t>是系统自动生成的一个类，程序员不能修改此类中的内容。</a:t>
            </a:r>
          </a:p>
        </p:txBody>
      </p:sp>
    </p:spTree>
    <p:extLst>
      <p:ext uri="{BB962C8B-B14F-4D97-AF65-F5344CB8AC3E}">
        <p14:creationId xmlns:p14="http://schemas.microsoft.com/office/powerpoint/2010/main" val="180485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932A3-3A0B-96B0-7823-5374184E1AB3}"/>
              </a:ext>
            </a:extLst>
          </p:cNvPr>
          <p:cNvSpPr>
            <a:spLocks noGrp="1"/>
          </p:cNvSpPr>
          <p:nvPr>
            <p:ph type="title"/>
          </p:nvPr>
        </p:nvSpPr>
        <p:spPr/>
        <p:txBody>
          <a:bodyPr/>
          <a:lstStyle/>
          <a:p>
            <a:pPr algn="l"/>
            <a:r>
              <a:rPr lang="zh-CN" altLang="en-US" dirty="0"/>
              <a:t>编译和运行</a:t>
            </a:r>
          </a:p>
        </p:txBody>
      </p:sp>
      <p:sp>
        <p:nvSpPr>
          <p:cNvPr id="3" name="内容占位符 2">
            <a:extLst>
              <a:ext uri="{FF2B5EF4-FFF2-40B4-BE49-F238E27FC236}">
                <a16:creationId xmlns:a16="http://schemas.microsoft.com/office/drawing/2014/main" id="{3E6BB70D-88B6-7A71-C8B8-92AAB8CE8A3F}"/>
              </a:ext>
            </a:extLst>
          </p:cNvPr>
          <p:cNvSpPr>
            <a:spLocks noGrp="1"/>
          </p:cNvSpPr>
          <p:nvPr>
            <p:ph idx="1"/>
          </p:nvPr>
        </p:nvSpPr>
        <p:spPr/>
        <p:txBody>
          <a:bodyPr/>
          <a:lstStyle/>
          <a:p>
            <a:r>
              <a:rPr lang="zh-CN" altLang="en-US" sz="2800" dirty="0"/>
              <a:t>在真实设备上运行</a:t>
            </a:r>
            <a:endParaRPr lang="en-US" altLang="zh-CN" sz="2800" dirty="0"/>
          </a:p>
          <a:p>
            <a:pPr marL="914400" lvl="1" indent="-457200">
              <a:buFont typeface="+mj-lt"/>
              <a:buAutoNum type="arabicPeriod"/>
            </a:pPr>
            <a:r>
              <a:rPr lang="zh-CN" altLang="en-US" sz="1800" dirty="0"/>
              <a:t>使用一根 </a:t>
            </a:r>
            <a:r>
              <a:rPr lang="en-US" altLang="zh-CN" sz="1800" dirty="0"/>
              <a:t>USB </a:t>
            </a:r>
            <a:r>
              <a:rPr lang="zh-CN" altLang="en-US" sz="1800" dirty="0"/>
              <a:t>电缆将您的设备连接到您的开发机器。如果您是在 </a:t>
            </a:r>
            <a:r>
              <a:rPr lang="en-US" altLang="zh-CN" sz="1800" dirty="0"/>
              <a:t>Windows </a:t>
            </a:r>
            <a:r>
              <a:rPr lang="zh-CN" altLang="en-US" sz="1800" dirty="0"/>
              <a:t>上开发，可能需要为您的设备安装相应的</a:t>
            </a:r>
            <a:r>
              <a:rPr lang="en-US" altLang="zh-CN" sz="1800" dirty="0"/>
              <a:t>USB </a:t>
            </a:r>
            <a:r>
              <a:rPr lang="zh-CN" altLang="en-US" sz="1800" dirty="0"/>
              <a:t>驱动程序。</a:t>
            </a:r>
          </a:p>
          <a:p>
            <a:pPr marL="914400" lvl="1" indent="-457200">
              <a:buFont typeface="+mj-lt"/>
              <a:buAutoNum type="arabicPeriod"/>
            </a:pPr>
            <a:r>
              <a:rPr lang="zh-CN" altLang="en-US" sz="1800" dirty="0"/>
              <a:t>在搭载 </a:t>
            </a:r>
            <a:r>
              <a:rPr lang="en-US" altLang="zh-CN" sz="1800" dirty="0"/>
              <a:t>Android 4.2 </a:t>
            </a:r>
            <a:r>
              <a:rPr lang="zh-CN" altLang="en-US" sz="1800" dirty="0"/>
              <a:t>及更高版本的设备上，“开发者选项”屏幕默认情况下处于隐藏状态。如需将其显示出来，请依次转到 </a:t>
            </a:r>
            <a:r>
              <a:rPr lang="zh-CN" altLang="en-US" sz="1800" b="1" dirty="0"/>
              <a:t>设置 </a:t>
            </a:r>
            <a:r>
              <a:rPr lang="en-US" altLang="zh-CN" sz="1800" b="1" dirty="0"/>
              <a:t>&gt; </a:t>
            </a:r>
            <a:r>
              <a:rPr lang="zh-CN" altLang="en-US" sz="1800" b="1" dirty="0"/>
              <a:t>关于手机 </a:t>
            </a:r>
            <a:r>
              <a:rPr lang="zh-CN" altLang="en-US" sz="1800" dirty="0"/>
              <a:t>，然后点按 </a:t>
            </a:r>
            <a:r>
              <a:rPr lang="zh-CN" altLang="en-US" sz="1800" b="1" dirty="0"/>
              <a:t>版本号 </a:t>
            </a:r>
            <a:r>
              <a:rPr lang="zh-CN" altLang="en-US" sz="1800" dirty="0"/>
              <a:t>七次。返回上一屏幕，在底部可以找到开发者选项。</a:t>
            </a:r>
          </a:p>
          <a:p>
            <a:pPr marL="914400" lvl="1" indent="-457200">
              <a:buFont typeface="+mj-lt"/>
              <a:buAutoNum type="arabicPeriod"/>
            </a:pPr>
            <a:r>
              <a:rPr lang="zh-CN" altLang="en-US" sz="1800" dirty="0"/>
              <a:t>在某些设备上，“开发者选项”屏幕所在的位置或命名方式可能有所不同。</a:t>
            </a:r>
            <a:endParaRPr lang="en-US" altLang="zh-CN" sz="1800" dirty="0"/>
          </a:p>
          <a:p>
            <a:pPr marL="914400" lvl="1" indent="-457200">
              <a:buFont typeface="+mj-lt"/>
              <a:buAutoNum type="arabicPeriod"/>
            </a:pPr>
            <a:r>
              <a:rPr lang="zh-CN" altLang="en-US" sz="1800" dirty="0"/>
              <a:t>按照以下步骤操作，在 </a:t>
            </a:r>
            <a:r>
              <a:rPr lang="en-US" altLang="zh-CN" sz="1800" dirty="0"/>
              <a:t>Developer options </a:t>
            </a:r>
            <a:r>
              <a:rPr lang="zh-CN" altLang="en-US" sz="1800" dirty="0"/>
              <a:t>中启用 </a:t>
            </a:r>
            <a:r>
              <a:rPr lang="en-US" altLang="zh-CN" sz="1800" dirty="0"/>
              <a:t>USB debugging</a:t>
            </a:r>
            <a:r>
              <a:rPr lang="zh-CN" altLang="en-US" sz="2000" dirty="0"/>
              <a:t>。</a:t>
            </a:r>
            <a:r>
              <a:rPr lang="zh-CN" altLang="en-US" sz="1800" dirty="0"/>
              <a:t>首先，您必须启用开发者选项：</a:t>
            </a:r>
          </a:p>
          <a:p>
            <a:pPr marL="1314450" lvl="2" indent="-457200">
              <a:buFont typeface="+mj-lt"/>
              <a:buAutoNum type="arabicPeriod"/>
            </a:pPr>
            <a:r>
              <a:rPr lang="zh-CN" altLang="en-US" sz="1400" dirty="0"/>
              <a:t>打开 </a:t>
            </a:r>
            <a:r>
              <a:rPr lang="en-US" altLang="zh-CN" sz="1400" dirty="0"/>
              <a:t>Settings </a:t>
            </a:r>
            <a:r>
              <a:rPr lang="zh-CN" altLang="en-US" sz="1400" dirty="0"/>
              <a:t>应用。</a:t>
            </a:r>
          </a:p>
          <a:p>
            <a:pPr marL="1314450" lvl="2" indent="-457200">
              <a:buFont typeface="+mj-lt"/>
              <a:buAutoNum type="arabicPeriod"/>
            </a:pPr>
            <a:r>
              <a:rPr lang="zh-CN" altLang="en-US" sz="1400" dirty="0"/>
              <a:t>（仅在 </a:t>
            </a:r>
            <a:r>
              <a:rPr lang="en-US" altLang="zh-CN" sz="1400" dirty="0"/>
              <a:t>Android 8.0 </a:t>
            </a:r>
            <a:r>
              <a:rPr lang="zh-CN" altLang="en-US" sz="1400" dirty="0"/>
              <a:t>或更高版本上）选择 </a:t>
            </a:r>
            <a:r>
              <a:rPr lang="en-US" altLang="zh-CN" sz="1400" dirty="0"/>
              <a:t>System</a:t>
            </a:r>
            <a:r>
              <a:rPr lang="zh-CN" altLang="en-US" sz="1400" dirty="0"/>
              <a:t>。</a:t>
            </a:r>
          </a:p>
          <a:p>
            <a:pPr marL="1314450" lvl="2" indent="-457200">
              <a:buFont typeface="+mj-lt"/>
              <a:buAutoNum type="arabicPeriod"/>
            </a:pPr>
            <a:r>
              <a:rPr lang="zh-CN" altLang="en-US" sz="1400" dirty="0"/>
              <a:t>滚动到底部，然后选择 </a:t>
            </a:r>
            <a:r>
              <a:rPr lang="en-US" altLang="zh-CN" sz="1400" dirty="0"/>
              <a:t>About phone</a:t>
            </a:r>
            <a:r>
              <a:rPr lang="zh-CN" altLang="en-US" sz="1400" dirty="0"/>
              <a:t>。</a:t>
            </a:r>
          </a:p>
          <a:p>
            <a:pPr marL="1314450" lvl="2" indent="-457200">
              <a:buFont typeface="+mj-lt"/>
              <a:buAutoNum type="arabicPeriod"/>
            </a:pPr>
            <a:r>
              <a:rPr lang="zh-CN" altLang="en-US" sz="1400" dirty="0"/>
              <a:t>滚动到底部，点按 </a:t>
            </a:r>
            <a:r>
              <a:rPr lang="en-US" altLang="zh-CN" sz="1400" dirty="0"/>
              <a:t>Build number 7 </a:t>
            </a:r>
            <a:r>
              <a:rPr lang="zh-CN" altLang="en-US" sz="1400" dirty="0"/>
              <a:t>次。</a:t>
            </a:r>
          </a:p>
          <a:p>
            <a:pPr marL="1314450" lvl="2" indent="-457200">
              <a:buFont typeface="+mj-lt"/>
              <a:buAutoNum type="arabicPeriod"/>
            </a:pPr>
            <a:r>
              <a:rPr lang="zh-CN" altLang="en-US" sz="1400" dirty="0"/>
              <a:t>返回上一屏幕，在底部附近可找到 </a:t>
            </a:r>
            <a:r>
              <a:rPr lang="en-US" altLang="zh-CN" sz="1400" dirty="0"/>
              <a:t>Developer options</a:t>
            </a:r>
            <a:r>
              <a:rPr lang="zh-CN" altLang="en-US" sz="1400" dirty="0"/>
              <a:t>。</a:t>
            </a:r>
          </a:p>
          <a:p>
            <a:pPr marL="1314450" lvl="2" indent="-457200">
              <a:buFont typeface="+mj-lt"/>
              <a:buAutoNum type="arabicPeriod"/>
            </a:pPr>
            <a:r>
              <a:rPr lang="zh-CN" altLang="en-US" sz="1400" dirty="0"/>
              <a:t>打开 </a:t>
            </a:r>
            <a:r>
              <a:rPr lang="en-US" altLang="zh-CN" sz="1400" dirty="0"/>
              <a:t>Developer options</a:t>
            </a:r>
            <a:r>
              <a:rPr lang="zh-CN" altLang="en-US" sz="1400" dirty="0"/>
              <a:t>，然后向下滚动以找到并启用 </a:t>
            </a:r>
            <a:r>
              <a:rPr lang="en-US" altLang="zh-CN" sz="1400" dirty="0"/>
              <a:t>USB debugging</a:t>
            </a:r>
            <a:r>
              <a:rPr lang="zh-CN" altLang="en-US" sz="1400" dirty="0"/>
              <a:t>。</a:t>
            </a:r>
            <a:endParaRPr lang="en-US" altLang="zh-CN" sz="2000" dirty="0"/>
          </a:p>
          <a:p>
            <a:r>
              <a:rPr lang="zh-CN" altLang="en-US" sz="2800" dirty="0"/>
              <a:t>在模拟器上运行</a:t>
            </a:r>
          </a:p>
        </p:txBody>
      </p:sp>
    </p:spTree>
    <p:extLst>
      <p:ext uri="{BB962C8B-B14F-4D97-AF65-F5344CB8AC3E}">
        <p14:creationId xmlns:p14="http://schemas.microsoft.com/office/powerpoint/2010/main" val="257106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279D2-0FBC-4840-83A3-E5457C957A5F}"/>
              </a:ext>
            </a:extLst>
          </p:cNvPr>
          <p:cNvSpPr>
            <a:spLocks noGrp="1"/>
          </p:cNvSpPr>
          <p:nvPr>
            <p:ph type="title"/>
          </p:nvPr>
        </p:nvSpPr>
        <p:spPr/>
        <p:txBody>
          <a:bodyPr/>
          <a:lstStyle/>
          <a:p>
            <a:pPr algn="l"/>
            <a:r>
              <a:rPr lang="en-US" altLang="zh-CN" dirty="0"/>
              <a:t>Android </a:t>
            </a:r>
            <a:r>
              <a:rPr lang="zh-CN" altLang="en-US" dirty="0"/>
              <a:t>调试桥 </a:t>
            </a:r>
            <a:r>
              <a:rPr lang="en-US" altLang="zh-CN" dirty="0"/>
              <a:t>(</a:t>
            </a:r>
            <a:r>
              <a:rPr lang="en-US" altLang="zh-CN" dirty="0" err="1"/>
              <a:t>adb</a:t>
            </a:r>
            <a:r>
              <a:rPr lang="en-US" altLang="zh-CN" dirty="0"/>
              <a:t>)</a:t>
            </a:r>
            <a:endParaRPr lang="zh-CN" altLang="en-US" dirty="0"/>
          </a:p>
        </p:txBody>
      </p:sp>
      <p:sp>
        <p:nvSpPr>
          <p:cNvPr id="3" name="内容占位符 2">
            <a:extLst>
              <a:ext uri="{FF2B5EF4-FFF2-40B4-BE49-F238E27FC236}">
                <a16:creationId xmlns:a16="http://schemas.microsoft.com/office/drawing/2014/main" id="{BC5B21FE-549E-468D-B404-5C2F8F6C4647}"/>
              </a:ext>
            </a:extLst>
          </p:cNvPr>
          <p:cNvSpPr>
            <a:spLocks noGrp="1"/>
          </p:cNvSpPr>
          <p:nvPr>
            <p:ph idx="1"/>
          </p:nvPr>
        </p:nvSpPr>
        <p:spPr/>
        <p:txBody>
          <a:bodyPr/>
          <a:lstStyle/>
          <a:p>
            <a:r>
              <a:rPr lang="en-US" altLang="zh-CN" dirty="0"/>
              <a:t>Android </a:t>
            </a:r>
            <a:r>
              <a:rPr lang="zh-CN" altLang="en-US" dirty="0"/>
              <a:t>调试桥 </a:t>
            </a:r>
            <a:r>
              <a:rPr lang="en-US" altLang="zh-CN" dirty="0"/>
              <a:t>(</a:t>
            </a:r>
            <a:r>
              <a:rPr lang="en-US" altLang="zh-CN" dirty="0" err="1"/>
              <a:t>adb</a:t>
            </a:r>
            <a:r>
              <a:rPr lang="en-US" altLang="zh-CN" dirty="0"/>
              <a:t>) </a:t>
            </a:r>
            <a:r>
              <a:rPr lang="zh-CN" altLang="en-US" dirty="0"/>
              <a:t>是一种功能多样的命令行工具，可让您与设备进行通信。它是一种客户端</a:t>
            </a:r>
            <a:r>
              <a:rPr lang="en-US" altLang="zh-CN" dirty="0"/>
              <a:t>-</a:t>
            </a:r>
            <a:r>
              <a:rPr lang="zh-CN" altLang="en-US" dirty="0"/>
              <a:t>服务器程序，包括以下三个组件：</a:t>
            </a:r>
          </a:p>
          <a:p>
            <a:pPr lvl="1"/>
            <a:r>
              <a:rPr lang="zh-CN" altLang="en-US" dirty="0"/>
              <a:t>客户端：用于发送命令。客户端在开发计算机上运行。您可以通过发出 </a:t>
            </a:r>
            <a:r>
              <a:rPr lang="en-US" altLang="zh-CN" dirty="0" err="1"/>
              <a:t>adb</a:t>
            </a:r>
            <a:r>
              <a:rPr lang="en-US" altLang="zh-CN" dirty="0"/>
              <a:t> </a:t>
            </a:r>
            <a:r>
              <a:rPr lang="zh-CN" altLang="en-US" dirty="0"/>
              <a:t>命令从命令行终端调用客户端。</a:t>
            </a:r>
          </a:p>
          <a:p>
            <a:pPr lvl="1"/>
            <a:r>
              <a:rPr lang="zh-CN" altLang="en-US" dirty="0"/>
              <a:t>守护进程 </a:t>
            </a:r>
            <a:r>
              <a:rPr lang="en-US" altLang="zh-CN" dirty="0"/>
              <a:t>(</a:t>
            </a:r>
            <a:r>
              <a:rPr lang="en-US" altLang="zh-CN" dirty="0" err="1"/>
              <a:t>adbd</a:t>
            </a:r>
            <a:r>
              <a:rPr lang="en-US" altLang="zh-CN" dirty="0"/>
              <a:t>)</a:t>
            </a:r>
            <a:r>
              <a:rPr lang="zh-CN" altLang="en-US" dirty="0"/>
              <a:t>：在设备上运行命令。守护进程在每个设备上作为后台进程运行。</a:t>
            </a:r>
          </a:p>
          <a:p>
            <a:pPr lvl="1"/>
            <a:r>
              <a:rPr lang="zh-CN" altLang="en-US" dirty="0"/>
              <a:t>服务器：管理客户端和守护进程之间的通信。服务器在开发计算机上作为后台进程运行。</a:t>
            </a:r>
          </a:p>
        </p:txBody>
      </p:sp>
    </p:spTree>
    <p:extLst>
      <p:ext uri="{BB962C8B-B14F-4D97-AF65-F5344CB8AC3E}">
        <p14:creationId xmlns:p14="http://schemas.microsoft.com/office/powerpoint/2010/main" val="370601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3B18A-500B-7C3A-0641-BDCDDA2FF0E6}"/>
              </a:ext>
            </a:extLst>
          </p:cNvPr>
          <p:cNvSpPr>
            <a:spLocks noGrp="1"/>
          </p:cNvSpPr>
          <p:nvPr>
            <p:ph type="title"/>
          </p:nvPr>
        </p:nvSpPr>
        <p:spPr/>
        <p:txBody>
          <a:bodyPr/>
          <a:lstStyle/>
          <a:p>
            <a:pPr algn="l"/>
            <a:r>
              <a:rPr lang="en-US" altLang="zh-CN" dirty="0" err="1"/>
              <a:t>adb</a:t>
            </a:r>
            <a:r>
              <a:rPr lang="en-US" altLang="zh-CN" dirty="0"/>
              <a:t> </a:t>
            </a:r>
            <a:r>
              <a:rPr lang="zh-CN" altLang="en-US" dirty="0"/>
              <a:t>的工作原理</a:t>
            </a:r>
          </a:p>
        </p:txBody>
      </p:sp>
      <p:sp>
        <p:nvSpPr>
          <p:cNvPr id="9" name="内容占位符 8">
            <a:extLst>
              <a:ext uri="{FF2B5EF4-FFF2-40B4-BE49-F238E27FC236}">
                <a16:creationId xmlns:a16="http://schemas.microsoft.com/office/drawing/2014/main" id="{DC7AC3F0-054D-E223-D348-D2A319F4964C}"/>
              </a:ext>
            </a:extLst>
          </p:cNvPr>
          <p:cNvSpPr>
            <a:spLocks noGrp="1"/>
          </p:cNvSpPr>
          <p:nvPr>
            <p:ph idx="1"/>
          </p:nvPr>
        </p:nvSpPr>
        <p:spPr>
          <a:xfrm>
            <a:off x="609600" y="1600200"/>
            <a:ext cx="6791661" cy="4525963"/>
          </a:xfrm>
        </p:spPr>
        <p:txBody>
          <a:bodyPr/>
          <a:lstStyle/>
          <a:p>
            <a:r>
              <a:rPr lang="zh-CN" altLang="en-US" b="0" i="0" dirty="0">
                <a:solidFill>
                  <a:srgbClr val="333333"/>
                </a:solidFill>
                <a:effectLst/>
                <a:latin typeface="pingfang SC"/>
              </a:rPr>
              <a:t>当你启动某个 </a:t>
            </a:r>
            <a:r>
              <a:rPr lang="en-US" altLang="zh-CN" b="0" i="0" dirty="0" err="1">
                <a:solidFill>
                  <a:srgbClr val="333333"/>
                </a:solidFill>
                <a:effectLst/>
                <a:latin typeface="pingfang SC"/>
              </a:rPr>
              <a:t>adb</a:t>
            </a:r>
            <a:r>
              <a:rPr lang="en-US" altLang="zh-CN" b="0" i="0" dirty="0">
                <a:solidFill>
                  <a:srgbClr val="333333"/>
                </a:solidFill>
                <a:effectLst/>
                <a:latin typeface="pingfang SC"/>
              </a:rPr>
              <a:t> </a:t>
            </a:r>
            <a:r>
              <a:rPr lang="zh-CN" altLang="en-US" b="0" i="0" dirty="0">
                <a:solidFill>
                  <a:srgbClr val="333333"/>
                </a:solidFill>
                <a:effectLst/>
                <a:latin typeface="pingfang SC"/>
              </a:rPr>
              <a:t>客户端时，该客户端会先检查是否有 </a:t>
            </a:r>
            <a:r>
              <a:rPr lang="en-US" altLang="zh-CN" b="0" i="0" dirty="0" err="1">
                <a:solidFill>
                  <a:srgbClr val="333333"/>
                </a:solidFill>
                <a:effectLst/>
                <a:latin typeface="pingfang SC"/>
              </a:rPr>
              <a:t>adb</a:t>
            </a:r>
            <a:r>
              <a:rPr lang="en-US" altLang="zh-CN" b="0" i="0" dirty="0">
                <a:solidFill>
                  <a:srgbClr val="333333"/>
                </a:solidFill>
                <a:effectLst/>
                <a:latin typeface="pingfang SC"/>
              </a:rPr>
              <a:t> </a:t>
            </a:r>
            <a:r>
              <a:rPr lang="zh-CN" altLang="en-US" b="0" i="0" dirty="0">
                <a:solidFill>
                  <a:srgbClr val="333333"/>
                </a:solidFill>
                <a:effectLst/>
                <a:latin typeface="pingfang SC"/>
              </a:rPr>
              <a:t>服务器进程正在运行，如果没有，它会先启动服务器进程，服务器在启动后会与本地 </a:t>
            </a:r>
            <a:r>
              <a:rPr lang="en-US" altLang="zh-CN" b="0" i="0" dirty="0">
                <a:solidFill>
                  <a:srgbClr val="333333"/>
                </a:solidFill>
                <a:effectLst/>
                <a:latin typeface="pingfang SC"/>
              </a:rPr>
              <a:t>TCP </a:t>
            </a:r>
            <a:r>
              <a:rPr lang="zh-CN" altLang="en-US" b="0" i="0" dirty="0">
                <a:solidFill>
                  <a:srgbClr val="333333"/>
                </a:solidFill>
                <a:effectLst/>
                <a:latin typeface="pingfang SC"/>
              </a:rPr>
              <a:t>端口 </a:t>
            </a:r>
            <a:r>
              <a:rPr lang="en-US" altLang="zh-CN" b="0" i="0" dirty="0">
                <a:solidFill>
                  <a:srgbClr val="333333"/>
                </a:solidFill>
                <a:effectLst/>
                <a:latin typeface="pingfang SC"/>
              </a:rPr>
              <a:t>5037 </a:t>
            </a:r>
            <a:r>
              <a:rPr lang="zh-CN" altLang="en-US" b="0" i="0" dirty="0">
                <a:solidFill>
                  <a:srgbClr val="333333"/>
                </a:solidFill>
                <a:effectLst/>
                <a:latin typeface="pingfang SC"/>
              </a:rPr>
              <a:t>绑定，并监听 </a:t>
            </a:r>
            <a:r>
              <a:rPr lang="en-US" altLang="zh-CN" b="0" i="0" dirty="0" err="1">
                <a:solidFill>
                  <a:srgbClr val="333333"/>
                </a:solidFill>
                <a:effectLst/>
                <a:latin typeface="pingfang SC"/>
              </a:rPr>
              <a:t>adb</a:t>
            </a:r>
            <a:r>
              <a:rPr lang="en-US" altLang="zh-CN" b="0" i="0" dirty="0">
                <a:solidFill>
                  <a:srgbClr val="333333"/>
                </a:solidFill>
                <a:effectLst/>
                <a:latin typeface="pingfang SC"/>
              </a:rPr>
              <a:t> </a:t>
            </a:r>
            <a:r>
              <a:rPr lang="zh-CN" altLang="en-US" b="0" i="0" dirty="0">
                <a:solidFill>
                  <a:srgbClr val="333333"/>
                </a:solidFill>
                <a:effectLst/>
                <a:latin typeface="pingfang SC"/>
              </a:rPr>
              <a:t>客户端发出的命令（所有 </a:t>
            </a:r>
            <a:r>
              <a:rPr lang="en-US" altLang="zh-CN" b="0" i="0" dirty="0" err="1">
                <a:solidFill>
                  <a:srgbClr val="333333"/>
                </a:solidFill>
                <a:effectLst/>
                <a:latin typeface="pingfang SC"/>
              </a:rPr>
              <a:t>adb</a:t>
            </a:r>
            <a:r>
              <a:rPr lang="en-US" altLang="zh-CN" b="0" i="0" dirty="0">
                <a:solidFill>
                  <a:srgbClr val="333333"/>
                </a:solidFill>
                <a:effectLst/>
                <a:latin typeface="pingfang SC"/>
              </a:rPr>
              <a:t> </a:t>
            </a:r>
            <a:r>
              <a:rPr lang="zh-CN" altLang="en-US" b="0" i="0" dirty="0">
                <a:solidFill>
                  <a:srgbClr val="333333"/>
                </a:solidFill>
                <a:effectLst/>
                <a:latin typeface="pingfang SC"/>
              </a:rPr>
              <a:t>客户端均通过端口 </a:t>
            </a:r>
            <a:r>
              <a:rPr lang="en-US" altLang="zh-CN" b="0" i="0" dirty="0">
                <a:solidFill>
                  <a:srgbClr val="333333"/>
                </a:solidFill>
                <a:effectLst/>
                <a:latin typeface="pingfang SC"/>
              </a:rPr>
              <a:t>5037 </a:t>
            </a:r>
            <a:r>
              <a:rPr lang="zh-CN" altLang="en-US" b="0" i="0" dirty="0">
                <a:solidFill>
                  <a:srgbClr val="333333"/>
                </a:solidFill>
                <a:effectLst/>
                <a:latin typeface="pingfang SC"/>
              </a:rPr>
              <a:t>与 </a:t>
            </a:r>
            <a:r>
              <a:rPr lang="en-US" altLang="zh-CN" b="0" i="0" dirty="0" err="1">
                <a:solidFill>
                  <a:srgbClr val="333333"/>
                </a:solidFill>
                <a:effectLst/>
                <a:latin typeface="pingfang SC"/>
              </a:rPr>
              <a:t>adb</a:t>
            </a:r>
            <a:r>
              <a:rPr lang="en-US" altLang="zh-CN" b="0" i="0" dirty="0">
                <a:solidFill>
                  <a:srgbClr val="333333"/>
                </a:solidFill>
                <a:effectLst/>
                <a:latin typeface="pingfang SC"/>
              </a:rPr>
              <a:t> </a:t>
            </a:r>
            <a:r>
              <a:rPr lang="zh-CN" altLang="en-US" b="0" i="0" dirty="0">
                <a:solidFill>
                  <a:srgbClr val="333333"/>
                </a:solidFill>
                <a:effectLst/>
                <a:latin typeface="pingfang SC"/>
              </a:rPr>
              <a:t>服务器通信）</a:t>
            </a:r>
            <a:endParaRPr lang="zh-CN" altLang="en-US" dirty="0"/>
          </a:p>
        </p:txBody>
      </p:sp>
      <p:pic>
        <p:nvPicPr>
          <p:cNvPr id="11" name="图片 10">
            <a:extLst>
              <a:ext uri="{FF2B5EF4-FFF2-40B4-BE49-F238E27FC236}">
                <a16:creationId xmlns:a16="http://schemas.microsoft.com/office/drawing/2014/main" id="{5ECE3866-1AEC-4D0A-F01F-772EF2BD7D49}"/>
              </a:ext>
            </a:extLst>
          </p:cNvPr>
          <p:cNvPicPr>
            <a:picLocks noChangeAspect="1"/>
          </p:cNvPicPr>
          <p:nvPr/>
        </p:nvPicPr>
        <p:blipFill>
          <a:blip r:embed="rId2"/>
          <a:stretch>
            <a:fillRect/>
          </a:stretch>
        </p:blipFill>
        <p:spPr>
          <a:xfrm>
            <a:off x="7306684" y="1866900"/>
            <a:ext cx="4838700" cy="3390900"/>
          </a:xfrm>
          <a:prstGeom prst="rect">
            <a:avLst/>
          </a:prstGeom>
        </p:spPr>
      </p:pic>
    </p:spTree>
    <p:extLst>
      <p:ext uri="{BB962C8B-B14F-4D97-AF65-F5344CB8AC3E}">
        <p14:creationId xmlns:p14="http://schemas.microsoft.com/office/powerpoint/2010/main" val="257791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209F9-220C-4731-854B-9F36553BB166}"/>
              </a:ext>
            </a:extLst>
          </p:cNvPr>
          <p:cNvSpPr>
            <a:spLocks noGrp="1"/>
          </p:cNvSpPr>
          <p:nvPr>
            <p:ph type="title"/>
          </p:nvPr>
        </p:nvSpPr>
        <p:spPr/>
        <p:txBody>
          <a:bodyPr/>
          <a:lstStyle/>
          <a:p>
            <a:pPr algn="l"/>
            <a:r>
              <a:rPr lang="zh-CN" altLang="en-US" sz="4000" dirty="0"/>
              <a:t>使用 </a:t>
            </a:r>
            <a:r>
              <a:rPr lang="en-US" altLang="zh-CN" sz="4000" dirty="0"/>
              <a:t>Logcat </a:t>
            </a:r>
            <a:r>
              <a:rPr lang="zh-CN" altLang="en-US" sz="4000" dirty="0"/>
              <a:t>写入和查看日志</a:t>
            </a:r>
          </a:p>
        </p:txBody>
      </p:sp>
      <p:sp>
        <p:nvSpPr>
          <p:cNvPr id="3" name="内容占位符 2">
            <a:extLst>
              <a:ext uri="{FF2B5EF4-FFF2-40B4-BE49-F238E27FC236}">
                <a16:creationId xmlns:a16="http://schemas.microsoft.com/office/drawing/2014/main" id="{B5CBC70A-8D26-4363-BEB9-A425A2B40FD5}"/>
              </a:ext>
            </a:extLst>
          </p:cNvPr>
          <p:cNvSpPr>
            <a:spLocks noGrp="1"/>
          </p:cNvSpPr>
          <p:nvPr>
            <p:ph idx="1"/>
          </p:nvPr>
        </p:nvSpPr>
        <p:spPr>
          <a:xfrm>
            <a:off x="609600" y="1079204"/>
            <a:ext cx="10972800" cy="4525963"/>
          </a:xfrm>
        </p:spPr>
        <p:txBody>
          <a:bodyPr/>
          <a:lstStyle/>
          <a:p>
            <a:r>
              <a:rPr lang="zh-CN" altLang="en-US" dirty="0"/>
              <a:t>查看应用日志</a:t>
            </a:r>
          </a:p>
        </p:txBody>
      </p:sp>
      <p:pic>
        <p:nvPicPr>
          <p:cNvPr id="6" name="图片 5">
            <a:extLst>
              <a:ext uri="{FF2B5EF4-FFF2-40B4-BE49-F238E27FC236}">
                <a16:creationId xmlns:a16="http://schemas.microsoft.com/office/drawing/2014/main" id="{45B2AA0B-E9B4-12CB-1C64-A3F70FA7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0717"/>
            <a:ext cx="12192000" cy="4325969"/>
          </a:xfrm>
          <a:prstGeom prst="rect">
            <a:avLst/>
          </a:prstGeom>
        </p:spPr>
      </p:pic>
    </p:spTree>
    <p:extLst>
      <p:ext uri="{BB962C8B-B14F-4D97-AF65-F5344CB8AC3E}">
        <p14:creationId xmlns:p14="http://schemas.microsoft.com/office/powerpoint/2010/main" val="267831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57A7A-5DB2-4905-9F83-78C3CE07D30F}"/>
              </a:ext>
            </a:extLst>
          </p:cNvPr>
          <p:cNvSpPr>
            <a:spLocks noGrp="1"/>
          </p:cNvSpPr>
          <p:nvPr>
            <p:ph type="title"/>
          </p:nvPr>
        </p:nvSpPr>
        <p:spPr/>
        <p:txBody>
          <a:bodyPr/>
          <a:lstStyle/>
          <a:p>
            <a:pPr algn="l"/>
            <a:r>
              <a:rPr lang="zh-CN" altLang="en-US" sz="4000" dirty="0"/>
              <a:t>使用 </a:t>
            </a:r>
            <a:r>
              <a:rPr lang="en-US" altLang="zh-CN" sz="4000" dirty="0"/>
              <a:t>Logcat </a:t>
            </a:r>
            <a:r>
              <a:rPr lang="zh-CN" altLang="en-US" sz="4000" dirty="0"/>
              <a:t>写入和查看日志</a:t>
            </a:r>
          </a:p>
        </p:txBody>
      </p:sp>
      <p:sp>
        <p:nvSpPr>
          <p:cNvPr id="3" name="内容占位符 2">
            <a:extLst>
              <a:ext uri="{FF2B5EF4-FFF2-40B4-BE49-F238E27FC236}">
                <a16:creationId xmlns:a16="http://schemas.microsoft.com/office/drawing/2014/main" id="{A46BCCD9-1072-4D56-AD9A-C9277539374D}"/>
              </a:ext>
            </a:extLst>
          </p:cNvPr>
          <p:cNvSpPr>
            <a:spLocks noGrp="1"/>
          </p:cNvSpPr>
          <p:nvPr>
            <p:ph idx="1"/>
          </p:nvPr>
        </p:nvSpPr>
        <p:spPr/>
        <p:txBody>
          <a:bodyPr/>
          <a:lstStyle/>
          <a:p>
            <a:r>
              <a:rPr lang="zh-CN" altLang="en-US" b="1" dirty="0"/>
              <a:t>写入日志消息</a:t>
            </a:r>
            <a:endParaRPr lang="en-US" altLang="zh-CN" b="1" dirty="0"/>
          </a:p>
          <a:p>
            <a:pPr lvl="1"/>
            <a:r>
              <a:rPr lang="zh-CN" altLang="en-US" dirty="0"/>
              <a:t>通过 </a:t>
            </a:r>
            <a:r>
              <a:rPr lang="en-US" altLang="zh-CN" dirty="0"/>
              <a:t>Log </a:t>
            </a:r>
            <a:r>
              <a:rPr lang="zh-CN" altLang="en-US" dirty="0"/>
              <a:t>类，可以创建日志消息，这些消息会显示在 </a:t>
            </a:r>
            <a:r>
              <a:rPr lang="en-US" altLang="zh-CN" dirty="0"/>
              <a:t>logcat </a:t>
            </a:r>
            <a:r>
              <a:rPr lang="zh-CN" altLang="en-US" dirty="0"/>
              <a:t>中。一般来说，应使用以下日志方法，这些方法按照优先级从高到低（或者从最简略到最详细）的顺序列示：</a:t>
            </a:r>
          </a:p>
          <a:p>
            <a:pPr lvl="2"/>
            <a:r>
              <a:rPr lang="en-US" altLang="zh-CN" dirty="0" err="1"/>
              <a:t>Log.e</a:t>
            </a:r>
            <a:r>
              <a:rPr lang="en-US" altLang="zh-CN" dirty="0"/>
              <a:t>(String, String)</a:t>
            </a:r>
            <a:r>
              <a:rPr lang="zh-CN" altLang="en-US" dirty="0"/>
              <a:t>（错误）</a:t>
            </a:r>
          </a:p>
          <a:p>
            <a:pPr lvl="2"/>
            <a:r>
              <a:rPr lang="en-US" altLang="zh-CN" dirty="0" err="1"/>
              <a:t>Log.w</a:t>
            </a:r>
            <a:r>
              <a:rPr lang="en-US" altLang="zh-CN" dirty="0"/>
              <a:t>(String, String)</a:t>
            </a:r>
            <a:r>
              <a:rPr lang="zh-CN" altLang="en-US" dirty="0"/>
              <a:t>（警告）</a:t>
            </a:r>
          </a:p>
          <a:p>
            <a:pPr lvl="2"/>
            <a:r>
              <a:rPr lang="en-US" altLang="zh-CN" dirty="0" err="1"/>
              <a:t>Log.i</a:t>
            </a:r>
            <a:r>
              <a:rPr lang="en-US" altLang="zh-CN" dirty="0"/>
              <a:t>(String, String)</a:t>
            </a:r>
            <a:r>
              <a:rPr lang="zh-CN" altLang="en-US" dirty="0"/>
              <a:t>（信息）</a:t>
            </a:r>
          </a:p>
          <a:p>
            <a:pPr lvl="2"/>
            <a:r>
              <a:rPr lang="en-US" altLang="zh-CN" dirty="0" err="1"/>
              <a:t>Log.d</a:t>
            </a:r>
            <a:r>
              <a:rPr lang="en-US" altLang="zh-CN" dirty="0"/>
              <a:t>(String, String)</a:t>
            </a:r>
            <a:r>
              <a:rPr lang="zh-CN" altLang="en-US" dirty="0"/>
              <a:t>（调试）</a:t>
            </a:r>
          </a:p>
          <a:p>
            <a:pPr lvl="2"/>
            <a:r>
              <a:rPr lang="en-US" altLang="zh-CN" dirty="0" err="1"/>
              <a:t>Log.v</a:t>
            </a:r>
            <a:r>
              <a:rPr lang="en-US" altLang="zh-CN" dirty="0"/>
              <a:t>(String, String)</a:t>
            </a:r>
            <a:r>
              <a:rPr lang="zh-CN" altLang="en-US" dirty="0"/>
              <a:t>（详细）</a:t>
            </a:r>
          </a:p>
          <a:p>
            <a:endParaRPr lang="zh-CN" altLang="en-US" dirty="0"/>
          </a:p>
        </p:txBody>
      </p:sp>
    </p:spTree>
    <p:extLst>
      <p:ext uri="{BB962C8B-B14F-4D97-AF65-F5344CB8AC3E}">
        <p14:creationId xmlns:p14="http://schemas.microsoft.com/office/powerpoint/2010/main" val="74085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B98CE0-4FD6-4D8D-8498-0F8864217FA9}"/>
              </a:ext>
            </a:extLst>
          </p:cNvPr>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marL="0" indent="0" algn="ctr" eaLnBrk="1" hangingPunct="1">
              <a:buFontTx/>
              <a:buNone/>
              <a:defRPr/>
            </a:pPr>
            <a:endParaRPr lang="zh-CN" altLang="en-US" sz="4000" noProof="1">
              <a:solidFill>
                <a:schemeClr val="accent4"/>
              </a:solidFill>
            </a:endParaRPr>
          </a:p>
          <a:p>
            <a:pPr marL="0" indent="0" algn="ctr" eaLnBrk="1" hangingPunct="1">
              <a:buFontTx/>
              <a:buNone/>
              <a:defRPr/>
            </a:pPr>
            <a:endParaRPr lang="zh-CN" altLang="en-US" sz="4000" noProof="1">
              <a:solidFill>
                <a:schemeClr val="accent4"/>
              </a:solidFill>
            </a:endParaRPr>
          </a:p>
          <a:p>
            <a:pPr marL="0" indent="0" algn="ctr" eaLnBrk="1" hangingPunct="1">
              <a:buFontTx/>
              <a:buNone/>
              <a:defRPr/>
            </a:pPr>
            <a:r>
              <a:rPr lang="zh-CN" altLang="en-US" sz="4000" noProof="1">
                <a:solidFill>
                  <a:srgbClr val="0070C0"/>
                </a:solidFill>
                <a:latin typeface="楷体" panose="02010609060101010101" charset="-122"/>
                <a:ea typeface="楷体" panose="02010609060101010101" charset="-122"/>
              </a:rPr>
              <a:t>感谢观看！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3330B-40C1-40C3-9E80-3F9BE0EC8FF3}"/>
              </a:ext>
            </a:extLst>
          </p:cNvPr>
          <p:cNvSpPr>
            <a:spLocks noGrp="1"/>
          </p:cNvSpPr>
          <p:nvPr>
            <p:ph type="title"/>
          </p:nvPr>
        </p:nvSpPr>
        <p:spPr/>
        <p:txBody>
          <a:bodyPr/>
          <a:lstStyle/>
          <a:p>
            <a:pPr algn="l"/>
            <a:r>
              <a:rPr lang="zh-CN" altLang="en-US" dirty="0"/>
              <a:t>本章内容</a:t>
            </a:r>
          </a:p>
        </p:txBody>
      </p:sp>
      <p:sp>
        <p:nvSpPr>
          <p:cNvPr id="3" name="内容占位符 2">
            <a:extLst>
              <a:ext uri="{FF2B5EF4-FFF2-40B4-BE49-F238E27FC236}">
                <a16:creationId xmlns:a16="http://schemas.microsoft.com/office/drawing/2014/main" id="{474150BF-C1C9-4E2B-8781-139420E5A80B}"/>
              </a:ext>
            </a:extLst>
          </p:cNvPr>
          <p:cNvSpPr>
            <a:spLocks noGrp="1"/>
          </p:cNvSpPr>
          <p:nvPr>
            <p:ph idx="1"/>
          </p:nvPr>
        </p:nvSpPr>
        <p:spPr/>
        <p:txBody>
          <a:bodyPr/>
          <a:lstStyle/>
          <a:p>
            <a:r>
              <a:rPr lang="en-US" altLang="zh-CN" dirty="0"/>
              <a:t>Android </a:t>
            </a:r>
            <a:r>
              <a:rPr lang="zh-CN" altLang="en-US" dirty="0"/>
              <a:t>的版本</a:t>
            </a:r>
            <a:endParaRPr lang="en-US" altLang="zh-CN" dirty="0"/>
          </a:p>
          <a:p>
            <a:r>
              <a:rPr lang="en-US" altLang="zh-CN" dirty="0"/>
              <a:t>Android</a:t>
            </a:r>
            <a:r>
              <a:rPr lang="zh-CN" altLang="en-US" dirty="0"/>
              <a:t>平台结构</a:t>
            </a:r>
            <a:endParaRPr lang="en-US" altLang="zh-CN" dirty="0"/>
          </a:p>
          <a:p>
            <a:r>
              <a:rPr lang="en-US" altLang="zh-CN" dirty="0"/>
              <a:t>Android </a:t>
            </a:r>
            <a:r>
              <a:rPr lang="zh-CN" altLang="en-US" dirty="0"/>
              <a:t>应用基础知识</a:t>
            </a:r>
            <a:endParaRPr lang="en-US" altLang="zh-CN" dirty="0"/>
          </a:p>
          <a:p>
            <a:r>
              <a:rPr lang="zh-CN" altLang="en-US" dirty="0"/>
              <a:t>工作流</a:t>
            </a:r>
            <a:endParaRPr lang="en-US" altLang="zh-CN" dirty="0"/>
          </a:p>
          <a:p>
            <a:r>
              <a:rPr lang="zh-CN" altLang="en-US" dirty="0"/>
              <a:t>创建</a:t>
            </a:r>
            <a:r>
              <a:rPr lang="en-US" altLang="zh-CN" dirty="0"/>
              <a:t>Android</a:t>
            </a:r>
            <a:r>
              <a:rPr lang="zh-CN" altLang="en-US" dirty="0"/>
              <a:t>项目</a:t>
            </a:r>
            <a:endParaRPr lang="en-US" altLang="zh-CN" dirty="0"/>
          </a:p>
          <a:p>
            <a:r>
              <a:rPr lang="en-US" altLang="zh-CN" dirty="0"/>
              <a:t>Android </a:t>
            </a:r>
            <a:r>
              <a:rPr lang="zh-CN" altLang="en-US" dirty="0"/>
              <a:t>调试桥 </a:t>
            </a:r>
            <a:r>
              <a:rPr lang="en-US" altLang="zh-CN" dirty="0"/>
              <a:t>(</a:t>
            </a:r>
            <a:r>
              <a:rPr lang="en-US" altLang="zh-CN" dirty="0" err="1"/>
              <a:t>adb</a:t>
            </a:r>
            <a:r>
              <a:rPr lang="en-US" altLang="zh-CN" dirty="0"/>
              <a:t>)</a:t>
            </a:r>
          </a:p>
          <a:p>
            <a:r>
              <a:rPr lang="zh-CN" altLang="en-US" b="1" dirty="0"/>
              <a:t>使用 </a:t>
            </a:r>
            <a:r>
              <a:rPr lang="en-US" altLang="zh-CN" b="1" dirty="0"/>
              <a:t>Logcat </a:t>
            </a:r>
            <a:r>
              <a:rPr lang="zh-CN" altLang="en-US" b="1" dirty="0"/>
              <a:t>写入和查看日志</a:t>
            </a:r>
          </a:p>
          <a:p>
            <a:endParaRPr lang="zh-CN" altLang="en-US" dirty="0"/>
          </a:p>
        </p:txBody>
      </p:sp>
    </p:spTree>
    <p:extLst>
      <p:ext uri="{BB962C8B-B14F-4D97-AF65-F5344CB8AC3E}">
        <p14:creationId xmlns:p14="http://schemas.microsoft.com/office/powerpoint/2010/main" val="403812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43703-D5F6-4ACE-9C85-27564BB01D72}"/>
              </a:ext>
            </a:extLst>
          </p:cNvPr>
          <p:cNvSpPr>
            <a:spLocks noGrp="1"/>
          </p:cNvSpPr>
          <p:nvPr>
            <p:ph type="title"/>
          </p:nvPr>
        </p:nvSpPr>
        <p:spPr/>
        <p:txBody>
          <a:bodyPr/>
          <a:lstStyle/>
          <a:p>
            <a:pPr algn="l"/>
            <a:r>
              <a:rPr lang="en-US" altLang="zh-CN" dirty="0"/>
              <a:t>Android </a:t>
            </a:r>
            <a:r>
              <a:rPr lang="zh-CN" altLang="en-US" dirty="0"/>
              <a:t>的版本</a:t>
            </a:r>
          </a:p>
        </p:txBody>
      </p:sp>
      <p:sp>
        <p:nvSpPr>
          <p:cNvPr id="3" name="内容占位符 2">
            <a:extLst>
              <a:ext uri="{FF2B5EF4-FFF2-40B4-BE49-F238E27FC236}">
                <a16:creationId xmlns:a16="http://schemas.microsoft.com/office/drawing/2014/main" id="{183BA66A-45B3-4AC4-A858-D39EAED02441}"/>
              </a:ext>
            </a:extLst>
          </p:cNvPr>
          <p:cNvSpPr>
            <a:spLocks noGrp="1"/>
          </p:cNvSpPr>
          <p:nvPr>
            <p:ph idx="1"/>
          </p:nvPr>
        </p:nvSpPr>
        <p:spPr/>
        <p:txBody>
          <a:bodyPr/>
          <a:lstStyle/>
          <a:p>
            <a:r>
              <a:rPr lang="en-US" altLang="zh-CN" dirty="0"/>
              <a:t>Android</a:t>
            </a:r>
            <a:r>
              <a:rPr lang="zh-CN" altLang="en-US" dirty="0"/>
              <a:t>操作系统最初是由安迪</a:t>
            </a:r>
            <a:r>
              <a:rPr lang="en-US" altLang="zh-CN" dirty="0"/>
              <a:t>·</a:t>
            </a:r>
            <a:r>
              <a:rPr lang="zh-CN" altLang="en-US" dirty="0"/>
              <a:t>鲁宾（</a:t>
            </a:r>
            <a:r>
              <a:rPr lang="en-US" altLang="zh-CN" dirty="0"/>
              <a:t>Andy Rubin</a:t>
            </a:r>
            <a:r>
              <a:rPr lang="zh-CN" altLang="en-US" dirty="0"/>
              <a:t>）开发出的，后来被</a:t>
            </a:r>
            <a:r>
              <a:rPr lang="en-US" altLang="zh-CN" dirty="0"/>
              <a:t>Google</a:t>
            </a:r>
            <a:r>
              <a:rPr lang="zh-CN" altLang="en-US" dirty="0"/>
              <a:t>收购，并于</a:t>
            </a:r>
            <a:r>
              <a:rPr lang="en-US" altLang="zh-CN" dirty="0"/>
              <a:t>2007</a:t>
            </a:r>
            <a:r>
              <a:rPr lang="zh-CN" altLang="en-US" dirty="0"/>
              <a:t>年</a:t>
            </a:r>
            <a:r>
              <a:rPr lang="en-US" altLang="zh-CN" dirty="0"/>
              <a:t>11</a:t>
            </a:r>
            <a:r>
              <a:rPr lang="zh-CN" altLang="en-US" dirty="0"/>
              <a:t>月</a:t>
            </a:r>
            <a:r>
              <a:rPr lang="en-US" altLang="zh-CN" dirty="0"/>
              <a:t>5</a:t>
            </a:r>
            <a:r>
              <a:rPr lang="zh-CN" altLang="en-US" dirty="0"/>
              <a:t>日正式向外界展示了这款系统。随后</a:t>
            </a:r>
            <a:r>
              <a:rPr lang="en-US" altLang="zh-CN" dirty="0"/>
              <a:t>Google</a:t>
            </a:r>
            <a:r>
              <a:rPr lang="zh-CN" altLang="en-US" dirty="0"/>
              <a:t>以</a:t>
            </a:r>
            <a:r>
              <a:rPr lang="en-US" altLang="zh-CN" dirty="0"/>
              <a:t>Apache</a:t>
            </a:r>
            <a:r>
              <a:rPr lang="zh-CN" altLang="en-US" dirty="0"/>
              <a:t>开源许可证的授权方式，发布了</a:t>
            </a:r>
            <a:r>
              <a:rPr lang="en-US" altLang="zh-CN" dirty="0"/>
              <a:t>Android</a:t>
            </a:r>
            <a:r>
              <a:rPr lang="zh-CN" altLang="en-US" dirty="0"/>
              <a:t>操作系统的源代码。</a:t>
            </a:r>
          </a:p>
          <a:p>
            <a:endParaRPr lang="zh-CN" altLang="en-US" dirty="0"/>
          </a:p>
        </p:txBody>
      </p:sp>
      <p:pic>
        <p:nvPicPr>
          <p:cNvPr id="4" name="图片 3">
            <a:extLst>
              <a:ext uri="{FF2B5EF4-FFF2-40B4-BE49-F238E27FC236}">
                <a16:creationId xmlns:a16="http://schemas.microsoft.com/office/drawing/2014/main" id="{5B514F52-68F7-4916-BA12-ADD7D755A9F6}"/>
              </a:ext>
            </a:extLst>
          </p:cNvPr>
          <p:cNvPicPr>
            <a:picLocks noChangeAspect="1"/>
          </p:cNvPicPr>
          <p:nvPr/>
        </p:nvPicPr>
        <p:blipFill>
          <a:blip r:embed="rId2"/>
          <a:stretch>
            <a:fillRect/>
          </a:stretch>
        </p:blipFill>
        <p:spPr>
          <a:xfrm>
            <a:off x="8224065" y="3863181"/>
            <a:ext cx="1761897" cy="2097206"/>
          </a:xfrm>
          <a:prstGeom prst="rect">
            <a:avLst/>
          </a:prstGeom>
        </p:spPr>
      </p:pic>
    </p:spTree>
    <p:extLst>
      <p:ext uri="{BB962C8B-B14F-4D97-AF65-F5344CB8AC3E}">
        <p14:creationId xmlns:p14="http://schemas.microsoft.com/office/powerpoint/2010/main" val="85778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E9D1A-0E59-4C2B-8611-571F49278E13}"/>
              </a:ext>
            </a:extLst>
          </p:cNvPr>
          <p:cNvSpPr>
            <a:spLocks noGrp="1"/>
          </p:cNvSpPr>
          <p:nvPr>
            <p:ph type="title"/>
          </p:nvPr>
        </p:nvSpPr>
        <p:spPr/>
        <p:txBody>
          <a:bodyPr/>
          <a:lstStyle/>
          <a:p>
            <a:pPr algn="l"/>
            <a:r>
              <a:rPr lang="en-US" altLang="zh-CN" dirty="0"/>
              <a:t>Android </a:t>
            </a:r>
            <a:r>
              <a:rPr lang="zh-CN" altLang="en-US" dirty="0"/>
              <a:t>的版本</a:t>
            </a:r>
          </a:p>
        </p:txBody>
      </p:sp>
      <p:graphicFrame>
        <p:nvGraphicFramePr>
          <p:cNvPr id="3" name="表格 2">
            <a:extLst>
              <a:ext uri="{FF2B5EF4-FFF2-40B4-BE49-F238E27FC236}">
                <a16:creationId xmlns:a16="http://schemas.microsoft.com/office/drawing/2014/main" id="{68957A00-45BB-C437-BC37-C421B7E429DE}"/>
              </a:ext>
            </a:extLst>
          </p:cNvPr>
          <p:cNvGraphicFramePr>
            <a:graphicFrameLocks noGrp="1"/>
          </p:cNvGraphicFramePr>
          <p:nvPr>
            <p:extLst>
              <p:ext uri="{D42A27DB-BD31-4B8C-83A1-F6EECF244321}">
                <p14:modId xmlns:p14="http://schemas.microsoft.com/office/powerpoint/2010/main" val="3220581755"/>
              </p:ext>
            </p:extLst>
          </p:nvPr>
        </p:nvGraphicFramePr>
        <p:xfrm>
          <a:off x="2791956" y="966951"/>
          <a:ext cx="6416592" cy="5540318"/>
        </p:xfrm>
        <a:graphic>
          <a:graphicData uri="http://schemas.openxmlformats.org/drawingml/2006/table">
            <a:tbl>
              <a:tblPr/>
              <a:tblGrid>
                <a:gridCol w="1604148">
                  <a:extLst>
                    <a:ext uri="{9D8B030D-6E8A-4147-A177-3AD203B41FA5}">
                      <a16:colId xmlns:a16="http://schemas.microsoft.com/office/drawing/2014/main" val="1681023799"/>
                    </a:ext>
                  </a:extLst>
                </a:gridCol>
                <a:gridCol w="1604148">
                  <a:extLst>
                    <a:ext uri="{9D8B030D-6E8A-4147-A177-3AD203B41FA5}">
                      <a16:colId xmlns:a16="http://schemas.microsoft.com/office/drawing/2014/main" val="2824286544"/>
                    </a:ext>
                  </a:extLst>
                </a:gridCol>
                <a:gridCol w="1604148">
                  <a:extLst>
                    <a:ext uri="{9D8B030D-6E8A-4147-A177-3AD203B41FA5}">
                      <a16:colId xmlns:a16="http://schemas.microsoft.com/office/drawing/2014/main" val="157397501"/>
                    </a:ext>
                  </a:extLst>
                </a:gridCol>
                <a:gridCol w="227167">
                  <a:extLst>
                    <a:ext uri="{9D8B030D-6E8A-4147-A177-3AD203B41FA5}">
                      <a16:colId xmlns:a16="http://schemas.microsoft.com/office/drawing/2014/main" val="1836079970"/>
                    </a:ext>
                  </a:extLst>
                </a:gridCol>
                <a:gridCol w="1376981">
                  <a:extLst>
                    <a:ext uri="{9D8B030D-6E8A-4147-A177-3AD203B41FA5}">
                      <a16:colId xmlns:a16="http://schemas.microsoft.com/office/drawing/2014/main" val="3273028546"/>
                    </a:ext>
                  </a:extLst>
                </a:gridCol>
              </a:tblGrid>
              <a:tr h="536348">
                <a:tc>
                  <a:txBody>
                    <a:bodyPr/>
                    <a:lstStyle/>
                    <a:p>
                      <a:r>
                        <a:rPr lang="zh-CN" altLang="en-US" sz="1600" b="1" dirty="0">
                          <a:solidFill>
                            <a:srgbClr val="000000"/>
                          </a:solidFill>
                          <a:effectLst/>
                        </a:rPr>
                        <a:t>平台版本</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600" b="1">
                          <a:solidFill>
                            <a:srgbClr val="000000"/>
                          </a:solidFill>
                          <a:effectLst/>
                        </a:rPr>
                        <a:t>API </a:t>
                      </a:r>
                      <a:r>
                        <a:rPr lang="zh-CN" altLang="en-US" sz="1600" b="1">
                          <a:solidFill>
                            <a:srgbClr val="000000"/>
                          </a:solidFill>
                          <a:effectLst/>
                        </a:rPr>
                        <a:t>级别</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2">
                  <a:txBody>
                    <a:bodyPr/>
                    <a:lstStyle/>
                    <a:p>
                      <a:r>
                        <a:rPr lang="en-US" sz="1600" b="1">
                          <a:solidFill>
                            <a:srgbClr val="000000"/>
                          </a:solidFill>
                          <a:effectLst/>
                        </a:rPr>
                        <a:t>VERSION_CODE</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r>
                        <a:rPr lang="zh-CN" altLang="en-US" sz="1600" b="1">
                          <a:solidFill>
                            <a:srgbClr val="000000"/>
                          </a:solidFill>
                          <a:effectLst/>
                        </a:rPr>
                        <a:t>备注</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zh-CN" altLang="en-US" sz="1600" b="1" dirty="0">
                          <a:solidFill>
                            <a:srgbClr val="000000"/>
                          </a:solidFill>
                          <a:effectLst/>
                        </a:rPr>
                        <a:t>备注</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055592856"/>
                  </a:ext>
                </a:extLst>
              </a:tr>
              <a:tr h="313048">
                <a:tc>
                  <a:txBody>
                    <a:bodyPr/>
                    <a:lstStyle/>
                    <a:p>
                      <a:r>
                        <a:rPr lang="en-US" sz="1600" dirty="0">
                          <a:effectLst/>
                        </a:rPr>
                        <a:t>Android 13.0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33</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TIRAMISU</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299083287"/>
                  </a:ext>
                </a:extLst>
              </a:tr>
              <a:tr h="313048">
                <a:tc>
                  <a:txBody>
                    <a:bodyPr/>
                    <a:lstStyle/>
                    <a:p>
                      <a:r>
                        <a:rPr lang="en-US" sz="1600">
                          <a:effectLst/>
                        </a:rPr>
                        <a:t>Android 12L</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32</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S_V2</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972689938"/>
                  </a:ext>
                </a:extLst>
              </a:tr>
              <a:tr h="313048">
                <a:tc>
                  <a:txBody>
                    <a:bodyPr/>
                    <a:lstStyle/>
                    <a:p>
                      <a:r>
                        <a:rPr lang="en-US" sz="1600">
                          <a:effectLst/>
                        </a:rPr>
                        <a:t>Android 12.0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31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S</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966314967"/>
                  </a:ext>
                </a:extLst>
              </a:tr>
              <a:tr h="313048">
                <a:tc>
                  <a:txBody>
                    <a:bodyPr/>
                    <a:lstStyle/>
                    <a:p>
                      <a:r>
                        <a:rPr lang="en-US" sz="1600">
                          <a:effectLst/>
                        </a:rPr>
                        <a:t>Android 11.0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30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R</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123842855"/>
                  </a:ext>
                </a:extLst>
              </a:tr>
              <a:tr h="313048">
                <a:tc>
                  <a:txBody>
                    <a:bodyPr/>
                    <a:lstStyle/>
                    <a:p>
                      <a:r>
                        <a:rPr lang="en-US" sz="1600">
                          <a:effectLst/>
                        </a:rPr>
                        <a:t>Android 10.0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29</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Q</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264120525"/>
                  </a:ext>
                </a:extLst>
              </a:tr>
              <a:tr h="313048">
                <a:tc>
                  <a:txBody>
                    <a:bodyPr/>
                    <a:lstStyle/>
                    <a:p>
                      <a:r>
                        <a:rPr lang="en-US" sz="1600">
                          <a:effectLst/>
                        </a:rPr>
                        <a:t>Android 9.0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28</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P</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634847213"/>
                  </a:ext>
                </a:extLst>
              </a:tr>
              <a:tr h="313048">
                <a:tc>
                  <a:txBody>
                    <a:bodyPr/>
                    <a:lstStyle/>
                    <a:p>
                      <a:r>
                        <a:rPr lang="en-US" sz="1600">
                          <a:effectLst/>
                        </a:rPr>
                        <a:t>Android 8.1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27</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O_MR1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159637641"/>
                  </a:ext>
                </a:extLst>
              </a:tr>
              <a:tr h="313048">
                <a:tc>
                  <a:txBody>
                    <a:bodyPr/>
                    <a:lstStyle/>
                    <a:p>
                      <a:r>
                        <a:rPr lang="en-US" sz="1600">
                          <a:effectLst/>
                        </a:rPr>
                        <a:t>Android 8.0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26</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O</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62822018"/>
                  </a:ext>
                </a:extLst>
              </a:tr>
              <a:tr h="313048">
                <a:tc>
                  <a:txBody>
                    <a:bodyPr/>
                    <a:lstStyle/>
                    <a:p>
                      <a:r>
                        <a:rPr lang="en-US" sz="1600">
                          <a:effectLst/>
                        </a:rPr>
                        <a:t>Android 7.1.1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25</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N_MR1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608979251"/>
                  </a:ext>
                </a:extLst>
              </a:tr>
              <a:tr h="313048">
                <a:tc>
                  <a:txBody>
                    <a:bodyPr/>
                    <a:lstStyle/>
                    <a:p>
                      <a:r>
                        <a:rPr lang="en-US" sz="1600">
                          <a:effectLst/>
                        </a:rPr>
                        <a:t>Android 7.0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24</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N</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020987935"/>
                  </a:ext>
                </a:extLst>
              </a:tr>
              <a:tr h="313048">
                <a:tc>
                  <a:txBody>
                    <a:bodyPr/>
                    <a:lstStyle/>
                    <a:p>
                      <a:r>
                        <a:rPr lang="en-US" sz="1600">
                          <a:effectLst/>
                        </a:rPr>
                        <a:t>Android 6.0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23</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M</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018534376"/>
                  </a:ext>
                </a:extLst>
              </a:tr>
              <a:tr h="313048">
                <a:tc>
                  <a:txBody>
                    <a:bodyPr/>
                    <a:lstStyle/>
                    <a:p>
                      <a:r>
                        <a:rPr lang="en-US" sz="1600">
                          <a:effectLst/>
                        </a:rPr>
                        <a:t>Android 5.1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22</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LOLLIPOP_MR1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782981975"/>
                  </a:ext>
                </a:extLst>
              </a:tr>
              <a:tr h="313048">
                <a:tc>
                  <a:txBody>
                    <a:bodyPr/>
                    <a:lstStyle/>
                    <a:p>
                      <a:r>
                        <a:rPr lang="en-US" sz="1600">
                          <a:effectLst/>
                        </a:rPr>
                        <a:t>Android 5.0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21</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a:effectLst/>
                        </a:rPr>
                        <a:t>LOLLIPOP</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4196035682"/>
                  </a:ext>
                </a:extLst>
              </a:tr>
              <a:tr h="536348">
                <a:tc>
                  <a:txBody>
                    <a:bodyPr/>
                    <a:lstStyle/>
                    <a:p>
                      <a:r>
                        <a:rPr lang="en-US" sz="1600">
                          <a:effectLst/>
                        </a:rPr>
                        <a:t>Android 4.4W</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20</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sz="1600">
                          <a:effectLst/>
                        </a:rPr>
                        <a:t>KITKAT_WATCH</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2">
                  <a:txBody>
                    <a:bodyPr/>
                    <a:lstStyle/>
                    <a:p>
                      <a:r>
                        <a:rPr lang="zh-CN" altLang="en-US" sz="1600">
                          <a:effectLst/>
                        </a:rPr>
                        <a:t>仅限 </a:t>
                      </a:r>
                      <a:r>
                        <a:rPr lang="en-US" sz="1600">
                          <a:effectLst/>
                        </a:rPr>
                        <a:t>KitKat for Wearables</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en-US" sz="160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014638105"/>
                  </a:ext>
                </a:extLst>
              </a:tr>
              <a:tr h="313048">
                <a:tc>
                  <a:txBody>
                    <a:bodyPr/>
                    <a:lstStyle/>
                    <a:p>
                      <a:r>
                        <a:rPr lang="en-US" sz="1600">
                          <a:effectLst/>
                        </a:rPr>
                        <a:t>Android 4.4</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US" altLang="zh-CN" sz="1600">
                          <a:effectLst/>
                        </a:rPr>
                        <a:t>19</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gridSpan="3">
                  <a:txBody>
                    <a:bodyPr/>
                    <a:lstStyle/>
                    <a:p>
                      <a:r>
                        <a:rPr lang="en-US" sz="1600" dirty="0">
                          <a:effectLst/>
                        </a:rPr>
                        <a:t>KITKAT</a:t>
                      </a: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en-US" sz="1600" dirty="0">
                        <a:effectLst/>
                      </a:endParaRPr>
                    </a:p>
                  </a:txBody>
                  <a:tcPr marL="79628" marR="79628" marT="36751" marB="36751"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339996870"/>
                  </a:ext>
                </a:extLst>
              </a:tr>
            </a:tbl>
          </a:graphicData>
        </a:graphic>
      </p:graphicFrame>
    </p:spTree>
    <p:extLst>
      <p:ext uri="{BB962C8B-B14F-4D97-AF65-F5344CB8AC3E}">
        <p14:creationId xmlns:p14="http://schemas.microsoft.com/office/powerpoint/2010/main" val="285357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431D8-6B87-469F-9E1F-BFAB489A2E66}"/>
              </a:ext>
            </a:extLst>
          </p:cNvPr>
          <p:cNvSpPr>
            <a:spLocks noGrp="1"/>
          </p:cNvSpPr>
          <p:nvPr>
            <p:ph type="title"/>
          </p:nvPr>
        </p:nvSpPr>
        <p:spPr/>
        <p:txBody>
          <a:bodyPr/>
          <a:lstStyle/>
          <a:p>
            <a:pPr algn="l"/>
            <a:r>
              <a:rPr lang="en-US" altLang="zh-CN" dirty="0"/>
              <a:t>Android</a:t>
            </a:r>
            <a:r>
              <a:rPr lang="zh-CN" altLang="en-US" dirty="0"/>
              <a:t>平台结构</a:t>
            </a:r>
          </a:p>
        </p:txBody>
      </p:sp>
      <p:pic>
        <p:nvPicPr>
          <p:cNvPr id="4" name="图片 3">
            <a:extLst>
              <a:ext uri="{FF2B5EF4-FFF2-40B4-BE49-F238E27FC236}">
                <a16:creationId xmlns:a16="http://schemas.microsoft.com/office/drawing/2014/main" id="{FD02D704-F027-5E9E-8CBD-E7053F033EE9}"/>
              </a:ext>
            </a:extLst>
          </p:cNvPr>
          <p:cNvPicPr>
            <a:picLocks noChangeAspect="1"/>
          </p:cNvPicPr>
          <p:nvPr/>
        </p:nvPicPr>
        <p:blipFill>
          <a:blip r:embed="rId2"/>
          <a:stretch>
            <a:fillRect/>
          </a:stretch>
        </p:blipFill>
        <p:spPr>
          <a:xfrm>
            <a:off x="4087946" y="944107"/>
            <a:ext cx="4016108" cy="5913893"/>
          </a:xfrm>
          <a:prstGeom prst="rect">
            <a:avLst/>
          </a:prstGeom>
        </p:spPr>
      </p:pic>
    </p:spTree>
    <p:extLst>
      <p:ext uri="{BB962C8B-B14F-4D97-AF65-F5344CB8AC3E}">
        <p14:creationId xmlns:p14="http://schemas.microsoft.com/office/powerpoint/2010/main" val="90465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B5762-BE62-5B2A-D0D8-FCE92AF606AA}"/>
              </a:ext>
            </a:extLst>
          </p:cNvPr>
          <p:cNvSpPr>
            <a:spLocks noGrp="1"/>
          </p:cNvSpPr>
          <p:nvPr>
            <p:ph type="title"/>
          </p:nvPr>
        </p:nvSpPr>
        <p:spPr/>
        <p:txBody>
          <a:bodyPr/>
          <a:lstStyle/>
          <a:p>
            <a:r>
              <a:rPr lang="en-US" altLang="zh-CN" b="1" i="0" dirty="0">
                <a:solidFill>
                  <a:srgbClr val="000000"/>
                </a:solidFill>
                <a:effectLst/>
                <a:latin typeface="Helvetica Neue"/>
              </a:rPr>
              <a:t>Android </a:t>
            </a:r>
            <a:r>
              <a:rPr lang="zh-CN" altLang="en-US" b="1" i="0" dirty="0">
                <a:solidFill>
                  <a:srgbClr val="000000"/>
                </a:solidFill>
                <a:effectLst/>
                <a:latin typeface="Helvetica Neue"/>
              </a:rPr>
              <a:t>应用基础知识</a:t>
            </a:r>
            <a:endParaRPr lang="zh-CN" altLang="en-US" dirty="0"/>
          </a:p>
        </p:txBody>
      </p:sp>
      <p:sp>
        <p:nvSpPr>
          <p:cNvPr id="3" name="内容占位符 2">
            <a:extLst>
              <a:ext uri="{FF2B5EF4-FFF2-40B4-BE49-F238E27FC236}">
                <a16:creationId xmlns:a16="http://schemas.microsoft.com/office/drawing/2014/main" id="{CF63B68B-7540-5E07-6AE2-70FF3962A41C}"/>
              </a:ext>
            </a:extLst>
          </p:cNvPr>
          <p:cNvSpPr>
            <a:spLocks noGrp="1"/>
          </p:cNvSpPr>
          <p:nvPr>
            <p:ph idx="1"/>
          </p:nvPr>
        </p:nvSpPr>
        <p:spPr/>
        <p:txBody>
          <a:bodyPr/>
          <a:lstStyle/>
          <a:p>
            <a:r>
              <a:rPr lang="en-US" altLang="zh-CN" sz="2800" dirty="0"/>
              <a:t>Android </a:t>
            </a:r>
            <a:r>
              <a:rPr lang="zh-CN" altLang="en-US" sz="2800" dirty="0"/>
              <a:t>应用采用 </a:t>
            </a:r>
            <a:r>
              <a:rPr lang="en-US" altLang="zh-CN" sz="2800" dirty="0"/>
              <a:t>Java </a:t>
            </a:r>
            <a:r>
              <a:rPr lang="zh-CN" altLang="en-US" sz="2800" dirty="0"/>
              <a:t>或者 </a:t>
            </a:r>
            <a:r>
              <a:rPr lang="en-US" altLang="zh-CN" sz="2800" dirty="0"/>
              <a:t>Kotlin </a:t>
            </a:r>
            <a:r>
              <a:rPr lang="zh-CN" altLang="en-US" sz="2800" dirty="0"/>
              <a:t>编程语言编写。</a:t>
            </a:r>
            <a:r>
              <a:rPr lang="en-US" altLang="zh-CN" sz="2800" dirty="0"/>
              <a:t>Android SDK </a:t>
            </a:r>
            <a:r>
              <a:rPr lang="zh-CN" altLang="en-US" sz="2800" dirty="0"/>
              <a:t>工具将您的代码 </a:t>
            </a:r>
            <a:r>
              <a:rPr lang="en-US" altLang="zh-CN" sz="2800" dirty="0"/>
              <a:t>— </a:t>
            </a:r>
            <a:r>
              <a:rPr lang="zh-CN" altLang="en-US" sz="2800" dirty="0"/>
              <a:t>连同任何数据和资源文件 </a:t>
            </a:r>
            <a:r>
              <a:rPr lang="en-US" altLang="zh-CN" sz="2800" dirty="0"/>
              <a:t>— </a:t>
            </a:r>
            <a:r>
              <a:rPr lang="zh-CN" altLang="en-US" sz="2800" dirty="0"/>
              <a:t>编译到一个 </a:t>
            </a:r>
            <a:r>
              <a:rPr lang="en-US" altLang="zh-CN" sz="2800" dirty="0"/>
              <a:t>APK</a:t>
            </a:r>
            <a:r>
              <a:rPr lang="zh-CN" altLang="en-US" sz="2800" dirty="0"/>
              <a:t>：</a:t>
            </a:r>
            <a:r>
              <a:rPr lang="en-US" altLang="zh-CN" sz="2800" dirty="0"/>
              <a:t>Android </a:t>
            </a:r>
            <a:r>
              <a:rPr lang="zh-CN" altLang="en-US" sz="2800" dirty="0"/>
              <a:t>软件包，即带有 </a:t>
            </a:r>
            <a:r>
              <a:rPr lang="en-US" altLang="zh-CN" sz="2800" dirty="0"/>
              <a:t>.</a:t>
            </a:r>
            <a:r>
              <a:rPr lang="en-US" altLang="zh-CN" sz="2800" dirty="0" err="1"/>
              <a:t>apk</a:t>
            </a:r>
            <a:r>
              <a:rPr lang="en-US" altLang="zh-CN" sz="2800" dirty="0"/>
              <a:t> </a:t>
            </a:r>
            <a:r>
              <a:rPr lang="zh-CN" altLang="en-US" sz="2800" dirty="0"/>
              <a:t>后缀的存档文件中。</a:t>
            </a:r>
            <a:endParaRPr lang="en-US" altLang="zh-CN" sz="2800" dirty="0"/>
          </a:p>
          <a:p>
            <a:r>
              <a:rPr lang="zh-CN" altLang="en-US" sz="2800" dirty="0"/>
              <a:t>安装到设备后，每个 </a:t>
            </a:r>
            <a:r>
              <a:rPr lang="en-US" altLang="zh-CN" sz="2800" dirty="0"/>
              <a:t>Android </a:t>
            </a:r>
            <a:r>
              <a:rPr lang="zh-CN" altLang="en-US" sz="2800" dirty="0"/>
              <a:t>应用都运行在自己的安全沙箱内：</a:t>
            </a:r>
          </a:p>
          <a:p>
            <a:pPr lvl="1"/>
            <a:r>
              <a:rPr lang="en-US" altLang="zh-CN" sz="2000" dirty="0"/>
              <a:t>Android </a:t>
            </a:r>
            <a:r>
              <a:rPr lang="zh-CN" altLang="en-US" sz="2000" dirty="0"/>
              <a:t>操作系统是一种多用户 </a:t>
            </a:r>
            <a:r>
              <a:rPr lang="en-US" altLang="zh-CN" sz="2000" dirty="0"/>
              <a:t>Linux </a:t>
            </a:r>
            <a:r>
              <a:rPr lang="zh-CN" altLang="en-US" sz="2000" dirty="0"/>
              <a:t>系统，其中的每个应用都是一个不同的用户；默认情况下，系统会为每个应用分配一个唯一的 </a:t>
            </a:r>
            <a:r>
              <a:rPr lang="en-US" altLang="zh-CN" sz="2000" dirty="0"/>
              <a:t>Linux </a:t>
            </a:r>
            <a:r>
              <a:rPr lang="zh-CN" altLang="en-US" sz="2000" dirty="0"/>
              <a:t>用户 </a:t>
            </a:r>
            <a:r>
              <a:rPr lang="en-US" altLang="zh-CN" sz="2000" dirty="0"/>
              <a:t>ID</a:t>
            </a:r>
            <a:r>
              <a:rPr lang="zh-CN" altLang="en-US" sz="2000" dirty="0"/>
              <a:t>（该 </a:t>
            </a:r>
            <a:r>
              <a:rPr lang="en-US" altLang="zh-CN" sz="2000" dirty="0"/>
              <a:t>ID </a:t>
            </a:r>
            <a:r>
              <a:rPr lang="zh-CN" altLang="en-US" sz="2000" dirty="0"/>
              <a:t>仅由系统使用，应用并不知晓）。系统为应用中的所有文件设置权限，使得只有分配给该应用的用户 </a:t>
            </a:r>
            <a:r>
              <a:rPr lang="en-US" altLang="zh-CN" sz="2000" dirty="0"/>
              <a:t>ID </a:t>
            </a:r>
            <a:r>
              <a:rPr lang="zh-CN" altLang="en-US" sz="2000" dirty="0"/>
              <a:t>才能访问这些文件；</a:t>
            </a:r>
          </a:p>
          <a:p>
            <a:pPr lvl="1"/>
            <a:r>
              <a:rPr lang="zh-CN" altLang="en-US" sz="2000" dirty="0"/>
              <a:t>每个进程都具有自己的虚拟机 </a:t>
            </a:r>
            <a:r>
              <a:rPr lang="en-US" altLang="zh-CN" sz="2000" dirty="0"/>
              <a:t>(VM)</a:t>
            </a:r>
            <a:r>
              <a:rPr lang="zh-CN" altLang="en-US" sz="2000" dirty="0"/>
              <a:t>，因此应用代码是在与其他应用隔离的环境中运行；</a:t>
            </a:r>
          </a:p>
          <a:p>
            <a:pPr lvl="1"/>
            <a:r>
              <a:rPr lang="zh-CN" altLang="en-US" sz="2000" dirty="0"/>
              <a:t>默认情况下，每个应用都在其自己的 </a:t>
            </a:r>
            <a:r>
              <a:rPr lang="en-US" altLang="zh-CN" sz="2000" dirty="0"/>
              <a:t>Linux </a:t>
            </a:r>
            <a:r>
              <a:rPr lang="zh-CN" altLang="en-US" sz="2000" dirty="0"/>
              <a:t>进程内运行。</a:t>
            </a:r>
            <a:r>
              <a:rPr lang="en-US" altLang="zh-CN" sz="2000" dirty="0"/>
              <a:t>Android </a:t>
            </a:r>
            <a:r>
              <a:rPr lang="zh-CN" altLang="en-US" sz="2000" dirty="0"/>
              <a:t>会在需要执行任何应用组件时启动该进程，然后在不再需要该进程或系统必须为其他应用恢复内存时关闭该进程。</a:t>
            </a:r>
          </a:p>
        </p:txBody>
      </p:sp>
    </p:spTree>
    <p:extLst>
      <p:ext uri="{BB962C8B-B14F-4D97-AF65-F5344CB8AC3E}">
        <p14:creationId xmlns:p14="http://schemas.microsoft.com/office/powerpoint/2010/main" val="120083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B5762-BE62-5B2A-D0D8-FCE92AF606AA}"/>
              </a:ext>
            </a:extLst>
          </p:cNvPr>
          <p:cNvSpPr>
            <a:spLocks noGrp="1"/>
          </p:cNvSpPr>
          <p:nvPr>
            <p:ph type="title"/>
          </p:nvPr>
        </p:nvSpPr>
        <p:spPr/>
        <p:txBody>
          <a:bodyPr/>
          <a:lstStyle/>
          <a:p>
            <a:r>
              <a:rPr lang="en-US" altLang="zh-CN" b="1" i="0" dirty="0">
                <a:solidFill>
                  <a:srgbClr val="000000"/>
                </a:solidFill>
                <a:effectLst/>
                <a:latin typeface="Helvetica Neue"/>
              </a:rPr>
              <a:t>Android</a:t>
            </a:r>
            <a:r>
              <a:rPr lang="zh-CN" altLang="en-US" b="1" i="0" dirty="0">
                <a:solidFill>
                  <a:srgbClr val="000000"/>
                </a:solidFill>
                <a:effectLst/>
                <a:latin typeface="Helvetica Neue"/>
              </a:rPr>
              <a:t>应用组件</a:t>
            </a:r>
            <a:endParaRPr lang="zh-CN" altLang="en-US" dirty="0"/>
          </a:p>
        </p:txBody>
      </p:sp>
      <p:sp>
        <p:nvSpPr>
          <p:cNvPr id="3" name="内容占位符 2">
            <a:extLst>
              <a:ext uri="{FF2B5EF4-FFF2-40B4-BE49-F238E27FC236}">
                <a16:creationId xmlns:a16="http://schemas.microsoft.com/office/drawing/2014/main" id="{CF63B68B-7540-5E07-6AE2-70FF3962A41C}"/>
              </a:ext>
            </a:extLst>
          </p:cNvPr>
          <p:cNvSpPr>
            <a:spLocks noGrp="1"/>
          </p:cNvSpPr>
          <p:nvPr>
            <p:ph idx="1"/>
          </p:nvPr>
        </p:nvSpPr>
        <p:spPr/>
        <p:txBody>
          <a:bodyPr/>
          <a:lstStyle/>
          <a:p>
            <a:r>
              <a:rPr lang="zh-CN" altLang="en-US" sz="2000" dirty="0"/>
              <a:t>应用组件是 </a:t>
            </a:r>
            <a:r>
              <a:rPr lang="en-US" altLang="zh-CN" sz="2000" dirty="0"/>
              <a:t>Android </a:t>
            </a:r>
            <a:r>
              <a:rPr lang="zh-CN" altLang="en-US" sz="2000" dirty="0"/>
              <a:t>应用的基本构建基块。每个组件都是一个不同的点，系统可以通过它进入您的应用。 并非所有组件都是用户的实际入口点，有些组件相互依赖，但每个组件都以独立实体形式存在，并发挥特定作用。</a:t>
            </a:r>
            <a:endParaRPr lang="en-US" altLang="zh-CN" sz="2000" dirty="0"/>
          </a:p>
          <a:p>
            <a:r>
              <a:rPr lang="zh-CN" altLang="en-US" sz="2000" dirty="0"/>
              <a:t>共有四种不同的应用组件类型。</a:t>
            </a:r>
            <a:endParaRPr lang="en-US" altLang="zh-CN" sz="2000" dirty="0"/>
          </a:p>
          <a:p>
            <a:pPr lvl="1"/>
            <a:r>
              <a:rPr lang="en-US" altLang="zh-CN" sz="1600" dirty="0"/>
              <a:t>Activity</a:t>
            </a:r>
            <a:r>
              <a:rPr lang="zh-CN" altLang="en-US" sz="1600" dirty="0"/>
              <a:t>：</a:t>
            </a:r>
            <a:r>
              <a:rPr lang="en-US" altLang="zh-CN" sz="1600" dirty="0"/>
              <a:t>Activity </a:t>
            </a:r>
            <a:r>
              <a:rPr lang="zh-CN" altLang="en-US" sz="1600" dirty="0"/>
              <a:t>是与用户交互的入口点。它表示拥有界面的单个屏幕。</a:t>
            </a:r>
          </a:p>
          <a:p>
            <a:pPr lvl="1"/>
            <a:r>
              <a:rPr lang="en-US" altLang="zh-CN" sz="1600" dirty="0"/>
              <a:t>Service</a:t>
            </a:r>
            <a:r>
              <a:rPr lang="zh-CN" altLang="en-US" sz="1600" dirty="0"/>
              <a:t>（服务）：服务是一种在后台运行的组件，用于执行长时间运行的操作或为远程进程执行作业。 服务不提供用户界面。</a:t>
            </a:r>
          </a:p>
          <a:p>
            <a:pPr lvl="1"/>
            <a:r>
              <a:rPr lang="en-US" altLang="zh-CN" sz="1600" dirty="0" err="1"/>
              <a:t>ContentProvider</a:t>
            </a:r>
            <a:r>
              <a:rPr lang="zh-CN" altLang="en-US" sz="1600" dirty="0"/>
              <a:t>（内容提供程序）：内容提供程序管理一组共享的应用数据，是底层数据存储和上层应用的数据接口。</a:t>
            </a:r>
          </a:p>
          <a:p>
            <a:pPr lvl="1"/>
            <a:r>
              <a:rPr lang="en-US" altLang="zh-CN" sz="1600" dirty="0" err="1"/>
              <a:t>BroadcastReceiver</a:t>
            </a:r>
            <a:r>
              <a:rPr lang="zh-CN" altLang="en-US" sz="1600" dirty="0"/>
              <a:t>（广播接收器）：广播接收器是一种用于响应系统范围广播通知的组件。 许多广播都是由系统发起的 </a:t>
            </a:r>
            <a:r>
              <a:rPr lang="en-US" altLang="zh-CN" sz="1600" dirty="0"/>
              <a:t>— </a:t>
            </a:r>
            <a:r>
              <a:rPr lang="zh-CN" altLang="en-US" sz="1600" dirty="0"/>
              <a:t>例如，通知屏幕已关闭、电池电量不足或已拍摄照片的广播。</a:t>
            </a:r>
            <a:endParaRPr lang="en-US" altLang="zh-CN" sz="1600" dirty="0"/>
          </a:p>
          <a:p>
            <a:pPr algn="l"/>
            <a:r>
              <a:rPr lang="zh-CN" altLang="en-US" sz="2000" b="1" i="0" dirty="0">
                <a:solidFill>
                  <a:srgbClr val="000000"/>
                </a:solidFill>
                <a:effectLst/>
                <a:latin typeface="Helvetica Neue"/>
              </a:rPr>
              <a:t>启动组件：</a:t>
            </a:r>
            <a:r>
              <a:rPr lang="zh-CN" altLang="en-US" sz="2000" b="0" i="0" dirty="0">
                <a:solidFill>
                  <a:srgbClr val="333333"/>
                </a:solidFill>
                <a:effectLst/>
                <a:latin typeface="Helvetica Neue"/>
              </a:rPr>
              <a:t>四种组件类型中的三种 </a:t>
            </a:r>
            <a:r>
              <a:rPr lang="en-US" altLang="zh-CN" sz="2000" b="0" i="0" dirty="0">
                <a:solidFill>
                  <a:srgbClr val="333333"/>
                </a:solidFill>
                <a:effectLst/>
                <a:latin typeface="Helvetica Neue"/>
              </a:rPr>
              <a:t>— Activity</a:t>
            </a:r>
            <a:r>
              <a:rPr lang="zh-CN" altLang="en-US" sz="2000" b="0" i="0" dirty="0">
                <a:solidFill>
                  <a:srgbClr val="333333"/>
                </a:solidFill>
                <a:effectLst/>
                <a:latin typeface="Helvetica Neue"/>
              </a:rPr>
              <a:t>、服务和广播接收器 </a:t>
            </a:r>
            <a:r>
              <a:rPr lang="en-US" altLang="zh-CN" sz="2000" b="0" i="0" dirty="0">
                <a:solidFill>
                  <a:srgbClr val="333333"/>
                </a:solidFill>
                <a:effectLst/>
                <a:latin typeface="Helvetica Neue"/>
              </a:rPr>
              <a:t>— </a:t>
            </a:r>
            <a:r>
              <a:rPr lang="zh-CN" altLang="en-US" sz="2000" b="0" i="0" dirty="0">
                <a:solidFill>
                  <a:srgbClr val="333333"/>
                </a:solidFill>
                <a:effectLst/>
                <a:latin typeface="Helvetica Neue"/>
              </a:rPr>
              <a:t>通过名为 </a:t>
            </a:r>
            <a:r>
              <a:rPr lang="en-US" altLang="zh-CN" sz="2000" b="0" i="0" dirty="0">
                <a:solidFill>
                  <a:srgbClr val="333333"/>
                </a:solidFill>
                <a:effectLst/>
                <a:latin typeface="Helvetica Neue"/>
              </a:rPr>
              <a:t>Intent</a:t>
            </a:r>
            <a:r>
              <a:rPr lang="zh-CN" altLang="en-US" sz="2000" b="0" i="0" dirty="0">
                <a:solidFill>
                  <a:srgbClr val="333333"/>
                </a:solidFill>
                <a:effectLst/>
                <a:latin typeface="Helvetica Neue"/>
              </a:rPr>
              <a:t>（意图） 的异步消息进行启动。</a:t>
            </a:r>
            <a:r>
              <a:rPr lang="en-US" altLang="zh-CN" sz="2000" b="0" i="0" dirty="0">
                <a:solidFill>
                  <a:srgbClr val="333333"/>
                </a:solidFill>
                <a:effectLst/>
                <a:latin typeface="Helvetica Neue"/>
              </a:rPr>
              <a:t>Intent </a:t>
            </a:r>
            <a:r>
              <a:rPr lang="zh-CN" altLang="en-US" sz="2000" b="0" i="0" dirty="0">
                <a:solidFill>
                  <a:srgbClr val="333333"/>
                </a:solidFill>
                <a:effectLst/>
                <a:latin typeface="Helvetica Neue"/>
              </a:rPr>
              <a:t>会在运行时将各个组件相互粘合（您可以将 </a:t>
            </a:r>
            <a:r>
              <a:rPr lang="en-US" altLang="zh-CN" sz="2000" b="0" i="0" dirty="0">
                <a:solidFill>
                  <a:srgbClr val="333333"/>
                </a:solidFill>
                <a:effectLst/>
                <a:latin typeface="Helvetica Neue"/>
              </a:rPr>
              <a:t>Intent </a:t>
            </a:r>
            <a:r>
              <a:rPr lang="zh-CN" altLang="en-US" sz="2000" b="0" i="0" dirty="0">
                <a:solidFill>
                  <a:srgbClr val="333333"/>
                </a:solidFill>
                <a:effectLst/>
                <a:latin typeface="Helvetica Neue"/>
              </a:rPr>
              <a:t>视为从其他组件请求操作的信使），无论组件属于您的应用还是其他应用。</a:t>
            </a:r>
          </a:p>
          <a:p>
            <a:endParaRPr lang="zh-CN" altLang="en-US" sz="2000" dirty="0"/>
          </a:p>
        </p:txBody>
      </p:sp>
    </p:spTree>
    <p:extLst>
      <p:ext uri="{BB962C8B-B14F-4D97-AF65-F5344CB8AC3E}">
        <p14:creationId xmlns:p14="http://schemas.microsoft.com/office/powerpoint/2010/main" val="36065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B34F9-A6C6-46AE-9D6B-75F3BD3C60E5}"/>
              </a:ext>
            </a:extLst>
          </p:cNvPr>
          <p:cNvSpPr>
            <a:spLocks noGrp="1"/>
          </p:cNvSpPr>
          <p:nvPr>
            <p:ph type="title"/>
          </p:nvPr>
        </p:nvSpPr>
        <p:spPr/>
        <p:txBody>
          <a:bodyPr/>
          <a:lstStyle/>
          <a:p>
            <a:pPr algn="l"/>
            <a:r>
              <a:rPr lang="zh-CN" altLang="en-US" dirty="0"/>
              <a:t>工作流</a:t>
            </a:r>
          </a:p>
        </p:txBody>
      </p:sp>
      <p:pic>
        <p:nvPicPr>
          <p:cNvPr id="5" name="内容占位符 4">
            <a:extLst>
              <a:ext uri="{FF2B5EF4-FFF2-40B4-BE49-F238E27FC236}">
                <a16:creationId xmlns:a16="http://schemas.microsoft.com/office/drawing/2014/main" id="{EE5627D9-C313-4DF9-B58A-3DF18BDFF166}"/>
              </a:ext>
            </a:extLst>
          </p:cNvPr>
          <p:cNvPicPr>
            <a:picLocks noGrp="1" noChangeAspect="1"/>
          </p:cNvPicPr>
          <p:nvPr>
            <p:ph idx="1"/>
          </p:nvPr>
        </p:nvPicPr>
        <p:blipFill rotWithShape="1">
          <a:blip r:embed="rId2"/>
          <a:srcRect b="59151"/>
          <a:stretch/>
        </p:blipFill>
        <p:spPr>
          <a:xfrm>
            <a:off x="-1" y="1049060"/>
            <a:ext cx="4528134" cy="3608000"/>
          </a:xfrm>
          <a:prstGeom prst="rect">
            <a:avLst/>
          </a:prstGeom>
        </p:spPr>
      </p:pic>
      <p:sp>
        <p:nvSpPr>
          <p:cNvPr id="6" name="AutoShape 4" descr="工作流图">
            <a:extLst>
              <a:ext uri="{FF2B5EF4-FFF2-40B4-BE49-F238E27FC236}">
                <a16:creationId xmlns:a16="http://schemas.microsoft.com/office/drawing/2014/main" id="{0D421C23-3BB0-485D-923F-A50D8FFC1CB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8C3A9637-CBD4-4A61-BF35-10EB025B54DE}"/>
              </a:ext>
            </a:extLst>
          </p:cNvPr>
          <p:cNvPicPr>
            <a:picLocks noChangeAspect="1"/>
          </p:cNvPicPr>
          <p:nvPr/>
        </p:nvPicPr>
        <p:blipFill rotWithShape="1">
          <a:blip r:embed="rId2"/>
          <a:srcRect t="38294" b="36434"/>
          <a:stretch/>
        </p:blipFill>
        <p:spPr>
          <a:xfrm>
            <a:off x="4758056" y="966952"/>
            <a:ext cx="5066427" cy="2505321"/>
          </a:xfrm>
          <a:prstGeom prst="rect">
            <a:avLst/>
          </a:prstGeom>
        </p:spPr>
      </p:pic>
      <p:pic>
        <p:nvPicPr>
          <p:cNvPr id="8" name="图片 7">
            <a:extLst>
              <a:ext uri="{FF2B5EF4-FFF2-40B4-BE49-F238E27FC236}">
                <a16:creationId xmlns:a16="http://schemas.microsoft.com/office/drawing/2014/main" id="{F900807A-1CD2-4436-8890-BC66FBC6117B}"/>
              </a:ext>
            </a:extLst>
          </p:cNvPr>
          <p:cNvPicPr>
            <a:picLocks noChangeAspect="1"/>
          </p:cNvPicPr>
          <p:nvPr/>
        </p:nvPicPr>
        <p:blipFill rotWithShape="1">
          <a:blip r:embed="rId2"/>
          <a:srcRect t="60474"/>
          <a:stretch/>
        </p:blipFill>
        <p:spPr>
          <a:xfrm>
            <a:off x="5247154" y="3704295"/>
            <a:ext cx="4077600" cy="3153705"/>
          </a:xfrm>
          <a:prstGeom prst="rect">
            <a:avLst/>
          </a:prstGeom>
        </p:spPr>
      </p:pic>
    </p:spTree>
    <p:extLst>
      <p:ext uri="{BB962C8B-B14F-4D97-AF65-F5344CB8AC3E}">
        <p14:creationId xmlns:p14="http://schemas.microsoft.com/office/powerpoint/2010/main" val="229352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7F6E1-5422-4643-82D8-2AFEF15DEC6A}"/>
              </a:ext>
            </a:extLst>
          </p:cNvPr>
          <p:cNvSpPr>
            <a:spLocks noGrp="1"/>
          </p:cNvSpPr>
          <p:nvPr>
            <p:ph type="title"/>
          </p:nvPr>
        </p:nvSpPr>
        <p:spPr/>
        <p:txBody>
          <a:bodyPr/>
          <a:lstStyle/>
          <a:p>
            <a:pPr algn="l"/>
            <a:r>
              <a:rPr lang="zh-CN" altLang="en-US" dirty="0"/>
              <a:t>创建</a:t>
            </a:r>
            <a:r>
              <a:rPr lang="en-US" altLang="zh-CN" dirty="0"/>
              <a:t>Android</a:t>
            </a:r>
            <a:r>
              <a:rPr lang="zh-CN" altLang="en-US" dirty="0"/>
              <a:t>项目</a:t>
            </a:r>
          </a:p>
        </p:txBody>
      </p:sp>
      <p:sp>
        <p:nvSpPr>
          <p:cNvPr id="3" name="内容占位符 2">
            <a:extLst>
              <a:ext uri="{FF2B5EF4-FFF2-40B4-BE49-F238E27FC236}">
                <a16:creationId xmlns:a16="http://schemas.microsoft.com/office/drawing/2014/main" id="{75728453-7EF0-45D0-A523-19ABE5C5AE05}"/>
              </a:ext>
            </a:extLst>
          </p:cNvPr>
          <p:cNvSpPr>
            <a:spLocks noGrp="1"/>
          </p:cNvSpPr>
          <p:nvPr>
            <p:ph idx="1"/>
          </p:nvPr>
        </p:nvSpPr>
        <p:spPr/>
        <p:txBody>
          <a:bodyPr/>
          <a:lstStyle/>
          <a:p>
            <a:r>
              <a:rPr lang="zh-CN" altLang="en-US" dirty="0"/>
              <a:t>新建</a:t>
            </a:r>
            <a:r>
              <a:rPr lang="en-US" altLang="zh-CN" dirty="0"/>
              <a:t>Android</a:t>
            </a:r>
            <a:r>
              <a:rPr lang="zh-CN" altLang="en-US" dirty="0"/>
              <a:t>项目</a:t>
            </a:r>
            <a:endParaRPr lang="en-US" altLang="zh-CN" dirty="0"/>
          </a:p>
          <a:p>
            <a:r>
              <a:rPr lang="zh-CN" altLang="en-US" dirty="0"/>
              <a:t>项目结构</a:t>
            </a:r>
            <a:endParaRPr lang="en-US" altLang="zh-CN" dirty="0"/>
          </a:p>
          <a:p>
            <a:pPr lvl="1"/>
            <a:r>
              <a:rPr lang="zh-CN" altLang="en-US" dirty="0"/>
              <a:t>在每个 </a:t>
            </a:r>
            <a:r>
              <a:rPr lang="en-US" altLang="zh-CN" dirty="0"/>
              <a:t>Android </a:t>
            </a:r>
            <a:r>
              <a:rPr lang="zh-CN" altLang="en-US" dirty="0"/>
              <a:t>应用模块中，文件显示在以下组中：</a:t>
            </a:r>
          </a:p>
          <a:p>
            <a:pPr lvl="2"/>
            <a:r>
              <a:rPr lang="en-US" altLang="zh-CN" dirty="0"/>
              <a:t>manifests</a:t>
            </a:r>
            <a:r>
              <a:rPr lang="zh-CN" altLang="en-US" dirty="0"/>
              <a:t>：包含 </a:t>
            </a:r>
            <a:r>
              <a:rPr lang="en-US" altLang="zh-CN" dirty="0"/>
              <a:t>AndroidManifest.xml </a:t>
            </a:r>
            <a:r>
              <a:rPr lang="zh-CN" altLang="en-US" dirty="0"/>
              <a:t>文件。</a:t>
            </a:r>
          </a:p>
          <a:p>
            <a:pPr lvl="2"/>
            <a:r>
              <a:rPr lang="en-US" altLang="zh-CN" dirty="0"/>
              <a:t>java</a:t>
            </a:r>
            <a:r>
              <a:rPr lang="zh-CN" altLang="en-US" dirty="0"/>
              <a:t>：包含 </a:t>
            </a:r>
            <a:r>
              <a:rPr lang="en-US" altLang="zh-CN" dirty="0"/>
              <a:t>Java </a:t>
            </a:r>
            <a:r>
              <a:rPr lang="zh-CN" altLang="en-US" dirty="0"/>
              <a:t>源代码文件，包括 </a:t>
            </a:r>
            <a:r>
              <a:rPr lang="en-US" altLang="zh-CN" dirty="0"/>
              <a:t>JUnit </a:t>
            </a:r>
            <a:r>
              <a:rPr lang="zh-CN" altLang="en-US" dirty="0"/>
              <a:t>测试代码。</a:t>
            </a:r>
          </a:p>
          <a:p>
            <a:pPr lvl="2"/>
            <a:r>
              <a:rPr lang="en-US" altLang="zh-CN" dirty="0"/>
              <a:t>res</a:t>
            </a:r>
            <a:r>
              <a:rPr lang="zh-CN" altLang="en-US" dirty="0"/>
              <a:t>：包含所有非代码资源，例如 </a:t>
            </a:r>
            <a:r>
              <a:rPr lang="en-US" altLang="zh-CN" dirty="0"/>
              <a:t>XML </a:t>
            </a:r>
            <a:r>
              <a:rPr lang="zh-CN" altLang="en-US" dirty="0"/>
              <a:t>布局、</a:t>
            </a:r>
            <a:r>
              <a:rPr lang="en-US" altLang="zh-CN" dirty="0"/>
              <a:t>UI </a:t>
            </a:r>
            <a:r>
              <a:rPr lang="zh-CN" altLang="en-US" dirty="0"/>
              <a:t>字符串和位图图像。</a:t>
            </a:r>
            <a:endParaRPr lang="en-US" altLang="zh-CN" dirty="0"/>
          </a:p>
          <a:p>
            <a:r>
              <a:rPr lang="zh-CN" altLang="en-US" dirty="0"/>
              <a:t>编译和运行</a:t>
            </a:r>
            <a:endParaRPr lang="en-US" altLang="zh-CN" dirty="0"/>
          </a:p>
          <a:p>
            <a:pPr lvl="1"/>
            <a:r>
              <a:rPr lang="zh-CN" altLang="en-US" dirty="0"/>
              <a:t>在真实设备上运行</a:t>
            </a:r>
            <a:endParaRPr lang="en-US" altLang="zh-CN" dirty="0"/>
          </a:p>
          <a:p>
            <a:pPr lvl="1"/>
            <a:r>
              <a:rPr lang="zh-CN" altLang="en-US" dirty="0"/>
              <a:t>在模拟器上运行</a:t>
            </a:r>
          </a:p>
        </p:txBody>
      </p:sp>
    </p:spTree>
    <p:extLst>
      <p:ext uri="{BB962C8B-B14F-4D97-AF65-F5344CB8AC3E}">
        <p14:creationId xmlns:p14="http://schemas.microsoft.com/office/powerpoint/2010/main" val="342550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第三章 通讯卫士模块"/>
  <p:tag name="KSO_WM_SLIDE_MODEL_TYPE" val="cover"/>
</p:tagLst>
</file>

<file path=ppt/theme/theme1.xml><?xml version="1.0" encoding="utf-8"?>
<a:theme xmlns:a="http://schemas.openxmlformats.org/drawingml/2006/main" name="henu1">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dirty="0"/>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幻灯片模板.potx" id="{97C7703B-F65C-468C-957E-6CEB87881049}" vid="{B0A68E35-012B-4365-B74F-11977064FD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幻灯片模板</Template>
  <TotalTime>1010</TotalTime>
  <Words>1538</Words>
  <Application>Microsoft Office PowerPoint</Application>
  <PresentationFormat>宽屏</PresentationFormat>
  <Paragraphs>134</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Helvetica Neue</vt:lpstr>
      <vt:lpstr>pingfang SC</vt:lpstr>
      <vt:lpstr>楷体</vt:lpstr>
      <vt:lpstr>微软雅黑</vt:lpstr>
      <vt:lpstr>Arial</vt:lpstr>
      <vt:lpstr>Calibri</vt:lpstr>
      <vt:lpstr>henu1</vt:lpstr>
      <vt:lpstr>PowerPoint 演示文稿</vt:lpstr>
      <vt:lpstr>本章内容</vt:lpstr>
      <vt:lpstr>Android 的版本</vt:lpstr>
      <vt:lpstr>Android 的版本</vt:lpstr>
      <vt:lpstr>Android平台结构</vt:lpstr>
      <vt:lpstr>Android 应用基础知识</vt:lpstr>
      <vt:lpstr>Android应用组件</vt:lpstr>
      <vt:lpstr>工作流</vt:lpstr>
      <vt:lpstr>创建Android项目</vt:lpstr>
      <vt:lpstr>Android 应用清单文件</vt:lpstr>
      <vt:lpstr>Android 应用基础知识</vt:lpstr>
      <vt:lpstr>编译和运行</vt:lpstr>
      <vt:lpstr>Android 调试桥 (adb)</vt:lpstr>
      <vt:lpstr>adb 的工作原理</vt:lpstr>
      <vt:lpstr>使用 Logcat 写入和查看日志</vt:lpstr>
      <vt:lpstr>使用 Logcat 写入和查看日志</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红涛 王</dc:creator>
  <cp:lastModifiedBy>王 红涛</cp:lastModifiedBy>
  <cp:revision>40</cp:revision>
  <dcterms:created xsi:type="dcterms:W3CDTF">2019-12-16T08:36:49Z</dcterms:created>
  <dcterms:modified xsi:type="dcterms:W3CDTF">2023-02-19T03:59:35Z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2052-11.1.0.9031</vt:lpwstr>
  </property>
</Properties>
</file>