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71" r:id="rId3"/>
    <p:sldId id="272" r:id="rId4"/>
    <p:sldId id="273" r:id="rId5"/>
    <p:sldId id="274" r:id="rId6"/>
    <p:sldId id="275" r:id="rId7"/>
    <p:sldId id="276" r:id="rId8"/>
    <p:sldId id="298" r:id="rId9"/>
    <p:sldId id="277" r:id="rId10"/>
    <p:sldId id="278" r:id="rId11"/>
    <p:sldId id="279" r:id="rId12"/>
    <p:sldId id="299" r:id="rId13"/>
    <p:sldId id="300" r:id="rId14"/>
    <p:sldId id="280" r:id="rId15"/>
    <p:sldId id="281" r:id="rId16"/>
    <p:sldId id="282" r:id="rId17"/>
    <p:sldId id="301" r:id="rId18"/>
    <p:sldId id="302" r:id="rId19"/>
    <p:sldId id="303" r:id="rId20"/>
    <p:sldId id="304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70" r:id="rId3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 autoAdjust="0"/>
  </p:normalViewPr>
  <p:slideViewPr>
    <p:cSldViewPr snapToGrid="0">
      <p:cViewPr varScale="1">
        <p:scale>
          <a:sx n="89" d="100"/>
          <a:sy n="89" d="100"/>
        </p:scale>
        <p:origin x="46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AC3E678-96E7-42E8-A29D-85F5DDE923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01B724-E71C-42AF-9C16-7086E447EC9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defRPr sz="1200"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C02F37C-A1D8-4651-96A9-9528BEDED741}" type="datetimeFigureOut">
              <a:rPr lang="zh-CN" altLang="en-US"/>
              <a:pPr>
                <a:defRPr/>
              </a:pPr>
              <a:t>2023/2/21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幻灯片图像占位符 3">
            <a:extLst>
              <a:ext uri="{FF2B5EF4-FFF2-40B4-BE49-F238E27FC236}">
                <a16:creationId xmlns:a16="http://schemas.microsoft.com/office/drawing/2014/main" id="{D0AFDA69-DC70-4ADF-8BFA-989A7FF37C90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>
            <a:extLst>
              <a:ext uri="{FF2B5EF4-FFF2-40B4-BE49-F238E27FC236}">
                <a16:creationId xmlns:a16="http://schemas.microsoft.com/office/drawing/2014/main" id="{F8A1B579-BEC7-4811-B860-675177752606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7F871D-DA35-492C-925D-BAEE35E927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21165F-6B76-4C28-87C7-415C7243E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defRPr sz="1200"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FE1186A-9C6B-4C08-BE03-E4219633597E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18FC5270-5849-4D11-AD33-21EC7E03CF3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BD449E4F-F44C-4FDC-90B9-328882AFC60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en-US"/>
          </a:p>
        </p:txBody>
      </p:sp>
      <p:sp>
        <p:nvSpPr>
          <p:cNvPr id="5123" name="灯片编号占位符 3">
            <a:extLst>
              <a:ext uri="{FF2B5EF4-FFF2-40B4-BE49-F238E27FC236}">
                <a16:creationId xmlns:a16="http://schemas.microsoft.com/office/drawing/2014/main" id="{A9FC9B37-757D-4645-BEDF-A8C2CA5F36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3D143DA5-BE7A-4B72-A663-21FFD99FDC21}" type="slidenum">
              <a:rPr lang="zh-CN" altLang="en-US"/>
              <a:pPr fontAlgn="base"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5153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8828" y="274638"/>
            <a:ext cx="6904441" cy="650272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6112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987972"/>
            <a:ext cx="2743200" cy="513819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20726" y="987972"/>
            <a:ext cx="7615274" cy="513819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674335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460" y="274638"/>
            <a:ext cx="6904319" cy="67129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933485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460" y="274638"/>
            <a:ext cx="6904319" cy="67129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311727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0726" y="274638"/>
            <a:ext cx="6977646" cy="692314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74601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1219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3888" y="274638"/>
            <a:ext cx="6956015" cy="6607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1691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1358" y="274638"/>
            <a:ext cx="7030076" cy="639762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8252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0726" y="274638"/>
            <a:ext cx="6914584" cy="6607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4297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634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8828" y="273050"/>
            <a:ext cx="3541131" cy="69390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966952"/>
            <a:ext cx="4011084" cy="51592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8976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5083969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69169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672131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4700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>
            <a:extLst>
              <a:ext uri="{FF2B5EF4-FFF2-40B4-BE49-F238E27FC236}">
                <a16:creationId xmlns:a16="http://schemas.microsoft.com/office/drawing/2014/main" id="{FC662A6E-C247-4196-B5BF-5EC79B19A9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635" y="0"/>
            <a:ext cx="2281237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6728BC6-D71D-48CF-AC15-E63CE62B6A5B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0"/>
            <a:ext cx="969348" cy="9693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id="{3DF9C0C3-FDA3-4233-AFEF-50BBB551BEE7}"/>
              </a:ext>
            </a:extLst>
          </p:cNvPr>
          <p:cNvSpPr txBox="1"/>
          <p:nvPr/>
        </p:nvSpPr>
        <p:spPr>
          <a:xfrm>
            <a:off x="111125" y="1595438"/>
            <a:ext cx="5827236" cy="76841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000" b="1" noProof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移动互联网应用开发技术</a:t>
            </a: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695CEE9B-438F-4FEE-B81B-81CDFA061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2947988"/>
            <a:ext cx="4454525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河南大学软件学院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7239-C317-41CF-A103-13371E93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 </a:t>
            </a:r>
            <a:r>
              <a:rPr lang="zh-CN" altLang="en-US" dirty="0"/>
              <a:t>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6DBD1-5574-4B2C-9892-8E9CFA063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6811926" cy="4525963"/>
          </a:xfrm>
        </p:spPr>
        <p:txBody>
          <a:bodyPr/>
          <a:lstStyle/>
          <a:p>
            <a:r>
              <a:rPr lang="zh-CN" altLang="en-US" dirty="0"/>
              <a:t>布局位置</a:t>
            </a:r>
            <a:endParaRPr lang="en-US" altLang="zh-CN" dirty="0"/>
          </a:p>
          <a:p>
            <a:pPr lvl="1"/>
            <a:r>
              <a:rPr lang="zh-CN" altLang="en-US" dirty="0"/>
              <a:t>每个</a:t>
            </a:r>
            <a:r>
              <a:rPr lang="en-US" altLang="zh-CN" dirty="0"/>
              <a:t>view</a:t>
            </a:r>
            <a:r>
              <a:rPr lang="zh-CN" altLang="en-US" dirty="0"/>
              <a:t>的形状为一个矩形，</a:t>
            </a:r>
            <a:r>
              <a:rPr lang="en-US" altLang="zh-CN" dirty="0"/>
              <a:t>left</a:t>
            </a:r>
            <a:r>
              <a:rPr lang="zh-CN" altLang="en-US" dirty="0"/>
              <a:t>和</a:t>
            </a:r>
            <a:r>
              <a:rPr lang="en-US" altLang="zh-CN" dirty="0"/>
              <a:t>top</a:t>
            </a:r>
            <a:r>
              <a:rPr lang="zh-CN" altLang="en-US" dirty="0"/>
              <a:t>表示它的位置，</a:t>
            </a:r>
            <a:r>
              <a:rPr lang="en-US" altLang="zh-CN" dirty="0"/>
              <a:t>width</a:t>
            </a:r>
            <a:r>
              <a:rPr lang="zh-CN" altLang="en-US" dirty="0"/>
              <a:t>和</a:t>
            </a:r>
            <a:r>
              <a:rPr lang="en-US" altLang="zh-CN" dirty="0"/>
              <a:t>height</a:t>
            </a:r>
            <a:r>
              <a:rPr lang="zh-CN" altLang="en-US" dirty="0"/>
              <a:t>表示它的大小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C7FB5E-8A69-439E-B519-26D4C7776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647" y="1010093"/>
            <a:ext cx="4600353" cy="584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00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7239-C317-41CF-A103-13371E93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 </a:t>
            </a:r>
            <a:r>
              <a:rPr lang="zh-CN" altLang="en-US" dirty="0"/>
              <a:t>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6DBD1-5574-4B2C-9892-8E9CFA063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显示度量单位</a:t>
            </a:r>
            <a:endParaRPr lang="en-US" altLang="zh-CN" sz="2400" dirty="0"/>
          </a:p>
          <a:p>
            <a:pPr lvl="1"/>
            <a:r>
              <a:rPr lang="zh-CN" altLang="en-US" sz="2000" dirty="0"/>
              <a:t>下面是在</a:t>
            </a:r>
            <a:r>
              <a:rPr lang="en-US" altLang="zh-CN" sz="2000" dirty="0"/>
              <a:t>android</a:t>
            </a:r>
            <a:r>
              <a:rPr lang="zh-CN" altLang="en-US" sz="2000" dirty="0"/>
              <a:t>系统中可用的几种单位。</a:t>
            </a:r>
          </a:p>
          <a:p>
            <a:pPr lvl="2"/>
            <a:r>
              <a:rPr lang="zh-CN" altLang="en-US" sz="1800" dirty="0"/>
              <a:t>长度单位</a:t>
            </a:r>
          </a:p>
          <a:p>
            <a:pPr lvl="3"/>
            <a:r>
              <a:rPr lang="en-US" altLang="zh-CN" sz="1600" dirty="0"/>
              <a:t>in</a:t>
            </a:r>
            <a:r>
              <a:rPr lang="zh-CN" altLang="en-US" sz="1600" dirty="0"/>
              <a:t>：表示英寸，是屏幕的物理尺寸。每英寸等于</a:t>
            </a:r>
            <a:r>
              <a:rPr lang="en-US" altLang="zh-CN" sz="1600" dirty="0"/>
              <a:t>2.54</a:t>
            </a:r>
            <a:r>
              <a:rPr lang="zh-CN" altLang="en-US" sz="1600" dirty="0"/>
              <a:t>厘米。例如，形容手机屏幕大小，经常说，</a:t>
            </a:r>
            <a:r>
              <a:rPr lang="en-US" altLang="zh-CN" sz="1600" dirty="0"/>
              <a:t>3.2</a:t>
            </a:r>
            <a:r>
              <a:rPr lang="zh-CN" altLang="en-US" sz="1600" dirty="0"/>
              <a:t>（英）寸、</a:t>
            </a:r>
            <a:r>
              <a:rPr lang="en-US" altLang="zh-CN" sz="1600" dirty="0"/>
              <a:t>3.5</a:t>
            </a:r>
            <a:r>
              <a:rPr lang="zh-CN" altLang="en-US" sz="1600" dirty="0"/>
              <a:t>（英）寸、</a:t>
            </a:r>
            <a:r>
              <a:rPr lang="en-US" altLang="zh-CN" sz="1600" dirty="0"/>
              <a:t>4</a:t>
            </a:r>
            <a:r>
              <a:rPr lang="zh-CN" altLang="en-US" sz="1600" dirty="0"/>
              <a:t>（英）寸就是指这个单位。这些尺寸是屏幕的对角线长度。如果手机的屏幕是</a:t>
            </a:r>
            <a:r>
              <a:rPr lang="en-US" altLang="zh-CN" sz="1600" dirty="0"/>
              <a:t>3.2</a:t>
            </a:r>
            <a:r>
              <a:rPr lang="zh-CN" altLang="en-US" sz="1600" dirty="0"/>
              <a:t>英寸，表示手机的屏幕（可视区域）对角线长度是</a:t>
            </a:r>
            <a:r>
              <a:rPr lang="en-US" altLang="zh-CN" sz="1600" dirty="0"/>
              <a:t>3.2*2.54 = 8.128</a:t>
            </a:r>
            <a:r>
              <a:rPr lang="zh-CN" altLang="en-US" sz="1600" dirty="0"/>
              <a:t>厘米。读者可以去量一量自己的手机屏幕，看和实际的尺寸是否一致。</a:t>
            </a:r>
          </a:p>
          <a:p>
            <a:pPr lvl="3"/>
            <a:r>
              <a:rPr lang="en-US" altLang="zh-CN" sz="1600" dirty="0"/>
              <a:t>mm</a:t>
            </a:r>
            <a:r>
              <a:rPr lang="zh-CN" altLang="en-US" sz="1600" dirty="0"/>
              <a:t>：表示毫米，是屏幕的物理尺寸。</a:t>
            </a:r>
          </a:p>
          <a:p>
            <a:pPr lvl="3"/>
            <a:r>
              <a:rPr lang="en-US" altLang="zh-CN" sz="1600" dirty="0" err="1"/>
              <a:t>pt</a:t>
            </a:r>
            <a:r>
              <a:rPr lang="zh-CN" altLang="en-US" sz="1600" dirty="0"/>
              <a:t>：表示一个点，是屏幕的物理尺寸。大小为</a:t>
            </a:r>
            <a:r>
              <a:rPr lang="en-US" altLang="zh-CN" sz="1600" dirty="0"/>
              <a:t>1</a:t>
            </a:r>
            <a:r>
              <a:rPr lang="zh-CN" altLang="en-US" sz="1600" dirty="0"/>
              <a:t>英寸的</a:t>
            </a:r>
            <a:r>
              <a:rPr lang="en-US" altLang="zh-CN" sz="1600" dirty="0"/>
              <a:t>1/72</a:t>
            </a:r>
            <a:r>
              <a:rPr lang="zh-CN" altLang="en-US" sz="1600" dirty="0"/>
              <a:t>，在</a:t>
            </a:r>
            <a:r>
              <a:rPr lang="en-US" altLang="zh-CN" sz="1600" dirty="0"/>
              <a:t>72dpi</a:t>
            </a:r>
            <a:r>
              <a:rPr lang="zh-CN" altLang="en-US" sz="1600" dirty="0"/>
              <a:t>的屏幕上</a:t>
            </a:r>
            <a:r>
              <a:rPr lang="en-US" altLang="zh-CN" sz="1600" dirty="0"/>
              <a:t>1pt=1px</a:t>
            </a:r>
            <a:r>
              <a:rPr lang="zh-CN" altLang="en-US" sz="1600" dirty="0"/>
              <a:t>。</a:t>
            </a:r>
          </a:p>
          <a:p>
            <a:pPr lvl="2"/>
            <a:r>
              <a:rPr lang="zh-CN" altLang="en-US" sz="1800" dirty="0"/>
              <a:t>像素单位</a:t>
            </a:r>
          </a:p>
          <a:p>
            <a:pPr lvl="3"/>
            <a:r>
              <a:rPr lang="en-US" altLang="zh-CN" sz="1600" dirty="0"/>
              <a:t>px</a:t>
            </a:r>
            <a:r>
              <a:rPr lang="zh-CN" altLang="en-US" sz="1600" dirty="0"/>
              <a:t>：对应屏幕上的实际像素点</a:t>
            </a:r>
          </a:p>
          <a:p>
            <a:pPr lvl="3"/>
            <a:r>
              <a:rPr lang="en-US" altLang="zh-CN" sz="1600" dirty="0"/>
              <a:t>dip=</a:t>
            </a:r>
            <a:r>
              <a:rPr lang="en-US" altLang="zh-CN" sz="1600" dirty="0" err="1"/>
              <a:t>dp</a:t>
            </a:r>
            <a:r>
              <a:rPr lang="zh-CN" altLang="en-US" sz="1600" dirty="0"/>
              <a:t>：密度无关的像素，一种基于屏幕密度的抽象单位。在</a:t>
            </a:r>
            <a:r>
              <a:rPr lang="en-US" altLang="zh-CN" sz="1600" dirty="0"/>
              <a:t>160dpi</a:t>
            </a:r>
            <a:r>
              <a:rPr lang="zh-CN" altLang="en-US" sz="1600" dirty="0"/>
              <a:t>的屏幕上，</a:t>
            </a:r>
            <a:r>
              <a:rPr lang="en-US" altLang="zh-CN" sz="1600" dirty="0"/>
              <a:t>1dp = 1px</a:t>
            </a:r>
            <a:r>
              <a:rPr lang="zh-CN" altLang="en-US" sz="1600" dirty="0"/>
              <a:t>。</a:t>
            </a:r>
            <a:r>
              <a:rPr lang="en-US" altLang="zh-CN" sz="1600" dirty="0"/>
              <a:t>1dp</a:t>
            </a:r>
            <a:r>
              <a:rPr lang="zh-CN" altLang="en-US" sz="1600" dirty="0"/>
              <a:t>所对应的实际像素的多少会随着屏幕的密度而缩放。</a:t>
            </a:r>
          </a:p>
          <a:p>
            <a:pPr lvl="3"/>
            <a:r>
              <a:rPr lang="en-US" altLang="zh-CN" sz="1600" dirty="0" err="1"/>
              <a:t>sp</a:t>
            </a:r>
            <a:r>
              <a:rPr lang="zh-CN" altLang="en-US" sz="1600" dirty="0"/>
              <a:t>：和</a:t>
            </a:r>
            <a:r>
              <a:rPr lang="en-US" altLang="zh-CN" sz="1600" dirty="0" err="1"/>
              <a:t>dp</a:t>
            </a:r>
            <a:r>
              <a:rPr lang="zh-CN" altLang="en-US" sz="1600" dirty="0"/>
              <a:t>的概念是相似的，但是是用于字体大小的单位，因为字体的实际显示大小除了同屏幕密度有关以外，还同用户的设置是相关的，所以通常字体用</a:t>
            </a:r>
            <a:r>
              <a:rPr lang="en-US" altLang="zh-CN" sz="1600" dirty="0" err="1"/>
              <a:t>sp</a:t>
            </a:r>
            <a:r>
              <a:rPr lang="zh-CN" altLang="en-US" sz="1600" dirty="0"/>
              <a:t>。但某些情况下，为了保证字体不会随用户的配置而改变大小，这时就需要用</a:t>
            </a:r>
            <a:r>
              <a:rPr lang="en-US" altLang="zh-CN" sz="1600" dirty="0" err="1"/>
              <a:t>dp</a:t>
            </a:r>
            <a:r>
              <a:rPr lang="zh-CN" altLang="en-US" sz="1600" dirty="0"/>
              <a:t>作为单位了。</a:t>
            </a:r>
          </a:p>
        </p:txBody>
      </p:sp>
    </p:spTree>
    <p:extLst>
      <p:ext uri="{BB962C8B-B14F-4D97-AF65-F5344CB8AC3E}">
        <p14:creationId xmlns:p14="http://schemas.microsoft.com/office/powerpoint/2010/main" val="1956913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7239-C317-41CF-A103-13371E93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 </a:t>
            </a:r>
            <a:r>
              <a:rPr lang="zh-CN" altLang="en-US" dirty="0"/>
              <a:t>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6DBD1-5574-4B2C-9892-8E9CFA063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六种密度集：</a:t>
            </a:r>
          </a:p>
          <a:p>
            <a:pPr lvl="1"/>
            <a:r>
              <a:rPr lang="en-US" altLang="zh-CN" dirty="0" err="1"/>
              <a:t>ldpi</a:t>
            </a:r>
            <a:r>
              <a:rPr lang="en-US" altLang="zh-CN" dirty="0"/>
              <a:t> (low) ~120dpi</a:t>
            </a:r>
          </a:p>
          <a:p>
            <a:pPr lvl="1"/>
            <a:r>
              <a:rPr lang="en-US" altLang="zh-CN" dirty="0" err="1"/>
              <a:t>mdpi</a:t>
            </a:r>
            <a:r>
              <a:rPr lang="en-US" altLang="zh-CN" dirty="0"/>
              <a:t> (medium) ~160dpi</a:t>
            </a:r>
          </a:p>
          <a:p>
            <a:pPr lvl="1"/>
            <a:r>
              <a:rPr lang="en-US" altLang="zh-CN" dirty="0" err="1"/>
              <a:t>hdpi</a:t>
            </a:r>
            <a:r>
              <a:rPr lang="en-US" altLang="zh-CN" dirty="0"/>
              <a:t> (high) ~240dpi</a:t>
            </a:r>
          </a:p>
          <a:p>
            <a:pPr lvl="1"/>
            <a:r>
              <a:rPr lang="en-US" altLang="zh-CN" dirty="0" err="1"/>
              <a:t>xhdpi</a:t>
            </a:r>
            <a:r>
              <a:rPr lang="en-US" altLang="zh-CN" dirty="0"/>
              <a:t> (extra-high) ~320dpi</a:t>
            </a:r>
          </a:p>
          <a:p>
            <a:pPr lvl="1"/>
            <a:r>
              <a:rPr lang="en-US" altLang="zh-CN" dirty="0" err="1"/>
              <a:t>xxhdpi</a:t>
            </a:r>
            <a:r>
              <a:rPr lang="en-US" altLang="zh-CN" dirty="0"/>
              <a:t> (extra-extra-high) ~480dpi</a:t>
            </a:r>
          </a:p>
          <a:p>
            <a:pPr lvl="1"/>
            <a:r>
              <a:rPr lang="en-US" altLang="zh-CN" dirty="0" err="1"/>
              <a:t>xxxhdpi</a:t>
            </a:r>
            <a:r>
              <a:rPr lang="en-US" altLang="zh-CN" dirty="0"/>
              <a:t> (extra-extra-extra-high) ~640dpi</a:t>
            </a:r>
          </a:p>
          <a:p>
            <a:pPr lvl="1"/>
            <a:r>
              <a:rPr lang="zh-CN" altLang="en-US" dirty="0"/>
              <a:t>把</a:t>
            </a:r>
            <a:r>
              <a:rPr lang="en-US" altLang="zh-CN" dirty="0" err="1"/>
              <a:t>mdpi</a:t>
            </a:r>
            <a:r>
              <a:rPr lang="zh-CN" altLang="en-US" dirty="0"/>
              <a:t>作为基准密度，其他密度的实际像素</a:t>
            </a:r>
            <a:r>
              <a:rPr lang="en-US" altLang="zh-CN" dirty="0"/>
              <a:t>px=</a:t>
            </a:r>
            <a:r>
              <a:rPr lang="en-US" altLang="zh-CN" dirty="0" err="1"/>
              <a:t>dp</a:t>
            </a:r>
            <a:r>
              <a:rPr lang="en-US" altLang="zh-CN" dirty="0"/>
              <a:t>*</a:t>
            </a:r>
            <a:r>
              <a:rPr lang="zh-CN" altLang="en-US" dirty="0"/>
              <a:t>（</a:t>
            </a:r>
            <a:r>
              <a:rPr lang="en-US" altLang="zh-CN" dirty="0"/>
              <a:t>dpi/160</a:t>
            </a:r>
            <a:r>
              <a:rPr lang="zh-CN" altLang="en-US" dirty="0"/>
              <a:t>），</a:t>
            </a:r>
          </a:p>
        </p:txBody>
      </p:sp>
    </p:spTree>
    <p:extLst>
      <p:ext uri="{BB962C8B-B14F-4D97-AF65-F5344CB8AC3E}">
        <p14:creationId xmlns:p14="http://schemas.microsoft.com/office/powerpoint/2010/main" val="1343542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7239-C317-41CF-A103-13371E93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 </a:t>
            </a:r>
            <a:r>
              <a:rPr lang="zh-CN" altLang="en-US" dirty="0"/>
              <a:t>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6DBD1-5574-4B2C-9892-8E9CFA063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 尺寸、内边距和外边距</a:t>
            </a:r>
          </a:p>
          <a:p>
            <a:pPr lvl="1"/>
            <a:r>
              <a:rPr lang="zh-CN" altLang="en-US" dirty="0"/>
              <a:t>视图的尺寸通过宽度和高度表示。</a:t>
            </a:r>
            <a:endParaRPr lang="en-US" altLang="zh-CN" dirty="0"/>
          </a:p>
          <a:p>
            <a:pPr lvl="1"/>
            <a:r>
              <a:rPr lang="zh-CN" altLang="en-US" dirty="0"/>
              <a:t>视图可以定义内边距，但它并不支持外边距（</a:t>
            </a:r>
            <a:r>
              <a:rPr lang="en-US" altLang="zh-CN" dirty="0"/>
              <a:t>margin</a:t>
            </a:r>
            <a:r>
              <a:rPr lang="zh-CN" altLang="en-US" dirty="0"/>
              <a:t>）。 不过，视图组可以提供</a:t>
            </a:r>
            <a:r>
              <a:rPr lang="en-US" altLang="zh-CN" dirty="0"/>
              <a:t>margin</a:t>
            </a:r>
            <a:r>
              <a:rPr lang="zh-CN" altLang="en-US" dirty="0"/>
              <a:t>支持。</a:t>
            </a:r>
            <a:endParaRPr lang="en-US" altLang="zh-CN" dirty="0"/>
          </a:p>
          <a:p>
            <a:pPr lvl="2"/>
            <a:r>
              <a:rPr lang="en-US" altLang="zh-CN" dirty="0" err="1"/>
              <a:t>getWidth</a:t>
            </a:r>
            <a:r>
              <a:rPr lang="en-US" altLang="zh-CN" dirty="0"/>
              <a:t>(): View</a:t>
            </a:r>
            <a:r>
              <a:rPr lang="zh-CN" altLang="en-US" dirty="0"/>
              <a:t>在设定好布局后整个</a:t>
            </a:r>
            <a:r>
              <a:rPr lang="en-US" altLang="zh-CN" dirty="0"/>
              <a:t>View</a:t>
            </a:r>
            <a:r>
              <a:rPr lang="zh-CN" altLang="en-US" dirty="0"/>
              <a:t>的宽度。</a:t>
            </a:r>
          </a:p>
          <a:p>
            <a:pPr lvl="2"/>
            <a:r>
              <a:rPr lang="en-US" altLang="zh-CN" dirty="0" err="1"/>
              <a:t>getMeasuredWidth</a:t>
            </a:r>
            <a:r>
              <a:rPr lang="en-US" altLang="zh-CN" dirty="0"/>
              <a:t>(): </a:t>
            </a:r>
            <a:r>
              <a:rPr lang="zh-CN" altLang="en-US" dirty="0"/>
              <a:t>对</a:t>
            </a:r>
            <a:r>
              <a:rPr lang="en-US" altLang="zh-CN" dirty="0"/>
              <a:t>View</a:t>
            </a:r>
            <a:r>
              <a:rPr lang="zh-CN" altLang="en-US" dirty="0"/>
              <a:t>上的内容进行测量后得到的</a:t>
            </a:r>
            <a:r>
              <a:rPr lang="en-US" altLang="zh-CN" dirty="0"/>
              <a:t>View</a:t>
            </a:r>
            <a:r>
              <a:rPr lang="zh-CN" altLang="en-US" dirty="0"/>
              <a:t>内容占据的宽度，前提是你必须在父布局的</a:t>
            </a:r>
            <a:r>
              <a:rPr lang="en-US" altLang="zh-CN" dirty="0" err="1"/>
              <a:t>onLayout</a:t>
            </a:r>
            <a:r>
              <a:rPr lang="en-US" altLang="zh-CN" dirty="0"/>
              <a:t>()</a:t>
            </a:r>
            <a:r>
              <a:rPr lang="zh-CN" altLang="en-US" dirty="0"/>
              <a:t>方法或者此</a:t>
            </a:r>
            <a:r>
              <a:rPr lang="en-US" altLang="zh-CN" dirty="0"/>
              <a:t>View</a:t>
            </a:r>
            <a:r>
              <a:rPr lang="zh-CN" altLang="en-US" dirty="0"/>
              <a:t>的</a:t>
            </a:r>
            <a:r>
              <a:rPr lang="en-US" altLang="zh-CN" dirty="0" err="1"/>
              <a:t>onDraw</a:t>
            </a:r>
            <a:r>
              <a:rPr lang="en-US" altLang="zh-CN" dirty="0"/>
              <a:t>()</a:t>
            </a:r>
            <a:r>
              <a:rPr lang="zh-CN" altLang="en-US" dirty="0"/>
              <a:t>方法里调用</a:t>
            </a:r>
            <a:r>
              <a:rPr lang="en-US" altLang="zh-CN" dirty="0"/>
              <a:t>measure(0,0);(measure</a:t>
            </a:r>
            <a:r>
              <a:rPr lang="zh-CN" altLang="en-US" dirty="0"/>
              <a:t>中的参数的值你自己可以定义</a:t>
            </a:r>
            <a:r>
              <a:rPr lang="en-US" altLang="zh-CN" dirty="0"/>
              <a:t>)</a:t>
            </a:r>
            <a:r>
              <a:rPr lang="zh-CN" altLang="en-US" dirty="0"/>
              <a:t>，否则你得到的结果和</a:t>
            </a:r>
            <a:r>
              <a:rPr lang="en-US" altLang="zh-CN" dirty="0" err="1"/>
              <a:t>getWidth</a:t>
            </a:r>
            <a:r>
              <a:rPr lang="en-US" altLang="zh-CN" dirty="0"/>
              <a:t>()</a:t>
            </a:r>
            <a:r>
              <a:rPr lang="zh-CN" altLang="en-US" dirty="0"/>
              <a:t>得到的结果是一样的。</a:t>
            </a:r>
            <a:endParaRPr lang="en-US" altLang="zh-CN" dirty="0"/>
          </a:p>
          <a:p>
            <a:pPr lvl="2"/>
            <a:r>
              <a:rPr lang="zh-CN" altLang="en-US" dirty="0"/>
              <a:t>它们返回的值的单位为</a:t>
            </a:r>
            <a:r>
              <a:rPr lang="en-US" altLang="zh-CN" dirty="0"/>
              <a:t>px</a:t>
            </a:r>
            <a:endParaRPr lang="zh-CN" altLang="en-US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6514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7239-C317-41CF-A103-13371E93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 </a:t>
            </a:r>
            <a:r>
              <a:rPr lang="zh-CN" altLang="en-US" dirty="0"/>
              <a:t>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6DBD1-5574-4B2C-9892-8E9CFA063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常见布局</a:t>
            </a:r>
            <a:endParaRPr lang="en-US" altLang="zh-CN" sz="2400" dirty="0"/>
          </a:p>
          <a:p>
            <a:pPr lvl="1"/>
            <a:r>
              <a:rPr lang="zh-CN" altLang="en-US" sz="2000" dirty="0"/>
              <a:t>相对布局</a:t>
            </a:r>
            <a:r>
              <a:rPr lang="en-US" altLang="zh-CN" sz="2000" dirty="0"/>
              <a:t>:</a:t>
            </a:r>
            <a:r>
              <a:rPr lang="en-US" altLang="zh-CN" sz="2000" dirty="0" err="1"/>
              <a:t>RelativeLayout</a:t>
            </a:r>
            <a:r>
              <a:rPr lang="zh-CN" altLang="en-US" sz="2000" dirty="0"/>
              <a:t>以相对位置显示各子</a:t>
            </a:r>
            <a:r>
              <a:rPr lang="en-US" altLang="zh-CN" sz="2000" dirty="0"/>
              <a:t>view</a:t>
            </a:r>
            <a:r>
              <a:rPr lang="zh-CN" altLang="en-US" sz="2000" dirty="0"/>
              <a:t>的位置，每个</a:t>
            </a:r>
            <a:r>
              <a:rPr lang="en-US" altLang="zh-CN" sz="2000" dirty="0"/>
              <a:t>view</a:t>
            </a:r>
            <a:r>
              <a:rPr lang="zh-CN" altLang="en-US" sz="2000" dirty="0"/>
              <a:t>的位置通过相对它的兄弟</a:t>
            </a:r>
            <a:r>
              <a:rPr lang="en-US" altLang="zh-CN" sz="2000" dirty="0"/>
              <a:t>view</a:t>
            </a:r>
            <a:r>
              <a:rPr lang="zh-CN" altLang="en-US" sz="2000" dirty="0"/>
              <a:t>或者它的父</a:t>
            </a:r>
            <a:r>
              <a:rPr lang="en-US" altLang="zh-CN" sz="2000" dirty="0"/>
              <a:t>view</a:t>
            </a:r>
            <a:r>
              <a:rPr lang="zh-CN" altLang="en-US" sz="2000" dirty="0"/>
              <a:t>来进行定位。</a:t>
            </a:r>
            <a:endParaRPr lang="en-US" altLang="zh-CN" sz="2000" dirty="0"/>
          </a:p>
          <a:p>
            <a:pPr lvl="1"/>
            <a:r>
              <a:rPr lang="en-US" altLang="zh-CN" sz="2000" dirty="0"/>
              <a:t>baseline</a:t>
            </a:r>
            <a:r>
              <a:rPr lang="zh-CN" altLang="en-US" sz="2000" dirty="0"/>
              <a:t>基线解释：书写英语单词时为了规范书写会设有四条线，从上至下第三条就是基线。</a:t>
            </a:r>
            <a:endParaRPr lang="en-US" altLang="zh-CN" sz="2000" dirty="0"/>
          </a:p>
          <a:p>
            <a:pPr lvl="1"/>
            <a:r>
              <a:rPr lang="zh-CN" altLang="en-US" sz="2000" dirty="0"/>
              <a:t>线性布局</a:t>
            </a:r>
            <a:r>
              <a:rPr lang="en-US" altLang="zh-CN" sz="2000" dirty="0"/>
              <a:t>:</a:t>
            </a:r>
            <a:r>
              <a:rPr lang="en-US" altLang="zh-CN" sz="2000" dirty="0" err="1"/>
              <a:t>LinearLayout</a:t>
            </a:r>
            <a:r>
              <a:rPr lang="en-US" altLang="zh-CN" sz="2000" dirty="0"/>
              <a:t> </a:t>
            </a:r>
            <a:r>
              <a:rPr lang="zh-CN" altLang="en-US" sz="2000" dirty="0"/>
              <a:t>是一个视图组，用于使所有子视图在单个方向（垂直或水平）保持对齐。 可以使用 </a:t>
            </a:r>
            <a:r>
              <a:rPr lang="en-US" altLang="zh-CN" sz="2000" dirty="0" err="1"/>
              <a:t>android:orientation</a:t>
            </a:r>
            <a:r>
              <a:rPr lang="en-US" altLang="zh-CN" sz="2000" dirty="0"/>
              <a:t> </a:t>
            </a:r>
            <a:r>
              <a:rPr lang="zh-CN" altLang="en-US" sz="2000" dirty="0"/>
              <a:t>属性指定布局方向，其值可为：</a:t>
            </a:r>
            <a:r>
              <a:rPr lang="en-US" altLang="zh-CN" sz="2000" dirty="0"/>
              <a:t>horizontal</a:t>
            </a:r>
            <a:r>
              <a:rPr lang="zh-CN" altLang="en-US" sz="2000" dirty="0"/>
              <a:t>、</a:t>
            </a:r>
            <a:r>
              <a:rPr lang="en-US" altLang="zh-CN" sz="2000" dirty="0"/>
              <a:t>vertical</a:t>
            </a:r>
            <a:r>
              <a:rPr lang="zh-CN" altLang="en-US" sz="2000" dirty="0"/>
              <a:t>分别表示垂直和水平方向。</a:t>
            </a:r>
            <a:endParaRPr lang="en-US" altLang="zh-CN" sz="2000" dirty="0"/>
          </a:p>
          <a:p>
            <a:pPr lvl="2"/>
            <a:r>
              <a:rPr lang="zh-CN" altLang="en-US" sz="1800" dirty="0"/>
              <a:t>布局权重</a:t>
            </a:r>
          </a:p>
          <a:p>
            <a:pPr lvl="3"/>
            <a:r>
              <a:rPr lang="en-US" altLang="zh-CN" sz="1600" dirty="0" err="1"/>
              <a:t>LinearLayout</a:t>
            </a:r>
            <a:r>
              <a:rPr lang="en-US" altLang="zh-CN" sz="1600" dirty="0"/>
              <a:t> </a:t>
            </a:r>
            <a:r>
              <a:rPr lang="zh-CN" altLang="en-US" sz="1600" dirty="0"/>
              <a:t>还支持使用 </a:t>
            </a:r>
            <a:r>
              <a:rPr lang="en-US" altLang="zh-CN" sz="1600" dirty="0" err="1"/>
              <a:t>android:layout_weight</a:t>
            </a:r>
            <a:r>
              <a:rPr lang="en-US" altLang="zh-CN" sz="1600" dirty="0"/>
              <a:t> </a:t>
            </a:r>
            <a:r>
              <a:rPr lang="zh-CN" altLang="en-US" sz="1600" dirty="0"/>
              <a:t>属性为各个子视图分配权重。子视图可以指定权重值，然后系统会按照子视图声明的权重值的比例，将视图组中的任何剩余空间按权重比例分配给子视图。 默认权重为零。</a:t>
            </a:r>
            <a:endParaRPr lang="en-US" altLang="zh-CN" sz="1600" dirty="0"/>
          </a:p>
          <a:p>
            <a:pPr lvl="2"/>
            <a:r>
              <a:rPr lang="zh-CN" altLang="en-US" sz="1800" dirty="0"/>
              <a:t>权重相等的子视图</a:t>
            </a:r>
          </a:p>
          <a:p>
            <a:pPr lvl="3"/>
            <a:r>
              <a:rPr lang="zh-CN" altLang="en-US" sz="1600" dirty="0"/>
              <a:t>要创建一个线性布局，让每个子视图在屏幕上都占据相同的空间量，对于垂直布局，则将每个视图的 </a:t>
            </a:r>
            <a:r>
              <a:rPr lang="en-US" altLang="zh-CN" sz="1600" dirty="0" err="1"/>
              <a:t>android:layout_height</a:t>
            </a:r>
            <a:r>
              <a:rPr lang="en-US" altLang="zh-CN" sz="1600" dirty="0"/>
              <a:t> </a:t>
            </a:r>
            <a:r>
              <a:rPr lang="zh-CN" altLang="en-US" sz="1600" dirty="0"/>
              <a:t>均设置为 </a:t>
            </a:r>
            <a:r>
              <a:rPr lang="en-US" altLang="zh-CN" sz="1600" dirty="0"/>
              <a:t>"0dp"</a:t>
            </a:r>
            <a:r>
              <a:rPr lang="zh-CN" altLang="en-US" sz="1600" dirty="0"/>
              <a:t>；对于水平布局，将每个视图的</a:t>
            </a:r>
            <a:r>
              <a:rPr lang="en-US" altLang="zh-CN" sz="1600" dirty="0" err="1"/>
              <a:t>android:layout_width</a:t>
            </a:r>
            <a:r>
              <a:rPr lang="en-US" altLang="zh-CN" sz="1600" dirty="0"/>
              <a:t> </a:t>
            </a:r>
            <a:r>
              <a:rPr lang="zh-CN" altLang="en-US" sz="1600" dirty="0"/>
              <a:t>均设置为 </a:t>
            </a:r>
            <a:r>
              <a:rPr lang="en-US" altLang="zh-CN" sz="1600" dirty="0"/>
              <a:t>"0dp"</a:t>
            </a:r>
            <a:r>
              <a:rPr lang="zh-CN" altLang="en-US" sz="1600" dirty="0"/>
              <a:t>。 然后，将每个视图的 </a:t>
            </a:r>
            <a:r>
              <a:rPr lang="en-US" altLang="zh-CN" sz="1600" dirty="0" err="1"/>
              <a:t>android:layout_weight</a:t>
            </a:r>
            <a:r>
              <a:rPr lang="en-US" altLang="zh-CN" sz="1600" dirty="0"/>
              <a:t> </a:t>
            </a:r>
            <a:r>
              <a:rPr lang="zh-CN" altLang="en-US" sz="1600" dirty="0"/>
              <a:t>均设置为 </a:t>
            </a:r>
            <a:r>
              <a:rPr lang="en-US" altLang="zh-CN" sz="1600" dirty="0"/>
              <a:t>"1"</a:t>
            </a:r>
            <a:r>
              <a:rPr lang="zh-CN" altLang="en-US" sz="1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27181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7239-C317-41CF-A103-13371E93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 </a:t>
            </a:r>
            <a:r>
              <a:rPr lang="zh-CN" altLang="en-US" dirty="0"/>
              <a:t>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6DBD1-5574-4B2C-9892-8E9CFA063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常见布局</a:t>
            </a:r>
            <a:endParaRPr lang="en-US" altLang="zh-CN" sz="2800" dirty="0"/>
          </a:p>
          <a:p>
            <a:pPr lvl="1"/>
            <a:r>
              <a:rPr lang="zh-CN" altLang="en-US" sz="2400" dirty="0"/>
              <a:t>表格布局</a:t>
            </a:r>
            <a:r>
              <a:rPr lang="en-US" altLang="zh-CN" sz="2400" dirty="0"/>
              <a:t>:</a:t>
            </a:r>
            <a:r>
              <a:rPr lang="en-US" altLang="zh-CN" sz="2400" dirty="0" err="1"/>
              <a:t>TableLayout</a:t>
            </a:r>
            <a:r>
              <a:rPr lang="zh-CN" altLang="en-US" sz="2400" dirty="0"/>
              <a:t>是</a:t>
            </a:r>
            <a:r>
              <a:rPr lang="en-US" altLang="zh-CN" sz="2400" dirty="0" err="1"/>
              <a:t>LinearLayout</a:t>
            </a:r>
            <a:r>
              <a:rPr lang="zh-CN" altLang="en-US" sz="2400" dirty="0"/>
              <a:t>的子类，所以它也可以看做是线性布局，该布局中的行由</a:t>
            </a:r>
            <a:r>
              <a:rPr lang="en-US" altLang="zh-CN" sz="2400" dirty="0" err="1"/>
              <a:t>TableRow</a:t>
            </a:r>
            <a:r>
              <a:rPr lang="zh-CN" altLang="en-US" sz="2400" dirty="0"/>
              <a:t>表示，有多少</a:t>
            </a:r>
            <a:r>
              <a:rPr lang="en-US" altLang="zh-CN" sz="2400" dirty="0" err="1"/>
              <a:t>TableRow</a:t>
            </a:r>
            <a:r>
              <a:rPr lang="zh-CN" altLang="en-US" sz="2400" dirty="0"/>
              <a:t>就有多少行，表列的个数由包含最多子元素的</a:t>
            </a:r>
            <a:r>
              <a:rPr lang="en-US" altLang="zh-CN" sz="2400" dirty="0" err="1"/>
              <a:t>TableRow</a:t>
            </a:r>
            <a:r>
              <a:rPr lang="zh-CN" altLang="en-US" sz="2400" dirty="0"/>
              <a:t>所决定。</a:t>
            </a:r>
            <a:endParaRPr lang="en-US" altLang="zh-CN" sz="2400" dirty="0"/>
          </a:p>
          <a:p>
            <a:pPr lvl="1"/>
            <a:r>
              <a:rPr lang="zh-CN" altLang="en-US" sz="2400" dirty="0"/>
              <a:t>网格布局</a:t>
            </a:r>
            <a:r>
              <a:rPr lang="en-US" altLang="zh-CN" sz="2400" dirty="0"/>
              <a:t>:</a:t>
            </a:r>
            <a:r>
              <a:rPr lang="en-US" altLang="zh-CN" sz="2400" dirty="0" err="1"/>
              <a:t>GridLayout</a:t>
            </a:r>
            <a:r>
              <a:rPr lang="zh-CN" altLang="en-US" sz="2400" dirty="0"/>
              <a:t>是</a:t>
            </a:r>
            <a:r>
              <a:rPr lang="en-US" altLang="zh-CN" sz="2400" dirty="0"/>
              <a:t>Android4.0</a:t>
            </a:r>
            <a:r>
              <a:rPr lang="zh-CN" altLang="en-US" sz="2400" dirty="0"/>
              <a:t>（</a:t>
            </a:r>
            <a:r>
              <a:rPr lang="en-US" altLang="zh-CN" sz="2400" dirty="0"/>
              <a:t>API14</a:t>
            </a:r>
            <a:r>
              <a:rPr lang="zh-CN" altLang="en-US" sz="2400" dirty="0"/>
              <a:t>）之后的布局，它用一组没有宽度的线将屏幕区域划分为纵横交错的格子，将子控件放在格子（</a:t>
            </a:r>
            <a:r>
              <a:rPr lang="en-US" altLang="zh-CN" sz="2400" dirty="0"/>
              <a:t>cell</a:t>
            </a:r>
            <a:r>
              <a:rPr lang="zh-CN" altLang="en-US" sz="2400" dirty="0"/>
              <a:t>）里。网格线由网格线下标表示，有</a:t>
            </a:r>
            <a:r>
              <a:rPr lang="en-US" altLang="zh-CN" sz="2400" dirty="0"/>
              <a:t>n</a:t>
            </a:r>
            <a:r>
              <a:rPr lang="zh-CN" altLang="en-US" sz="2400" dirty="0"/>
              <a:t>列的网格就有</a:t>
            </a:r>
            <a:r>
              <a:rPr lang="en-US" altLang="zh-CN" sz="2400" dirty="0"/>
              <a:t>n+1</a:t>
            </a:r>
            <a:r>
              <a:rPr lang="zh-CN" altLang="en-US" sz="2400" dirty="0"/>
              <a:t>个网格下标，编号从</a:t>
            </a:r>
            <a:r>
              <a:rPr lang="en-US" altLang="zh-CN" sz="2400" dirty="0"/>
              <a:t>0</a:t>
            </a:r>
            <a:r>
              <a:rPr lang="zh-CN" altLang="en-US" sz="2400" dirty="0"/>
              <a:t>到</a:t>
            </a:r>
            <a:r>
              <a:rPr lang="en-US" altLang="zh-CN" sz="2400" dirty="0"/>
              <a:t>n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帧布局</a:t>
            </a:r>
            <a:r>
              <a:rPr lang="en-US" altLang="zh-CN" sz="2400" dirty="0"/>
              <a:t>:</a:t>
            </a:r>
            <a:r>
              <a:rPr lang="zh-CN" altLang="en-US" sz="2400" dirty="0"/>
              <a:t>帧布局为每个加入其中的控件创建一个空白区域（称为一帧，每个控件占据一帧）。</a:t>
            </a:r>
            <a:endParaRPr lang="en-US" altLang="zh-CN" sz="2400" dirty="0"/>
          </a:p>
          <a:p>
            <a:pPr lvl="1"/>
            <a:r>
              <a:rPr lang="zh-CN" altLang="en-US" sz="2400" dirty="0"/>
              <a:t>绝对布局</a:t>
            </a:r>
            <a:r>
              <a:rPr lang="en-US" altLang="zh-CN" sz="2400" dirty="0"/>
              <a:t>:</a:t>
            </a:r>
            <a:r>
              <a:rPr lang="zh-CN" altLang="en-US" sz="2400" dirty="0"/>
              <a:t>绝对布局需要通过指定</a:t>
            </a:r>
            <a:r>
              <a:rPr lang="en-US" altLang="zh-CN" sz="2400" dirty="0"/>
              <a:t>x</a:t>
            </a:r>
            <a:r>
              <a:rPr lang="zh-CN" altLang="en-US" sz="2400" dirty="0"/>
              <a:t>、</a:t>
            </a:r>
            <a:r>
              <a:rPr lang="en-US" altLang="zh-CN" sz="2400" dirty="0"/>
              <a:t>y</a:t>
            </a:r>
            <a:r>
              <a:rPr lang="zh-CN" altLang="en-US" sz="2400" dirty="0"/>
              <a:t>坐标来控制每一个控件的位置，放入该布局的组件需要通过</a:t>
            </a:r>
            <a:r>
              <a:rPr lang="en-US" altLang="zh-CN" sz="2400" dirty="0" err="1"/>
              <a:t>android:layout_x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android:layout_y</a:t>
            </a:r>
            <a:r>
              <a:rPr lang="zh-CN" altLang="en-US" sz="2400" dirty="0"/>
              <a:t>两个属性指定其准确的坐标值，并显示在屏幕上。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38969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21BB1-9115-4D34-A982-3DCC9ACB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主题和样式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1CAF2-2D19-46FA-B5CA-7CB9402E2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样式 ：</a:t>
            </a:r>
            <a:r>
              <a:rPr lang="en-US" altLang="zh-CN" dirty="0"/>
              <a:t>Android</a:t>
            </a:r>
            <a:r>
              <a:rPr lang="zh-CN" altLang="en-US" dirty="0"/>
              <a:t>中的样式和</a:t>
            </a:r>
            <a:r>
              <a:rPr lang="en-US" altLang="zh-CN" dirty="0"/>
              <a:t>CSS</a:t>
            </a:r>
            <a:r>
              <a:rPr lang="zh-CN" altLang="en-US" dirty="0"/>
              <a:t>样式相似，都为元素定义显示风格，样式就是反映</a:t>
            </a:r>
            <a:r>
              <a:rPr lang="en-US" altLang="zh-CN" dirty="0"/>
              <a:t>view</a:t>
            </a:r>
            <a:r>
              <a:rPr lang="zh-CN" altLang="en-US" dirty="0"/>
              <a:t>或者</a:t>
            </a:r>
            <a:r>
              <a:rPr lang="en-US" altLang="zh-CN" dirty="0"/>
              <a:t>window</a:t>
            </a:r>
            <a:r>
              <a:rPr lang="zh-CN" altLang="en-US" dirty="0"/>
              <a:t>的外观和格式的属性集合，用于指定某个</a:t>
            </a:r>
            <a:r>
              <a:rPr lang="en-US" altLang="zh-CN" dirty="0"/>
              <a:t>View</a:t>
            </a:r>
            <a:r>
              <a:rPr lang="zh-CN" altLang="en-US" dirty="0"/>
              <a:t>外观。比如高度、</a:t>
            </a:r>
            <a:r>
              <a:rPr lang="en-US" altLang="zh-CN" dirty="0"/>
              <a:t>padding</a:t>
            </a:r>
            <a:r>
              <a:rPr lang="zh-CN" altLang="en-US" dirty="0"/>
              <a:t>、字体颜色、字体大小、背景色等。样式也是定义在</a:t>
            </a:r>
            <a:r>
              <a:rPr lang="en-US" altLang="zh-CN" dirty="0"/>
              <a:t>XML</a:t>
            </a:r>
            <a:r>
              <a:rPr lang="zh-CN" altLang="en-US" dirty="0"/>
              <a:t>文件中，但同布局文件相分离。就如同</a:t>
            </a:r>
            <a:r>
              <a:rPr lang="en-US" altLang="zh-CN" dirty="0"/>
              <a:t>web</a:t>
            </a:r>
            <a:r>
              <a:rPr lang="zh-CN" altLang="en-US" dirty="0"/>
              <a:t>网页设计一样，布局和样式是相分离的。</a:t>
            </a:r>
            <a:endParaRPr lang="en-US" altLang="zh-CN" dirty="0"/>
          </a:p>
          <a:p>
            <a:r>
              <a:rPr lang="zh-CN" altLang="en-US" dirty="0"/>
              <a:t>主题 ：就是应用于整个</a:t>
            </a:r>
            <a:r>
              <a:rPr lang="en-US" altLang="zh-CN" dirty="0"/>
              <a:t>Activity</a:t>
            </a:r>
            <a:r>
              <a:rPr lang="zh-CN" altLang="en-US" dirty="0"/>
              <a:t>或</a:t>
            </a:r>
            <a:r>
              <a:rPr lang="en-US" altLang="zh-CN" dirty="0"/>
              <a:t>app</a:t>
            </a:r>
            <a:r>
              <a:rPr lang="zh-CN" altLang="en-US" dirty="0"/>
              <a:t>的样式，而不是针对某个</a:t>
            </a:r>
            <a:r>
              <a:rPr lang="en-US" altLang="zh-CN" dirty="0"/>
              <a:t>View</a:t>
            </a:r>
            <a:r>
              <a:rPr lang="zh-CN" altLang="en-US" dirty="0"/>
              <a:t>比如上面的</a:t>
            </a:r>
            <a:r>
              <a:rPr lang="en-US" altLang="zh-CN" dirty="0" err="1"/>
              <a:t>TextView</a:t>
            </a:r>
            <a:r>
              <a:rPr lang="zh-CN" altLang="en-US" dirty="0"/>
              <a:t>。当把样式当做主题的时候，</a:t>
            </a:r>
            <a:r>
              <a:rPr lang="en-US" altLang="zh-CN" dirty="0"/>
              <a:t>Activity</a:t>
            </a:r>
            <a:r>
              <a:rPr lang="zh-CN" altLang="en-US" dirty="0"/>
              <a:t>或应用中的每个</a:t>
            </a:r>
            <a:r>
              <a:rPr lang="en-US" altLang="zh-CN" dirty="0"/>
              <a:t>view</a:t>
            </a:r>
            <a:r>
              <a:rPr lang="zh-CN" altLang="en-US" dirty="0"/>
              <a:t>都会使用该样式。</a:t>
            </a:r>
          </a:p>
        </p:txBody>
      </p:sp>
    </p:spTree>
    <p:extLst>
      <p:ext uri="{BB962C8B-B14F-4D97-AF65-F5344CB8AC3E}">
        <p14:creationId xmlns:p14="http://schemas.microsoft.com/office/powerpoint/2010/main" val="1438039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D47DD-F239-A89B-A3C5-84952DDD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线性布局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7F227-9A23-A333-FCE0-BE5CC46E0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18796"/>
            <a:ext cx="10972800" cy="5007368"/>
          </a:xfrm>
        </p:spPr>
        <p:txBody>
          <a:bodyPr/>
          <a:lstStyle/>
          <a:p>
            <a:r>
              <a:rPr lang="en-US" altLang="zh-CN" sz="1400" dirty="0"/>
              <a:t>&lt;?xml version="1.0" encoding="utf-8"?&gt;</a:t>
            </a:r>
          </a:p>
          <a:p>
            <a:r>
              <a:rPr lang="en-US" altLang="zh-CN" sz="1400" dirty="0"/>
              <a:t>&lt;</a:t>
            </a:r>
            <a:r>
              <a:rPr lang="en-US" altLang="zh-CN" sz="1400" dirty="0" err="1"/>
              <a:t>LinearLayout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xmlns:android</a:t>
            </a:r>
            <a:r>
              <a:rPr lang="en-US" altLang="zh-CN" sz="1400" dirty="0"/>
              <a:t>="http://schemas.android.com/</a:t>
            </a:r>
            <a:r>
              <a:rPr lang="en-US" altLang="zh-CN" sz="1400" dirty="0" err="1"/>
              <a:t>apk</a:t>
            </a:r>
            <a:r>
              <a:rPr lang="en-US" altLang="zh-CN" sz="1400" dirty="0"/>
              <a:t>/res/android"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android:layout_width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match_parent</a:t>
            </a:r>
            <a:r>
              <a:rPr lang="en-US" altLang="zh-CN" sz="1400" dirty="0"/>
              <a:t>"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android:layout_height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match_parent</a:t>
            </a:r>
            <a:r>
              <a:rPr lang="en-US" altLang="zh-CN" sz="1400" dirty="0"/>
              <a:t>"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android:orientation</a:t>
            </a:r>
            <a:r>
              <a:rPr lang="en-US" altLang="zh-CN" sz="1400" dirty="0"/>
              <a:t>="horizontal"&gt;</a:t>
            </a:r>
          </a:p>
          <a:p>
            <a:r>
              <a:rPr lang="en-US" altLang="zh-CN" sz="1400" dirty="0"/>
              <a:t>    &lt;Button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android:layout_width</a:t>
            </a:r>
            <a:r>
              <a:rPr lang="en-US" altLang="zh-CN" sz="1400" dirty="0"/>
              <a:t>="0dp"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android:layout_height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wrap_content</a:t>
            </a:r>
            <a:r>
              <a:rPr lang="en-US" altLang="zh-CN" sz="1400" dirty="0"/>
              <a:t>"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android:layout_weight</a:t>
            </a:r>
            <a:r>
              <a:rPr lang="en-US" altLang="zh-CN" sz="1400" dirty="0"/>
              <a:t>="1"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android:text</a:t>
            </a:r>
            <a:r>
              <a:rPr lang="en-US" altLang="zh-CN" sz="1400" dirty="0"/>
              <a:t>="</a:t>
            </a:r>
            <a:r>
              <a:rPr lang="zh-CN" altLang="en-US" sz="1400" dirty="0"/>
              <a:t>按钮</a:t>
            </a:r>
            <a:r>
              <a:rPr lang="en-US" altLang="zh-CN" sz="1400" dirty="0"/>
              <a:t>1"/&gt;</a:t>
            </a:r>
          </a:p>
          <a:p>
            <a:r>
              <a:rPr lang="en-US" altLang="zh-CN" sz="1400" dirty="0"/>
              <a:t>    &lt;Button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android:layout_width</a:t>
            </a:r>
            <a:r>
              <a:rPr lang="en-US" altLang="zh-CN" sz="1400" dirty="0"/>
              <a:t>="0dp"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android:layout_height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wrap_content</a:t>
            </a:r>
            <a:r>
              <a:rPr lang="en-US" altLang="zh-CN" sz="1400" dirty="0"/>
              <a:t>"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android:layout_weight</a:t>
            </a:r>
            <a:r>
              <a:rPr lang="en-US" altLang="zh-CN" sz="1400" dirty="0"/>
              <a:t>="1"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android:text</a:t>
            </a:r>
            <a:r>
              <a:rPr lang="en-US" altLang="zh-CN" sz="1400" dirty="0"/>
              <a:t>="</a:t>
            </a:r>
            <a:r>
              <a:rPr lang="zh-CN" altLang="en-US" sz="1400" dirty="0"/>
              <a:t>按钮</a:t>
            </a:r>
            <a:r>
              <a:rPr lang="en-US" altLang="zh-CN" sz="1400" dirty="0"/>
              <a:t>2"/&gt;</a:t>
            </a:r>
          </a:p>
          <a:p>
            <a:r>
              <a:rPr lang="en-US" altLang="zh-CN" sz="1400" dirty="0"/>
              <a:t>    &lt;Button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android:layout_width</a:t>
            </a:r>
            <a:r>
              <a:rPr lang="en-US" altLang="zh-CN" sz="1400" dirty="0"/>
              <a:t>="0dp"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android:layout_height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wrap_content</a:t>
            </a:r>
            <a:r>
              <a:rPr lang="en-US" altLang="zh-CN" sz="1400" dirty="0"/>
              <a:t>"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android:layout_weight</a:t>
            </a:r>
            <a:r>
              <a:rPr lang="en-US" altLang="zh-CN" sz="1400" dirty="0"/>
              <a:t>="2"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android:text</a:t>
            </a:r>
            <a:r>
              <a:rPr lang="en-US" altLang="zh-CN" sz="1400" dirty="0"/>
              <a:t>="</a:t>
            </a:r>
            <a:r>
              <a:rPr lang="zh-CN" altLang="en-US" sz="1400" dirty="0"/>
              <a:t>按钮</a:t>
            </a:r>
            <a:r>
              <a:rPr lang="en-US" altLang="zh-CN" sz="1400" dirty="0"/>
              <a:t>3"/&gt;</a:t>
            </a:r>
          </a:p>
          <a:p>
            <a:r>
              <a:rPr lang="en-US" altLang="zh-CN" sz="1400" dirty="0"/>
              <a:t>&lt;/</a:t>
            </a:r>
            <a:r>
              <a:rPr lang="en-US" altLang="zh-CN" sz="1400" dirty="0" err="1"/>
              <a:t>LinearLayout</a:t>
            </a:r>
            <a:r>
              <a:rPr lang="en-US" altLang="zh-CN" sz="1400" dirty="0"/>
              <a:t>&gt;</a:t>
            </a:r>
            <a:endParaRPr lang="zh-CN" altLang="en-US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F75E83-486A-BFE9-52E0-DF60ABC47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391" y="966952"/>
            <a:ext cx="3397195" cy="501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5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0B1C6-8587-87D5-7CCA-7B3544FDF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相对布局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632696-DCC4-D8B2-8AF5-9931F8A5E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66952"/>
            <a:ext cx="10972800" cy="5159211"/>
          </a:xfrm>
        </p:spPr>
        <p:txBody>
          <a:bodyPr/>
          <a:lstStyle/>
          <a:p>
            <a:r>
              <a:rPr lang="en-US" altLang="zh-CN" sz="1200" dirty="0"/>
              <a:t>&lt;?xml version="1.0" encoding="utf-8"?&gt;</a:t>
            </a:r>
          </a:p>
          <a:p>
            <a:r>
              <a:rPr lang="en-US" altLang="zh-CN" sz="1200" dirty="0"/>
              <a:t>&lt;</a:t>
            </a:r>
            <a:r>
              <a:rPr lang="en-US" altLang="zh-CN" sz="1200" dirty="0" err="1"/>
              <a:t>RelativeLayout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xmlns:android</a:t>
            </a:r>
            <a:r>
              <a:rPr lang="en-US" altLang="zh-CN" sz="1200" dirty="0"/>
              <a:t>="http://schemas.android.com/</a:t>
            </a:r>
            <a:r>
              <a:rPr lang="en-US" altLang="zh-CN" sz="1200" dirty="0" err="1"/>
              <a:t>apk</a:t>
            </a:r>
            <a:r>
              <a:rPr lang="en-US" altLang="zh-CN" sz="1200" dirty="0"/>
              <a:t>/res/android"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android:layout_width</a:t>
            </a:r>
            <a:r>
              <a:rPr lang="en-US" altLang="zh-CN" sz="1200" dirty="0"/>
              <a:t>="</a:t>
            </a:r>
            <a:r>
              <a:rPr lang="en-US" altLang="zh-CN" sz="1200" dirty="0" err="1"/>
              <a:t>match_parent</a:t>
            </a:r>
            <a:r>
              <a:rPr lang="en-US" altLang="zh-CN" sz="1200" dirty="0"/>
              <a:t>"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android:layout_height</a:t>
            </a:r>
            <a:r>
              <a:rPr lang="en-US" altLang="zh-CN" sz="1200" dirty="0"/>
              <a:t>="</a:t>
            </a:r>
            <a:r>
              <a:rPr lang="en-US" altLang="zh-CN" sz="1200" dirty="0" err="1"/>
              <a:t>match_parent</a:t>
            </a:r>
            <a:r>
              <a:rPr lang="en-US" altLang="zh-CN" sz="1200" dirty="0"/>
              <a:t>"&gt;</a:t>
            </a:r>
          </a:p>
          <a:p>
            <a:r>
              <a:rPr lang="en-US" altLang="zh-CN" sz="1200" dirty="0"/>
              <a:t>    &lt;Button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android:id</a:t>
            </a:r>
            <a:r>
              <a:rPr lang="en-US" altLang="zh-CN" sz="1200" dirty="0"/>
              <a:t>="@+id/</a:t>
            </a:r>
            <a:r>
              <a:rPr lang="en-US" altLang="zh-CN" sz="1200" dirty="0" err="1"/>
              <a:t>btn_one</a:t>
            </a:r>
            <a:r>
              <a:rPr lang="en-US" altLang="zh-CN" sz="1200" dirty="0"/>
              <a:t>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android:layout_width</a:t>
            </a:r>
            <a:r>
              <a:rPr lang="en-US" altLang="zh-CN" sz="1200" dirty="0"/>
              <a:t>="</a:t>
            </a:r>
            <a:r>
              <a:rPr lang="en-US" altLang="zh-CN" sz="1200" dirty="0" err="1"/>
              <a:t>wrap_content</a:t>
            </a:r>
            <a:r>
              <a:rPr lang="en-US" altLang="zh-CN" sz="1200" dirty="0"/>
              <a:t>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android:layout_height</a:t>
            </a:r>
            <a:r>
              <a:rPr lang="en-US" altLang="zh-CN" sz="1200" dirty="0"/>
              <a:t>="</a:t>
            </a:r>
            <a:r>
              <a:rPr lang="en-US" altLang="zh-CN" sz="1200" dirty="0" err="1"/>
              <a:t>wrap_content</a:t>
            </a:r>
            <a:r>
              <a:rPr lang="en-US" altLang="zh-CN" sz="1200" dirty="0"/>
              <a:t>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android:text</a:t>
            </a:r>
            <a:r>
              <a:rPr lang="en-US" altLang="zh-CN" sz="1200" dirty="0"/>
              <a:t>="</a:t>
            </a:r>
            <a:r>
              <a:rPr lang="zh-CN" altLang="en-US" sz="1200" dirty="0"/>
              <a:t>按钮</a:t>
            </a:r>
            <a:r>
              <a:rPr lang="en-US" altLang="zh-CN" sz="1200" dirty="0"/>
              <a:t>1"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android:layout_alignParentBottom</a:t>
            </a:r>
            <a:r>
              <a:rPr lang="en-US" altLang="zh-CN" sz="1200" dirty="0"/>
              <a:t>="true"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android:layout_marginBottom</a:t>
            </a:r>
            <a:r>
              <a:rPr lang="en-US" altLang="zh-CN" sz="1200" dirty="0"/>
              <a:t>="20dp"/&gt;</a:t>
            </a:r>
          </a:p>
          <a:p>
            <a:r>
              <a:rPr lang="en-US" altLang="zh-CN" sz="1200" dirty="0"/>
              <a:t>    &lt;Button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android:id</a:t>
            </a:r>
            <a:r>
              <a:rPr lang="en-US" altLang="zh-CN" sz="1200" dirty="0"/>
              <a:t>="@+id/</a:t>
            </a:r>
            <a:r>
              <a:rPr lang="en-US" altLang="zh-CN" sz="1200" dirty="0" err="1"/>
              <a:t>btn_two</a:t>
            </a:r>
            <a:r>
              <a:rPr lang="en-US" altLang="zh-CN" sz="1200" dirty="0"/>
              <a:t>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android:layout_width</a:t>
            </a:r>
            <a:r>
              <a:rPr lang="en-US" altLang="zh-CN" sz="1200" dirty="0"/>
              <a:t>="</a:t>
            </a:r>
            <a:r>
              <a:rPr lang="en-US" altLang="zh-CN" sz="1200" dirty="0" err="1"/>
              <a:t>wrap_content</a:t>
            </a:r>
            <a:r>
              <a:rPr lang="en-US" altLang="zh-CN" sz="1200" dirty="0"/>
              <a:t>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android:layout_height</a:t>
            </a:r>
            <a:r>
              <a:rPr lang="en-US" altLang="zh-CN" sz="1200" dirty="0"/>
              <a:t>="</a:t>
            </a:r>
            <a:r>
              <a:rPr lang="en-US" altLang="zh-CN" sz="1200" dirty="0" err="1"/>
              <a:t>wrap_content</a:t>
            </a:r>
            <a:r>
              <a:rPr lang="en-US" altLang="zh-CN" sz="1200" dirty="0"/>
              <a:t>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android:text</a:t>
            </a:r>
            <a:r>
              <a:rPr lang="en-US" altLang="zh-CN" sz="1200" dirty="0"/>
              <a:t>="</a:t>
            </a:r>
            <a:r>
              <a:rPr lang="zh-CN" altLang="en-US" sz="1200" dirty="0"/>
              <a:t>按钮</a:t>
            </a:r>
            <a:r>
              <a:rPr lang="en-US" altLang="zh-CN" sz="1200" dirty="0"/>
              <a:t>2"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android:layout_centerHorizontal</a:t>
            </a:r>
            <a:r>
              <a:rPr lang="en-US" altLang="zh-CN" sz="1200" dirty="0"/>
              <a:t>="true"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android:layout_marginTop</a:t>
            </a:r>
            <a:r>
              <a:rPr lang="en-US" altLang="zh-CN" sz="1200" dirty="0"/>
              <a:t>="260dp"/&gt;</a:t>
            </a:r>
          </a:p>
          <a:p>
            <a:r>
              <a:rPr lang="en-US" altLang="zh-CN" sz="1200" dirty="0"/>
              <a:t>    &lt;Button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android:id</a:t>
            </a:r>
            <a:r>
              <a:rPr lang="en-US" altLang="zh-CN" sz="1200" dirty="0"/>
              <a:t>="@+id/</a:t>
            </a:r>
            <a:r>
              <a:rPr lang="en-US" altLang="zh-CN" sz="1200" dirty="0" err="1"/>
              <a:t>btn_three</a:t>
            </a:r>
            <a:r>
              <a:rPr lang="en-US" altLang="zh-CN" sz="1200" dirty="0"/>
              <a:t>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android:layout_width</a:t>
            </a:r>
            <a:r>
              <a:rPr lang="en-US" altLang="zh-CN" sz="1200" dirty="0"/>
              <a:t>="</a:t>
            </a:r>
            <a:r>
              <a:rPr lang="en-US" altLang="zh-CN" sz="1200" dirty="0" err="1"/>
              <a:t>wrap_content</a:t>
            </a:r>
            <a:r>
              <a:rPr lang="en-US" altLang="zh-CN" sz="1200" dirty="0"/>
              <a:t>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android:layout_height</a:t>
            </a:r>
            <a:r>
              <a:rPr lang="en-US" altLang="zh-CN" sz="1200" dirty="0"/>
              <a:t>="</a:t>
            </a:r>
            <a:r>
              <a:rPr lang="en-US" altLang="zh-CN" sz="1200" dirty="0" err="1"/>
              <a:t>wrap_content</a:t>
            </a:r>
            <a:r>
              <a:rPr lang="en-US" altLang="zh-CN" sz="1200" dirty="0"/>
              <a:t>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android:text</a:t>
            </a:r>
            <a:r>
              <a:rPr lang="en-US" altLang="zh-CN" sz="1200" dirty="0"/>
              <a:t>="</a:t>
            </a:r>
            <a:r>
              <a:rPr lang="zh-CN" altLang="en-US" sz="1200" dirty="0"/>
              <a:t>按钮</a:t>
            </a:r>
            <a:r>
              <a:rPr lang="en-US" altLang="zh-CN" sz="1200" dirty="0"/>
              <a:t>3"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android:layout_alignBottom</a:t>
            </a:r>
            <a:r>
              <a:rPr lang="en-US" altLang="zh-CN" sz="1200" dirty="0"/>
              <a:t>="@id/</a:t>
            </a:r>
            <a:r>
              <a:rPr lang="en-US" altLang="zh-CN" sz="1200" dirty="0" err="1"/>
              <a:t>btn_two</a:t>
            </a:r>
            <a:r>
              <a:rPr lang="en-US" altLang="zh-CN" sz="1200" dirty="0"/>
              <a:t>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android:layout_marginBottom</a:t>
            </a:r>
            <a:r>
              <a:rPr lang="en-US" altLang="zh-CN" sz="1200" dirty="0"/>
              <a:t>="100dp"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android:layout_toRightOf</a:t>
            </a:r>
            <a:r>
              <a:rPr lang="en-US" altLang="zh-CN" sz="1200" dirty="0"/>
              <a:t>="@id/</a:t>
            </a:r>
            <a:r>
              <a:rPr lang="en-US" altLang="zh-CN" sz="1200" dirty="0" err="1"/>
              <a:t>btn_two</a:t>
            </a:r>
            <a:r>
              <a:rPr lang="en-US" altLang="zh-CN" sz="1200" dirty="0"/>
              <a:t>"/&gt;</a:t>
            </a:r>
          </a:p>
          <a:p>
            <a:r>
              <a:rPr lang="en-US" altLang="zh-CN" sz="1200" dirty="0"/>
              <a:t>&lt;/</a:t>
            </a:r>
            <a:r>
              <a:rPr lang="en-US" altLang="zh-CN" sz="1200" dirty="0" err="1"/>
              <a:t>RelativeLayout</a:t>
            </a:r>
            <a:r>
              <a:rPr lang="en-US" altLang="zh-CN" sz="1200" dirty="0"/>
              <a:t>&gt;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725461-1811-1D58-EB6F-53C6D41DD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372" y="1037694"/>
            <a:ext cx="3853854" cy="578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570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00113-FE32-BFD0-DB94-10FBD6E28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表格布局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FDE5E-42A6-9A42-726F-3C78F534E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4048461" cy="4525963"/>
          </a:xfrm>
        </p:spPr>
        <p:txBody>
          <a:bodyPr/>
          <a:lstStyle/>
          <a:p>
            <a:r>
              <a:rPr lang="en-US" altLang="zh-CN" sz="1200" dirty="0"/>
              <a:t>&lt;?xml version="1.0" encoding="utf-8"?&gt;</a:t>
            </a:r>
          </a:p>
          <a:p>
            <a:r>
              <a:rPr lang="en-US" altLang="zh-CN" sz="1200" dirty="0"/>
              <a:t>&lt;</a:t>
            </a:r>
            <a:r>
              <a:rPr lang="en-US" altLang="zh-CN" sz="1200" dirty="0" err="1"/>
              <a:t>TableLayout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xmlns:android</a:t>
            </a:r>
            <a:r>
              <a:rPr lang="en-US" altLang="zh-CN" sz="1200" dirty="0"/>
              <a:t>="http://schemas.android.com/</a:t>
            </a:r>
            <a:r>
              <a:rPr lang="en-US" altLang="zh-CN" sz="1200" dirty="0" err="1"/>
              <a:t>apk</a:t>
            </a:r>
            <a:r>
              <a:rPr lang="en-US" altLang="zh-CN" sz="1200" dirty="0"/>
              <a:t>/res/android"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android:layout_width</a:t>
            </a:r>
            <a:r>
              <a:rPr lang="en-US" altLang="zh-CN" sz="1200" dirty="0"/>
              <a:t>="</a:t>
            </a:r>
            <a:r>
              <a:rPr lang="en-US" altLang="zh-CN" sz="1200" dirty="0" err="1"/>
              <a:t>wrap_content</a:t>
            </a:r>
            <a:r>
              <a:rPr lang="en-US" altLang="zh-CN" sz="1200" dirty="0"/>
              <a:t>"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android:layout_height</a:t>
            </a:r>
            <a:r>
              <a:rPr lang="en-US" altLang="zh-CN" sz="1200" dirty="0"/>
              <a:t>="</a:t>
            </a:r>
            <a:r>
              <a:rPr lang="en-US" altLang="zh-CN" sz="1200" dirty="0" err="1"/>
              <a:t>wrap_content</a:t>
            </a:r>
            <a:r>
              <a:rPr lang="en-US" altLang="zh-CN" sz="1200" dirty="0"/>
              <a:t>"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android:stretchColumns</a:t>
            </a:r>
            <a:r>
              <a:rPr lang="en-US" altLang="zh-CN" sz="1200" dirty="0"/>
              <a:t>="2" &gt;</a:t>
            </a:r>
          </a:p>
          <a:p>
            <a:r>
              <a:rPr lang="en-US" altLang="zh-CN" sz="1200" dirty="0"/>
              <a:t>    &lt;</a:t>
            </a:r>
            <a:r>
              <a:rPr lang="en-US" altLang="zh-CN" sz="1200" dirty="0" err="1"/>
              <a:t>TableRow</a:t>
            </a:r>
            <a:r>
              <a:rPr lang="en-US" altLang="zh-CN" sz="1200" dirty="0"/>
              <a:t>&gt;</a:t>
            </a:r>
          </a:p>
          <a:p>
            <a:r>
              <a:rPr lang="en-US" altLang="zh-CN" sz="1200" dirty="0"/>
              <a:t>        &lt;Button</a:t>
            </a:r>
          </a:p>
          <a:p>
            <a:r>
              <a:rPr lang="en-US" altLang="zh-CN" sz="1200" dirty="0"/>
              <a:t>            </a:t>
            </a:r>
            <a:r>
              <a:rPr lang="en-US" altLang="zh-CN" sz="1200" dirty="0" err="1"/>
              <a:t>android:layout_width</a:t>
            </a:r>
            <a:r>
              <a:rPr lang="en-US" altLang="zh-CN" sz="1200" dirty="0"/>
              <a:t>="</a:t>
            </a:r>
            <a:r>
              <a:rPr lang="en-US" altLang="zh-CN" sz="1200" dirty="0" err="1"/>
              <a:t>wrap_content</a:t>
            </a:r>
            <a:r>
              <a:rPr lang="en-US" altLang="zh-CN" sz="1200" dirty="0"/>
              <a:t>"</a:t>
            </a:r>
          </a:p>
          <a:p>
            <a:r>
              <a:rPr lang="en-US" altLang="zh-CN" sz="1200" dirty="0"/>
              <a:t>            </a:t>
            </a:r>
            <a:r>
              <a:rPr lang="en-US" altLang="zh-CN" sz="1200" dirty="0" err="1"/>
              <a:t>android:layout_height</a:t>
            </a:r>
            <a:r>
              <a:rPr lang="en-US" altLang="zh-CN" sz="1200" dirty="0"/>
              <a:t>="</a:t>
            </a:r>
            <a:r>
              <a:rPr lang="en-US" altLang="zh-CN" sz="1200" dirty="0" err="1"/>
              <a:t>wrap_content</a:t>
            </a:r>
            <a:r>
              <a:rPr lang="en-US" altLang="zh-CN" sz="1200" dirty="0"/>
              <a:t>"</a:t>
            </a:r>
          </a:p>
          <a:p>
            <a:r>
              <a:rPr lang="en-US" altLang="zh-CN" sz="1200" dirty="0"/>
              <a:t>            </a:t>
            </a:r>
            <a:r>
              <a:rPr lang="en-US" altLang="zh-CN" sz="1200" dirty="0" err="1"/>
              <a:t>android:layout_column</a:t>
            </a:r>
            <a:r>
              <a:rPr lang="en-US" altLang="zh-CN" sz="1200" dirty="0"/>
              <a:t>="0"</a:t>
            </a:r>
          </a:p>
          <a:p>
            <a:r>
              <a:rPr lang="en-US" altLang="zh-CN" sz="1200" dirty="0"/>
              <a:t>            </a:t>
            </a:r>
            <a:r>
              <a:rPr lang="en-US" altLang="zh-CN" sz="1200" dirty="0" err="1"/>
              <a:t>android:text</a:t>
            </a:r>
            <a:r>
              <a:rPr lang="en-US" altLang="zh-CN" sz="1200" dirty="0"/>
              <a:t>="</a:t>
            </a:r>
            <a:r>
              <a:rPr lang="zh-CN" altLang="en-US" sz="1200" dirty="0"/>
              <a:t>按钮</a:t>
            </a:r>
            <a:r>
              <a:rPr lang="en-US" altLang="zh-CN" sz="1200" dirty="0"/>
              <a:t>1" /&gt;</a:t>
            </a:r>
          </a:p>
          <a:p>
            <a:r>
              <a:rPr lang="en-US" altLang="zh-CN" sz="1200" dirty="0"/>
              <a:t>        &lt;Button</a:t>
            </a:r>
          </a:p>
          <a:p>
            <a:r>
              <a:rPr lang="en-US" altLang="zh-CN" sz="1200" dirty="0"/>
              <a:t>            </a:t>
            </a:r>
            <a:r>
              <a:rPr lang="en-US" altLang="zh-CN" sz="1200" dirty="0" err="1"/>
              <a:t>android:layout_width</a:t>
            </a:r>
            <a:r>
              <a:rPr lang="en-US" altLang="zh-CN" sz="1200" dirty="0"/>
              <a:t>="</a:t>
            </a:r>
            <a:r>
              <a:rPr lang="en-US" altLang="zh-CN" sz="1200" dirty="0" err="1"/>
              <a:t>wrap_content</a:t>
            </a:r>
            <a:r>
              <a:rPr lang="en-US" altLang="zh-CN" sz="1200" dirty="0"/>
              <a:t>"</a:t>
            </a:r>
          </a:p>
          <a:p>
            <a:r>
              <a:rPr lang="en-US" altLang="zh-CN" sz="1200" dirty="0"/>
              <a:t>            </a:t>
            </a:r>
            <a:r>
              <a:rPr lang="en-US" altLang="zh-CN" sz="1200" dirty="0" err="1"/>
              <a:t>android:layout_height</a:t>
            </a:r>
            <a:r>
              <a:rPr lang="en-US" altLang="zh-CN" sz="1200" dirty="0"/>
              <a:t>="</a:t>
            </a:r>
            <a:r>
              <a:rPr lang="en-US" altLang="zh-CN" sz="1200" dirty="0" err="1"/>
              <a:t>wrap_content</a:t>
            </a:r>
            <a:r>
              <a:rPr lang="en-US" altLang="zh-CN" sz="1200" dirty="0"/>
              <a:t>"</a:t>
            </a:r>
          </a:p>
          <a:p>
            <a:r>
              <a:rPr lang="en-US" altLang="zh-CN" sz="1200" dirty="0"/>
              <a:t>            </a:t>
            </a:r>
            <a:r>
              <a:rPr lang="en-US" altLang="zh-CN" sz="1200" dirty="0" err="1"/>
              <a:t>android:layout_column</a:t>
            </a:r>
            <a:r>
              <a:rPr lang="en-US" altLang="zh-CN" sz="1200" dirty="0"/>
              <a:t>="1"</a:t>
            </a:r>
          </a:p>
          <a:p>
            <a:r>
              <a:rPr lang="en-US" altLang="zh-CN" sz="1200" dirty="0"/>
              <a:t>            </a:t>
            </a:r>
            <a:r>
              <a:rPr lang="en-US" altLang="zh-CN" sz="1200" dirty="0" err="1"/>
              <a:t>android:text</a:t>
            </a:r>
            <a:r>
              <a:rPr lang="en-US" altLang="zh-CN" sz="1200" dirty="0"/>
              <a:t>="</a:t>
            </a:r>
            <a:r>
              <a:rPr lang="zh-CN" altLang="en-US" sz="1200" dirty="0"/>
              <a:t>按钮</a:t>
            </a:r>
            <a:r>
              <a:rPr lang="en-US" altLang="zh-CN" sz="1200" dirty="0"/>
              <a:t>2" /&gt;</a:t>
            </a:r>
          </a:p>
          <a:p>
            <a:r>
              <a:rPr lang="en-US" altLang="zh-CN" sz="1200" dirty="0"/>
              <a:t>    &lt;/</a:t>
            </a:r>
            <a:r>
              <a:rPr lang="en-US" altLang="zh-CN" sz="1200" dirty="0" err="1"/>
              <a:t>TableRow</a:t>
            </a:r>
            <a:r>
              <a:rPr lang="en-US" altLang="zh-CN" sz="1200" dirty="0"/>
              <a:t>&gt;</a:t>
            </a:r>
            <a:endParaRPr lang="zh-CN" altLang="en-US" sz="1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D5150E-34D3-DD59-8386-C8B3B3507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143" y="1532788"/>
            <a:ext cx="2798307" cy="4200508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039FFA9-EE64-26E4-7D8E-ED048CF19855}"/>
              </a:ext>
            </a:extLst>
          </p:cNvPr>
          <p:cNvSpPr txBox="1">
            <a:spLocks/>
          </p:cNvSpPr>
          <p:nvPr/>
        </p:nvSpPr>
        <p:spPr>
          <a:xfrm>
            <a:off x="4658061" y="1586753"/>
            <a:ext cx="4048461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200" kern="0" dirty="0"/>
              <a:t>&lt;</a:t>
            </a:r>
            <a:r>
              <a:rPr lang="en-US" altLang="zh-CN" sz="1200" kern="0" dirty="0" err="1"/>
              <a:t>TableRow</a:t>
            </a:r>
            <a:r>
              <a:rPr lang="en-US" altLang="zh-CN" sz="1200" kern="0" dirty="0"/>
              <a:t>&gt;</a:t>
            </a:r>
          </a:p>
          <a:p>
            <a:r>
              <a:rPr lang="en-US" altLang="zh-CN" sz="1200" kern="0" dirty="0"/>
              <a:t>        &lt;Button</a:t>
            </a:r>
          </a:p>
          <a:p>
            <a:r>
              <a:rPr lang="en-US" altLang="zh-CN" sz="1200" kern="0" dirty="0"/>
              <a:t>            </a:t>
            </a:r>
            <a:r>
              <a:rPr lang="en-US" altLang="zh-CN" sz="1200" kern="0" dirty="0" err="1"/>
              <a:t>android:layout_width</a:t>
            </a:r>
            <a:r>
              <a:rPr lang="en-US" altLang="zh-CN" sz="1200" kern="0" dirty="0"/>
              <a:t>="</a:t>
            </a:r>
            <a:r>
              <a:rPr lang="en-US" altLang="zh-CN" sz="1200" kern="0" dirty="0" err="1"/>
              <a:t>wrap_content</a:t>
            </a:r>
            <a:r>
              <a:rPr lang="en-US" altLang="zh-CN" sz="1200" kern="0" dirty="0"/>
              <a:t>"</a:t>
            </a:r>
          </a:p>
          <a:p>
            <a:r>
              <a:rPr lang="en-US" altLang="zh-CN" sz="1200" kern="0" dirty="0"/>
              <a:t>            </a:t>
            </a:r>
            <a:r>
              <a:rPr lang="en-US" altLang="zh-CN" sz="1200" kern="0" dirty="0" err="1"/>
              <a:t>android:layout_height</a:t>
            </a:r>
            <a:r>
              <a:rPr lang="en-US" altLang="zh-CN" sz="1200" kern="0" dirty="0"/>
              <a:t>="</a:t>
            </a:r>
            <a:r>
              <a:rPr lang="en-US" altLang="zh-CN" sz="1200" kern="0" dirty="0" err="1"/>
              <a:t>wrap_content</a:t>
            </a:r>
            <a:r>
              <a:rPr lang="en-US" altLang="zh-CN" sz="1200" kern="0" dirty="0"/>
              <a:t>"</a:t>
            </a:r>
          </a:p>
          <a:p>
            <a:r>
              <a:rPr lang="en-US" altLang="zh-CN" sz="1200" kern="0" dirty="0"/>
              <a:t>            </a:t>
            </a:r>
            <a:r>
              <a:rPr lang="en-US" altLang="zh-CN" sz="1200" kern="0" dirty="0" err="1"/>
              <a:t>android:layout_column</a:t>
            </a:r>
            <a:r>
              <a:rPr lang="en-US" altLang="zh-CN" sz="1200" kern="0" dirty="0"/>
              <a:t>="1"</a:t>
            </a:r>
          </a:p>
          <a:p>
            <a:r>
              <a:rPr lang="en-US" altLang="zh-CN" sz="1200" kern="0" dirty="0"/>
              <a:t>            </a:t>
            </a:r>
            <a:r>
              <a:rPr lang="en-US" altLang="zh-CN" sz="1200" kern="0" dirty="0" err="1"/>
              <a:t>android:text</a:t>
            </a:r>
            <a:r>
              <a:rPr lang="en-US" altLang="zh-CN" sz="1200" kern="0" dirty="0"/>
              <a:t>="</a:t>
            </a:r>
            <a:r>
              <a:rPr lang="zh-CN" altLang="en-US" sz="1200" kern="0" dirty="0"/>
              <a:t>按钮</a:t>
            </a:r>
            <a:r>
              <a:rPr lang="en-US" altLang="zh-CN" sz="1200" kern="0" dirty="0"/>
              <a:t>3" /&gt;</a:t>
            </a:r>
          </a:p>
          <a:p>
            <a:r>
              <a:rPr lang="en-US" altLang="zh-CN" sz="1200" kern="0" dirty="0"/>
              <a:t>        &lt;Button</a:t>
            </a:r>
          </a:p>
          <a:p>
            <a:r>
              <a:rPr lang="en-US" altLang="zh-CN" sz="1200" kern="0" dirty="0"/>
              <a:t>            </a:t>
            </a:r>
            <a:r>
              <a:rPr lang="en-US" altLang="zh-CN" sz="1200" kern="0" dirty="0" err="1"/>
              <a:t>android:layout_width</a:t>
            </a:r>
            <a:r>
              <a:rPr lang="en-US" altLang="zh-CN" sz="1200" kern="0" dirty="0"/>
              <a:t>="</a:t>
            </a:r>
            <a:r>
              <a:rPr lang="en-US" altLang="zh-CN" sz="1200" kern="0" dirty="0" err="1"/>
              <a:t>wrap_content</a:t>
            </a:r>
            <a:r>
              <a:rPr lang="en-US" altLang="zh-CN" sz="1200" kern="0" dirty="0"/>
              <a:t>"</a:t>
            </a:r>
          </a:p>
          <a:p>
            <a:r>
              <a:rPr lang="en-US" altLang="zh-CN" sz="1200" kern="0" dirty="0"/>
              <a:t>            </a:t>
            </a:r>
            <a:r>
              <a:rPr lang="en-US" altLang="zh-CN" sz="1200" kern="0" dirty="0" err="1"/>
              <a:t>android:layout_height</a:t>
            </a:r>
            <a:r>
              <a:rPr lang="en-US" altLang="zh-CN" sz="1200" kern="0" dirty="0"/>
              <a:t>="</a:t>
            </a:r>
            <a:r>
              <a:rPr lang="en-US" altLang="zh-CN" sz="1200" kern="0" dirty="0" err="1"/>
              <a:t>wrap_content</a:t>
            </a:r>
            <a:r>
              <a:rPr lang="en-US" altLang="zh-CN" sz="1200" kern="0" dirty="0"/>
              <a:t>"</a:t>
            </a:r>
          </a:p>
          <a:p>
            <a:r>
              <a:rPr lang="en-US" altLang="zh-CN" sz="1200" kern="0" dirty="0"/>
              <a:t>            </a:t>
            </a:r>
            <a:r>
              <a:rPr lang="en-US" altLang="zh-CN" sz="1200" kern="0" dirty="0" err="1"/>
              <a:t>android:layout_column</a:t>
            </a:r>
            <a:r>
              <a:rPr lang="en-US" altLang="zh-CN" sz="1200" kern="0" dirty="0"/>
              <a:t>="2"</a:t>
            </a:r>
          </a:p>
          <a:p>
            <a:r>
              <a:rPr lang="en-US" altLang="zh-CN" sz="1200" kern="0" dirty="0"/>
              <a:t>            </a:t>
            </a:r>
            <a:r>
              <a:rPr lang="en-US" altLang="zh-CN" sz="1200" kern="0" dirty="0" err="1"/>
              <a:t>android:text</a:t>
            </a:r>
            <a:r>
              <a:rPr lang="en-US" altLang="zh-CN" sz="1200" kern="0" dirty="0"/>
              <a:t>="</a:t>
            </a:r>
            <a:r>
              <a:rPr lang="zh-CN" altLang="en-US" sz="1200" kern="0" dirty="0"/>
              <a:t>按钮</a:t>
            </a:r>
            <a:r>
              <a:rPr lang="en-US" altLang="zh-CN" sz="1200" kern="0" dirty="0"/>
              <a:t>4" /&gt;</a:t>
            </a:r>
          </a:p>
          <a:p>
            <a:r>
              <a:rPr lang="en-US" altLang="zh-CN" sz="1200" kern="0" dirty="0"/>
              <a:t>    &lt;/</a:t>
            </a:r>
            <a:r>
              <a:rPr lang="en-US" altLang="zh-CN" sz="1200" kern="0" dirty="0" err="1"/>
              <a:t>TableRow</a:t>
            </a:r>
            <a:r>
              <a:rPr lang="en-US" altLang="zh-CN" sz="1200" kern="0" dirty="0"/>
              <a:t>&gt;</a:t>
            </a:r>
          </a:p>
          <a:p>
            <a:r>
              <a:rPr lang="en-US" altLang="zh-CN" sz="1200" kern="0" dirty="0"/>
              <a:t>    &lt;</a:t>
            </a:r>
            <a:r>
              <a:rPr lang="en-US" altLang="zh-CN" sz="1200" kern="0" dirty="0" err="1"/>
              <a:t>TableRow</a:t>
            </a:r>
            <a:r>
              <a:rPr lang="en-US" altLang="zh-CN" sz="1200" kern="0" dirty="0"/>
              <a:t>&gt;</a:t>
            </a:r>
          </a:p>
          <a:p>
            <a:r>
              <a:rPr lang="en-US" altLang="zh-CN" sz="1200" kern="0" dirty="0"/>
              <a:t>        &lt;Button</a:t>
            </a:r>
          </a:p>
          <a:p>
            <a:r>
              <a:rPr lang="en-US" altLang="zh-CN" sz="1200" kern="0" dirty="0"/>
              <a:t>            </a:t>
            </a:r>
            <a:r>
              <a:rPr lang="en-US" altLang="zh-CN" sz="1200" kern="0" dirty="0" err="1"/>
              <a:t>android:layout_width</a:t>
            </a:r>
            <a:r>
              <a:rPr lang="en-US" altLang="zh-CN" sz="1200" kern="0" dirty="0"/>
              <a:t>="</a:t>
            </a:r>
            <a:r>
              <a:rPr lang="en-US" altLang="zh-CN" sz="1200" kern="0" dirty="0" err="1"/>
              <a:t>wrap_content</a:t>
            </a:r>
            <a:r>
              <a:rPr lang="en-US" altLang="zh-CN" sz="1200" kern="0" dirty="0"/>
              <a:t>"</a:t>
            </a:r>
          </a:p>
          <a:p>
            <a:r>
              <a:rPr lang="en-US" altLang="zh-CN" sz="1200" kern="0" dirty="0"/>
              <a:t>            </a:t>
            </a:r>
            <a:r>
              <a:rPr lang="en-US" altLang="zh-CN" sz="1200" kern="0" dirty="0" err="1"/>
              <a:t>android:layout_height</a:t>
            </a:r>
            <a:r>
              <a:rPr lang="en-US" altLang="zh-CN" sz="1200" kern="0" dirty="0"/>
              <a:t>="</a:t>
            </a:r>
            <a:r>
              <a:rPr lang="en-US" altLang="zh-CN" sz="1200" kern="0" dirty="0" err="1"/>
              <a:t>wrap_content</a:t>
            </a:r>
            <a:r>
              <a:rPr lang="en-US" altLang="zh-CN" sz="1200" kern="0" dirty="0"/>
              <a:t>"</a:t>
            </a:r>
          </a:p>
          <a:p>
            <a:r>
              <a:rPr lang="en-US" altLang="zh-CN" sz="1200" kern="0" dirty="0"/>
              <a:t>            </a:t>
            </a:r>
            <a:r>
              <a:rPr lang="en-US" altLang="zh-CN" sz="1200" kern="0" dirty="0" err="1"/>
              <a:t>android:layout_column</a:t>
            </a:r>
            <a:r>
              <a:rPr lang="en-US" altLang="zh-CN" sz="1200" kern="0" dirty="0"/>
              <a:t>="2"</a:t>
            </a:r>
          </a:p>
          <a:p>
            <a:r>
              <a:rPr lang="en-US" altLang="zh-CN" sz="1200" kern="0" dirty="0"/>
              <a:t>            </a:t>
            </a:r>
            <a:r>
              <a:rPr lang="en-US" altLang="zh-CN" sz="1200" kern="0" dirty="0" err="1"/>
              <a:t>android:text</a:t>
            </a:r>
            <a:r>
              <a:rPr lang="en-US" altLang="zh-CN" sz="1200" kern="0" dirty="0"/>
              <a:t>="</a:t>
            </a:r>
            <a:r>
              <a:rPr lang="zh-CN" altLang="en-US" sz="1200" kern="0" dirty="0"/>
              <a:t>按钮</a:t>
            </a:r>
            <a:r>
              <a:rPr lang="en-US" altLang="zh-CN" sz="1200" kern="0" dirty="0"/>
              <a:t>5" /&gt;</a:t>
            </a:r>
          </a:p>
          <a:p>
            <a:r>
              <a:rPr lang="en-US" altLang="zh-CN" sz="1200" kern="0" dirty="0"/>
              <a:t>    &lt;/</a:t>
            </a:r>
            <a:r>
              <a:rPr lang="en-US" altLang="zh-CN" sz="1200" kern="0" dirty="0" err="1"/>
              <a:t>TableRow</a:t>
            </a:r>
            <a:r>
              <a:rPr lang="en-US" altLang="zh-CN" sz="1200" kern="0" dirty="0"/>
              <a:t>&gt;</a:t>
            </a:r>
          </a:p>
          <a:p>
            <a:r>
              <a:rPr lang="en-US" altLang="zh-CN" sz="1200" kern="0" dirty="0"/>
              <a:t>&lt;/</a:t>
            </a:r>
            <a:r>
              <a:rPr lang="en-US" altLang="zh-CN" sz="1200" kern="0" dirty="0" err="1"/>
              <a:t>TableLayout</a:t>
            </a:r>
            <a:r>
              <a:rPr lang="en-US" altLang="zh-CN" sz="1200" kern="0" dirty="0"/>
              <a:t>&gt;</a:t>
            </a:r>
          </a:p>
          <a:p>
            <a:endParaRPr lang="zh-CN" altLang="en-US" sz="1200" kern="0" dirty="0"/>
          </a:p>
        </p:txBody>
      </p:sp>
    </p:spTree>
    <p:extLst>
      <p:ext uri="{BB962C8B-B14F-4D97-AF65-F5344CB8AC3E}">
        <p14:creationId xmlns:p14="http://schemas.microsoft.com/office/powerpoint/2010/main" val="94562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34B82-D395-4F5D-971F-552EB407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UI</a:t>
            </a:r>
            <a:r>
              <a:rPr lang="zh-CN" altLang="en-US" dirty="0"/>
              <a:t>开发初阶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3BCED3-2A6D-4A72-817E-1FE2ADFEE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UI </a:t>
            </a:r>
            <a:r>
              <a:rPr lang="zh-CN" altLang="en-US" b="1" dirty="0"/>
              <a:t>概览</a:t>
            </a:r>
          </a:p>
          <a:p>
            <a:r>
              <a:rPr lang="zh-CN" altLang="en-US" b="1" dirty="0"/>
              <a:t>使用</a:t>
            </a:r>
            <a:r>
              <a:rPr lang="en-US" altLang="zh-CN" b="1" dirty="0"/>
              <a:t>Layout Editor</a:t>
            </a:r>
            <a:r>
              <a:rPr lang="zh-CN" altLang="en-US" b="1" dirty="0"/>
              <a:t>构建</a:t>
            </a:r>
            <a:r>
              <a:rPr lang="en-US" altLang="zh-CN" b="1" dirty="0"/>
              <a:t>UI</a:t>
            </a:r>
          </a:p>
          <a:p>
            <a:r>
              <a:rPr lang="zh-CN" altLang="en-US" b="1" dirty="0"/>
              <a:t>一个简单的</a:t>
            </a:r>
            <a:r>
              <a:rPr lang="en-US" altLang="zh-CN" b="1" dirty="0"/>
              <a:t>UI</a:t>
            </a:r>
          </a:p>
          <a:p>
            <a:r>
              <a:rPr lang="zh-CN" altLang="en-US" b="1" dirty="0"/>
              <a:t>主题和样式</a:t>
            </a:r>
          </a:p>
          <a:p>
            <a:r>
              <a:rPr lang="zh-CN" altLang="en-US" b="1" dirty="0"/>
              <a:t>国际化</a:t>
            </a:r>
          </a:p>
          <a:p>
            <a:r>
              <a:rPr lang="zh-CN" altLang="en-US" b="1" dirty="0"/>
              <a:t>对不同屏幕的支持</a:t>
            </a:r>
          </a:p>
          <a:p>
            <a:r>
              <a:rPr lang="zh-CN" altLang="en-US" b="1" dirty="0"/>
              <a:t>常用小部件</a:t>
            </a:r>
          </a:p>
          <a:p>
            <a:r>
              <a:rPr lang="zh-CN" altLang="en-US" b="1" dirty="0"/>
              <a:t>一个布局案例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888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F82D1-CBE1-E3A7-92A3-0C25188B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帧布局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4F48EA-C5CF-D6E7-F7B0-FF4D5BDB0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&lt;?xml version="1.0" encoding="utf-8"?&gt;</a:t>
            </a:r>
          </a:p>
          <a:p>
            <a:r>
              <a:rPr lang="en-US" altLang="zh-CN" sz="1800" dirty="0"/>
              <a:t>&lt;</a:t>
            </a:r>
            <a:r>
              <a:rPr lang="en-US" altLang="zh-CN" sz="1800" dirty="0" err="1"/>
              <a:t>FrameLayout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xmlns:android</a:t>
            </a:r>
            <a:r>
              <a:rPr lang="en-US" altLang="zh-CN" sz="1800" dirty="0"/>
              <a:t>="http://schemas.android.com/</a:t>
            </a:r>
            <a:r>
              <a:rPr lang="en-US" altLang="zh-CN" sz="1800" dirty="0" err="1"/>
              <a:t>apk</a:t>
            </a:r>
            <a:r>
              <a:rPr lang="en-US" altLang="zh-CN" sz="1800" dirty="0"/>
              <a:t>/res/android"</a:t>
            </a:r>
          </a:p>
          <a:p>
            <a:r>
              <a:rPr lang="en-US" altLang="zh-CN" sz="1800" dirty="0"/>
              <a:t>    </a:t>
            </a:r>
            <a:r>
              <a:rPr lang="en-US" altLang="zh-CN" sz="1800" dirty="0" err="1"/>
              <a:t>android:layout_width</a:t>
            </a:r>
            <a:r>
              <a:rPr lang="en-US" altLang="zh-CN" sz="1800" dirty="0"/>
              <a:t>="</a:t>
            </a:r>
            <a:r>
              <a:rPr lang="en-US" altLang="zh-CN" sz="1800" dirty="0" err="1"/>
              <a:t>match_parent</a:t>
            </a:r>
            <a:r>
              <a:rPr lang="en-US" altLang="zh-CN" sz="1800" dirty="0"/>
              <a:t>"</a:t>
            </a:r>
          </a:p>
          <a:p>
            <a:r>
              <a:rPr lang="en-US" altLang="zh-CN" sz="1800" dirty="0"/>
              <a:t>    </a:t>
            </a:r>
            <a:r>
              <a:rPr lang="en-US" altLang="zh-CN" sz="1800" dirty="0" err="1"/>
              <a:t>android:layout_height</a:t>
            </a:r>
            <a:r>
              <a:rPr lang="en-US" altLang="zh-CN" sz="1800" dirty="0"/>
              <a:t>="</a:t>
            </a:r>
            <a:r>
              <a:rPr lang="en-US" altLang="zh-CN" sz="1800" dirty="0" err="1"/>
              <a:t>match_parent</a:t>
            </a:r>
            <a:r>
              <a:rPr lang="en-US" altLang="zh-CN" sz="1800" dirty="0"/>
              <a:t>"</a:t>
            </a:r>
          </a:p>
          <a:p>
            <a:r>
              <a:rPr lang="en-US" altLang="zh-CN" sz="1800" dirty="0"/>
              <a:t>    </a:t>
            </a:r>
            <a:r>
              <a:rPr lang="en-US" altLang="zh-CN" sz="1800" dirty="0" err="1"/>
              <a:t>android:foreground</a:t>
            </a:r>
            <a:r>
              <a:rPr lang="en-US" altLang="zh-CN" sz="1800" dirty="0"/>
              <a:t>="@mipmap/</a:t>
            </a:r>
            <a:r>
              <a:rPr lang="en-US" altLang="zh-CN" sz="1800" dirty="0" err="1"/>
              <a:t>ic_launcher</a:t>
            </a:r>
            <a:r>
              <a:rPr lang="en-US" altLang="zh-CN" sz="1800" dirty="0"/>
              <a:t>"</a:t>
            </a:r>
          </a:p>
          <a:p>
            <a:r>
              <a:rPr lang="en-US" altLang="zh-CN" sz="1800" dirty="0"/>
              <a:t>    </a:t>
            </a:r>
            <a:r>
              <a:rPr lang="en-US" altLang="zh-CN" sz="1800" dirty="0" err="1"/>
              <a:t>android:foregroundGravity</a:t>
            </a:r>
            <a:r>
              <a:rPr lang="en-US" altLang="zh-CN" sz="1800" dirty="0"/>
              <a:t>="left" &gt;</a:t>
            </a:r>
          </a:p>
          <a:p>
            <a:r>
              <a:rPr lang="en-US" altLang="zh-CN" sz="1800" dirty="0"/>
              <a:t>    &lt;Button</a:t>
            </a:r>
          </a:p>
          <a:p>
            <a:r>
              <a:rPr lang="en-US" altLang="zh-CN" sz="1800" dirty="0"/>
              <a:t>        </a:t>
            </a:r>
            <a:r>
              <a:rPr lang="en-US" altLang="zh-CN" sz="1800" dirty="0" err="1"/>
              <a:t>android:layout_width</a:t>
            </a:r>
            <a:r>
              <a:rPr lang="en-US" altLang="zh-CN" sz="1800" dirty="0"/>
              <a:t>="300dp"</a:t>
            </a:r>
          </a:p>
          <a:p>
            <a:r>
              <a:rPr lang="en-US" altLang="zh-CN" sz="1800" dirty="0"/>
              <a:t>        </a:t>
            </a:r>
            <a:r>
              <a:rPr lang="en-US" altLang="zh-CN" sz="1800" dirty="0" err="1"/>
              <a:t>android:layout_height</a:t>
            </a:r>
            <a:r>
              <a:rPr lang="en-US" altLang="zh-CN" sz="1800" dirty="0"/>
              <a:t>="450dp"</a:t>
            </a:r>
          </a:p>
          <a:p>
            <a:r>
              <a:rPr lang="en-US" altLang="zh-CN" sz="1800" dirty="0"/>
              <a:t>        </a:t>
            </a:r>
            <a:r>
              <a:rPr lang="en-US" altLang="zh-CN" sz="1800" dirty="0" err="1"/>
              <a:t>android:text</a:t>
            </a:r>
            <a:r>
              <a:rPr lang="en-US" altLang="zh-CN" sz="1800" dirty="0"/>
              <a:t>="</a:t>
            </a:r>
            <a:r>
              <a:rPr lang="zh-CN" altLang="en-US" sz="1800" dirty="0"/>
              <a:t>按钮</a:t>
            </a:r>
            <a:r>
              <a:rPr lang="en-US" altLang="zh-CN" sz="1800" dirty="0"/>
              <a:t>1" /&gt;</a:t>
            </a:r>
          </a:p>
          <a:p>
            <a:r>
              <a:rPr lang="en-US" altLang="zh-CN" sz="1800" dirty="0"/>
              <a:t>    &lt;Button</a:t>
            </a:r>
          </a:p>
          <a:p>
            <a:r>
              <a:rPr lang="en-US" altLang="zh-CN" sz="1800" dirty="0"/>
              <a:t>        </a:t>
            </a:r>
            <a:r>
              <a:rPr lang="en-US" altLang="zh-CN" sz="1800" dirty="0" err="1"/>
              <a:t>android:layout_width</a:t>
            </a:r>
            <a:r>
              <a:rPr lang="en-US" altLang="zh-CN" sz="1800" dirty="0"/>
              <a:t>="200dp"</a:t>
            </a:r>
          </a:p>
          <a:p>
            <a:r>
              <a:rPr lang="en-US" altLang="zh-CN" sz="1800" dirty="0"/>
              <a:t>        </a:t>
            </a:r>
            <a:r>
              <a:rPr lang="en-US" altLang="zh-CN" sz="1800" dirty="0" err="1"/>
              <a:t>android:layout_height</a:t>
            </a:r>
            <a:r>
              <a:rPr lang="en-US" altLang="zh-CN" sz="1800" dirty="0"/>
              <a:t>="200dp"</a:t>
            </a:r>
          </a:p>
          <a:p>
            <a:r>
              <a:rPr lang="en-US" altLang="zh-CN" sz="1800" dirty="0"/>
              <a:t>        </a:t>
            </a:r>
            <a:r>
              <a:rPr lang="en-US" altLang="zh-CN" sz="1800" dirty="0" err="1"/>
              <a:t>android:text</a:t>
            </a:r>
            <a:r>
              <a:rPr lang="en-US" altLang="zh-CN" sz="1800" dirty="0"/>
              <a:t>="</a:t>
            </a:r>
            <a:r>
              <a:rPr lang="zh-CN" altLang="en-US" sz="1800" dirty="0"/>
              <a:t>按钮</a:t>
            </a:r>
            <a:r>
              <a:rPr lang="en-US" altLang="zh-CN" sz="1800" dirty="0"/>
              <a:t>2" /&gt;</a:t>
            </a:r>
          </a:p>
          <a:p>
            <a:r>
              <a:rPr lang="en-US" altLang="zh-CN" sz="1800" dirty="0"/>
              <a:t>&lt;/</a:t>
            </a:r>
            <a:r>
              <a:rPr lang="en-US" altLang="zh-CN" sz="1800" dirty="0" err="1"/>
              <a:t>FrameLayout</a:t>
            </a:r>
            <a:r>
              <a:rPr lang="en-US" altLang="zh-CN" sz="1800" dirty="0"/>
              <a:t>&gt;</a:t>
            </a:r>
          </a:p>
          <a:p>
            <a:endParaRPr lang="zh-CN" altLang="en-US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6F1CCE-BA0D-2F66-1C5A-0B2CF2CF0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663" y="2674371"/>
            <a:ext cx="2475191" cy="36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21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21BB1-9115-4D34-A982-3DCC9ACB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主题和样式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1CAF2-2D19-46FA-B5CA-7CB9402E2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创建并应用样式</a:t>
            </a:r>
            <a:endParaRPr lang="en-US" altLang="zh-CN" sz="2400" dirty="0"/>
          </a:p>
          <a:p>
            <a:pPr lvl="1"/>
            <a:r>
              <a:rPr lang="zh-CN" altLang="en-US" sz="1800" dirty="0"/>
              <a:t>为了创建样式集合，在工程的</a:t>
            </a:r>
            <a:r>
              <a:rPr lang="en-US" altLang="zh-CN" sz="1800" dirty="0"/>
              <a:t>res/values/</a:t>
            </a:r>
            <a:r>
              <a:rPr lang="zh-CN" altLang="en-US" sz="1800" dirty="0"/>
              <a:t>目录中存入一个</a:t>
            </a:r>
            <a:r>
              <a:rPr lang="en-US" altLang="zh-CN" sz="1800" dirty="0"/>
              <a:t>XML</a:t>
            </a:r>
            <a:r>
              <a:rPr lang="zh-CN" altLang="en-US" sz="1800" dirty="0"/>
              <a:t>文件。通常命名为</a:t>
            </a:r>
            <a:r>
              <a:rPr lang="en-US" altLang="zh-CN" sz="1800" dirty="0"/>
              <a:t>styles.xml</a:t>
            </a:r>
            <a:r>
              <a:rPr lang="zh-CN" altLang="en-US" sz="1800" dirty="0"/>
              <a:t>，也可以是其他名字。该文件中的根节点必须是</a:t>
            </a:r>
            <a:r>
              <a:rPr lang="en-US" altLang="zh-CN" sz="1800" dirty="0"/>
              <a:t>&lt;resource&gt;</a:t>
            </a:r>
            <a:r>
              <a:rPr lang="zh-CN" altLang="en-US" sz="1800" dirty="0"/>
              <a:t>。对于每个需创建的样式，添加一个</a:t>
            </a:r>
            <a:r>
              <a:rPr lang="en-US" altLang="zh-CN" sz="1800" dirty="0"/>
              <a:t>&lt;style&gt;</a:t>
            </a:r>
            <a:r>
              <a:rPr lang="zh-CN" altLang="en-US" sz="1800" dirty="0"/>
              <a:t>元素，该元素由</a:t>
            </a:r>
            <a:r>
              <a:rPr lang="en-US" altLang="zh-CN" sz="1800" dirty="0"/>
              <a:t>name</a:t>
            </a:r>
            <a:r>
              <a:rPr lang="zh-CN" altLang="en-US" sz="1800" dirty="0"/>
              <a:t>属性来唯一标示样式。然后为每一个样式属性在该</a:t>
            </a:r>
            <a:r>
              <a:rPr lang="en-US" altLang="zh-CN" sz="1800" dirty="0"/>
              <a:t>&lt;style&gt;</a:t>
            </a:r>
            <a:r>
              <a:rPr lang="zh-CN" altLang="en-US" sz="1800" dirty="0"/>
              <a:t>元素添加对应一个</a:t>
            </a:r>
            <a:r>
              <a:rPr lang="en-US" altLang="zh-CN" sz="1800" dirty="0"/>
              <a:t>&lt;item&gt;</a:t>
            </a:r>
            <a:r>
              <a:rPr lang="zh-CN" altLang="en-US" sz="1800" dirty="0"/>
              <a:t>元素，该元素也有一个</a:t>
            </a:r>
            <a:r>
              <a:rPr lang="en-US" altLang="zh-CN" sz="1800" dirty="0"/>
              <a:t>name</a:t>
            </a:r>
            <a:r>
              <a:rPr lang="zh-CN" altLang="en-US" sz="1800" dirty="0"/>
              <a:t>属性，该属性的值为在</a:t>
            </a:r>
            <a:r>
              <a:rPr lang="en-US" altLang="zh-CN" sz="1800" dirty="0"/>
              <a:t>XML</a:t>
            </a:r>
            <a:r>
              <a:rPr lang="zh-CN" altLang="en-US" sz="1800" dirty="0"/>
              <a:t>布局文件中将要使用的某个属性的名称，</a:t>
            </a:r>
            <a:r>
              <a:rPr lang="en-US" altLang="zh-CN" sz="1800" dirty="0"/>
              <a:t>&lt;item&gt;</a:t>
            </a:r>
            <a:r>
              <a:rPr lang="zh-CN" altLang="en-US" sz="1800" dirty="0"/>
              <a:t>的值包括在开始标签和结束标签之间，可以是关键字、字符串、十六进制颜色、其他资源类型的引用，如下：</a:t>
            </a:r>
          </a:p>
          <a:p>
            <a:pPr marL="857250" lvl="2" indent="0">
              <a:buNone/>
            </a:pPr>
            <a:r>
              <a:rPr lang="en-US" altLang="zh-CN" sz="1600" dirty="0"/>
              <a:t>&lt;?xml version="1.0" encoding="utf-8"?&gt;</a:t>
            </a:r>
          </a:p>
          <a:p>
            <a:pPr marL="857250" lvl="2" indent="0">
              <a:buNone/>
            </a:pPr>
            <a:r>
              <a:rPr lang="en-US" altLang="zh-CN" sz="1600" dirty="0"/>
              <a:t>&lt;resources&gt;</a:t>
            </a:r>
          </a:p>
          <a:p>
            <a:pPr marL="857250" lvl="2" indent="0">
              <a:buNone/>
            </a:pPr>
            <a:r>
              <a:rPr lang="en-US" altLang="zh-CN" sz="1600" dirty="0"/>
              <a:t>    &lt;style name="</a:t>
            </a:r>
            <a:r>
              <a:rPr lang="en-US" altLang="zh-CN" sz="1600" dirty="0" err="1"/>
              <a:t>CodeFont</a:t>
            </a:r>
            <a:r>
              <a:rPr lang="en-US" altLang="zh-CN" sz="1600" dirty="0"/>
              <a:t>" parent="</a:t>
            </a:r>
            <a:r>
              <a:rPr lang="en-US" altLang="zh-CN" sz="1600" dirty="0" err="1"/>
              <a:t>TextAppearance.AppCompat</a:t>
            </a:r>
            <a:r>
              <a:rPr lang="en-US" altLang="zh-CN" sz="1600" dirty="0"/>
              <a:t>"&gt;</a:t>
            </a:r>
          </a:p>
          <a:p>
            <a:pPr marL="857250" lvl="2" indent="0">
              <a:buNone/>
            </a:pPr>
            <a:r>
              <a:rPr lang="en-US" altLang="zh-CN" sz="1600" dirty="0"/>
              <a:t>        &lt;item name="</a:t>
            </a:r>
            <a:r>
              <a:rPr lang="en-US" altLang="zh-CN" sz="1600" dirty="0" err="1"/>
              <a:t>android:layout_width</a:t>
            </a:r>
            <a:r>
              <a:rPr lang="en-US" altLang="zh-CN" sz="1600" dirty="0"/>
              <a:t>"&gt;</a:t>
            </a:r>
            <a:r>
              <a:rPr lang="en-US" altLang="zh-CN" sz="1600" dirty="0" err="1"/>
              <a:t>match_parent</a:t>
            </a:r>
            <a:r>
              <a:rPr lang="en-US" altLang="zh-CN" sz="1600" dirty="0"/>
              <a:t>&lt;/item&gt;</a:t>
            </a:r>
          </a:p>
          <a:p>
            <a:pPr marL="857250" lvl="2" indent="0">
              <a:buNone/>
            </a:pPr>
            <a:r>
              <a:rPr lang="en-US" altLang="zh-CN" sz="1600" dirty="0"/>
              <a:t>        &lt;item name="</a:t>
            </a:r>
            <a:r>
              <a:rPr lang="en-US" altLang="zh-CN" sz="1600" dirty="0" err="1"/>
              <a:t>android:layout_height</a:t>
            </a:r>
            <a:r>
              <a:rPr lang="en-US" altLang="zh-CN" sz="1600" dirty="0"/>
              <a:t>"&gt;</a:t>
            </a:r>
            <a:r>
              <a:rPr lang="en-US" altLang="zh-CN" sz="1600" dirty="0" err="1"/>
              <a:t>wrap_content</a:t>
            </a:r>
            <a:r>
              <a:rPr lang="en-US" altLang="zh-CN" sz="1600" dirty="0"/>
              <a:t>&lt;/item&gt;</a:t>
            </a:r>
          </a:p>
          <a:p>
            <a:pPr marL="857250" lvl="2" indent="0">
              <a:buNone/>
            </a:pPr>
            <a:r>
              <a:rPr lang="en-US" altLang="zh-CN" sz="1600" dirty="0"/>
              <a:t>        &lt;item name="</a:t>
            </a:r>
            <a:r>
              <a:rPr lang="en-US" altLang="zh-CN" sz="1600" dirty="0" err="1"/>
              <a:t>android:textColor</a:t>
            </a:r>
            <a:r>
              <a:rPr lang="en-US" altLang="zh-CN" sz="1600" dirty="0"/>
              <a:t>"&gt;#00FF00&lt;/item&gt;</a:t>
            </a:r>
          </a:p>
          <a:p>
            <a:pPr marL="857250" lvl="2" indent="0">
              <a:buNone/>
            </a:pPr>
            <a:r>
              <a:rPr lang="en-US" altLang="zh-CN" sz="1600" dirty="0"/>
              <a:t>        &lt;item name="</a:t>
            </a:r>
            <a:r>
              <a:rPr lang="en-US" altLang="zh-CN" sz="1600" dirty="0" err="1"/>
              <a:t>android:typeface</a:t>
            </a:r>
            <a:r>
              <a:rPr lang="en-US" altLang="zh-CN" sz="1600" dirty="0"/>
              <a:t>"&gt;monospace&lt;/item&gt;</a:t>
            </a:r>
          </a:p>
          <a:p>
            <a:pPr marL="857250" lvl="2" indent="0">
              <a:buNone/>
            </a:pPr>
            <a:r>
              <a:rPr lang="en-US" altLang="zh-CN" sz="1600" dirty="0"/>
              <a:t>    &lt;/style&gt;</a:t>
            </a:r>
          </a:p>
          <a:p>
            <a:pPr marL="857250" lvl="2" indent="0">
              <a:buNone/>
            </a:pPr>
            <a:r>
              <a:rPr lang="en-US" altLang="zh-CN" sz="1600" dirty="0"/>
              <a:t>&lt;/resources&gt;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40606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21BB1-9115-4D34-A982-3DCC9ACB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主题和样式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1CAF2-2D19-46FA-B5CA-7CB9402E2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dirty="0"/>
              <a:t>创建并应用样式</a:t>
            </a:r>
            <a:endParaRPr lang="en-US" altLang="zh-CN" sz="4000" dirty="0"/>
          </a:p>
          <a:p>
            <a:pPr lvl="1"/>
            <a:r>
              <a:rPr lang="en-US" altLang="zh-CN" sz="2000" dirty="0"/>
              <a:t>&lt;resources&gt;</a:t>
            </a:r>
            <a:r>
              <a:rPr lang="zh-CN" altLang="en-US" sz="2000" dirty="0"/>
              <a:t>元素在编译的时候，</a:t>
            </a:r>
            <a:r>
              <a:rPr lang="en-US" altLang="zh-CN" sz="2000" dirty="0"/>
              <a:t>&lt;style&gt;</a:t>
            </a:r>
            <a:r>
              <a:rPr lang="zh-CN" altLang="en-US" sz="2000" dirty="0"/>
              <a:t>子元素被转换为</a:t>
            </a:r>
            <a:r>
              <a:rPr lang="en-US" altLang="zh-CN" sz="2000" dirty="0"/>
              <a:t>app</a:t>
            </a:r>
            <a:r>
              <a:rPr lang="zh-CN" altLang="en-US" sz="2000" dirty="0"/>
              <a:t>的资源，该资源可以通过</a:t>
            </a:r>
            <a:r>
              <a:rPr lang="en-US" altLang="zh-CN" sz="2000" dirty="0"/>
              <a:t>&lt;style&gt;</a:t>
            </a:r>
            <a:r>
              <a:rPr lang="zh-CN" altLang="en-US" sz="2000" dirty="0"/>
              <a:t>的</a:t>
            </a:r>
            <a:r>
              <a:rPr lang="en-US" altLang="zh-CN" sz="2000" dirty="0"/>
              <a:t>name</a:t>
            </a:r>
            <a:r>
              <a:rPr lang="zh-CN" altLang="en-US" sz="2000" dirty="0"/>
              <a:t>属性来引用。上例的样式在某个布局文件中可以以</a:t>
            </a:r>
            <a:r>
              <a:rPr lang="en-US" altLang="zh-CN" sz="2000" dirty="0"/>
              <a:t>@style/</a:t>
            </a:r>
            <a:r>
              <a:rPr lang="en-US" altLang="zh-CN" sz="2000" dirty="0" err="1"/>
              <a:t>CodeFont</a:t>
            </a:r>
            <a:r>
              <a:rPr lang="zh-CN" altLang="en-US" sz="2000" dirty="0"/>
              <a:t>这种形式来引用。</a:t>
            </a:r>
          </a:p>
          <a:p>
            <a:pPr marL="857250" lvl="2" indent="0"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TextView</a:t>
            </a:r>
            <a:endParaRPr lang="en-US" altLang="zh-CN" sz="1800" dirty="0"/>
          </a:p>
          <a:p>
            <a:pPr marL="857250" lvl="2" indent="0">
              <a:buNone/>
            </a:pPr>
            <a:r>
              <a:rPr lang="en-US" altLang="zh-CN" sz="1800" dirty="0"/>
              <a:t>    style="@style/</a:t>
            </a:r>
            <a:r>
              <a:rPr lang="en-US" altLang="zh-CN" sz="1800" dirty="0" err="1"/>
              <a:t>GreenText</a:t>
            </a:r>
            <a:r>
              <a:rPr lang="en-US" altLang="zh-CN" sz="1800" dirty="0"/>
              <a:t>"</a:t>
            </a:r>
          </a:p>
          <a:p>
            <a:pPr marL="857250" lvl="2" indent="0">
              <a:buNone/>
            </a:pPr>
            <a:r>
              <a:rPr lang="en-US" altLang="zh-CN" sz="1800" dirty="0"/>
              <a:t>    ... /&gt;</a:t>
            </a:r>
          </a:p>
          <a:p>
            <a:pPr lvl="1"/>
            <a:r>
              <a:rPr lang="zh-CN" altLang="en-US" sz="2000" dirty="0"/>
              <a:t>当你把某个样式应用到布局的单个</a:t>
            </a:r>
            <a:r>
              <a:rPr lang="en-US" altLang="zh-CN" sz="2000" dirty="0"/>
              <a:t>View</a:t>
            </a:r>
            <a:r>
              <a:rPr lang="zh-CN" altLang="en-US" sz="2000" dirty="0"/>
              <a:t>上的时候，该样式只对该</a:t>
            </a:r>
            <a:r>
              <a:rPr lang="en-US" altLang="zh-CN" sz="2000" dirty="0"/>
              <a:t>view</a:t>
            </a:r>
            <a:r>
              <a:rPr lang="zh-CN" altLang="en-US" sz="2000" dirty="0"/>
              <a:t>有效。如果把样式应用到一个</a:t>
            </a:r>
            <a:r>
              <a:rPr lang="en-US" altLang="zh-CN" sz="2000" dirty="0" err="1"/>
              <a:t>ViewGroup</a:t>
            </a:r>
            <a:r>
              <a:rPr lang="zh-CN" altLang="en-US" sz="2000" dirty="0"/>
              <a:t>的时候，该</a:t>
            </a:r>
            <a:r>
              <a:rPr lang="en-US" altLang="zh-CN" sz="2000" dirty="0"/>
              <a:t>group</a:t>
            </a:r>
            <a:r>
              <a:rPr lang="zh-CN" altLang="en-US" sz="2000" dirty="0"/>
              <a:t>中的子</a:t>
            </a:r>
            <a:r>
              <a:rPr lang="en-US" altLang="zh-CN" sz="2000" dirty="0"/>
              <a:t>view</a:t>
            </a:r>
            <a:r>
              <a:rPr lang="zh-CN" altLang="en-US" sz="2000" dirty="0"/>
              <a:t>不会继承这些属性。</a:t>
            </a:r>
          </a:p>
          <a:p>
            <a:pPr lvl="1"/>
            <a:r>
              <a:rPr lang="zh-CN" altLang="en-US" sz="2000" dirty="0"/>
              <a:t>如果要将某个样式称为</a:t>
            </a:r>
            <a:r>
              <a:rPr lang="en-US" altLang="zh-CN" sz="2000" dirty="0"/>
              <a:t>app</a:t>
            </a:r>
            <a:r>
              <a:rPr lang="zh-CN" altLang="en-US" sz="2000" dirty="0"/>
              <a:t>的主题，可以在</a:t>
            </a:r>
            <a:r>
              <a:rPr lang="en-US" altLang="zh-CN" sz="2000" dirty="0"/>
              <a:t>AndroidManifest.xml</a:t>
            </a:r>
            <a:r>
              <a:rPr lang="zh-CN" altLang="en-US" sz="2000" dirty="0"/>
              <a:t>的</a:t>
            </a:r>
            <a:r>
              <a:rPr lang="en-US" altLang="zh-CN" sz="2000" dirty="0"/>
              <a:t>&lt;activity&gt;</a:t>
            </a:r>
            <a:r>
              <a:rPr lang="zh-CN" altLang="en-US" sz="2000" dirty="0"/>
              <a:t>节点中，通过如上例的</a:t>
            </a:r>
            <a:r>
              <a:rPr lang="en-US" altLang="zh-CN" sz="2000" dirty="0" err="1"/>
              <a:t>android:theme</a:t>
            </a:r>
            <a:r>
              <a:rPr lang="en-US" altLang="zh-CN" sz="2000" dirty="0"/>
              <a:t>="@style/</a:t>
            </a:r>
            <a:r>
              <a:rPr lang="en-US" altLang="zh-CN" sz="2000" dirty="0" err="1"/>
              <a:t>CodeFont</a:t>
            </a:r>
            <a:r>
              <a:rPr lang="en-US" altLang="zh-CN" sz="2000" dirty="0"/>
              <a:t>"</a:t>
            </a:r>
            <a:r>
              <a:rPr lang="zh-CN" altLang="en-US" sz="2000" dirty="0"/>
              <a:t>将</a:t>
            </a:r>
            <a:r>
              <a:rPr lang="en-US" altLang="zh-CN" sz="2000" dirty="0" err="1"/>
              <a:t>CodeFont</a:t>
            </a:r>
            <a:r>
              <a:rPr lang="zh-CN" altLang="en-US" sz="2000" dirty="0"/>
              <a:t>样式定义为主题。</a:t>
            </a:r>
            <a:endParaRPr lang="en-US" altLang="zh-CN" sz="2000" dirty="0"/>
          </a:p>
          <a:p>
            <a:pPr lvl="1"/>
            <a:r>
              <a:rPr lang="zh-CN" altLang="en-US" sz="2000" dirty="0"/>
              <a:t>并不是每一个</a:t>
            </a:r>
            <a:r>
              <a:rPr lang="en-US" altLang="zh-CN" sz="2000" dirty="0"/>
              <a:t>View</a:t>
            </a:r>
            <a:r>
              <a:rPr lang="zh-CN" altLang="en-US" sz="2000" dirty="0"/>
              <a:t>对象都会接收所有的样式属性，因此，如果你将某个样式应用到某个</a:t>
            </a:r>
            <a:r>
              <a:rPr lang="en-US" altLang="zh-CN" sz="2000" dirty="0"/>
              <a:t>view</a:t>
            </a:r>
            <a:r>
              <a:rPr lang="zh-CN" altLang="en-US" sz="2000" dirty="0"/>
              <a:t>的时候，而这个样式中有</a:t>
            </a:r>
            <a:r>
              <a:rPr lang="en-US" altLang="zh-CN" sz="2000" dirty="0"/>
              <a:t>View</a:t>
            </a:r>
            <a:r>
              <a:rPr lang="zh-CN" altLang="en-US" sz="2000" dirty="0"/>
              <a:t>不能支持的属性，那么只有该样式中该</a:t>
            </a:r>
            <a:r>
              <a:rPr lang="en-US" altLang="zh-CN" sz="2000" dirty="0"/>
              <a:t>View</a:t>
            </a:r>
            <a:r>
              <a:rPr lang="zh-CN" altLang="en-US" sz="2000" dirty="0"/>
              <a:t>支持的属性起作用，不支持的则忽略掉。</a:t>
            </a:r>
          </a:p>
        </p:txBody>
      </p:sp>
    </p:spTree>
    <p:extLst>
      <p:ext uri="{BB962C8B-B14F-4D97-AF65-F5344CB8AC3E}">
        <p14:creationId xmlns:p14="http://schemas.microsoft.com/office/powerpoint/2010/main" val="291114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21BB1-9115-4D34-A982-3DCC9ACB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主题和样式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1CAF2-2D19-46FA-B5CA-7CB9402E2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扩展和自定义样式</a:t>
            </a:r>
          </a:p>
          <a:p>
            <a:pPr lvl="1"/>
            <a:r>
              <a:rPr lang="zh-CN" altLang="en-US" dirty="0"/>
              <a:t>创建自己的样式时，应始终从框架或支持库扩展现有样式，以保持与平台</a:t>
            </a:r>
            <a:r>
              <a:rPr lang="en-US" altLang="zh-CN" dirty="0"/>
              <a:t>UI</a:t>
            </a:r>
            <a:r>
              <a:rPr lang="zh-CN" altLang="en-US" dirty="0"/>
              <a:t>样式的兼容性。要扩展样式，请使用</a:t>
            </a:r>
            <a:r>
              <a:rPr lang="en-US" altLang="zh-CN" dirty="0"/>
              <a:t>parent</a:t>
            </a:r>
            <a:r>
              <a:rPr lang="zh-CN" altLang="en-US" dirty="0"/>
              <a:t>属性指定要扩展的样式。然后，可以</a:t>
            </a:r>
            <a:r>
              <a:rPr lang="en-US" altLang="zh-CN" dirty="0"/>
              <a:t>override</a:t>
            </a:r>
            <a:r>
              <a:rPr lang="zh-CN" altLang="en-US" dirty="0"/>
              <a:t>继承的样式属性并添加新的样式属性。</a:t>
            </a:r>
          </a:p>
          <a:p>
            <a:pPr lvl="1"/>
            <a:r>
              <a:rPr lang="zh-CN" altLang="en-US" dirty="0"/>
              <a:t>例如，可以继承</a:t>
            </a:r>
            <a:r>
              <a:rPr lang="en-US" altLang="zh-CN" dirty="0"/>
              <a:t>Android</a:t>
            </a:r>
            <a:r>
              <a:rPr lang="zh-CN" altLang="en-US" dirty="0"/>
              <a:t>平台的默认文本外观，并进行如下修改：</a:t>
            </a:r>
          </a:p>
          <a:p>
            <a:pPr marL="857250" lvl="2" indent="0">
              <a:buNone/>
            </a:pPr>
            <a:r>
              <a:rPr lang="en-US" altLang="zh-CN" dirty="0"/>
              <a:t>&lt;style name="</a:t>
            </a:r>
            <a:r>
              <a:rPr lang="en-US" altLang="zh-CN" dirty="0" err="1"/>
              <a:t>GreenText</a:t>
            </a:r>
            <a:r>
              <a:rPr lang="en-US" altLang="zh-CN" dirty="0"/>
              <a:t>" parent="@</a:t>
            </a:r>
            <a:r>
              <a:rPr lang="en-US" altLang="zh-CN" dirty="0" err="1"/>
              <a:t>android:style</a:t>
            </a:r>
            <a:r>
              <a:rPr lang="en-US" altLang="zh-CN" dirty="0"/>
              <a:t>/</a:t>
            </a:r>
            <a:r>
              <a:rPr lang="en-US" altLang="zh-CN" dirty="0" err="1"/>
              <a:t>TextAppearance</a:t>
            </a:r>
            <a:r>
              <a:rPr lang="en-US" altLang="zh-CN" dirty="0"/>
              <a:t>"&gt;</a:t>
            </a:r>
          </a:p>
          <a:p>
            <a:pPr marL="857250" lvl="2" indent="0">
              <a:buNone/>
            </a:pPr>
            <a:r>
              <a:rPr lang="en-US" altLang="zh-CN" dirty="0"/>
              <a:t>    &lt;item name="</a:t>
            </a:r>
            <a:r>
              <a:rPr lang="en-US" altLang="zh-CN" dirty="0" err="1"/>
              <a:t>android:textColor</a:t>
            </a:r>
            <a:r>
              <a:rPr lang="en-US" altLang="zh-CN" dirty="0"/>
              <a:t>"&gt;#00FF00&lt;/item&gt;</a:t>
            </a:r>
          </a:p>
          <a:p>
            <a:pPr marL="857250" lvl="2" indent="0">
              <a:buNone/>
            </a:pPr>
            <a:r>
              <a:rPr lang="en-US" altLang="zh-CN" dirty="0"/>
              <a:t>&lt;/style&gt;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79654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E7EDE-B792-4195-AA3E-70D3134B3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主题和样式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103BEA-635A-4D04-88CF-C6EB6F564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要从库或您自己的项目继承样式，需要声明父样式名称， 而不包括上面显示的</a:t>
            </a:r>
            <a:r>
              <a:rPr lang="en-US" altLang="zh-CN" sz="2400" dirty="0"/>
              <a:t>@</a:t>
            </a:r>
            <a:r>
              <a:rPr lang="en-US" altLang="zh-CN" sz="2400" dirty="0" err="1"/>
              <a:t>android:style</a:t>
            </a:r>
            <a:r>
              <a:rPr lang="en-US" altLang="zh-CN" sz="2400" dirty="0"/>
              <a:t>/</a:t>
            </a:r>
            <a:r>
              <a:rPr lang="zh-CN" altLang="en-US" sz="2400" dirty="0"/>
              <a:t>部分。例如，以下示例从支持库继承文本外观样式：</a:t>
            </a:r>
          </a:p>
          <a:p>
            <a:pPr lvl="1"/>
            <a:r>
              <a:rPr lang="en-US" altLang="zh-CN" sz="2000" dirty="0"/>
              <a:t>&lt;style name="</a:t>
            </a:r>
            <a:r>
              <a:rPr lang="en-US" altLang="zh-CN" sz="2000" dirty="0" err="1"/>
              <a:t>GreenText</a:t>
            </a:r>
            <a:r>
              <a:rPr lang="en-US" altLang="zh-CN" sz="2000" dirty="0"/>
              <a:t>" parent="</a:t>
            </a:r>
            <a:r>
              <a:rPr lang="en-US" altLang="zh-CN" sz="2000" dirty="0" err="1"/>
              <a:t>TextAppearance.AppCompat</a:t>
            </a:r>
            <a:r>
              <a:rPr lang="en-US" altLang="zh-CN" sz="2000" dirty="0"/>
              <a:t>"&gt;</a:t>
            </a:r>
          </a:p>
          <a:p>
            <a:pPr lvl="1"/>
            <a:r>
              <a:rPr lang="en-US" altLang="zh-CN" sz="2000" dirty="0"/>
              <a:t>    &lt;item name="</a:t>
            </a:r>
            <a:r>
              <a:rPr lang="en-US" altLang="zh-CN" sz="2000" dirty="0" err="1"/>
              <a:t>android:textColor</a:t>
            </a:r>
            <a:r>
              <a:rPr lang="en-US" altLang="zh-CN" sz="2000" dirty="0"/>
              <a:t>"&gt;#00FF00&lt;/item&gt;</a:t>
            </a:r>
          </a:p>
          <a:p>
            <a:pPr lvl="1"/>
            <a:r>
              <a:rPr lang="en-US" altLang="zh-CN" sz="2000" dirty="0"/>
              <a:t>&lt;/style&gt;</a:t>
            </a:r>
          </a:p>
          <a:p>
            <a:r>
              <a:rPr lang="zh-CN" altLang="en-US" sz="2400" dirty="0"/>
              <a:t>也可以通过使用点符号扩展样式名称，而不使用</a:t>
            </a:r>
            <a:r>
              <a:rPr lang="en-US" altLang="zh-CN" sz="2400" dirty="0"/>
              <a:t>parent</a:t>
            </a:r>
            <a:r>
              <a:rPr lang="zh-CN" altLang="en-US" sz="2400" dirty="0"/>
              <a:t>属性来继承样式（平台上的样式除外）。也就是说，在样式名称前加上要继承的样式名称，以句点分隔。通常，仅当扩展自己的样式时才可以执行此操作。例如，以下样式从上述的</a:t>
            </a:r>
            <a:r>
              <a:rPr lang="en-US" altLang="zh-CN" sz="2400" dirty="0" err="1"/>
              <a:t>GreenText</a:t>
            </a:r>
            <a:r>
              <a:rPr lang="zh-CN" altLang="en-US" sz="2400" dirty="0"/>
              <a:t>样式继承所有样式，然后增加文本大小：</a:t>
            </a:r>
          </a:p>
          <a:p>
            <a:pPr lvl="1"/>
            <a:r>
              <a:rPr lang="en-US" altLang="zh-CN" sz="2000" dirty="0"/>
              <a:t>&lt;style name="</a:t>
            </a:r>
            <a:r>
              <a:rPr lang="en-US" altLang="zh-CN" sz="2000" dirty="0" err="1"/>
              <a:t>GreenText.Large</a:t>
            </a:r>
            <a:r>
              <a:rPr lang="en-US" altLang="zh-CN" sz="2000" dirty="0"/>
              <a:t>"&gt;</a:t>
            </a:r>
          </a:p>
          <a:p>
            <a:pPr lvl="1"/>
            <a:r>
              <a:rPr lang="en-US" altLang="zh-CN" sz="2000" dirty="0"/>
              <a:t>    &lt;item name="</a:t>
            </a:r>
            <a:r>
              <a:rPr lang="en-US" altLang="zh-CN" sz="2000" dirty="0" err="1"/>
              <a:t>android:textSize</a:t>
            </a:r>
            <a:r>
              <a:rPr lang="en-US" altLang="zh-CN" sz="2000" dirty="0"/>
              <a:t>"&gt;22dp&lt;/item&gt;</a:t>
            </a:r>
          </a:p>
          <a:p>
            <a:pPr lvl="1"/>
            <a:r>
              <a:rPr lang="en-US" altLang="zh-CN" sz="2000" dirty="0"/>
              <a:t>&lt;/style&gt;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10019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BFB2D-2EEF-400E-AFA6-8C7F69C1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主题和样式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F933C1-AECB-4B5E-BAA1-200F656DD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应用样式作为主题</a:t>
            </a:r>
          </a:p>
          <a:p>
            <a:pPr lvl="1"/>
            <a:r>
              <a:rPr lang="zh-CN" altLang="en-US" dirty="0"/>
              <a:t>可以使用与创建样式相同的方式来创建主题。区别在于如何应用它：不是在视图上应用带有</a:t>
            </a:r>
            <a:r>
              <a:rPr lang="en-US" altLang="zh-CN" dirty="0"/>
              <a:t>style</a:t>
            </a:r>
            <a:r>
              <a:rPr lang="zh-CN" altLang="en-US" dirty="0"/>
              <a:t>属性的样式，而是在</a:t>
            </a:r>
            <a:r>
              <a:rPr lang="en-US" altLang="zh-CN" dirty="0"/>
              <a:t>AndroidManifest.xml</a:t>
            </a:r>
            <a:r>
              <a:rPr lang="zh-CN" altLang="en-US" dirty="0"/>
              <a:t>文件中的</a:t>
            </a:r>
            <a:r>
              <a:rPr lang="en-US" altLang="zh-CN" dirty="0"/>
              <a:t>&lt;application&gt;</a:t>
            </a:r>
            <a:r>
              <a:rPr lang="zh-CN" altLang="en-US" dirty="0"/>
              <a:t>标签或</a:t>
            </a:r>
            <a:r>
              <a:rPr lang="en-US" altLang="zh-CN" dirty="0"/>
              <a:t>&lt;activity&gt;</a:t>
            </a:r>
            <a:r>
              <a:rPr lang="zh-CN" altLang="en-US" dirty="0"/>
              <a:t>标签上应用具有</a:t>
            </a:r>
            <a:r>
              <a:rPr lang="en-US" altLang="zh-CN" dirty="0" err="1"/>
              <a:t>android:theme</a:t>
            </a:r>
            <a:r>
              <a:rPr lang="zh-CN" altLang="en-US" dirty="0"/>
              <a:t>属性的主题。</a:t>
            </a:r>
          </a:p>
        </p:txBody>
      </p:sp>
    </p:spTree>
    <p:extLst>
      <p:ext uri="{BB962C8B-B14F-4D97-AF65-F5344CB8AC3E}">
        <p14:creationId xmlns:p14="http://schemas.microsoft.com/office/powerpoint/2010/main" val="1303359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BFB2D-2EEF-400E-AFA6-8C7F69C1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主题和样式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F933C1-AECB-4B5E-BAA1-200F656DD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样式层次</a:t>
            </a:r>
          </a:p>
          <a:p>
            <a:pPr lvl="1"/>
            <a:r>
              <a:rPr lang="zh-CN" altLang="en-US" sz="2400" dirty="0"/>
              <a:t>在选择如何设置应用程序样式时，请注意</a:t>
            </a:r>
            <a:r>
              <a:rPr lang="en-US" altLang="zh-CN" sz="2400" dirty="0"/>
              <a:t>Android</a:t>
            </a:r>
            <a:r>
              <a:rPr lang="zh-CN" altLang="en-US" sz="2400" dirty="0"/>
              <a:t>的样式层次结构。通常，您应尽可能使主题和样式保持一致性。如果您在多个位置指定了相同的属性，则下面的列表确定最终应用哪些属性。该列表按从高到低的顺序排列：</a:t>
            </a:r>
          </a:p>
          <a:p>
            <a:pPr marL="1371600" lvl="2" indent="-514350">
              <a:buFont typeface="+mj-lt"/>
              <a:buAutoNum type="arabicPeriod"/>
            </a:pPr>
            <a:r>
              <a:rPr lang="zh-CN" altLang="en-US" sz="2000" dirty="0"/>
              <a:t>将字符级或段落级样式通过文本的 </a:t>
            </a:r>
            <a:r>
              <a:rPr lang="en-US" altLang="zh-CN" sz="2000" dirty="0"/>
              <a:t>span </a:t>
            </a:r>
            <a:r>
              <a:rPr lang="zh-CN" altLang="en-US" sz="2000" dirty="0"/>
              <a:t>到</a:t>
            </a:r>
            <a:r>
              <a:rPr lang="en-US" altLang="zh-CN" sz="2000" dirty="0" err="1"/>
              <a:t>TextView</a:t>
            </a:r>
            <a:r>
              <a:rPr lang="zh-CN" altLang="en-US" sz="2000" dirty="0"/>
              <a:t>子类</a:t>
            </a:r>
          </a:p>
          <a:p>
            <a:pPr marL="1371600" lvl="2" indent="-514350">
              <a:buFont typeface="+mj-lt"/>
              <a:buAutoNum type="arabicPeriod"/>
            </a:pPr>
            <a:r>
              <a:rPr lang="zh-CN" altLang="en-US" sz="2000" dirty="0"/>
              <a:t>以编程方式应用属性</a:t>
            </a:r>
          </a:p>
          <a:p>
            <a:pPr marL="1371600" lvl="2" indent="-514350">
              <a:buFont typeface="+mj-lt"/>
              <a:buAutoNum type="arabicPeriod"/>
            </a:pPr>
            <a:r>
              <a:rPr lang="zh-CN" altLang="en-US" sz="2000" dirty="0"/>
              <a:t>将各个属性直接应用于</a:t>
            </a:r>
            <a:r>
              <a:rPr lang="en-US" altLang="zh-CN" sz="2000" dirty="0"/>
              <a:t>view</a:t>
            </a:r>
          </a:p>
          <a:p>
            <a:pPr marL="1371600" lvl="2" indent="-514350">
              <a:buFont typeface="+mj-lt"/>
              <a:buAutoNum type="arabicPeriod"/>
            </a:pPr>
            <a:r>
              <a:rPr lang="zh-CN" altLang="en-US" sz="2000" dirty="0"/>
              <a:t>将样式应用于</a:t>
            </a:r>
            <a:r>
              <a:rPr lang="en-US" altLang="zh-CN" sz="2000" dirty="0"/>
              <a:t>view</a:t>
            </a:r>
          </a:p>
          <a:p>
            <a:pPr marL="1371600" lvl="2" indent="-514350">
              <a:buFont typeface="+mj-lt"/>
              <a:buAutoNum type="arabicPeriod"/>
            </a:pPr>
            <a:r>
              <a:rPr lang="zh-CN" altLang="en-US" sz="2000" dirty="0"/>
              <a:t>默认样式</a:t>
            </a:r>
          </a:p>
          <a:p>
            <a:pPr marL="1371600" lvl="2" indent="-514350">
              <a:buFont typeface="+mj-lt"/>
              <a:buAutoNum type="arabicPeriod"/>
            </a:pPr>
            <a:r>
              <a:rPr lang="zh-CN" altLang="en-US" sz="2000" dirty="0"/>
              <a:t>将主题应用于多个视图的集合，某个</a:t>
            </a:r>
            <a:r>
              <a:rPr lang="en-US" altLang="zh-CN" sz="2000" dirty="0"/>
              <a:t>activity</a:t>
            </a:r>
            <a:r>
              <a:rPr lang="zh-CN" altLang="en-US" sz="2000" dirty="0"/>
              <a:t>或整个应用程序</a:t>
            </a:r>
          </a:p>
          <a:p>
            <a:pPr marL="1371600" lvl="2" indent="-514350">
              <a:buFont typeface="+mj-lt"/>
              <a:buAutoNum type="arabicPeriod"/>
            </a:pPr>
            <a:r>
              <a:rPr lang="zh-CN" altLang="en-US" sz="2000" dirty="0"/>
              <a:t>应用某些特定于视图的样式，例如 在 在</a:t>
            </a:r>
            <a:r>
              <a:rPr lang="en-US" altLang="zh-CN" sz="2000" dirty="0" err="1"/>
              <a:t>TextView</a:t>
            </a:r>
            <a:r>
              <a:rPr lang="en-US" altLang="zh-CN" sz="2000" dirty="0"/>
              <a:t> </a:t>
            </a:r>
            <a:r>
              <a:rPr lang="zh-CN" altLang="en-US" sz="2000" dirty="0"/>
              <a:t>上设置 </a:t>
            </a:r>
            <a:r>
              <a:rPr lang="en-US" altLang="zh-CN" sz="2000" dirty="0" err="1"/>
              <a:t>TextAppearance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41493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7DA32-3BD5-4E99-9C05-9853FC56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主题和样式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537EB2-80E0-49D2-9A63-FA7F2C0F9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基于平台版本选择主题</a:t>
            </a:r>
          </a:p>
          <a:p>
            <a:pPr lvl="1"/>
            <a:r>
              <a:rPr lang="zh-CN" altLang="en-US" sz="1800" dirty="0"/>
              <a:t>在更高的</a:t>
            </a:r>
            <a:r>
              <a:rPr lang="en-US" altLang="zh-CN" sz="1800" dirty="0"/>
              <a:t>android</a:t>
            </a:r>
            <a:r>
              <a:rPr lang="zh-CN" altLang="en-US" sz="1800" dirty="0"/>
              <a:t>上可能有更多的主题，你可能因为兼容性需要根据平台的不同而使用不同的主题，这时你可以定义自己的主题，来根据不同的平台版本来选择不同的父主题，如下在</a:t>
            </a:r>
            <a:r>
              <a:rPr lang="en-US" altLang="zh-CN" sz="1800" dirty="0"/>
              <a:t>res/values</a:t>
            </a:r>
            <a:r>
              <a:rPr lang="zh-CN" altLang="en-US" sz="1800" dirty="0"/>
              <a:t>中写入</a:t>
            </a:r>
            <a:r>
              <a:rPr lang="en-US" altLang="zh-CN" sz="1800" dirty="0"/>
              <a:t>XML</a:t>
            </a:r>
            <a:r>
              <a:rPr lang="zh-CN" altLang="en-US" sz="1800" dirty="0"/>
              <a:t>文件（典型的写法如：</a:t>
            </a:r>
            <a:r>
              <a:rPr lang="en-US" altLang="zh-CN" sz="1800" dirty="0"/>
              <a:t>res/values/styles.xml</a:t>
            </a:r>
            <a:r>
              <a:rPr lang="zh-CN" altLang="en-US" sz="1800" dirty="0"/>
              <a:t>）：</a:t>
            </a:r>
          </a:p>
          <a:p>
            <a:pPr marL="857250" lvl="2" indent="0">
              <a:buNone/>
            </a:pPr>
            <a:r>
              <a:rPr lang="en-US" altLang="zh-CN" sz="1600" dirty="0"/>
              <a:t>&lt;style name="</a:t>
            </a:r>
            <a:r>
              <a:rPr lang="en-US" altLang="zh-CN" sz="1600" dirty="0" err="1"/>
              <a:t>LightThemeSelector</a:t>
            </a:r>
            <a:r>
              <a:rPr lang="en-US" altLang="zh-CN" sz="1600" dirty="0"/>
              <a:t>" parent="</a:t>
            </a:r>
            <a:r>
              <a:rPr lang="en-US" altLang="zh-CN" sz="1600" dirty="0" err="1"/>
              <a:t>android:Theme.Light</a:t>
            </a:r>
            <a:r>
              <a:rPr lang="en-US" altLang="zh-CN" sz="1600" dirty="0"/>
              <a:t>"&gt;</a:t>
            </a:r>
          </a:p>
          <a:p>
            <a:pPr marL="857250" lvl="2" indent="0">
              <a:buNone/>
            </a:pPr>
            <a:r>
              <a:rPr lang="en-US" altLang="zh-CN" sz="1600" dirty="0"/>
              <a:t>    ...</a:t>
            </a:r>
          </a:p>
          <a:p>
            <a:pPr marL="857250" lvl="2" indent="0">
              <a:buNone/>
            </a:pPr>
            <a:r>
              <a:rPr lang="en-US" altLang="zh-CN" sz="1600" dirty="0"/>
              <a:t>&lt;/style&gt;</a:t>
            </a:r>
          </a:p>
          <a:p>
            <a:pPr lvl="1"/>
            <a:r>
              <a:rPr lang="zh-CN" altLang="en-US" sz="1800" dirty="0"/>
              <a:t>为在</a:t>
            </a:r>
            <a:r>
              <a:rPr lang="en-US" altLang="zh-CN" sz="1800" dirty="0"/>
              <a:t>android 3.0</a:t>
            </a:r>
            <a:r>
              <a:rPr lang="zh-CN" altLang="en-US" sz="1800" dirty="0"/>
              <a:t>以上使用新的主题，把另一个主题定义放在</a:t>
            </a:r>
            <a:r>
              <a:rPr lang="en-US" altLang="zh-CN" sz="1800" dirty="0"/>
              <a:t>res/values-v11</a:t>
            </a:r>
            <a:r>
              <a:rPr lang="zh-CN" altLang="en-US" sz="1800" dirty="0"/>
              <a:t>中，但是改变</a:t>
            </a:r>
            <a:r>
              <a:rPr lang="en-US" altLang="zh-CN" sz="1800" dirty="0"/>
              <a:t>parent</a:t>
            </a:r>
            <a:r>
              <a:rPr lang="zh-CN" altLang="en-US" sz="1800" dirty="0"/>
              <a:t>属性值，如下：</a:t>
            </a:r>
          </a:p>
          <a:p>
            <a:pPr marL="914400" lvl="2" indent="0">
              <a:buNone/>
            </a:pPr>
            <a:r>
              <a:rPr lang="en-US" altLang="zh-CN" sz="1600" dirty="0"/>
              <a:t>&lt;style name="</a:t>
            </a:r>
            <a:r>
              <a:rPr lang="en-US" altLang="zh-CN" sz="1600" dirty="0" err="1"/>
              <a:t>LightThemeSelector</a:t>
            </a:r>
            <a:r>
              <a:rPr lang="en-US" altLang="zh-CN" sz="1600" dirty="0"/>
              <a:t>" parent="</a:t>
            </a:r>
            <a:r>
              <a:rPr lang="en-US" altLang="zh-CN" sz="1600" dirty="0" err="1"/>
              <a:t>android:Theme.Holo.Light</a:t>
            </a:r>
            <a:r>
              <a:rPr lang="en-US" altLang="zh-CN" sz="1600" dirty="0"/>
              <a:t>"&gt;</a:t>
            </a:r>
          </a:p>
          <a:p>
            <a:pPr marL="914400" lvl="2" indent="0">
              <a:buNone/>
            </a:pPr>
            <a:r>
              <a:rPr lang="en-US" altLang="zh-CN" sz="1600" dirty="0"/>
              <a:t>    ...</a:t>
            </a:r>
          </a:p>
          <a:p>
            <a:pPr marL="914400" lvl="2" indent="0">
              <a:buNone/>
            </a:pPr>
            <a:r>
              <a:rPr lang="en-US" altLang="zh-CN" sz="1600" dirty="0"/>
              <a:t>&lt;/style&gt;</a:t>
            </a:r>
          </a:p>
          <a:p>
            <a:pPr lvl="1"/>
            <a:r>
              <a:rPr lang="zh-CN" altLang="en-US" sz="1800" dirty="0"/>
              <a:t>以后你只需要使用</a:t>
            </a:r>
            <a:r>
              <a:rPr lang="en-US" altLang="zh-CN" sz="1800" dirty="0" err="1"/>
              <a:t>LightThemeSelector</a:t>
            </a:r>
            <a:r>
              <a:rPr lang="zh-CN" altLang="en-US" sz="1800" dirty="0"/>
              <a:t>来定义样式即可，会自动根据平台的不同而只用不同的系统主题。</a:t>
            </a:r>
          </a:p>
          <a:p>
            <a:pPr lvl="1"/>
            <a:r>
              <a:rPr lang="zh-CN" altLang="en-US" sz="1800" dirty="0"/>
              <a:t>如果没有指定</a:t>
            </a:r>
            <a:r>
              <a:rPr lang="en-US" altLang="zh-CN" sz="1800" dirty="0"/>
              <a:t>app</a:t>
            </a:r>
            <a:r>
              <a:rPr lang="zh-CN" altLang="en-US" sz="1800" dirty="0"/>
              <a:t>的主题，系统会根据</a:t>
            </a:r>
            <a:r>
              <a:rPr lang="en-US" altLang="zh-CN" sz="1800" dirty="0"/>
              <a:t>app</a:t>
            </a:r>
            <a:r>
              <a:rPr lang="zh-CN" altLang="en-US" sz="1800" dirty="0"/>
              <a:t>的</a:t>
            </a:r>
            <a:r>
              <a:rPr lang="en-US" altLang="zh-CN" sz="1800" dirty="0" err="1"/>
              <a:t>targetSdkVersion</a:t>
            </a:r>
            <a:r>
              <a:rPr lang="zh-CN" altLang="en-US" sz="1800" dirty="0"/>
              <a:t>选择相应的主题，当该值小于</a:t>
            </a:r>
            <a:r>
              <a:rPr lang="en-US" altLang="zh-CN" sz="1800" dirty="0"/>
              <a:t>11</a:t>
            </a:r>
            <a:r>
              <a:rPr lang="zh-CN" altLang="en-US" sz="1800" dirty="0"/>
              <a:t>，取</a:t>
            </a:r>
            <a:r>
              <a:rPr lang="en-US" altLang="zh-CN" sz="1800" dirty="0"/>
              <a:t>@</a:t>
            </a:r>
            <a:r>
              <a:rPr lang="en-US" altLang="zh-CN" sz="1800" dirty="0" err="1"/>
              <a:t>android:style</a:t>
            </a:r>
            <a:r>
              <a:rPr lang="en-US" altLang="zh-CN" sz="1800" dirty="0"/>
              <a:t>/Theme</a:t>
            </a:r>
            <a:r>
              <a:rPr lang="zh-CN" altLang="en-US" sz="1800" dirty="0"/>
              <a:t>，在</a:t>
            </a:r>
            <a:r>
              <a:rPr lang="en-US" altLang="zh-CN" sz="1800" dirty="0"/>
              <a:t>11</a:t>
            </a:r>
            <a:r>
              <a:rPr lang="zh-CN" altLang="en-US" sz="1800" dirty="0"/>
              <a:t>到</a:t>
            </a:r>
            <a:r>
              <a:rPr lang="en-US" altLang="zh-CN" sz="1800" dirty="0"/>
              <a:t>13</a:t>
            </a:r>
            <a:r>
              <a:rPr lang="zh-CN" altLang="en-US" sz="1800" dirty="0"/>
              <a:t>之间，取</a:t>
            </a:r>
            <a:r>
              <a:rPr lang="en-US" altLang="zh-CN" sz="1800" dirty="0"/>
              <a:t>@</a:t>
            </a:r>
            <a:r>
              <a:rPr lang="en-US" altLang="zh-CN" sz="1800" dirty="0" err="1"/>
              <a:t>android:style</a:t>
            </a:r>
            <a:r>
              <a:rPr lang="en-US" altLang="zh-CN" sz="1800" dirty="0"/>
              <a:t>/</a:t>
            </a:r>
            <a:r>
              <a:rPr lang="en-US" altLang="zh-CN" sz="1800" dirty="0" err="1"/>
              <a:t>Theme.Holo</a:t>
            </a:r>
            <a:r>
              <a:rPr lang="zh-CN" altLang="en-US" sz="1800" dirty="0"/>
              <a:t>，</a:t>
            </a:r>
            <a:r>
              <a:rPr lang="en-US" altLang="zh-CN" sz="1800" dirty="0"/>
              <a:t>14</a:t>
            </a:r>
            <a:r>
              <a:rPr lang="zh-CN" altLang="en-US" sz="1800" dirty="0"/>
              <a:t>以上，取</a:t>
            </a:r>
            <a:r>
              <a:rPr lang="en-US" altLang="zh-CN" sz="1800" dirty="0"/>
              <a:t>@</a:t>
            </a:r>
            <a:r>
              <a:rPr lang="en-US" altLang="zh-CN" sz="1800" dirty="0" err="1"/>
              <a:t>android:style</a:t>
            </a:r>
            <a:r>
              <a:rPr lang="en-US" altLang="zh-CN" sz="1800" dirty="0"/>
              <a:t>/</a:t>
            </a:r>
            <a:r>
              <a:rPr lang="en-US" altLang="zh-CN" sz="1800" dirty="0" err="1"/>
              <a:t>Theme.DeviceDefault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30195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9C888-2C2E-4685-8DB9-83D4E904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主题和样式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E6801-F04A-4282-AA1E-C802D8DA5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使用系统样式和主题</a:t>
            </a:r>
          </a:p>
          <a:p>
            <a:pPr lvl="1"/>
            <a:r>
              <a:rPr lang="en-US" altLang="zh-CN" dirty="0"/>
              <a:t>android</a:t>
            </a:r>
            <a:r>
              <a:rPr lang="zh-CN" altLang="en-US" dirty="0"/>
              <a:t>平台下提供了大量的样式和主题，你可以在</a:t>
            </a:r>
            <a:r>
              <a:rPr lang="en-US" altLang="zh-CN" dirty="0" err="1"/>
              <a:t>R.style</a:t>
            </a:r>
            <a:r>
              <a:rPr lang="zh-CN" altLang="en-US" dirty="0"/>
              <a:t>这个类的说明中找到所有的可用样式，若使用该类中的样式，你需要把某个样式名称中的下划线改为点即可，如：</a:t>
            </a:r>
            <a:r>
              <a:rPr lang="en-US" altLang="zh-CN" dirty="0" err="1"/>
              <a:t>Theme_NoTitleBar</a:t>
            </a:r>
            <a:r>
              <a:rPr lang="en-US" altLang="zh-CN" dirty="0"/>
              <a:t> </a:t>
            </a:r>
            <a:r>
              <a:rPr lang="zh-CN" altLang="en-US" dirty="0"/>
              <a:t>改为</a:t>
            </a:r>
            <a:r>
              <a:rPr lang="en-US" altLang="zh-CN" dirty="0"/>
              <a:t>"@</a:t>
            </a:r>
            <a:r>
              <a:rPr lang="en-US" altLang="zh-CN" dirty="0" err="1"/>
              <a:t>android:style</a:t>
            </a:r>
            <a:r>
              <a:rPr lang="en-US" altLang="zh-CN" dirty="0"/>
              <a:t>/</a:t>
            </a:r>
            <a:r>
              <a:rPr lang="en-US" altLang="zh-CN" dirty="0" err="1"/>
              <a:t>Theme.NoTitleBar</a:t>
            </a:r>
            <a:r>
              <a:rPr lang="en-US" altLang="zh-CN" dirty="0"/>
              <a:t>"</a:t>
            </a:r>
          </a:p>
          <a:p>
            <a:pPr lvl="1"/>
            <a:r>
              <a:rPr lang="zh-CN" altLang="en-US" dirty="0"/>
              <a:t>设置主题只需要通过代码</a:t>
            </a:r>
            <a:r>
              <a:rPr lang="en-US" altLang="zh-CN" dirty="0" err="1"/>
              <a:t>android:theme</a:t>
            </a:r>
            <a:r>
              <a:rPr lang="en-US" altLang="zh-CN" dirty="0"/>
              <a:t>="@</a:t>
            </a:r>
            <a:r>
              <a:rPr lang="en-US" altLang="zh-CN" dirty="0" err="1"/>
              <a:t>android:style</a:t>
            </a:r>
            <a:r>
              <a:rPr lang="en-US" altLang="zh-CN" dirty="0"/>
              <a:t>/..."</a:t>
            </a:r>
            <a:r>
              <a:rPr lang="zh-CN" altLang="en-US" dirty="0"/>
              <a:t>即可。</a:t>
            </a:r>
          </a:p>
          <a:p>
            <a:pPr lvl="1"/>
            <a:r>
              <a:rPr lang="zh-CN" altLang="en-US" dirty="0"/>
              <a:t>如果你需要使用系统的样式属性来定义样式或者主题，大家可以在</a:t>
            </a:r>
            <a:r>
              <a:rPr lang="en-US" altLang="zh-CN" dirty="0" err="1"/>
              <a:t>R.attr</a:t>
            </a:r>
            <a:r>
              <a:rPr lang="zh-CN" altLang="en-US" dirty="0"/>
              <a:t>中找到所有可用的样式属性，设置方式：</a:t>
            </a:r>
            <a:r>
              <a:rPr lang="en-US" altLang="zh-CN" dirty="0"/>
              <a:t>style="?</a:t>
            </a:r>
            <a:r>
              <a:rPr lang="en-US" altLang="zh-CN" dirty="0" err="1"/>
              <a:t>android:attr</a:t>
            </a:r>
            <a:r>
              <a:rPr lang="en-US" altLang="zh-CN" dirty="0"/>
              <a:t>/..."</a:t>
            </a:r>
            <a:r>
              <a:rPr lang="zh-CN" altLang="en-US" dirty="0"/>
              <a:t>即可。</a:t>
            </a:r>
          </a:p>
        </p:txBody>
      </p:sp>
    </p:spTree>
    <p:extLst>
      <p:ext uri="{BB962C8B-B14F-4D97-AF65-F5344CB8AC3E}">
        <p14:creationId xmlns:p14="http://schemas.microsoft.com/office/powerpoint/2010/main" val="554340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8F8F3-897B-4395-AE92-417980594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国际化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C0B9D8-B27D-4E85-9C84-108709119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在开发一个</a:t>
            </a:r>
            <a:r>
              <a:rPr lang="en-US" altLang="zh-CN" sz="2800" dirty="0"/>
              <a:t>Android</a:t>
            </a:r>
            <a:r>
              <a:rPr lang="zh-CN" altLang="en-US" sz="2800" dirty="0"/>
              <a:t>应用程序的时候，如果想让不同的国家或者地区的用户看到不同的效果，需要对应用进行国际化。所谓国际化，就是指软件在开发时应该具备支持多种语言和国家或地区的功能。</a:t>
            </a:r>
          </a:p>
          <a:p>
            <a:r>
              <a:rPr lang="zh-CN" altLang="en-US" sz="2800" dirty="0"/>
              <a:t>由于</a:t>
            </a:r>
            <a:r>
              <a:rPr lang="en-US" altLang="zh-CN" sz="2800" dirty="0"/>
              <a:t>Android</a:t>
            </a:r>
            <a:r>
              <a:rPr lang="zh-CN" altLang="en-US" sz="2800" dirty="0"/>
              <a:t>采用</a:t>
            </a:r>
            <a:r>
              <a:rPr lang="en-US" altLang="zh-CN" sz="2800" dirty="0"/>
              <a:t>xml</a:t>
            </a:r>
            <a:r>
              <a:rPr lang="zh-CN" altLang="en-US" sz="2800" dirty="0"/>
              <a:t>文件来管理资源文件，因此只需要为资源文件提供不同的区域对应的内容即可。</a:t>
            </a:r>
          </a:p>
          <a:p>
            <a:r>
              <a:rPr lang="zh-CN" altLang="en-US" sz="2800" dirty="0"/>
              <a:t>将</a:t>
            </a:r>
            <a:r>
              <a:rPr lang="en-US" altLang="zh-CN" sz="2800" dirty="0"/>
              <a:t>app</a:t>
            </a:r>
            <a:r>
              <a:rPr lang="zh-CN" altLang="en-US" sz="2800" dirty="0"/>
              <a:t>中使用到的文字提取到一个文件中存放，是一个比较好的编程实践。在</a:t>
            </a:r>
            <a:r>
              <a:rPr lang="en-US" altLang="zh-CN" sz="2800" dirty="0"/>
              <a:t>android</a:t>
            </a:r>
            <a:r>
              <a:rPr lang="zh-CN" altLang="en-US" sz="2800" dirty="0"/>
              <a:t>中使用资源目录可以很轻松的办到。</a:t>
            </a:r>
          </a:p>
          <a:p>
            <a:r>
              <a:rPr lang="zh-CN" altLang="en-US" sz="2800" dirty="0"/>
              <a:t>利用</a:t>
            </a:r>
            <a:r>
              <a:rPr lang="en-US" altLang="zh-CN" sz="2800" dirty="0"/>
              <a:t>android SDK</a:t>
            </a:r>
            <a:r>
              <a:rPr lang="zh-CN" altLang="en-US" sz="2800" dirty="0"/>
              <a:t>工具创建工程的时候，该工具创建了一个</a:t>
            </a:r>
            <a:r>
              <a:rPr lang="en-US" altLang="zh-CN" sz="2800" dirty="0"/>
              <a:t>res/</a:t>
            </a:r>
            <a:r>
              <a:rPr lang="zh-CN" altLang="en-US" sz="2800" dirty="0"/>
              <a:t>目录，在该目录中存放各种资源类型。这里有一些系统默认的文件，比如</a:t>
            </a:r>
            <a:r>
              <a:rPr lang="en-US" altLang="zh-CN" sz="2800" dirty="0"/>
              <a:t>res/values/strings.xml</a:t>
            </a:r>
            <a:r>
              <a:rPr lang="zh-CN" altLang="en-US" sz="2800" dirty="0"/>
              <a:t>文件，该文件存放</a:t>
            </a:r>
            <a:r>
              <a:rPr lang="en-US" altLang="zh-CN" sz="2800" dirty="0"/>
              <a:t>string</a:t>
            </a:r>
            <a:r>
              <a:rPr lang="zh-CN" altLang="en-US" sz="2800" dirty="0"/>
              <a:t>值。</a:t>
            </a:r>
          </a:p>
        </p:txBody>
      </p:sp>
    </p:spTree>
    <p:extLst>
      <p:ext uri="{BB962C8B-B14F-4D97-AF65-F5344CB8AC3E}">
        <p14:creationId xmlns:p14="http://schemas.microsoft.com/office/powerpoint/2010/main" val="140401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7239-C317-41CF-A103-13371E93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 </a:t>
            </a:r>
            <a:r>
              <a:rPr lang="zh-CN" altLang="en-US" dirty="0"/>
              <a:t>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6DBD1-5574-4B2C-9892-8E9CFA063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应用的界面是由微件（</a:t>
            </a:r>
            <a:r>
              <a:rPr lang="en-US" altLang="zh-CN" dirty="0"/>
              <a:t>View </a:t>
            </a:r>
            <a:r>
              <a:rPr lang="zh-CN" altLang="en-US" dirty="0"/>
              <a:t>对象）和布局（</a:t>
            </a:r>
            <a:r>
              <a:rPr lang="en-US" altLang="zh-CN" dirty="0" err="1"/>
              <a:t>ViewGroup</a:t>
            </a:r>
            <a:r>
              <a:rPr lang="en-US" altLang="zh-CN" dirty="0"/>
              <a:t> </a:t>
            </a:r>
            <a:r>
              <a:rPr lang="zh-CN" altLang="en-US" dirty="0"/>
              <a:t>对象）构建而成的。</a:t>
            </a:r>
            <a:r>
              <a:rPr lang="en-US" altLang="zh-CN" dirty="0" err="1"/>
              <a:t>ViewGroup</a:t>
            </a:r>
            <a:r>
              <a:rPr lang="zh-CN" altLang="en-US" dirty="0"/>
              <a:t>继承自</a:t>
            </a:r>
            <a:r>
              <a:rPr lang="en-US" altLang="zh-CN" dirty="0"/>
              <a:t>View</a:t>
            </a:r>
            <a:r>
              <a:rPr lang="zh-CN" altLang="en-US" dirty="0"/>
              <a:t>，</a:t>
            </a:r>
            <a:r>
              <a:rPr lang="en-US" altLang="zh-CN" dirty="0" err="1"/>
              <a:t>ViewGroup</a:t>
            </a:r>
            <a:r>
              <a:rPr lang="en-US" altLang="zh-CN" dirty="0"/>
              <a:t> </a:t>
            </a:r>
            <a:r>
              <a:rPr lang="zh-CN" altLang="en-US" dirty="0"/>
              <a:t>对象是一种不可见的容器，用于储存其他 </a:t>
            </a:r>
            <a:r>
              <a:rPr lang="en-US" altLang="zh-CN" dirty="0"/>
              <a:t>View</a:t>
            </a:r>
            <a:r>
              <a:rPr lang="zh-CN" altLang="en-US" dirty="0"/>
              <a:t>（和 </a:t>
            </a:r>
            <a:r>
              <a:rPr lang="en-US" altLang="zh-CN" dirty="0" err="1"/>
              <a:t>ViewGroup</a:t>
            </a:r>
            <a:r>
              <a:rPr lang="zh-CN" altLang="en-US" dirty="0"/>
              <a:t>）对象。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8F3F55-48AB-4464-98DA-ED4259F25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97" y="3693882"/>
            <a:ext cx="6156519" cy="269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98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CE5B6-09AA-4136-8437-E8EB9E0BC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国际化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B5B24-484A-498E-B7EE-1177BAB9E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创建区域</a:t>
            </a:r>
            <a:r>
              <a:rPr lang="en-US" altLang="zh-CN" sz="2400" dirty="0"/>
              <a:t>(Locale)</a:t>
            </a:r>
            <a:r>
              <a:rPr lang="zh-CN" altLang="en-US" sz="2400" dirty="0"/>
              <a:t>目录和</a:t>
            </a:r>
            <a:r>
              <a:rPr lang="en-US" altLang="zh-CN" sz="2400" dirty="0"/>
              <a:t>string</a:t>
            </a:r>
            <a:r>
              <a:rPr lang="zh-CN" altLang="en-US" sz="2400" dirty="0"/>
              <a:t>文件</a:t>
            </a:r>
            <a:endParaRPr lang="en-US" altLang="zh-CN" sz="2400" dirty="0"/>
          </a:p>
          <a:p>
            <a:pPr lvl="1"/>
            <a:r>
              <a:rPr lang="zh-CN" altLang="en-US" sz="1800" dirty="0"/>
              <a:t>为了添加对不同语言的支持，在</a:t>
            </a:r>
            <a:r>
              <a:rPr lang="en-US" altLang="zh-CN" sz="1800" dirty="0"/>
              <a:t>res/</a:t>
            </a:r>
            <a:r>
              <a:rPr lang="zh-CN" altLang="en-US" sz="1800" dirty="0"/>
              <a:t>目录中创建一个类似于</a:t>
            </a:r>
            <a:r>
              <a:rPr lang="en-US" altLang="zh-CN" sz="1800" dirty="0"/>
              <a:t>values-es</a:t>
            </a:r>
            <a:r>
              <a:rPr lang="zh-CN" altLang="en-US" sz="1800" dirty="0"/>
              <a:t>这样的目录，其中</a:t>
            </a:r>
            <a:r>
              <a:rPr lang="en-US" altLang="zh-CN" sz="1800" dirty="0"/>
              <a:t>es</a:t>
            </a:r>
            <a:r>
              <a:rPr lang="zh-CN" altLang="en-US" sz="1800" dirty="0"/>
              <a:t>为</a:t>
            </a:r>
            <a:r>
              <a:rPr lang="en-US" altLang="zh-CN" sz="1800" dirty="0"/>
              <a:t>ISO</a:t>
            </a:r>
            <a:r>
              <a:rPr lang="zh-CN" altLang="en-US" sz="1800" dirty="0"/>
              <a:t>语言代码。</a:t>
            </a:r>
            <a:r>
              <a:rPr lang="en-US" altLang="zh-CN" sz="1800" dirty="0"/>
              <a:t>Android</a:t>
            </a:r>
            <a:r>
              <a:rPr lang="zh-CN" altLang="en-US" sz="1800" dirty="0"/>
              <a:t>会根据系统的语言设置来调用合适的资源。</a:t>
            </a:r>
          </a:p>
          <a:p>
            <a:pPr lvl="1"/>
            <a:r>
              <a:rPr lang="zh-CN" altLang="en-US" sz="1800" dirty="0"/>
              <a:t>一旦你决定支持哪些语言，创建这样的资源子目录和</a:t>
            </a:r>
            <a:r>
              <a:rPr lang="en-US" altLang="zh-CN" sz="1800" dirty="0"/>
              <a:t>string</a:t>
            </a:r>
            <a:r>
              <a:rPr lang="zh-CN" altLang="en-US" sz="1800" dirty="0"/>
              <a:t>资源文件，例如：</a:t>
            </a:r>
          </a:p>
          <a:p>
            <a:pPr lvl="2"/>
            <a:r>
              <a:rPr lang="en-US" altLang="zh-CN" sz="1600" dirty="0"/>
              <a:t>res/values/strings.xml</a:t>
            </a:r>
          </a:p>
          <a:p>
            <a:pPr lvl="2"/>
            <a:r>
              <a:rPr lang="en-US" altLang="zh-CN" sz="1600" dirty="0"/>
              <a:t>res/values-</a:t>
            </a:r>
            <a:r>
              <a:rPr lang="en-US" altLang="zh-CN" sz="1600" dirty="0" err="1"/>
              <a:t>zh</a:t>
            </a:r>
            <a:r>
              <a:rPr lang="en-US" altLang="zh-CN" sz="1600" dirty="0"/>
              <a:t>/strings.xml</a:t>
            </a:r>
          </a:p>
          <a:p>
            <a:pPr lvl="2"/>
            <a:r>
              <a:rPr lang="en-US" altLang="zh-CN" sz="1600" dirty="0"/>
              <a:t>res/values-es/strings.xml</a:t>
            </a:r>
          </a:p>
          <a:p>
            <a:pPr lvl="2"/>
            <a:r>
              <a:rPr lang="en-US" altLang="zh-CN" sz="1600" dirty="0"/>
              <a:t>res/values-</a:t>
            </a:r>
            <a:r>
              <a:rPr lang="en-US" altLang="zh-CN" sz="1600" dirty="0" err="1"/>
              <a:t>fr</a:t>
            </a:r>
            <a:r>
              <a:rPr lang="en-US" altLang="zh-CN" sz="1600" dirty="0"/>
              <a:t>/strings.xml</a:t>
            </a:r>
          </a:p>
          <a:p>
            <a:pPr lvl="1"/>
            <a:r>
              <a:rPr lang="zh-CN" altLang="en-US" sz="1800" dirty="0"/>
              <a:t>对于每个区域在合适的文件加入字符串值，例如：</a:t>
            </a:r>
          </a:p>
          <a:p>
            <a:pPr lvl="1"/>
            <a:r>
              <a:rPr lang="zh-CN" altLang="en-US" sz="1800" dirty="0"/>
              <a:t>英语</a:t>
            </a:r>
            <a:r>
              <a:rPr lang="en-US" altLang="zh-CN" sz="1800" dirty="0"/>
              <a:t>(</a:t>
            </a:r>
            <a:r>
              <a:rPr lang="zh-CN" altLang="en-US" sz="1800" dirty="0"/>
              <a:t>默认区域</a:t>
            </a:r>
            <a:r>
              <a:rPr lang="en-US" altLang="zh-CN" sz="1800" dirty="0"/>
              <a:t>)</a:t>
            </a:r>
            <a:r>
              <a:rPr lang="zh-CN" altLang="en-US" sz="1800" dirty="0"/>
              <a:t>：</a:t>
            </a:r>
          </a:p>
          <a:p>
            <a:pPr marL="857250" lvl="2" indent="0">
              <a:buNone/>
            </a:pPr>
            <a:r>
              <a:rPr lang="en-US" altLang="zh-CN" sz="1600" dirty="0"/>
              <a:t>/values/strings.xml:</a:t>
            </a:r>
          </a:p>
          <a:p>
            <a:pPr marL="1314450" lvl="3" indent="0">
              <a:buNone/>
            </a:pPr>
            <a:r>
              <a:rPr lang="en-US" altLang="zh-CN" sz="1400" dirty="0"/>
              <a:t>&lt;?xml version="1.0" encoding="utf-8"?&gt;</a:t>
            </a:r>
          </a:p>
          <a:p>
            <a:pPr marL="1314450" lvl="3" indent="0">
              <a:buNone/>
            </a:pPr>
            <a:r>
              <a:rPr lang="en-US" altLang="zh-CN" sz="1400" dirty="0"/>
              <a:t>&lt;resources&gt;</a:t>
            </a:r>
          </a:p>
          <a:p>
            <a:pPr marL="1314450" lvl="3" indent="0">
              <a:buNone/>
            </a:pPr>
            <a:r>
              <a:rPr lang="en-US" altLang="zh-CN" sz="1400" dirty="0"/>
              <a:t>    &lt;string name="title"&gt;My Application&lt;/string&gt;</a:t>
            </a:r>
          </a:p>
          <a:p>
            <a:pPr marL="1314450" lvl="3" indent="0">
              <a:buNone/>
            </a:pPr>
            <a:r>
              <a:rPr lang="en-US" altLang="zh-CN" sz="1400" dirty="0"/>
              <a:t>    &lt;string name="</a:t>
            </a:r>
            <a:r>
              <a:rPr lang="en-US" altLang="zh-CN" sz="1400" dirty="0" err="1"/>
              <a:t>hello_world</a:t>
            </a:r>
            <a:r>
              <a:rPr lang="en-US" altLang="zh-CN" sz="1400" dirty="0"/>
              <a:t>"&gt;Hello World!&lt;/string&gt;</a:t>
            </a:r>
          </a:p>
          <a:p>
            <a:pPr marL="1314450" lvl="3" indent="0">
              <a:buNone/>
            </a:pPr>
            <a:r>
              <a:rPr lang="en-US" altLang="zh-CN" sz="1400" dirty="0"/>
              <a:t>&lt;/resources&gt;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7270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388AE-00DB-4146-ABC8-5698236A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国际化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C6BF4E-BF3F-49F1-9597-53A33417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使用字符资源</a:t>
            </a:r>
          </a:p>
          <a:p>
            <a:pPr lvl="1"/>
            <a:r>
              <a:rPr lang="zh-CN" altLang="en-US" sz="2000" dirty="0"/>
              <a:t>你可以在你的代码及其他</a:t>
            </a:r>
            <a:r>
              <a:rPr lang="en-US" altLang="zh-CN" sz="2000" dirty="0"/>
              <a:t>XML</a:t>
            </a:r>
            <a:r>
              <a:rPr lang="zh-CN" altLang="en-US" sz="2000" dirty="0"/>
              <a:t>文件中使用</a:t>
            </a:r>
            <a:r>
              <a:rPr lang="en-US" altLang="zh-CN" sz="2000" dirty="0"/>
              <a:t>&lt;string&gt;</a:t>
            </a:r>
            <a:r>
              <a:rPr lang="zh-CN" altLang="en-US" sz="2000" dirty="0"/>
              <a:t>元素的</a:t>
            </a:r>
            <a:r>
              <a:rPr lang="en-US" altLang="zh-CN" sz="2000" dirty="0"/>
              <a:t>name</a:t>
            </a:r>
            <a:r>
              <a:rPr lang="zh-CN" altLang="en-US" sz="2000" dirty="0"/>
              <a:t>属性来使用字符串资源。在代码中通过</a:t>
            </a:r>
            <a:r>
              <a:rPr lang="en-US" altLang="zh-CN" sz="2000" dirty="0" err="1"/>
              <a:t>R.string</a:t>
            </a:r>
            <a:r>
              <a:rPr lang="en-US" altLang="zh-CN" sz="2000" dirty="0"/>
              <a:t>.&lt;</a:t>
            </a:r>
            <a:r>
              <a:rPr lang="en-US" altLang="zh-CN" sz="2000" dirty="0" err="1"/>
              <a:t>string_name</a:t>
            </a:r>
            <a:r>
              <a:rPr lang="en-US" altLang="zh-CN" sz="2000" dirty="0"/>
              <a:t>&gt;</a:t>
            </a:r>
            <a:r>
              <a:rPr lang="zh-CN" altLang="en-US" sz="2000" dirty="0"/>
              <a:t>来引用字符串资源，如下：</a:t>
            </a:r>
          </a:p>
          <a:p>
            <a:pPr marL="914400" lvl="2" indent="0">
              <a:buNone/>
            </a:pPr>
            <a:r>
              <a:rPr lang="en-US" altLang="zh-CN" sz="1800" dirty="0"/>
              <a:t>// Get a string resource from your app's Resources</a:t>
            </a:r>
          </a:p>
          <a:p>
            <a:pPr marL="914400" lvl="2" indent="0">
              <a:buNone/>
            </a:pPr>
            <a:r>
              <a:rPr lang="en-US" altLang="zh-CN" sz="1800" dirty="0"/>
              <a:t>String hello = </a:t>
            </a:r>
            <a:r>
              <a:rPr lang="en-US" altLang="zh-CN" sz="1800" dirty="0" err="1"/>
              <a:t>getResources</a:t>
            </a:r>
            <a:r>
              <a:rPr lang="en-US" altLang="zh-CN" sz="1800" dirty="0"/>
              <a:t>().</a:t>
            </a:r>
            <a:r>
              <a:rPr lang="en-US" altLang="zh-CN" sz="1800" dirty="0" err="1"/>
              <a:t>getString</a:t>
            </a:r>
            <a:r>
              <a:rPr lang="en-US" altLang="zh-CN" sz="1800" dirty="0"/>
              <a:t>(</a:t>
            </a:r>
            <a:r>
              <a:rPr lang="en-US" altLang="zh-CN" sz="1800" dirty="0" err="1"/>
              <a:t>R.string.hello_world</a:t>
            </a:r>
            <a:r>
              <a:rPr lang="en-US" altLang="zh-CN" sz="1800" dirty="0"/>
              <a:t>);</a:t>
            </a:r>
          </a:p>
          <a:p>
            <a:pPr marL="914400" lvl="2" indent="0">
              <a:buNone/>
            </a:pPr>
            <a:r>
              <a:rPr lang="en-US" altLang="zh-CN" sz="1800" dirty="0"/>
              <a:t>// Or supply a string resource to a method that requires a string</a:t>
            </a:r>
          </a:p>
          <a:p>
            <a:pPr marL="914400" lvl="2" indent="0">
              <a:buNone/>
            </a:pPr>
            <a:r>
              <a:rPr lang="en-US" altLang="zh-CN" sz="1800" dirty="0" err="1"/>
              <a:t>TextView</a:t>
            </a:r>
            <a:r>
              <a:rPr lang="en-US" altLang="zh-CN" sz="1800" dirty="0"/>
              <a:t> </a:t>
            </a:r>
            <a:r>
              <a:rPr lang="en-US" altLang="zh-CN" sz="1800" dirty="0" err="1"/>
              <a:t>textView</a:t>
            </a:r>
            <a:r>
              <a:rPr lang="en-US" altLang="zh-CN" sz="1800" dirty="0"/>
              <a:t> = new </a:t>
            </a:r>
            <a:r>
              <a:rPr lang="en-US" altLang="zh-CN" sz="1800" dirty="0" err="1"/>
              <a:t>TextView</a:t>
            </a:r>
            <a:r>
              <a:rPr lang="en-US" altLang="zh-CN" sz="1800" dirty="0"/>
              <a:t>(this);</a:t>
            </a:r>
          </a:p>
          <a:p>
            <a:pPr marL="914400" lvl="2" indent="0">
              <a:buNone/>
            </a:pPr>
            <a:r>
              <a:rPr lang="en-US" altLang="zh-CN" sz="1800" dirty="0" err="1"/>
              <a:t>textView.setText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R.string.hello_world</a:t>
            </a:r>
            <a:r>
              <a:rPr lang="en-US" altLang="zh-CN" sz="1800" dirty="0"/>
              <a:t>);</a:t>
            </a:r>
          </a:p>
          <a:p>
            <a:pPr lvl="1"/>
            <a:r>
              <a:rPr lang="zh-CN" altLang="en-US" sz="2000" dirty="0"/>
              <a:t>在其他的</a:t>
            </a:r>
            <a:r>
              <a:rPr lang="en-US" altLang="zh-CN" sz="2000" dirty="0"/>
              <a:t>XML</a:t>
            </a:r>
            <a:r>
              <a:rPr lang="zh-CN" altLang="en-US" sz="2000" dirty="0"/>
              <a:t>文件中，你可以使用</a:t>
            </a:r>
            <a:r>
              <a:rPr lang="en-US" altLang="zh-CN" sz="2000" dirty="0"/>
              <a:t>@string/&lt;</a:t>
            </a:r>
            <a:r>
              <a:rPr lang="en-US" altLang="zh-CN" sz="2000" dirty="0" err="1"/>
              <a:t>string_name</a:t>
            </a:r>
            <a:r>
              <a:rPr lang="en-US" altLang="zh-CN" sz="2000" dirty="0"/>
              <a:t>&gt;</a:t>
            </a:r>
            <a:r>
              <a:rPr lang="zh-CN" altLang="en-US" sz="2000" dirty="0"/>
              <a:t>，只要</a:t>
            </a:r>
            <a:r>
              <a:rPr lang="en-US" altLang="zh-CN" sz="2000" dirty="0"/>
              <a:t>XML</a:t>
            </a:r>
            <a:r>
              <a:rPr lang="zh-CN" altLang="en-US" sz="2000" dirty="0"/>
              <a:t>属性接受一个字符串值，如下：</a:t>
            </a:r>
          </a:p>
          <a:p>
            <a:pPr marL="914400" lvl="2" indent="0"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TextView</a:t>
            </a:r>
            <a:endParaRPr lang="en-US" altLang="zh-CN" sz="1800" dirty="0"/>
          </a:p>
          <a:p>
            <a:pPr marL="914400" lvl="2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android:layout_width</a:t>
            </a:r>
            <a:r>
              <a:rPr lang="en-US" altLang="zh-CN" sz="1800" dirty="0"/>
              <a:t>="</a:t>
            </a:r>
            <a:r>
              <a:rPr lang="en-US" altLang="zh-CN" sz="1800" dirty="0" err="1"/>
              <a:t>wrap_content</a:t>
            </a:r>
            <a:r>
              <a:rPr lang="en-US" altLang="zh-CN" sz="1800" dirty="0"/>
              <a:t>"</a:t>
            </a:r>
          </a:p>
          <a:p>
            <a:pPr marL="914400" lvl="2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android:layout_height</a:t>
            </a:r>
            <a:r>
              <a:rPr lang="en-US" altLang="zh-CN" sz="1800" dirty="0"/>
              <a:t>="</a:t>
            </a:r>
            <a:r>
              <a:rPr lang="en-US" altLang="zh-CN" sz="1800" dirty="0" err="1"/>
              <a:t>wrap_content</a:t>
            </a:r>
            <a:r>
              <a:rPr lang="en-US" altLang="zh-CN" sz="1800" dirty="0"/>
              <a:t>"</a:t>
            </a:r>
          </a:p>
          <a:p>
            <a:pPr marL="914400" lvl="2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android:text</a:t>
            </a:r>
            <a:r>
              <a:rPr lang="en-US" altLang="zh-CN" sz="1800" dirty="0"/>
              <a:t>="@string/</a:t>
            </a:r>
            <a:r>
              <a:rPr lang="en-US" altLang="zh-CN" sz="1800" dirty="0" err="1"/>
              <a:t>hello_world</a:t>
            </a:r>
            <a:r>
              <a:rPr lang="en-US" altLang="zh-CN" sz="1800" dirty="0"/>
              <a:t>" /&gt;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39227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AAB9A-9AA1-44B7-9398-C0FFAD80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国际化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062C2-2F8F-472E-88CD-12EC602DA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Android</a:t>
            </a:r>
            <a:r>
              <a:rPr lang="zh-CN" altLang="en-US" sz="2800" dirty="0"/>
              <a:t>将屏幕按大小和密度对设备屏幕进行分类。你的</a:t>
            </a:r>
            <a:r>
              <a:rPr lang="en-US" altLang="zh-CN" sz="2800" dirty="0"/>
              <a:t>app</a:t>
            </a:r>
            <a:r>
              <a:rPr lang="zh-CN" altLang="en-US" sz="2800" dirty="0"/>
              <a:t>应该适应屏幕大小和密度，这样，你需要优化你的</a:t>
            </a:r>
            <a:r>
              <a:rPr lang="en-US" altLang="zh-CN" sz="2800" dirty="0"/>
              <a:t>app</a:t>
            </a:r>
            <a:r>
              <a:rPr lang="zh-CN" altLang="en-US" sz="2800" dirty="0"/>
              <a:t>资源以适应不同的屏幕。</a:t>
            </a:r>
          </a:p>
          <a:p>
            <a:pPr lvl="1"/>
            <a:r>
              <a:rPr lang="zh-CN" altLang="en-US" sz="2400" dirty="0"/>
              <a:t>大小的分类有：</a:t>
            </a:r>
            <a:r>
              <a:rPr lang="en-US" altLang="zh-CN" sz="2400" dirty="0"/>
              <a:t>small, normal, large, </a:t>
            </a:r>
            <a:r>
              <a:rPr lang="en-US" altLang="zh-CN" sz="2400" dirty="0" err="1"/>
              <a:t>xlarge</a:t>
            </a:r>
            <a:r>
              <a:rPr lang="zh-CN" altLang="en-US" sz="2400" dirty="0"/>
              <a:t>；</a:t>
            </a:r>
          </a:p>
          <a:p>
            <a:pPr lvl="1"/>
            <a:r>
              <a:rPr lang="zh-CN" altLang="en-US" sz="2400" dirty="0"/>
              <a:t>密度的分类有：</a:t>
            </a:r>
            <a:r>
              <a:rPr lang="en-US" altLang="zh-CN" sz="2400" dirty="0"/>
              <a:t>low (</a:t>
            </a:r>
            <a:r>
              <a:rPr lang="en-US" altLang="zh-CN" sz="2400" dirty="0" err="1"/>
              <a:t>ldpi</a:t>
            </a:r>
            <a:r>
              <a:rPr lang="en-US" altLang="zh-CN" sz="2400" dirty="0"/>
              <a:t>), medium (</a:t>
            </a:r>
            <a:r>
              <a:rPr lang="en-US" altLang="zh-CN" sz="2400" dirty="0" err="1"/>
              <a:t>mdpi</a:t>
            </a:r>
            <a:r>
              <a:rPr lang="en-US" altLang="zh-CN" sz="2400" dirty="0"/>
              <a:t>), high (</a:t>
            </a:r>
            <a:r>
              <a:rPr lang="en-US" altLang="zh-CN" sz="2400" dirty="0" err="1"/>
              <a:t>hdpi</a:t>
            </a:r>
            <a:r>
              <a:rPr lang="en-US" altLang="zh-CN" sz="2400" dirty="0"/>
              <a:t>), extra high (</a:t>
            </a:r>
            <a:r>
              <a:rPr lang="en-US" altLang="zh-CN" sz="2400" dirty="0" err="1"/>
              <a:t>xhdpi</a:t>
            </a:r>
            <a:r>
              <a:rPr lang="en-US" altLang="zh-CN" sz="2400" dirty="0"/>
              <a:t>)</a:t>
            </a:r>
          </a:p>
          <a:p>
            <a:r>
              <a:rPr lang="zh-CN" altLang="en-US" sz="2800" dirty="0"/>
              <a:t>对不同的屏幕，你需要声明不同的布局和位图，并把这些不同的资源放在不同的目录中，就像不同语言的字符串一样。</a:t>
            </a:r>
          </a:p>
          <a:p>
            <a:r>
              <a:rPr lang="zh-CN" altLang="en-US" sz="2800" dirty="0"/>
              <a:t>也要注意屏幕的方向（</a:t>
            </a:r>
            <a:r>
              <a:rPr lang="en-US" altLang="zh-CN" sz="2800" dirty="0"/>
              <a:t>landscape</a:t>
            </a:r>
            <a:r>
              <a:rPr lang="zh-CN" altLang="en-US" sz="2800" dirty="0"/>
              <a:t>或者</a:t>
            </a:r>
            <a:r>
              <a:rPr lang="en-US" altLang="zh-CN" sz="2800" dirty="0"/>
              <a:t>portrait</a:t>
            </a:r>
            <a:r>
              <a:rPr lang="zh-CN" altLang="en-US" sz="2800" dirty="0"/>
              <a:t>，也就是纵向和横向）。</a:t>
            </a:r>
          </a:p>
        </p:txBody>
      </p:sp>
    </p:spTree>
    <p:extLst>
      <p:ext uri="{BB962C8B-B14F-4D97-AF65-F5344CB8AC3E}">
        <p14:creationId xmlns:p14="http://schemas.microsoft.com/office/powerpoint/2010/main" val="1156927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EAAB2-03F8-4E0A-8D84-51B60079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国际化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7ABD7-8BB4-4B6D-AE9D-435AA61E2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创建不同的布局</a:t>
            </a:r>
          </a:p>
          <a:p>
            <a:pPr lvl="1"/>
            <a:r>
              <a:rPr lang="zh-CN" altLang="en-US" dirty="0"/>
              <a:t>为了针对不同的屏幕大小优化你的用户的体验，你应该为每种你要支持的屏幕大小创建一个唯一的</a:t>
            </a:r>
            <a:r>
              <a:rPr lang="en-US" altLang="zh-CN" dirty="0"/>
              <a:t>XML</a:t>
            </a:r>
            <a:r>
              <a:rPr lang="zh-CN" altLang="en-US" dirty="0"/>
              <a:t>布局文件。每种布局存放在对应的资源目录中，目录名字以</a:t>
            </a:r>
            <a:r>
              <a:rPr lang="en-US" altLang="zh-CN" dirty="0"/>
              <a:t>-&lt;</a:t>
            </a:r>
            <a:r>
              <a:rPr lang="en-US" altLang="zh-CN" dirty="0" err="1"/>
              <a:t>screen_size</a:t>
            </a:r>
            <a:r>
              <a:rPr lang="en-US" altLang="zh-CN" dirty="0"/>
              <a:t>&gt;</a:t>
            </a:r>
            <a:r>
              <a:rPr lang="zh-CN" altLang="en-US" dirty="0"/>
              <a:t>作为后缀。例如大屏幕存为</a:t>
            </a:r>
            <a:r>
              <a:rPr lang="en-US" altLang="zh-CN" dirty="0"/>
              <a:t>res/layout-large/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文件名是必须一样的，但是它们的内容不同，以提供对相应屏幕优化的</a:t>
            </a:r>
            <a:r>
              <a:rPr lang="en-US" altLang="zh-CN" dirty="0"/>
              <a:t>UI</a:t>
            </a:r>
            <a:r>
              <a:rPr lang="zh-CN" altLang="en-US" dirty="0"/>
              <a:t>。在程序中，不需特别的手段，只是简单的引用布局文件就可以了。</a:t>
            </a:r>
          </a:p>
        </p:txBody>
      </p:sp>
    </p:spTree>
    <p:extLst>
      <p:ext uri="{BB962C8B-B14F-4D97-AF65-F5344CB8AC3E}">
        <p14:creationId xmlns:p14="http://schemas.microsoft.com/office/powerpoint/2010/main" val="1937747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17AE6-CF97-448D-A2D3-F9CAE7E6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国际化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5A5A9B-16C9-40CB-BBEC-ACB230BFD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创建不同的</a:t>
            </a:r>
            <a:r>
              <a:rPr lang="en-US" altLang="zh-CN" sz="1800" dirty="0"/>
              <a:t>bitmap</a:t>
            </a:r>
          </a:p>
          <a:p>
            <a:pPr lvl="1"/>
            <a:r>
              <a:rPr lang="zh-CN" altLang="en-US" sz="1600" dirty="0"/>
              <a:t>你应该为不同的屏幕密度提供不同的</a:t>
            </a:r>
            <a:r>
              <a:rPr lang="en-US" altLang="zh-CN" sz="1600" dirty="0"/>
              <a:t>bitmap</a:t>
            </a:r>
            <a:r>
              <a:rPr lang="zh-CN" altLang="en-US" sz="1600" dirty="0"/>
              <a:t>资源，这有助于你提高在不同屏幕密度上的图像质量。为创建这些图像，你的原始资源应该用矢量格式，产生的图像使用下面的比例：</a:t>
            </a:r>
          </a:p>
          <a:p>
            <a:pPr lvl="2"/>
            <a:r>
              <a:rPr lang="en-US" altLang="zh-CN" sz="1400" dirty="0" err="1"/>
              <a:t>xxhdpi</a:t>
            </a:r>
            <a:r>
              <a:rPr lang="en-US" altLang="zh-CN" sz="1400" dirty="0"/>
              <a:t>: 3.0</a:t>
            </a:r>
          </a:p>
          <a:p>
            <a:pPr lvl="2"/>
            <a:r>
              <a:rPr lang="en-US" altLang="zh-CN" sz="1400" dirty="0" err="1"/>
              <a:t>xhdpi</a:t>
            </a:r>
            <a:r>
              <a:rPr lang="en-US" altLang="zh-CN" sz="1400" dirty="0"/>
              <a:t>: 2.0</a:t>
            </a:r>
          </a:p>
          <a:p>
            <a:pPr lvl="2"/>
            <a:r>
              <a:rPr lang="en-US" altLang="zh-CN" sz="1400" dirty="0" err="1"/>
              <a:t>hdpi</a:t>
            </a:r>
            <a:r>
              <a:rPr lang="en-US" altLang="zh-CN" sz="1400" dirty="0"/>
              <a:t>: 1.5</a:t>
            </a:r>
          </a:p>
          <a:p>
            <a:pPr lvl="2"/>
            <a:r>
              <a:rPr lang="en-US" altLang="zh-CN" sz="1400" dirty="0" err="1"/>
              <a:t>mdpi</a:t>
            </a:r>
            <a:r>
              <a:rPr lang="en-US" altLang="zh-CN" sz="1400" dirty="0"/>
              <a:t>: 1.0 (baseline</a:t>
            </a:r>
            <a:r>
              <a:rPr lang="zh-CN" altLang="en-US" sz="1400" dirty="0"/>
              <a:t>参照</a:t>
            </a:r>
            <a:r>
              <a:rPr lang="en-US" altLang="zh-CN" sz="1400" dirty="0"/>
              <a:t>)</a:t>
            </a:r>
          </a:p>
          <a:p>
            <a:pPr lvl="2"/>
            <a:r>
              <a:rPr lang="en-US" altLang="zh-CN" sz="1400" dirty="0" err="1"/>
              <a:t>ldpi</a:t>
            </a:r>
            <a:r>
              <a:rPr lang="en-US" altLang="zh-CN" sz="1400" dirty="0"/>
              <a:t>: 0.75</a:t>
            </a:r>
          </a:p>
          <a:p>
            <a:pPr lvl="1"/>
            <a:r>
              <a:rPr lang="zh-CN" altLang="en-US" sz="1600" dirty="0"/>
              <a:t>这意味着，你如果创建一个</a:t>
            </a:r>
            <a:r>
              <a:rPr lang="en-US" altLang="zh-CN" sz="1600" dirty="0"/>
              <a:t>200X200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xhdpi</a:t>
            </a:r>
            <a:r>
              <a:rPr lang="zh-CN" altLang="en-US" sz="1600" dirty="0"/>
              <a:t>设备上的图片，你应该为</a:t>
            </a:r>
            <a:r>
              <a:rPr lang="en-US" altLang="zh-CN" sz="1600" dirty="0" err="1"/>
              <a:t>hdpi</a:t>
            </a:r>
            <a:r>
              <a:rPr lang="zh-CN" altLang="en-US" sz="1600" dirty="0"/>
              <a:t>创建</a:t>
            </a:r>
            <a:r>
              <a:rPr lang="en-US" altLang="zh-CN" sz="1600" dirty="0"/>
              <a:t>150X150</a:t>
            </a:r>
            <a:r>
              <a:rPr lang="zh-CN" altLang="en-US" sz="1600" dirty="0"/>
              <a:t>的资源，而</a:t>
            </a:r>
            <a:r>
              <a:rPr lang="en-US" altLang="zh-CN" sz="1600" dirty="0" err="1"/>
              <a:t>mdpi</a:t>
            </a:r>
            <a:r>
              <a:rPr lang="zh-CN" altLang="en-US" sz="1600" dirty="0"/>
              <a:t>的为</a:t>
            </a:r>
            <a:r>
              <a:rPr lang="en-US" altLang="zh-CN" sz="1600" dirty="0"/>
              <a:t>100X100</a:t>
            </a:r>
            <a:r>
              <a:rPr lang="zh-CN" altLang="en-US" sz="1600" dirty="0"/>
              <a:t>的图片，</a:t>
            </a:r>
            <a:r>
              <a:rPr lang="en-US" altLang="zh-CN" sz="1600" dirty="0" err="1"/>
              <a:t>ldpi</a:t>
            </a:r>
            <a:r>
              <a:rPr lang="zh-CN" altLang="en-US" sz="1600" dirty="0"/>
              <a:t>设备的为</a:t>
            </a:r>
            <a:r>
              <a:rPr lang="en-US" altLang="zh-CN" sz="1600" dirty="0"/>
              <a:t>75X75</a:t>
            </a:r>
            <a:r>
              <a:rPr lang="zh-CN" altLang="en-US" sz="1600" dirty="0"/>
              <a:t>的图片。然后将相应的文件放在</a:t>
            </a:r>
            <a:r>
              <a:rPr lang="en-US" altLang="zh-CN" sz="1600" dirty="0"/>
              <a:t>drawable</a:t>
            </a:r>
            <a:r>
              <a:rPr lang="zh-CN" altLang="en-US" sz="1600" dirty="0"/>
              <a:t>这个资源目录中：</a:t>
            </a:r>
          </a:p>
          <a:p>
            <a:pPr lvl="2"/>
            <a:r>
              <a:rPr lang="en-US" altLang="zh-CN" sz="1400" dirty="0" err="1"/>
              <a:t>MyProject</a:t>
            </a:r>
            <a:r>
              <a:rPr lang="en-US" altLang="zh-CN" sz="1400" dirty="0"/>
              <a:t>/res/drawable-</a:t>
            </a:r>
            <a:r>
              <a:rPr lang="en-US" altLang="zh-CN" sz="1400" dirty="0" err="1"/>
              <a:t>xhdpi</a:t>
            </a:r>
            <a:r>
              <a:rPr lang="en-US" altLang="zh-CN" sz="1400" dirty="0"/>
              <a:t>/awesomeimage.png</a:t>
            </a:r>
          </a:p>
          <a:p>
            <a:pPr lvl="2"/>
            <a:r>
              <a:rPr lang="en-US" altLang="zh-CN" sz="1400" dirty="0"/>
              <a:t>              drawable-</a:t>
            </a:r>
            <a:r>
              <a:rPr lang="en-US" altLang="zh-CN" sz="1400" dirty="0" err="1"/>
              <a:t>hdpi</a:t>
            </a:r>
            <a:r>
              <a:rPr lang="en-US" altLang="zh-CN" sz="1400" dirty="0"/>
              <a:t>/awesomeimage.png</a:t>
            </a:r>
          </a:p>
          <a:p>
            <a:pPr lvl="2"/>
            <a:r>
              <a:rPr lang="en-US" altLang="zh-CN" sz="1400" dirty="0"/>
              <a:t>              drawable-</a:t>
            </a:r>
            <a:r>
              <a:rPr lang="en-US" altLang="zh-CN" sz="1400" dirty="0" err="1"/>
              <a:t>mdpi</a:t>
            </a:r>
            <a:r>
              <a:rPr lang="en-US" altLang="zh-CN" sz="1400" dirty="0"/>
              <a:t>/awesomeimage.png</a:t>
            </a:r>
          </a:p>
          <a:p>
            <a:pPr lvl="2"/>
            <a:r>
              <a:rPr lang="en-US" altLang="zh-CN" sz="1400" dirty="0"/>
              <a:t>              drawable-</a:t>
            </a:r>
            <a:r>
              <a:rPr lang="en-US" altLang="zh-CN" sz="1400" dirty="0" err="1"/>
              <a:t>ldpi</a:t>
            </a:r>
            <a:r>
              <a:rPr lang="en-US" altLang="zh-CN" sz="1400" dirty="0"/>
              <a:t>/awesomeimage.png</a:t>
            </a:r>
          </a:p>
          <a:p>
            <a:pPr lvl="1"/>
            <a:r>
              <a:rPr lang="zh-CN" altLang="en-US" sz="1600" dirty="0"/>
              <a:t>任何时候你引用</a:t>
            </a:r>
            <a:r>
              <a:rPr lang="en-US" altLang="zh-CN" sz="1600" dirty="0"/>
              <a:t>@drawable/</a:t>
            </a:r>
            <a:r>
              <a:rPr lang="en-US" altLang="zh-CN" sz="1600" dirty="0" err="1"/>
              <a:t>awesomeimage</a:t>
            </a:r>
            <a:r>
              <a:rPr lang="zh-CN" altLang="en-US" sz="1600" dirty="0"/>
              <a:t>的时候，系统会依据你的屏幕密度选择合适的</a:t>
            </a:r>
            <a:r>
              <a:rPr lang="en-US" altLang="zh-CN" sz="1600" dirty="0"/>
              <a:t>bitmap</a:t>
            </a:r>
            <a:r>
              <a:rPr lang="zh-CN" altLang="en-US" sz="1600" dirty="0"/>
              <a:t>。</a:t>
            </a:r>
          </a:p>
          <a:p>
            <a:pPr lvl="1"/>
            <a:r>
              <a:rPr lang="zh-CN" altLang="en-US" sz="1600" dirty="0"/>
              <a:t>注意：</a:t>
            </a:r>
            <a:r>
              <a:rPr lang="en-US" altLang="zh-CN" sz="1600" dirty="0" err="1"/>
              <a:t>ldpi</a:t>
            </a:r>
            <a:r>
              <a:rPr lang="zh-CN" altLang="en-US" sz="1600" dirty="0"/>
              <a:t>的资源并不总是必须的，当你提供</a:t>
            </a:r>
            <a:r>
              <a:rPr lang="en-US" altLang="zh-CN" sz="1600" dirty="0" err="1"/>
              <a:t>hdpi</a:t>
            </a:r>
            <a:r>
              <a:rPr lang="zh-CN" altLang="en-US" sz="1600" dirty="0"/>
              <a:t>的资源的时候，系统会缩放一半适应</a:t>
            </a:r>
            <a:r>
              <a:rPr lang="en-US" altLang="zh-CN" sz="1600" dirty="0" err="1"/>
              <a:t>ldpi</a:t>
            </a:r>
            <a:r>
              <a:rPr lang="zh-CN" altLang="en-US" sz="1600" dirty="0"/>
              <a:t>屏幕。</a:t>
            </a:r>
          </a:p>
        </p:txBody>
      </p:sp>
    </p:spTree>
    <p:extLst>
      <p:ext uri="{BB962C8B-B14F-4D97-AF65-F5344CB8AC3E}">
        <p14:creationId xmlns:p14="http://schemas.microsoft.com/office/powerpoint/2010/main" val="30057374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4E7F1-112E-4256-A505-50763B2F0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常用小部件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8BD04D-0219-4F68-BF90-CCEB1019E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Nine-patch</a:t>
            </a:r>
          </a:p>
          <a:p>
            <a:pPr lvl="1"/>
            <a:r>
              <a:rPr lang="zh-CN" altLang="en-US" sz="2000" dirty="0"/>
              <a:t>一个</a:t>
            </a:r>
            <a:r>
              <a:rPr lang="en-US" altLang="zh-CN" sz="2000" dirty="0" err="1"/>
              <a:t>NinePatchDrawable</a:t>
            </a:r>
            <a:r>
              <a:rPr lang="zh-CN" altLang="en-US" sz="2000" dirty="0"/>
              <a:t>图片是一个可以拉伸的位图图像，</a:t>
            </a:r>
            <a:r>
              <a:rPr lang="en-US" altLang="zh-CN" sz="2000" dirty="0"/>
              <a:t>Android</a:t>
            </a:r>
            <a:r>
              <a:rPr lang="zh-CN" altLang="en-US" sz="2000" dirty="0"/>
              <a:t>可以自动根据</a:t>
            </a:r>
            <a:r>
              <a:rPr lang="en-US" altLang="zh-CN" sz="2000" dirty="0"/>
              <a:t>view</a:t>
            </a:r>
            <a:r>
              <a:rPr lang="zh-CN" altLang="en-US" sz="2000" dirty="0"/>
              <a:t>中的内容适应其大小。一个</a:t>
            </a:r>
            <a:r>
              <a:rPr lang="en-US" altLang="zh-CN" sz="2000" dirty="0" err="1"/>
              <a:t>NinePatch</a:t>
            </a:r>
            <a:r>
              <a:rPr lang="zh-CN" altLang="en-US" sz="2000" dirty="0"/>
              <a:t>是一个标准的</a:t>
            </a:r>
            <a:r>
              <a:rPr lang="en-US" altLang="zh-CN" sz="2000" dirty="0"/>
              <a:t>PNG</a:t>
            </a:r>
            <a:r>
              <a:rPr lang="zh-CN" altLang="en-US" sz="2000" dirty="0"/>
              <a:t>图片，它包括一个附加的一像素宽的边框，文件名的后缀必须是</a:t>
            </a:r>
            <a:r>
              <a:rPr lang="en-US" altLang="zh-CN" sz="2000" dirty="0"/>
              <a:t>.9.png</a:t>
            </a:r>
            <a:r>
              <a:rPr lang="zh-CN" altLang="en-US" sz="2000" dirty="0"/>
              <a:t>，并且必须存放在</a:t>
            </a:r>
            <a:r>
              <a:rPr lang="en-US" altLang="zh-CN" sz="2000" dirty="0"/>
              <a:t>res/drawable/</a:t>
            </a:r>
            <a:r>
              <a:rPr lang="zh-CN" altLang="en-US" sz="2000" dirty="0"/>
              <a:t>目录中。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onClick</a:t>
            </a:r>
            <a:r>
              <a:rPr lang="zh-CN" altLang="en-US" sz="2000" dirty="0"/>
              <a:t>的回调方法，该方法必须是：</a:t>
            </a:r>
          </a:p>
          <a:p>
            <a:pPr lvl="2"/>
            <a:r>
              <a:rPr lang="en-US" altLang="zh-CN" sz="1800" dirty="0"/>
              <a:t>public</a:t>
            </a:r>
          </a:p>
          <a:p>
            <a:pPr lvl="2"/>
            <a:r>
              <a:rPr lang="zh-CN" altLang="en-US" sz="1800" dirty="0"/>
              <a:t>返回</a:t>
            </a:r>
            <a:r>
              <a:rPr lang="en-US" altLang="zh-CN" sz="1800" dirty="0"/>
              <a:t>void</a:t>
            </a:r>
          </a:p>
          <a:p>
            <a:pPr lvl="2"/>
            <a:r>
              <a:rPr lang="zh-CN" altLang="en-US" sz="1800" dirty="0"/>
              <a:t>有一个</a:t>
            </a:r>
            <a:r>
              <a:rPr lang="en-US" altLang="zh-CN" sz="1800" dirty="0"/>
              <a:t>View</a:t>
            </a:r>
            <a:r>
              <a:rPr lang="zh-CN" altLang="en-US" sz="1800" dirty="0"/>
              <a:t>作为参数</a:t>
            </a:r>
            <a:endParaRPr lang="en-US" altLang="zh-CN" sz="1800" dirty="0"/>
          </a:p>
          <a:p>
            <a:pPr lvl="1"/>
            <a:r>
              <a:rPr lang="zh-CN" altLang="en-US" sz="2000" dirty="0"/>
              <a:t>小部件</a:t>
            </a:r>
            <a:endParaRPr lang="en-US" altLang="zh-CN" sz="2000" dirty="0"/>
          </a:p>
          <a:p>
            <a:pPr lvl="2"/>
            <a:r>
              <a:rPr lang="zh-CN" altLang="en-US" sz="1800" dirty="0"/>
              <a:t>按钮</a:t>
            </a:r>
            <a:endParaRPr lang="en-US" altLang="zh-CN" sz="1800" dirty="0"/>
          </a:p>
          <a:p>
            <a:pPr lvl="2"/>
            <a:r>
              <a:rPr lang="zh-CN" altLang="en-US" sz="1800" dirty="0"/>
              <a:t>文本框</a:t>
            </a:r>
            <a:endParaRPr lang="en-US" altLang="zh-CN" sz="1800" dirty="0"/>
          </a:p>
          <a:p>
            <a:pPr lvl="2"/>
            <a:r>
              <a:rPr lang="zh-CN" altLang="en-US" sz="1800" dirty="0"/>
              <a:t>复选框</a:t>
            </a:r>
            <a:endParaRPr lang="en-US" altLang="zh-CN" sz="1800" dirty="0"/>
          </a:p>
          <a:p>
            <a:pPr lvl="2"/>
            <a:r>
              <a:rPr lang="zh-CN" altLang="en-US" sz="1800" dirty="0"/>
              <a:t>单选按钮</a:t>
            </a:r>
            <a:endParaRPr lang="en-US" altLang="zh-CN" sz="1800" dirty="0"/>
          </a:p>
          <a:p>
            <a:pPr lvl="2"/>
            <a:r>
              <a:rPr lang="en-US" altLang="zh-CN" sz="1800" dirty="0"/>
              <a:t>Toast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7675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98CE0-4FD6-4D8D-8498-0F8864217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ctr" eaLnBrk="1" hangingPunct="1">
              <a:buFontTx/>
              <a:buNone/>
              <a:defRPr/>
            </a:pPr>
            <a:endParaRPr lang="zh-CN" altLang="en-US" sz="4000" noProof="1">
              <a:solidFill>
                <a:schemeClr val="accent4"/>
              </a:solidFill>
            </a:endParaRPr>
          </a:p>
          <a:p>
            <a:pPr marL="0" indent="0" algn="ctr" eaLnBrk="1" hangingPunct="1">
              <a:buFontTx/>
              <a:buNone/>
              <a:defRPr/>
            </a:pPr>
            <a:endParaRPr lang="zh-CN" altLang="en-US" sz="4000" noProof="1">
              <a:solidFill>
                <a:schemeClr val="accent4"/>
              </a:solidFill>
            </a:endParaRPr>
          </a:p>
          <a:p>
            <a:pPr marL="0" indent="0" algn="ctr" eaLnBrk="1" hangingPunct="1">
              <a:buFontTx/>
              <a:buNone/>
              <a:defRPr/>
            </a:pPr>
            <a:r>
              <a:rPr lang="zh-CN" altLang="en-US" sz="4000" noProof="1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</a:rPr>
              <a:t>感谢观看！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7239-C317-41CF-A103-13371E93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 </a:t>
            </a:r>
            <a:r>
              <a:rPr lang="zh-CN" altLang="en-US" dirty="0"/>
              <a:t>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6DBD1-5574-4B2C-9892-8E9CFA063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用户界面布局</a:t>
            </a:r>
          </a:p>
          <a:p>
            <a:pPr lvl="1"/>
            <a:r>
              <a:rPr lang="zh-CN" altLang="en-US" dirty="0"/>
              <a:t>可以通过两种方式声明布局：</a:t>
            </a:r>
          </a:p>
          <a:p>
            <a:pPr lvl="2"/>
            <a:r>
              <a:rPr lang="zh-CN" altLang="en-US" dirty="0"/>
              <a:t>在 </a:t>
            </a:r>
            <a:r>
              <a:rPr lang="en-US" altLang="zh-CN" dirty="0"/>
              <a:t>XML </a:t>
            </a:r>
            <a:r>
              <a:rPr lang="zh-CN" altLang="en-US" dirty="0"/>
              <a:t>中声明 </a:t>
            </a:r>
            <a:r>
              <a:rPr lang="en-US" altLang="zh-CN" dirty="0"/>
              <a:t>UI </a:t>
            </a:r>
            <a:r>
              <a:rPr lang="zh-CN" altLang="en-US" dirty="0"/>
              <a:t>元素。在 </a:t>
            </a:r>
            <a:r>
              <a:rPr lang="en-US" altLang="zh-CN" dirty="0"/>
              <a:t>XML </a:t>
            </a:r>
            <a:r>
              <a:rPr lang="zh-CN" altLang="en-US" dirty="0"/>
              <a:t>中声明 </a:t>
            </a:r>
            <a:r>
              <a:rPr lang="en-US" altLang="zh-CN" dirty="0"/>
              <a:t>UI </a:t>
            </a:r>
            <a:r>
              <a:rPr lang="zh-CN" altLang="en-US" dirty="0"/>
              <a:t>的优点在于，您可以更好地将应用的外观与控制应用行为的代码隔离。一般而言，用于声明 </a:t>
            </a:r>
            <a:r>
              <a:rPr lang="en-US" altLang="zh-CN" dirty="0"/>
              <a:t>UI </a:t>
            </a:r>
            <a:r>
              <a:rPr lang="zh-CN" altLang="en-US" dirty="0"/>
              <a:t>元素的 </a:t>
            </a:r>
            <a:r>
              <a:rPr lang="en-US" altLang="zh-CN" dirty="0"/>
              <a:t>XML </a:t>
            </a:r>
            <a:r>
              <a:rPr lang="zh-CN" altLang="en-US" dirty="0"/>
              <a:t>元素名称严格遵循</a:t>
            </a:r>
            <a:r>
              <a:rPr lang="en-US" altLang="zh-CN" dirty="0"/>
              <a:t>Java</a:t>
            </a:r>
            <a:r>
              <a:rPr lang="zh-CN" altLang="en-US" dirty="0"/>
              <a:t>类和方法的结构和命名方式，其中元素名称对应于类名称，属性名称对应于方法。</a:t>
            </a:r>
          </a:p>
          <a:p>
            <a:pPr lvl="2"/>
            <a:r>
              <a:rPr lang="zh-CN" altLang="en-US" dirty="0"/>
              <a:t>运行时实例化布局元素。可以通过用</a:t>
            </a:r>
            <a:r>
              <a:rPr lang="en-US" altLang="zh-CN" dirty="0"/>
              <a:t>Java</a:t>
            </a:r>
            <a:r>
              <a:rPr lang="zh-CN" altLang="en-US" dirty="0"/>
              <a:t>编程创建 </a:t>
            </a:r>
            <a:r>
              <a:rPr lang="en-US" altLang="zh-CN" dirty="0"/>
              <a:t>View </a:t>
            </a:r>
            <a:r>
              <a:rPr lang="zh-CN" altLang="en-US" dirty="0"/>
              <a:t>对象和 </a:t>
            </a:r>
            <a:r>
              <a:rPr lang="en-US" altLang="zh-CN" dirty="0" err="1"/>
              <a:t>ViewGroup</a:t>
            </a:r>
            <a:r>
              <a:rPr lang="en-US" altLang="zh-CN" dirty="0"/>
              <a:t> </a:t>
            </a:r>
            <a:r>
              <a:rPr lang="zh-CN" altLang="en-US" dirty="0"/>
              <a:t>对象（并操纵其属性）。</a:t>
            </a:r>
          </a:p>
        </p:txBody>
      </p:sp>
    </p:spTree>
    <p:extLst>
      <p:ext uri="{BB962C8B-B14F-4D97-AF65-F5344CB8AC3E}">
        <p14:creationId xmlns:p14="http://schemas.microsoft.com/office/powerpoint/2010/main" val="161795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7239-C317-41CF-A103-13371E93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 </a:t>
            </a:r>
            <a:r>
              <a:rPr lang="zh-CN" altLang="en-US" dirty="0"/>
              <a:t>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6DBD1-5574-4B2C-9892-8E9CFA063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 </a:t>
            </a:r>
            <a:r>
              <a:rPr lang="en-US" altLang="zh-CN" dirty="0"/>
              <a:t>XML</a:t>
            </a:r>
          </a:p>
          <a:p>
            <a:pPr marL="457200" lvl="1" indent="0">
              <a:buNone/>
            </a:pPr>
            <a:r>
              <a:rPr lang="en-US" altLang="zh-CN" sz="1600" dirty="0"/>
              <a:t>&lt;?xml version="1.0" encoding="utf-8"?&gt;</a:t>
            </a:r>
          </a:p>
          <a:p>
            <a:pPr marL="457200" lvl="1" indent="0">
              <a:buNone/>
            </a:pPr>
            <a:r>
              <a:rPr lang="en-US" altLang="zh-CN" sz="1600" dirty="0"/>
              <a:t>&lt;</a:t>
            </a:r>
            <a:r>
              <a:rPr lang="en-US" altLang="zh-CN" sz="1600" dirty="0" err="1"/>
              <a:t>LinearLayout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xmlns:android</a:t>
            </a:r>
            <a:r>
              <a:rPr lang="en-US" altLang="zh-CN" sz="1600" dirty="0"/>
              <a:t>="http://schemas.android.com/</a:t>
            </a:r>
            <a:r>
              <a:rPr lang="en-US" altLang="zh-CN" sz="1600" dirty="0" err="1"/>
              <a:t>apk</a:t>
            </a:r>
            <a:r>
              <a:rPr lang="en-US" altLang="zh-CN" sz="1600" dirty="0"/>
              <a:t>/res/android"</a:t>
            </a:r>
          </a:p>
          <a:p>
            <a:pPr marL="457200" lvl="1" indent="0">
              <a:buNone/>
            </a:pPr>
            <a:r>
              <a:rPr lang="en-US" altLang="zh-CN" sz="1600" dirty="0"/>
              <a:t>              </a:t>
            </a:r>
            <a:r>
              <a:rPr lang="en-US" altLang="zh-CN" sz="1600" dirty="0" err="1"/>
              <a:t>android:layout_width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match_parent</a:t>
            </a:r>
            <a:r>
              <a:rPr lang="en-US" altLang="zh-CN" sz="1600" dirty="0"/>
              <a:t>"</a:t>
            </a:r>
          </a:p>
          <a:p>
            <a:pPr marL="457200" lvl="1" indent="0">
              <a:buNone/>
            </a:pPr>
            <a:r>
              <a:rPr lang="en-US" altLang="zh-CN" sz="1600" dirty="0"/>
              <a:t>              </a:t>
            </a:r>
            <a:r>
              <a:rPr lang="en-US" altLang="zh-CN" sz="1600" dirty="0" err="1"/>
              <a:t>android:layout_height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match_parent</a:t>
            </a:r>
            <a:r>
              <a:rPr lang="en-US" altLang="zh-CN" sz="1600" dirty="0"/>
              <a:t>"</a:t>
            </a:r>
          </a:p>
          <a:p>
            <a:pPr marL="457200" lvl="1" indent="0">
              <a:buNone/>
            </a:pPr>
            <a:r>
              <a:rPr lang="en-US" altLang="zh-CN" sz="1600" dirty="0"/>
              <a:t>              </a:t>
            </a:r>
            <a:r>
              <a:rPr lang="en-US" altLang="zh-CN" sz="1600" dirty="0" err="1"/>
              <a:t>android:orientation</a:t>
            </a:r>
            <a:r>
              <a:rPr lang="en-US" altLang="zh-CN" sz="1600" dirty="0"/>
              <a:t>="vertical" &gt;</a:t>
            </a:r>
          </a:p>
          <a:p>
            <a:pPr marL="457200" lvl="1" indent="0">
              <a:buNone/>
            </a:pPr>
            <a:r>
              <a:rPr lang="en-US" altLang="zh-CN" sz="1600" dirty="0"/>
              <a:t>    &lt;</a:t>
            </a:r>
            <a:r>
              <a:rPr lang="en-US" altLang="zh-CN" sz="1600" dirty="0" err="1"/>
              <a:t>TextView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android:id</a:t>
            </a:r>
            <a:r>
              <a:rPr lang="en-US" altLang="zh-CN" sz="1600" dirty="0"/>
              <a:t>="@+id/text"</a:t>
            </a:r>
          </a:p>
          <a:p>
            <a:pPr marL="457200" lvl="1" indent="0">
              <a:buNone/>
            </a:pPr>
            <a:r>
              <a:rPr lang="en-US" altLang="zh-CN" sz="1600" dirty="0"/>
              <a:t>              </a:t>
            </a:r>
            <a:r>
              <a:rPr lang="en-US" altLang="zh-CN" sz="1600" dirty="0" err="1"/>
              <a:t>android:layout_width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wrap_content</a:t>
            </a:r>
            <a:r>
              <a:rPr lang="en-US" altLang="zh-CN" sz="1600" dirty="0"/>
              <a:t>"</a:t>
            </a:r>
          </a:p>
          <a:p>
            <a:pPr marL="457200" lvl="1" indent="0">
              <a:buNone/>
            </a:pPr>
            <a:r>
              <a:rPr lang="en-US" altLang="zh-CN" sz="1600" dirty="0"/>
              <a:t>              </a:t>
            </a:r>
            <a:r>
              <a:rPr lang="en-US" altLang="zh-CN" sz="1600" dirty="0" err="1"/>
              <a:t>android:layout_height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wrap_content</a:t>
            </a:r>
            <a:r>
              <a:rPr lang="en-US" altLang="zh-CN" sz="1600" dirty="0"/>
              <a:t>"</a:t>
            </a:r>
          </a:p>
          <a:p>
            <a:pPr marL="457200" lvl="1" indent="0">
              <a:buNone/>
            </a:pPr>
            <a:r>
              <a:rPr lang="en-US" altLang="zh-CN" sz="1600" dirty="0"/>
              <a:t>              </a:t>
            </a:r>
            <a:r>
              <a:rPr lang="en-US" altLang="zh-CN" sz="1600" dirty="0" err="1"/>
              <a:t>android:text</a:t>
            </a:r>
            <a:r>
              <a:rPr lang="en-US" altLang="zh-CN" sz="1600" dirty="0"/>
              <a:t>="Hello, I am a </a:t>
            </a:r>
            <a:r>
              <a:rPr lang="en-US" altLang="zh-CN" sz="1600" dirty="0" err="1"/>
              <a:t>TextView</a:t>
            </a:r>
            <a:r>
              <a:rPr lang="en-US" altLang="zh-CN" sz="1600" dirty="0"/>
              <a:t>" /&gt;</a:t>
            </a:r>
          </a:p>
          <a:p>
            <a:pPr marL="457200" lvl="1" indent="0">
              <a:buNone/>
            </a:pPr>
            <a:r>
              <a:rPr lang="en-US" altLang="zh-CN" sz="1600" dirty="0"/>
              <a:t>    &lt;Button </a:t>
            </a:r>
            <a:r>
              <a:rPr lang="en-US" altLang="zh-CN" sz="1600" dirty="0" err="1"/>
              <a:t>android:id</a:t>
            </a:r>
            <a:r>
              <a:rPr lang="en-US" altLang="zh-CN" sz="1600" dirty="0"/>
              <a:t>="@+id/button"</a:t>
            </a:r>
          </a:p>
          <a:p>
            <a:pPr marL="457200" lvl="1" indent="0">
              <a:buNone/>
            </a:pPr>
            <a:r>
              <a:rPr lang="en-US" altLang="zh-CN" sz="1600" dirty="0"/>
              <a:t>            </a:t>
            </a:r>
            <a:r>
              <a:rPr lang="en-US" altLang="zh-CN" sz="1600" dirty="0" err="1"/>
              <a:t>android:layout_width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wrap_content</a:t>
            </a:r>
            <a:r>
              <a:rPr lang="en-US" altLang="zh-CN" sz="1600" dirty="0"/>
              <a:t>"</a:t>
            </a:r>
          </a:p>
          <a:p>
            <a:pPr marL="457200" lvl="1" indent="0">
              <a:buNone/>
            </a:pPr>
            <a:r>
              <a:rPr lang="en-US" altLang="zh-CN" sz="1600" dirty="0"/>
              <a:t>            </a:t>
            </a:r>
            <a:r>
              <a:rPr lang="en-US" altLang="zh-CN" sz="1600" dirty="0" err="1"/>
              <a:t>android:layout_height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wrap_content</a:t>
            </a:r>
            <a:r>
              <a:rPr lang="en-US" altLang="zh-CN" sz="1600" dirty="0"/>
              <a:t>"</a:t>
            </a:r>
          </a:p>
          <a:p>
            <a:pPr marL="457200" lvl="1" indent="0">
              <a:buNone/>
            </a:pPr>
            <a:r>
              <a:rPr lang="en-US" altLang="zh-CN" sz="1600" dirty="0"/>
              <a:t>            </a:t>
            </a:r>
            <a:r>
              <a:rPr lang="en-US" altLang="zh-CN" sz="1600" dirty="0" err="1"/>
              <a:t>android:text</a:t>
            </a:r>
            <a:r>
              <a:rPr lang="en-US" altLang="zh-CN" sz="1600" dirty="0"/>
              <a:t>="Hello, I am a Button" /&gt;</a:t>
            </a:r>
          </a:p>
          <a:p>
            <a:pPr marL="457200" lvl="1" indent="0">
              <a:buNone/>
            </a:pPr>
            <a:r>
              <a:rPr lang="en-US" altLang="zh-CN" sz="1600" dirty="0"/>
              <a:t>&lt;/</a:t>
            </a:r>
            <a:r>
              <a:rPr lang="en-US" altLang="zh-CN" sz="1600" dirty="0" err="1"/>
              <a:t>LinearLayout</a:t>
            </a:r>
            <a:r>
              <a:rPr lang="en-US" altLang="zh-CN" sz="1600" dirty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16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7239-C317-41CF-A103-13371E93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 </a:t>
            </a:r>
            <a:r>
              <a:rPr lang="zh-CN" altLang="en-US" dirty="0"/>
              <a:t>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6DBD1-5574-4B2C-9892-8E9CFA063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加载 </a:t>
            </a:r>
            <a:r>
              <a:rPr lang="en-US" altLang="zh-CN" dirty="0"/>
              <a:t>XML </a:t>
            </a:r>
            <a:r>
              <a:rPr lang="zh-CN" altLang="en-US" dirty="0"/>
              <a:t>资源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在 </a:t>
            </a:r>
            <a:r>
              <a:rPr lang="en-US" altLang="zh-CN" sz="2400" dirty="0" err="1"/>
              <a:t>Activity.onCreate</a:t>
            </a:r>
            <a:r>
              <a:rPr lang="en-US" altLang="zh-CN" sz="2400" dirty="0"/>
              <a:t>() </a:t>
            </a:r>
            <a:r>
              <a:rPr lang="zh-CN" altLang="en-US" sz="2400" dirty="0"/>
              <a:t>回调实现中从应用代码加载布局资源。通过调用 </a:t>
            </a:r>
            <a:r>
              <a:rPr lang="en-US" altLang="zh-CN" sz="2400" dirty="0" err="1"/>
              <a:t>setContentView</a:t>
            </a:r>
            <a:r>
              <a:rPr lang="en-US" altLang="zh-CN" sz="2400" dirty="0"/>
              <a:t>()</a:t>
            </a:r>
            <a:r>
              <a:rPr lang="zh-CN" altLang="en-US" sz="2400" dirty="0"/>
              <a:t>，以 </a:t>
            </a:r>
            <a:r>
              <a:rPr lang="en-US" altLang="zh-CN" sz="2400" dirty="0" err="1"/>
              <a:t>R.layout.layout_file_name</a:t>
            </a:r>
            <a:r>
              <a:rPr lang="en-US" altLang="zh-CN" sz="2400" dirty="0"/>
              <a:t> </a:t>
            </a:r>
            <a:r>
              <a:rPr lang="zh-CN" altLang="en-US" sz="2400" dirty="0"/>
              <a:t>形式向其传递对布局资源的引用来执行此操作。 例如，如果</a:t>
            </a:r>
            <a:r>
              <a:rPr lang="en-US" altLang="zh-CN" sz="2400" dirty="0"/>
              <a:t>XML </a:t>
            </a:r>
            <a:r>
              <a:rPr lang="zh-CN" altLang="en-US" sz="2400" dirty="0"/>
              <a:t>布局保存为 </a:t>
            </a:r>
            <a:r>
              <a:rPr lang="en-US" altLang="zh-CN" sz="2400" dirty="0"/>
              <a:t>main_layout.xml</a:t>
            </a:r>
            <a:r>
              <a:rPr lang="zh-CN" altLang="en-US" sz="2400" dirty="0"/>
              <a:t>，则需要像下面这样为 </a:t>
            </a:r>
            <a:r>
              <a:rPr lang="en-US" altLang="zh-CN" sz="2400" dirty="0"/>
              <a:t>Activity </a:t>
            </a:r>
            <a:r>
              <a:rPr lang="zh-CN" altLang="en-US" sz="2400" dirty="0"/>
              <a:t>加载该布局：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public void </a:t>
            </a:r>
            <a:r>
              <a:rPr lang="en-US" altLang="zh-CN" sz="2400" dirty="0" err="1"/>
              <a:t>onCreate</a:t>
            </a:r>
            <a:r>
              <a:rPr lang="en-US" altLang="zh-CN" sz="2400" dirty="0"/>
              <a:t>(Bundle </a:t>
            </a:r>
            <a:r>
              <a:rPr lang="en-US" altLang="zh-CN" sz="2400" dirty="0" err="1"/>
              <a:t>savedInstanceState</a:t>
            </a:r>
            <a:r>
              <a:rPr lang="en-US" altLang="zh-CN" sz="2400" dirty="0"/>
              <a:t>) {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super.onCreate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savedInstanceState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setContentView</a:t>
            </a:r>
            <a:r>
              <a:rPr lang="en-US" altLang="zh-CN" sz="2400" dirty="0"/>
              <a:t>(</a:t>
            </a:r>
            <a:r>
              <a:rPr lang="en-US" altLang="zh-CN" sz="2400" dirty="0" err="1"/>
              <a:t>R.layout.main_layout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2861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7239-C317-41CF-A103-13371E93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 </a:t>
            </a:r>
            <a:r>
              <a:rPr lang="zh-CN" altLang="en-US" dirty="0"/>
              <a:t>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6DBD1-5574-4B2C-9892-8E9CFA063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属性</a:t>
            </a:r>
            <a:endParaRPr lang="en-US" altLang="zh-CN" dirty="0"/>
          </a:p>
          <a:p>
            <a:pPr lvl="1"/>
            <a:r>
              <a:rPr lang="en-US" altLang="zh-CN" dirty="0"/>
              <a:t>ID</a:t>
            </a:r>
            <a:endParaRPr lang="zh-CN" altLang="en-US" dirty="0"/>
          </a:p>
          <a:p>
            <a:pPr lvl="2"/>
            <a:r>
              <a:rPr lang="zh-CN" altLang="en-US" dirty="0"/>
              <a:t>任何</a:t>
            </a:r>
            <a:r>
              <a:rPr lang="en-US" altLang="zh-CN" dirty="0"/>
              <a:t>View</a:t>
            </a:r>
            <a:r>
              <a:rPr lang="zh-CN" altLang="en-US" dirty="0"/>
              <a:t>对象都可能具有整型 </a:t>
            </a:r>
            <a:r>
              <a:rPr lang="en-US" altLang="zh-CN" dirty="0"/>
              <a:t>ID</a:t>
            </a:r>
            <a:r>
              <a:rPr lang="zh-CN" altLang="en-US" dirty="0"/>
              <a:t>，此 </a:t>
            </a:r>
            <a:r>
              <a:rPr lang="en-US" altLang="zh-CN" dirty="0"/>
              <a:t>ID </a:t>
            </a:r>
            <a:r>
              <a:rPr lang="zh-CN" altLang="en-US" dirty="0"/>
              <a:t>用于在结构树中对 </a:t>
            </a:r>
            <a:r>
              <a:rPr lang="en-US" altLang="zh-CN" dirty="0"/>
              <a:t>View </a:t>
            </a:r>
            <a:r>
              <a:rPr lang="zh-CN" altLang="en-US" dirty="0"/>
              <a:t>对象进行唯一标识。</a:t>
            </a:r>
            <a:r>
              <a:rPr lang="en-US" altLang="zh-CN" dirty="0"/>
              <a:t>XML </a:t>
            </a:r>
            <a:r>
              <a:rPr lang="zh-CN" altLang="en-US" dirty="0"/>
              <a:t>标记内部的 </a:t>
            </a:r>
            <a:r>
              <a:rPr lang="en-US" altLang="zh-CN" dirty="0"/>
              <a:t>ID </a:t>
            </a:r>
            <a:r>
              <a:rPr lang="zh-CN" altLang="en-US" dirty="0"/>
              <a:t>语法是：</a:t>
            </a:r>
          </a:p>
          <a:p>
            <a:pPr lvl="3"/>
            <a:r>
              <a:rPr lang="en-US" altLang="zh-CN" dirty="0" err="1"/>
              <a:t>android:id</a:t>
            </a:r>
            <a:r>
              <a:rPr lang="en-US" altLang="zh-CN" dirty="0"/>
              <a:t>="@+id/</a:t>
            </a:r>
            <a:r>
              <a:rPr lang="en-US" altLang="zh-CN" dirty="0" err="1"/>
              <a:t>my_button</a:t>
            </a:r>
            <a:r>
              <a:rPr lang="en-US" altLang="zh-CN" dirty="0"/>
              <a:t>“</a:t>
            </a:r>
          </a:p>
          <a:p>
            <a:pPr lvl="4"/>
            <a:r>
              <a:rPr lang="zh-CN" altLang="en-US" dirty="0"/>
              <a:t>字符串开头处的 </a:t>
            </a:r>
            <a:r>
              <a:rPr lang="en-US" altLang="zh-CN" dirty="0"/>
              <a:t>@ </a:t>
            </a:r>
            <a:r>
              <a:rPr lang="zh-CN" altLang="en-US" dirty="0"/>
              <a:t>符号指示 </a:t>
            </a:r>
            <a:r>
              <a:rPr lang="en-US" altLang="zh-CN" dirty="0"/>
              <a:t>XML </a:t>
            </a:r>
            <a:r>
              <a:rPr lang="zh-CN" altLang="en-US" dirty="0"/>
              <a:t>解析程序应该解析并展开 </a:t>
            </a:r>
            <a:r>
              <a:rPr lang="en-US" altLang="zh-CN" dirty="0"/>
              <a:t>ID </a:t>
            </a:r>
            <a:r>
              <a:rPr lang="zh-CN" altLang="en-US" dirty="0"/>
              <a:t>字符串的其余部分，并将其标识为 </a:t>
            </a:r>
            <a:r>
              <a:rPr lang="en-US" altLang="zh-CN" dirty="0"/>
              <a:t>ID </a:t>
            </a:r>
            <a:r>
              <a:rPr lang="zh-CN" altLang="en-US" dirty="0"/>
              <a:t>资源。加号 </a:t>
            </a:r>
            <a:r>
              <a:rPr lang="en-US" altLang="zh-CN" dirty="0"/>
              <a:t>(+) </a:t>
            </a:r>
            <a:r>
              <a:rPr lang="zh-CN" altLang="en-US" dirty="0"/>
              <a:t>表示这是一个新的资源名称，必须创建该名称并将其添加到我们的资源（在 </a:t>
            </a:r>
            <a:r>
              <a:rPr lang="en-US" altLang="zh-CN" dirty="0"/>
              <a:t>R.java </a:t>
            </a:r>
            <a:r>
              <a:rPr lang="zh-CN" altLang="en-US" dirty="0"/>
              <a:t>文件中）内。</a:t>
            </a:r>
            <a:r>
              <a:rPr lang="en-US" altLang="zh-CN" dirty="0"/>
              <a:t>Android </a:t>
            </a:r>
            <a:r>
              <a:rPr lang="zh-CN" altLang="en-US" dirty="0"/>
              <a:t>框架还提供了许多其他 </a:t>
            </a:r>
            <a:r>
              <a:rPr lang="en-US" altLang="zh-CN" dirty="0"/>
              <a:t>ID </a:t>
            </a:r>
            <a:r>
              <a:rPr lang="zh-CN" altLang="en-US" dirty="0"/>
              <a:t>资源。 引用 </a:t>
            </a:r>
            <a:r>
              <a:rPr lang="en-US" altLang="zh-CN" dirty="0"/>
              <a:t>Android </a:t>
            </a:r>
            <a:r>
              <a:rPr lang="zh-CN" altLang="en-US" dirty="0"/>
              <a:t>资源 </a:t>
            </a:r>
            <a:r>
              <a:rPr lang="en-US" altLang="zh-CN" dirty="0"/>
              <a:t>ID </a:t>
            </a:r>
            <a:r>
              <a:rPr lang="zh-CN" altLang="en-US" dirty="0"/>
              <a:t>时，不需要加号，但必须添加 </a:t>
            </a:r>
            <a:r>
              <a:rPr lang="en-US" altLang="zh-CN" dirty="0"/>
              <a:t>android </a:t>
            </a:r>
            <a:r>
              <a:rPr lang="zh-CN" altLang="en-US" dirty="0"/>
              <a:t>软件包命名空间，如下所示：</a:t>
            </a:r>
          </a:p>
          <a:p>
            <a:pPr lvl="3"/>
            <a:r>
              <a:rPr lang="en-US" altLang="zh-CN" dirty="0" err="1"/>
              <a:t>android:id</a:t>
            </a:r>
            <a:r>
              <a:rPr lang="en-US" altLang="zh-CN" dirty="0"/>
              <a:t>="@</a:t>
            </a:r>
            <a:r>
              <a:rPr lang="en-US" altLang="zh-CN" dirty="0" err="1"/>
              <a:t>android:id</a:t>
            </a:r>
            <a:r>
              <a:rPr lang="en-US" altLang="zh-CN" dirty="0"/>
              <a:t>/empty"</a:t>
            </a:r>
          </a:p>
          <a:p>
            <a:pPr lvl="4"/>
            <a:r>
              <a:rPr lang="zh-CN" altLang="en-US" dirty="0"/>
              <a:t>添加 </a:t>
            </a:r>
            <a:r>
              <a:rPr lang="en-US" altLang="zh-CN" dirty="0"/>
              <a:t>android </a:t>
            </a:r>
            <a:r>
              <a:rPr lang="zh-CN" altLang="en-US" dirty="0"/>
              <a:t>软件包命名空间之后，现在，我们将从 </a:t>
            </a:r>
            <a:r>
              <a:rPr lang="en-US" altLang="zh-CN" dirty="0" err="1"/>
              <a:t>android.R</a:t>
            </a:r>
            <a:r>
              <a:rPr lang="en-US" altLang="zh-CN" dirty="0"/>
              <a:t> </a:t>
            </a:r>
            <a:r>
              <a:rPr lang="zh-CN" altLang="en-US" dirty="0"/>
              <a:t>资源类而非本地资源类引用 </a:t>
            </a:r>
            <a:r>
              <a:rPr lang="en-US" altLang="zh-CN" dirty="0"/>
              <a:t>ID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30733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7239-C317-41CF-A103-13371E93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 </a:t>
            </a:r>
            <a:r>
              <a:rPr lang="zh-CN" altLang="en-US" dirty="0"/>
              <a:t>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6DBD1-5574-4B2C-9892-8E9CFA063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要想创建视图并从应用中引用它们，常见的模式是：</a:t>
            </a:r>
          </a:p>
          <a:p>
            <a:pPr lvl="1"/>
            <a:r>
              <a:rPr lang="zh-CN" altLang="en-US" sz="2400" dirty="0"/>
              <a:t>在布局文件中定义一个视图</a:t>
            </a:r>
            <a:r>
              <a:rPr lang="en-US" altLang="zh-CN" sz="2400" dirty="0"/>
              <a:t>/</a:t>
            </a:r>
            <a:r>
              <a:rPr lang="zh-CN" altLang="en-US" sz="2400" dirty="0"/>
              <a:t>小部件，并为其分配一个唯一的 </a:t>
            </a:r>
            <a:r>
              <a:rPr lang="en-US" altLang="zh-CN" sz="2400" dirty="0"/>
              <a:t>ID</a:t>
            </a:r>
            <a:r>
              <a:rPr lang="zh-CN" altLang="en-US" sz="2400" dirty="0"/>
              <a:t>：</a:t>
            </a:r>
          </a:p>
          <a:p>
            <a:pPr marL="800100" lvl="2" indent="0">
              <a:buNone/>
            </a:pPr>
            <a:r>
              <a:rPr lang="en-US" altLang="zh-CN" sz="2000" dirty="0"/>
              <a:t>&lt;Button </a:t>
            </a:r>
            <a:r>
              <a:rPr lang="en-US" altLang="zh-CN" sz="2000" dirty="0" err="1"/>
              <a:t>android:id</a:t>
            </a:r>
            <a:r>
              <a:rPr lang="en-US" altLang="zh-CN" sz="2000" dirty="0"/>
              <a:t>="@+id/</a:t>
            </a:r>
            <a:r>
              <a:rPr lang="en-US" altLang="zh-CN" sz="2000" dirty="0" err="1"/>
              <a:t>my_button</a:t>
            </a:r>
            <a:r>
              <a:rPr lang="en-US" altLang="zh-CN" sz="2000" dirty="0"/>
              <a:t>"</a:t>
            </a:r>
          </a:p>
          <a:p>
            <a:pPr marL="800100" lvl="2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android:layout_width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wrap_content</a:t>
            </a:r>
            <a:r>
              <a:rPr lang="en-US" altLang="zh-CN" sz="2000" dirty="0"/>
              <a:t>"</a:t>
            </a:r>
          </a:p>
          <a:p>
            <a:pPr marL="800100" lvl="2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android:layout_height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wrap_content</a:t>
            </a:r>
            <a:r>
              <a:rPr lang="en-US" altLang="zh-CN" sz="2000" dirty="0"/>
              <a:t>"</a:t>
            </a:r>
          </a:p>
          <a:p>
            <a:pPr marL="800100" lvl="2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android:text</a:t>
            </a:r>
            <a:r>
              <a:rPr lang="en-US" altLang="zh-CN" sz="2000" dirty="0"/>
              <a:t>="@string/</a:t>
            </a:r>
            <a:r>
              <a:rPr lang="en-US" altLang="zh-CN" sz="2000" dirty="0" err="1"/>
              <a:t>my_button_text</a:t>
            </a:r>
            <a:r>
              <a:rPr lang="en-US" altLang="zh-CN" sz="2000" dirty="0"/>
              <a:t>"/&gt;</a:t>
            </a:r>
          </a:p>
          <a:p>
            <a:pPr lvl="1"/>
            <a:r>
              <a:rPr lang="zh-CN" altLang="en-US" sz="2400" dirty="0"/>
              <a:t>然后创建一个 </a:t>
            </a:r>
            <a:r>
              <a:rPr lang="en-US" altLang="zh-CN" sz="2400" dirty="0"/>
              <a:t>view </a:t>
            </a:r>
            <a:r>
              <a:rPr lang="zh-CN" altLang="en-US" sz="2400" dirty="0"/>
              <a:t>对象实例，并从布局中捕获它（通常在 </a:t>
            </a:r>
            <a:r>
              <a:rPr lang="en-US" altLang="zh-CN" sz="2400" dirty="0" err="1"/>
              <a:t>onCreate</a:t>
            </a:r>
            <a:r>
              <a:rPr lang="en-US" altLang="zh-CN" sz="2400" dirty="0"/>
              <a:t>() </a:t>
            </a:r>
            <a:r>
              <a:rPr lang="zh-CN" altLang="en-US" sz="2400" dirty="0"/>
              <a:t>方法中）：</a:t>
            </a:r>
          </a:p>
          <a:p>
            <a:pPr marL="914400" lvl="2" indent="0">
              <a:buNone/>
            </a:pPr>
            <a:r>
              <a:rPr lang="en-US" altLang="zh-CN" sz="2000" dirty="0"/>
              <a:t>Button </a:t>
            </a:r>
            <a:r>
              <a:rPr lang="en-US" altLang="zh-CN" sz="2000" dirty="0" err="1"/>
              <a:t>myButton</a:t>
            </a:r>
            <a:r>
              <a:rPr lang="en-US" altLang="zh-CN" sz="2000" dirty="0"/>
              <a:t> = (Button) </a:t>
            </a:r>
            <a:r>
              <a:rPr lang="en-US" altLang="zh-CN" sz="2000" dirty="0" err="1"/>
              <a:t>findViewById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R.id.my_button</a:t>
            </a:r>
            <a:r>
              <a:rPr lang="en-US" altLang="zh-CN" sz="2000" dirty="0"/>
              <a:t>);</a:t>
            </a:r>
          </a:p>
          <a:p>
            <a:pPr lvl="1"/>
            <a:r>
              <a:rPr lang="zh-CN" altLang="en-US" sz="2400" dirty="0"/>
              <a:t>在</a:t>
            </a:r>
            <a:r>
              <a:rPr lang="en-US" altLang="zh-CN" sz="2400" dirty="0"/>
              <a:t>Java</a:t>
            </a:r>
            <a:r>
              <a:rPr lang="zh-CN" altLang="en-US" sz="2400" dirty="0"/>
              <a:t>代码中通过</a:t>
            </a:r>
            <a:r>
              <a:rPr lang="en-US" altLang="zh-CN" sz="2400" dirty="0" err="1"/>
              <a:t>findViewById</a:t>
            </a:r>
            <a:r>
              <a:rPr lang="en-US" altLang="zh-CN" sz="2400" dirty="0"/>
              <a:t>()</a:t>
            </a:r>
            <a:r>
              <a:rPr lang="zh-CN" altLang="en-US" sz="2400" dirty="0"/>
              <a:t>方法，获取该</a:t>
            </a:r>
            <a:r>
              <a:rPr lang="en-US" altLang="zh-CN" sz="2400" dirty="0"/>
              <a:t>View</a:t>
            </a:r>
            <a:r>
              <a:rPr lang="zh-CN" altLang="en-US" sz="2400" dirty="0"/>
              <a:t>的引用，并强制转型为</a:t>
            </a:r>
            <a:r>
              <a:rPr lang="en-US" altLang="zh-CN" sz="2400" dirty="0"/>
              <a:t>Button</a:t>
            </a:r>
            <a:r>
              <a:rPr lang="zh-CN" altLang="en-US" sz="2400" dirty="0"/>
              <a:t>类型，此后，代码中就可以使用</a:t>
            </a:r>
            <a:r>
              <a:rPr lang="en-US" altLang="zh-CN" sz="2400" dirty="0" err="1"/>
              <a:t>myButton</a:t>
            </a:r>
            <a:r>
              <a:rPr lang="zh-CN" altLang="en-US" sz="2400" dirty="0"/>
              <a:t>来引用该按钮了。</a:t>
            </a:r>
          </a:p>
        </p:txBody>
      </p:sp>
    </p:spTree>
    <p:extLst>
      <p:ext uri="{BB962C8B-B14F-4D97-AF65-F5344CB8AC3E}">
        <p14:creationId xmlns:p14="http://schemas.microsoft.com/office/powerpoint/2010/main" val="3244729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7239-C317-41CF-A103-13371E93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 </a:t>
            </a:r>
            <a:r>
              <a:rPr lang="zh-CN" altLang="en-US" dirty="0"/>
              <a:t>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6DBD1-5574-4B2C-9892-8E9CFA063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属性</a:t>
            </a:r>
            <a:endParaRPr lang="en-US" altLang="zh-CN" dirty="0"/>
          </a:p>
          <a:p>
            <a:pPr lvl="1"/>
            <a:r>
              <a:rPr lang="zh-CN" altLang="en-US" b="1" dirty="0"/>
              <a:t>布局参数</a:t>
            </a:r>
            <a:endParaRPr lang="zh-CN" altLang="en-US" dirty="0"/>
          </a:p>
          <a:p>
            <a:pPr lvl="2"/>
            <a:r>
              <a:rPr lang="zh-CN" altLang="en-US" dirty="0"/>
              <a:t>名为 </a:t>
            </a:r>
            <a:r>
              <a:rPr lang="en-US" altLang="zh-CN" dirty="0" err="1"/>
              <a:t>layout_something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XML </a:t>
            </a:r>
            <a:r>
              <a:rPr lang="zh-CN" altLang="en-US" dirty="0"/>
              <a:t>布局属性可为视图定义与其所在的</a:t>
            </a:r>
            <a:r>
              <a:rPr lang="en-US" altLang="zh-CN" dirty="0" err="1"/>
              <a:t>ViewGroup</a:t>
            </a:r>
            <a:r>
              <a:rPr lang="en-US" altLang="zh-CN" dirty="0"/>
              <a:t> </a:t>
            </a:r>
            <a:r>
              <a:rPr lang="zh-CN" altLang="en-US" dirty="0"/>
              <a:t>相适的布局参数。使用以下常量之一来设置宽度或高度</a:t>
            </a:r>
            <a:r>
              <a:rPr lang="en-US" altLang="zh-CN" dirty="0"/>
              <a:t>,</a:t>
            </a:r>
            <a:r>
              <a:rPr lang="zh-CN" altLang="en-US" dirty="0"/>
              <a:t>一般而言，建议不要使用绝对单位（如像素</a:t>
            </a:r>
            <a:r>
              <a:rPr lang="en-US" altLang="zh-CN" dirty="0"/>
              <a:t>px</a:t>
            </a:r>
            <a:r>
              <a:rPr lang="zh-CN" altLang="en-US" dirty="0"/>
              <a:t>）来指定布局宽度和高度， 而是使用相对测量单位：</a:t>
            </a:r>
          </a:p>
          <a:p>
            <a:pPr lvl="3"/>
            <a:r>
              <a:rPr lang="en-US" altLang="zh-CN" dirty="0" err="1"/>
              <a:t>wrap_content</a:t>
            </a:r>
            <a:r>
              <a:rPr lang="en-US" altLang="zh-CN" dirty="0"/>
              <a:t> </a:t>
            </a:r>
            <a:r>
              <a:rPr lang="zh-CN" altLang="en-US" dirty="0"/>
              <a:t>指示您的视图将其大小调整为其内容所需的尺寸。</a:t>
            </a:r>
          </a:p>
          <a:p>
            <a:pPr lvl="3"/>
            <a:r>
              <a:rPr lang="en-US" altLang="zh-CN" dirty="0" err="1"/>
              <a:t>match_parent</a:t>
            </a:r>
            <a:r>
              <a:rPr lang="en-US" altLang="zh-CN" dirty="0"/>
              <a:t> </a:t>
            </a:r>
            <a:r>
              <a:rPr lang="zh-CN" altLang="en-US" dirty="0"/>
              <a:t>指示您的视图尽可能采用其父视图组所允许的最大尺寸。</a:t>
            </a:r>
          </a:p>
        </p:txBody>
      </p:sp>
    </p:spTree>
    <p:extLst>
      <p:ext uri="{BB962C8B-B14F-4D97-AF65-F5344CB8AC3E}">
        <p14:creationId xmlns:p14="http://schemas.microsoft.com/office/powerpoint/2010/main" val="27328508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第三章 通讯卫士模块"/>
  <p:tag name="KSO_WM_SLIDE_MODEL_TYPE" val="cover"/>
</p:tagLst>
</file>

<file path=ppt/theme/theme1.xml><?xml version="1.0" encoding="utf-8"?>
<a:theme xmlns:a="http://schemas.openxmlformats.org/drawingml/2006/main" name="henu1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defRPr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幻灯片模板.potx" id="{78CB97A4-FE04-4730-9456-2E161257660E}" vid="{02FFDE21-C5F8-4C32-A59F-D69EEFA970F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幻灯片模板</Template>
  <TotalTime>2851</TotalTime>
  <Words>5220</Words>
  <Application>Microsoft Office PowerPoint</Application>
  <PresentationFormat>宽屏</PresentationFormat>
  <Paragraphs>360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楷体</vt:lpstr>
      <vt:lpstr>微软雅黑</vt:lpstr>
      <vt:lpstr>Arial</vt:lpstr>
      <vt:lpstr>Calibri</vt:lpstr>
      <vt:lpstr>henu1</vt:lpstr>
      <vt:lpstr>PowerPoint 演示文稿</vt:lpstr>
      <vt:lpstr>Android UI开发初阶</vt:lpstr>
      <vt:lpstr>UI 概览</vt:lpstr>
      <vt:lpstr>UI 概览</vt:lpstr>
      <vt:lpstr>UI 概览</vt:lpstr>
      <vt:lpstr>UI 概览</vt:lpstr>
      <vt:lpstr>UI 概览</vt:lpstr>
      <vt:lpstr>UI 概览</vt:lpstr>
      <vt:lpstr>UI 概览</vt:lpstr>
      <vt:lpstr>UI 概览</vt:lpstr>
      <vt:lpstr>UI 概览</vt:lpstr>
      <vt:lpstr>UI 概览</vt:lpstr>
      <vt:lpstr>UI 概览</vt:lpstr>
      <vt:lpstr>UI 概览</vt:lpstr>
      <vt:lpstr>UI 概览</vt:lpstr>
      <vt:lpstr>主题和样式</vt:lpstr>
      <vt:lpstr>线性布局</vt:lpstr>
      <vt:lpstr>相对布局</vt:lpstr>
      <vt:lpstr>表格布局</vt:lpstr>
      <vt:lpstr>帧布局</vt:lpstr>
      <vt:lpstr>主题和样式</vt:lpstr>
      <vt:lpstr>主题和样式</vt:lpstr>
      <vt:lpstr>主题和样式</vt:lpstr>
      <vt:lpstr>主题和样式</vt:lpstr>
      <vt:lpstr>主题和样式</vt:lpstr>
      <vt:lpstr>主题和样式</vt:lpstr>
      <vt:lpstr>主题和样式</vt:lpstr>
      <vt:lpstr>主题和样式</vt:lpstr>
      <vt:lpstr>国际化</vt:lpstr>
      <vt:lpstr>国际化</vt:lpstr>
      <vt:lpstr>国际化</vt:lpstr>
      <vt:lpstr>国际化</vt:lpstr>
      <vt:lpstr>国际化</vt:lpstr>
      <vt:lpstr>国际化</vt:lpstr>
      <vt:lpstr>常用小部件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红涛 王</dc:creator>
  <cp:lastModifiedBy>王 红涛</cp:lastModifiedBy>
  <cp:revision>66</cp:revision>
  <dcterms:created xsi:type="dcterms:W3CDTF">2019-12-16T09:40:16Z</dcterms:created>
  <dcterms:modified xsi:type="dcterms:W3CDTF">2023-02-21T10:23:33Z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2052-11.1.0.9031</vt:lpwstr>
  </property>
</Properties>
</file>