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86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22" r:id="rId12"/>
    <p:sldId id="270" r:id="rId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1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AC3E678-96E7-42E8-A29D-85F5DDE923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01B724-E71C-42AF-9C16-7086E447EC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C02F37C-A1D8-4651-96A9-9528BEDED741}" type="datetimeFigureOut">
              <a:rPr lang="zh-CN" altLang="en-US"/>
              <a:pPr>
                <a:defRPr/>
              </a:pPr>
              <a:t>2023/3/8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幻灯片图像占位符 3">
            <a:extLst>
              <a:ext uri="{FF2B5EF4-FFF2-40B4-BE49-F238E27FC236}">
                <a16:creationId xmlns:a16="http://schemas.microsoft.com/office/drawing/2014/main" id="{D0AFDA69-DC70-4ADF-8BFA-989A7FF37C9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F8A1B579-BEC7-4811-B860-675177752606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F871D-DA35-492C-925D-BAEE35E92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1165F-6B76-4C28-87C7-415C7243E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FE1186A-9C6B-4C08-BE03-E4219633597E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18FC5270-5849-4D11-AD33-21EC7E03CF3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BD449E4F-F44C-4FDC-90B9-328882AFC6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en-US"/>
          </a:p>
        </p:txBody>
      </p:sp>
      <p:sp>
        <p:nvSpPr>
          <p:cNvPr id="5123" name="灯片编号占位符 3">
            <a:extLst>
              <a:ext uri="{FF2B5EF4-FFF2-40B4-BE49-F238E27FC236}">
                <a16:creationId xmlns:a16="http://schemas.microsoft.com/office/drawing/2014/main" id="{A9FC9B37-757D-4645-BEDF-A8C2CA5F36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3D143DA5-BE7A-4B72-A663-21FFD99FDC21}" type="slidenum">
              <a:rPr lang="zh-CN" altLang="en-US"/>
              <a:pPr fontAlgn="base"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8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153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4638"/>
            <a:ext cx="6904441" cy="65027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11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87972"/>
            <a:ext cx="2743200" cy="513819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0726" y="987972"/>
            <a:ext cx="7615274" cy="51381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7433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93348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117276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921435" y="221356"/>
            <a:ext cx="78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4194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77646" cy="69231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4601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21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888" y="274638"/>
            <a:ext cx="6956015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1691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358" y="274638"/>
            <a:ext cx="7030076" cy="63976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25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14584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4297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34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3050"/>
            <a:ext cx="3541131" cy="69390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966952"/>
            <a:ext cx="4011084" cy="5159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97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08396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69169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672131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70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FC662A6E-C247-4196-B5BF-5EC79B19A9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635" y="0"/>
            <a:ext cx="22812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6728BC6-D71D-48CF-AC15-E63CE62B6A5B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69348" cy="9693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3DF9C0C3-FDA3-4233-AFEF-50BBB551BEE7}"/>
              </a:ext>
            </a:extLst>
          </p:cNvPr>
          <p:cNvSpPr txBox="1"/>
          <p:nvPr/>
        </p:nvSpPr>
        <p:spPr>
          <a:xfrm>
            <a:off x="111125" y="1595438"/>
            <a:ext cx="5827236" cy="7684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000" b="1" noProof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移动互联网应用开发技术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695CEE9B-438F-4FEE-B81B-81CDFA06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2947988"/>
            <a:ext cx="445452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河南大学软件学院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B9CBD-5D39-A936-FE36-D44405B5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IntentFilter</a:t>
            </a:r>
            <a:endParaRPr lang="zh-CN" altLang="en-US" dirty="0"/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A6EC0280-27BD-82E5-9C09-97F65261D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1250628"/>
            <a:ext cx="8102600" cy="527471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8190522-2EE8-4003-FDB5-8712C66C23CE}"/>
              </a:ext>
            </a:extLst>
          </p:cNvPr>
          <p:cNvSpPr txBox="1">
            <a:spLocks/>
          </p:cNvSpPr>
          <p:nvPr/>
        </p:nvSpPr>
        <p:spPr bwMode="auto">
          <a:xfrm>
            <a:off x="2066925" y="1250628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/>
              <a:t>category</a:t>
            </a:r>
            <a:r>
              <a:rPr lang="zh-CN" altLang="en-US" sz="2000" dirty="0"/>
              <a:t>：用于为</a:t>
            </a:r>
            <a:r>
              <a:rPr lang="en-US" altLang="zh-CN" sz="2000" dirty="0"/>
              <a:t>action</a:t>
            </a:r>
            <a:r>
              <a:rPr lang="zh-CN" altLang="en-US" sz="2000" dirty="0"/>
              <a:t>添加额外信息。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marL="914400" lvl="2" indent="0">
              <a:lnSpc>
                <a:spcPct val="150000"/>
              </a:lnSpc>
              <a:buNone/>
              <a:defRPr/>
            </a:pPr>
            <a:endParaRPr lang="en-US" altLang="zh-CN" sz="1600" dirty="0"/>
          </a:p>
          <a:p>
            <a:pPr lvl="2">
              <a:lnSpc>
                <a:spcPct val="150000"/>
              </a:lnSpc>
              <a:defRPr/>
            </a:pPr>
            <a:r>
              <a:rPr lang="zh-CN" altLang="zh-CN" sz="1600" dirty="0"/>
              <a:t>一个</a:t>
            </a:r>
            <a:r>
              <a:rPr lang="en-US" altLang="zh-CN" sz="1600" dirty="0"/>
              <a:t>IntentFilter</a:t>
            </a:r>
            <a:r>
              <a:rPr lang="zh-CN" altLang="zh-CN" sz="1600" dirty="0"/>
              <a:t>可以不声明</a:t>
            </a:r>
            <a:r>
              <a:rPr lang="en-US" altLang="zh-CN" sz="1600" dirty="0"/>
              <a:t>category</a:t>
            </a:r>
            <a:r>
              <a:rPr lang="zh-CN" altLang="zh-CN" sz="1600" dirty="0"/>
              <a:t>属性，也可以声明多个</a:t>
            </a:r>
            <a:r>
              <a:rPr lang="en-US" altLang="zh-CN" sz="1600" dirty="0"/>
              <a:t>category</a:t>
            </a:r>
            <a:r>
              <a:rPr lang="zh-CN" altLang="zh-CN" sz="1600" dirty="0"/>
              <a:t>属性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2">
              <a:lnSpc>
                <a:spcPct val="150000"/>
              </a:lnSpc>
              <a:defRPr/>
            </a:pPr>
            <a:r>
              <a:rPr lang="zh-CN" altLang="en-US" sz="1600" dirty="0"/>
              <a:t>隐式</a:t>
            </a:r>
            <a:r>
              <a:rPr lang="en-US" altLang="zh-CN" sz="1600" dirty="0"/>
              <a:t>Intent</a:t>
            </a:r>
            <a:r>
              <a:rPr lang="zh-CN" altLang="en-US" sz="1600" dirty="0"/>
              <a:t>中声明的</a:t>
            </a:r>
            <a:r>
              <a:rPr lang="en-US" altLang="zh-CN" sz="1600" dirty="0"/>
              <a:t>category</a:t>
            </a:r>
            <a:r>
              <a:rPr lang="zh-CN" altLang="en-US" sz="1600" dirty="0"/>
              <a:t>必须全部能够与某一个</a:t>
            </a:r>
            <a:r>
              <a:rPr lang="en-US" altLang="zh-CN" sz="1600" dirty="0"/>
              <a:t>IntentFilter</a:t>
            </a:r>
            <a:r>
              <a:rPr lang="zh-CN" altLang="en-US" sz="1600" dirty="0"/>
              <a:t>中的</a:t>
            </a:r>
            <a:r>
              <a:rPr lang="en-US" altLang="zh-CN" sz="1600" dirty="0"/>
              <a:t>category</a:t>
            </a:r>
            <a:r>
              <a:rPr lang="zh-CN" altLang="en-US" sz="1600" dirty="0"/>
              <a:t>匹配才算匹配成功。</a:t>
            </a:r>
            <a:endParaRPr lang="en-US" altLang="zh-CN" sz="1600" dirty="0"/>
          </a:p>
          <a:p>
            <a:pPr lvl="2">
              <a:lnSpc>
                <a:spcPct val="150000"/>
              </a:lnSpc>
              <a:defRPr/>
            </a:pPr>
            <a:endParaRPr lang="en-US" altLang="zh-CN" sz="16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CA72EBDC-6073-0922-4292-607913A2AA7D}"/>
              </a:ext>
            </a:extLst>
          </p:cNvPr>
          <p:cNvSpPr/>
          <p:nvPr/>
        </p:nvSpPr>
        <p:spPr bwMode="auto">
          <a:xfrm>
            <a:off x="7330578" y="1041301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IntentFiler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7">
            <a:extLst>
              <a:ext uri="{FF2B5EF4-FFF2-40B4-BE49-F238E27FC236}">
                <a16:creationId xmlns:a16="http://schemas.microsoft.com/office/drawing/2014/main" id="{5F1C4820-F145-B661-8E71-1D3C02B80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565" y="1769425"/>
            <a:ext cx="6840760" cy="206915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&lt;intent-filter&gt;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&lt;category android:name="android.intent.category.DEFAULT" /&gt;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&lt;category android:name="android.intent.category.BROWSABLE" /&gt;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.......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&lt;/intent-filter&gt;</a:t>
            </a:r>
          </a:p>
        </p:txBody>
      </p:sp>
      <p:sp>
        <p:nvSpPr>
          <p:cNvPr id="8" name="圆角矩形标注 15">
            <a:extLst>
              <a:ext uri="{FF2B5EF4-FFF2-40B4-BE49-F238E27FC236}">
                <a16:creationId xmlns:a16="http://schemas.microsoft.com/office/drawing/2014/main" id="{B5433B29-54F2-1702-27E8-544BC1A84840}"/>
              </a:ext>
            </a:extLst>
          </p:cNvPr>
          <p:cNvSpPr/>
          <p:nvPr/>
        </p:nvSpPr>
        <p:spPr bwMode="auto">
          <a:xfrm>
            <a:off x="2350885" y="5003062"/>
            <a:ext cx="7650163" cy="1162937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rgbClr val="EA15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IntentFilter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中罗列的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属性数量必须大于或者等于隐式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携带的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属性数量时，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属性才能匹配成功。如果一个隐式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没有设置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属性，那么他可以通过任何一个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IntentFilter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（过滤器）的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</a:t>
            </a:r>
            <a:r>
              <a:rPr lang="zh-CN" altLang="en-US" sz="1600" kern="0" dirty="0">
                <a:solidFill>
                  <a:srgbClr val="FF0000"/>
                </a:solidFill>
              </a:rPr>
              <a:t>。</a:t>
            </a:r>
            <a:endParaRPr lang="zh-CN" altLang="en-US" sz="16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81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2066925" y="1250628"/>
            <a:ext cx="8102600" cy="527471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066925" y="1250628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/>
              <a:t>category</a:t>
            </a:r>
            <a:r>
              <a:rPr lang="zh-CN" altLang="en-US" sz="2000" dirty="0"/>
              <a:t>：用于为</a:t>
            </a:r>
            <a:r>
              <a:rPr lang="en-US" altLang="zh-CN" sz="2000" dirty="0"/>
              <a:t>action</a:t>
            </a:r>
            <a:r>
              <a:rPr lang="zh-CN" altLang="en-US" sz="2000" dirty="0"/>
              <a:t>添加额外信息。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marL="914400" lvl="2" indent="0">
              <a:lnSpc>
                <a:spcPct val="150000"/>
              </a:lnSpc>
              <a:buNone/>
              <a:defRPr/>
            </a:pPr>
            <a:endParaRPr lang="en-US" altLang="zh-CN" sz="1600" dirty="0"/>
          </a:p>
          <a:p>
            <a:pPr lvl="2">
              <a:lnSpc>
                <a:spcPct val="150000"/>
              </a:lnSpc>
              <a:defRPr/>
            </a:pPr>
            <a:r>
              <a:rPr lang="zh-CN" altLang="zh-CN" sz="1600" dirty="0"/>
              <a:t>一个</a:t>
            </a:r>
            <a:r>
              <a:rPr lang="en-US" altLang="zh-CN" sz="1600" dirty="0"/>
              <a:t>IntentFilter</a:t>
            </a:r>
            <a:r>
              <a:rPr lang="zh-CN" altLang="zh-CN" sz="1600" dirty="0"/>
              <a:t>可以不声明</a:t>
            </a:r>
            <a:r>
              <a:rPr lang="en-US" altLang="zh-CN" sz="1600" dirty="0"/>
              <a:t>category</a:t>
            </a:r>
            <a:r>
              <a:rPr lang="zh-CN" altLang="zh-CN" sz="1600" dirty="0"/>
              <a:t>属性，也可以声明多个</a:t>
            </a:r>
            <a:r>
              <a:rPr lang="en-US" altLang="zh-CN" sz="1600" dirty="0"/>
              <a:t>category</a:t>
            </a:r>
            <a:r>
              <a:rPr lang="zh-CN" altLang="zh-CN" sz="1600" dirty="0"/>
              <a:t>属性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2">
              <a:lnSpc>
                <a:spcPct val="150000"/>
              </a:lnSpc>
              <a:defRPr/>
            </a:pPr>
            <a:r>
              <a:rPr lang="zh-CN" altLang="en-US" sz="1600" dirty="0"/>
              <a:t>隐式</a:t>
            </a:r>
            <a:r>
              <a:rPr lang="en-US" altLang="zh-CN" sz="1600" dirty="0"/>
              <a:t>Intent</a:t>
            </a:r>
            <a:r>
              <a:rPr lang="zh-CN" altLang="en-US" sz="1600" dirty="0"/>
              <a:t>中声明的</a:t>
            </a:r>
            <a:r>
              <a:rPr lang="en-US" altLang="zh-CN" sz="1600" dirty="0"/>
              <a:t>category</a:t>
            </a:r>
            <a:r>
              <a:rPr lang="zh-CN" altLang="en-US" sz="1600" dirty="0"/>
              <a:t>必须全部能够与某一个</a:t>
            </a:r>
            <a:r>
              <a:rPr lang="en-US" altLang="zh-CN" sz="1600" dirty="0"/>
              <a:t>IntentFilter</a:t>
            </a:r>
            <a:r>
              <a:rPr lang="zh-CN" altLang="en-US" sz="1600" dirty="0"/>
              <a:t>中的</a:t>
            </a:r>
            <a:r>
              <a:rPr lang="en-US" altLang="zh-CN" sz="1600" dirty="0"/>
              <a:t>category</a:t>
            </a:r>
            <a:r>
              <a:rPr lang="zh-CN" altLang="en-US" sz="1600" dirty="0"/>
              <a:t>匹配才算匹配成功。</a:t>
            </a:r>
            <a:endParaRPr lang="en-US" altLang="zh-CN" sz="1600" dirty="0"/>
          </a:p>
          <a:p>
            <a:pPr lvl="2">
              <a:lnSpc>
                <a:spcPct val="150000"/>
              </a:lnSpc>
              <a:defRPr/>
            </a:pPr>
            <a:endParaRPr lang="en-US" altLang="zh-CN" sz="16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任意多边形 5"/>
          <p:cNvSpPr/>
          <p:nvPr/>
        </p:nvSpPr>
        <p:spPr bwMode="auto">
          <a:xfrm>
            <a:off x="7330578" y="1041301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IntentFiler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3179986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4.3.2  IntentFilter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5" name="矩形 17"/>
          <p:cNvSpPr>
            <a:spLocks noChangeArrowheads="1"/>
          </p:cNvSpPr>
          <p:nvPr/>
        </p:nvSpPr>
        <p:spPr bwMode="auto">
          <a:xfrm>
            <a:off x="2880565" y="1769425"/>
            <a:ext cx="6840760" cy="206915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&lt;intent-filter&gt;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&lt;category android:name="android.intent.category.DEFAULT" /&gt;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&lt;category android:name="android.intent.category.BROWSABLE" /&gt;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.......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&lt;/intent-filter&gt;</a:t>
            </a:r>
          </a:p>
        </p:txBody>
      </p:sp>
      <p:sp>
        <p:nvSpPr>
          <p:cNvPr id="16" name="圆角矩形标注 15"/>
          <p:cNvSpPr/>
          <p:nvPr/>
        </p:nvSpPr>
        <p:spPr bwMode="auto">
          <a:xfrm>
            <a:off x="2350885" y="5003062"/>
            <a:ext cx="7650163" cy="1162937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rgbClr val="EA15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IntentFilter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中罗列的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属性数量必须大于或者等于隐式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携带的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属性数量时，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属性才能匹配成功。如果一个隐式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没有设置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属性，那么他可以通过任何一个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IntentFilter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（过滤器）的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</a:t>
            </a:r>
            <a:r>
              <a:rPr lang="zh-CN" altLang="en-US" sz="1600" kern="0" dirty="0">
                <a:solidFill>
                  <a:srgbClr val="FF0000"/>
                </a:solidFill>
              </a:rPr>
              <a:t>。</a:t>
            </a:r>
            <a:endParaRPr lang="zh-CN" altLang="en-US" sz="1600" b="1" kern="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07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98CE0-4FD6-4D8D-8498-0F886421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zh-CN" altLang="en-US" sz="4000" noProof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感谢观看！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96B89-4752-33F4-E190-1824375B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D2C21-A185-629B-D32B-9D37B3DB1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的基本知识</a:t>
            </a:r>
          </a:p>
          <a:p>
            <a:r>
              <a:rPr lang="zh-CN" altLang="en-US" dirty="0"/>
              <a:t>与其他</a:t>
            </a:r>
            <a:r>
              <a:rPr lang="en-US" altLang="zh-CN" dirty="0"/>
              <a:t>App</a:t>
            </a:r>
            <a:r>
              <a:rPr lang="zh-CN" altLang="en-US" dirty="0"/>
              <a:t>交互</a:t>
            </a:r>
          </a:p>
          <a:p>
            <a:r>
              <a:rPr lang="zh-CN" altLang="en-US" dirty="0"/>
              <a:t>允许其他应用启动您的 </a:t>
            </a:r>
            <a:r>
              <a:rPr lang="en-US" altLang="zh-CN" dirty="0"/>
              <a:t>Activity</a:t>
            </a:r>
          </a:p>
          <a:p>
            <a:r>
              <a:rPr lang="zh-CN" altLang="en-US" dirty="0"/>
              <a:t>与其他应用交互示例</a:t>
            </a:r>
          </a:p>
        </p:txBody>
      </p:sp>
    </p:spTree>
    <p:extLst>
      <p:ext uri="{BB962C8B-B14F-4D97-AF65-F5344CB8AC3E}">
        <p14:creationId xmlns:p14="http://schemas.microsoft.com/office/powerpoint/2010/main" val="219456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9C422-E477-A6E8-8811-E5F0E591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介绍</a:t>
            </a:r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B49D29C8-E964-FC12-0D6B-0A376F4E0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2132856"/>
            <a:ext cx="8102600" cy="324036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99C6ABD-9984-9B54-4062-0C150C8BA089}"/>
              </a:ext>
            </a:extLst>
          </p:cNvPr>
          <p:cNvSpPr txBox="1">
            <a:spLocks/>
          </p:cNvSpPr>
          <p:nvPr/>
        </p:nvSpPr>
        <p:spPr bwMode="auto">
          <a:xfrm>
            <a:off x="2005013" y="2338472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被称为意图，是程序中各组件进行交互的一种重要方式，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他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不仅可以指定当前组件要执行的动作，还可以在不同组件之间进行数据传递。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一般用于启动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以及发送广播等。根据开启目标组件的方式不同，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被分为</a:t>
            </a:r>
            <a:r>
              <a:rPr lang="zh-CN" altLang="zh-CN" sz="2000" dirty="0"/>
              <a:t>两种类型显示意图和隐式意图</a:t>
            </a:r>
            <a:r>
              <a:rPr lang="zh-CN" altLang="en-US" sz="2000" dirty="0"/>
              <a:t>。</a:t>
            </a:r>
            <a:endParaRPr lang="zh-CN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512E45DC-CC0E-675C-DF99-3FD3D4779890}"/>
              </a:ext>
            </a:extLst>
          </p:cNvPr>
          <p:cNvSpPr/>
          <p:nvPr/>
        </p:nvSpPr>
        <p:spPr bwMode="auto">
          <a:xfrm>
            <a:off x="7104112" y="190539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Intent(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意图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09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693D2-A6E8-E061-ADFD-8E0FDE77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介绍</a:t>
            </a:r>
          </a:p>
        </p:txBody>
      </p:sp>
      <p:sp>
        <p:nvSpPr>
          <p:cNvPr id="4" name="Freeform 274">
            <a:extLst>
              <a:ext uri="{FF2B5EF4-FFF2-40B4-BE49-F238E27FC236}">
                <a16:creationId xmlns:a16="http://schemas.microsoft.com/office/drawing/2014/main" id="{32D67939-E837-C003-2C17-0AC0BAC07FAD}"/>
              </a:ext>
            </a:extLst>
          </p:cNvPr>
          <p:cNvSpPr>
            <a:spLocks/>
          </p:cNvSpPr>
          <p:nvPr/>
        </p:nvSpPr>
        <p:spPr bwMode="auto">
          <a:xfrm>
            <a:off x="4042382" y="3122071"/>
            <a:ext cx="1440000" cy="1440000"/>
          </a:xfrm>
          <a:prstGeom prst="flowChartConnector">
            <a:avLst/>
          </a:prstGeom>
          <a:solidFill>
            <a:srgbClr val="36B2E6"/>
          </a:solidFill>
          <a:ln>
            <a:noFill/>
          </a:ln>
          <a:effectLst>
            <a:reflection endPos="21000" dist="508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显式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意图</a:t>
            </a:r>
          </a:p>
        </p:txBody>
      </p:sp>
      <p:sp>
        <p:nvSpPr>
          <p:cNvPr id="5" name="Freeform 369">
            <a:extLst>
              <a:ext uri="{FF2B5EF4-FFF2-40B4-BE49-F238E27FC236}">
                <a16:creationId xmlns:a16="http://schemas.microsoft.com/office/drawing/2014/main" id="{5B7F993A-FAD1-32E4-0D4B-18C4973FAAD0}"/>
              </a:ext>
            </a:extLst>
          </p:cNvPr>
          <p:cNvSpPr>
            <a:spLocks/>
          </p:cNvSpPr>
          <p:nvPr/>
        </p:nvSpPr>
        <p:spPr bwMode="auto">
          <a:xfrm>
            <a:off x="6384032" y="3065512"/>
            <a:ext cx="1440000" cy="1440000"/>
          </a:xfrm>
          <a:prstGeom prst="flowChartConnector">
            <a:avLst/>
          </a:prstGeom>
          <a:solidFill>
            <a:srgbClr val="7BC143"/>
          </a:solidFill>
          <a:ln>
            <a:noFill/>
          </a:ln>
          <a:effectLst>
            <a:reflection endPos="21000" dist="508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隐式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意图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27D5783-105B-9A26-BC4B-0C4C7DDB6DFE}"/>
              </a:ext>
            </a:extLst>
          </p:cNvPr>
          <p:cNvCxnSpPr/>
          <p:nvPr/>
        </p:nvCxnSpPr>
        <p:spPr>
          <a:xfrm flipH="1">
            <a:off x="1799654" y="2926879"/>
            <a:ext cx="1728192" cy="0"/>
          </a:xfrm>
          <a:prstGeom prst="straightConnector1">
            <a:avLst/>
          </a:prstGeom>
          <a:ln>
            <a:solidFill>
              <a:srgbClr val="009BD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E5EE990-8746-872A-46EB-E655E540993B}"/>
              </a:ext>
            </a:extLst>
          </p:cNvPr>
          <p:cNvCxnSpPr>
            <a:endCxn id="4" idx="1"/>
          </p:cNvCxnSpPr>
          <p:nvPr/>
        </p:nvCxnSpPr>
        <p:spPr>
          <a:xfrm>
            <a:off x="3527847" y="2926880"/>
            <a:ext cx="725419" cy="406075"/>
          </a:xfrm>
          <a:prstGeom prst="line">
            <a:avLst/>
          </a:prstGeom>
          <a:ln>
            <a:solidFill>
              <a:srgbClr val="009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2F3038-9768-08E7-B1FB-F05B396AFCA5}"/>
              </a:ext>
            </a:extLst>
          </p:cNvPr>
          <p:cNvCxnSpPr/>
          <p:nvPr/>
        </p:nvCxnSpPr>
        <p:spPr>
          <a:xfrm>
            <a:off x="8216198" y="2852936"/>
            <a:ext cx="1728000" cy="0"/>
          </a:xfrm>
          <a:prstGeom prst="line">
            <a:avLst/>
          </a:prstGeom>
          <a:ln>
            <a:solidFill>
              <a:srgbClr val="7BC143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2670CE0-21B6-DCC6-6735-464CA9FAF687}"/>
              </a:ext>
            </a:extLst>
          </p:cNvPr>
          <p:cNvCxnSpPr>
            <a:endCxn id="5" idx="7"/>
          </p:cNvCxnSpPr>
          <p:nvPr/>
        </p:nvCxnSpPr>
        <p:spPr>
          <a:xfrm flipH="1">
            <a:off x="7613149" y="2852937"/>
            <a:ext cx="597518" cy="423459"/>
          </a:xfrm>
          <a:prstGeom prst="line">
            <a:avLst/>
          </a:prstGeom>
          <a:ln>
            <a:solidFill>
              <a:srgbClr val="7BC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F002577-FAF8-72BB-F269-4A09D755C84B}"/>
              </a:ext>
            </a:extLst>
          </p:cNvPr>
          <p:cNvSpPr/>
          <p:nvPr/>
        </p:nvSpPr>
        <p:spPr>
          <a:xfrm>
            <a:off x="1919537" y="3208015"/>
            <a:ext cx="17981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/>
              <a:t>显式意图可以直接通过名称开启指定的目标组件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179D90-64D2-0CAB-9C65-5968797845DF}"/>
              </a:ext>
            </a:extLst>
          </p:cNvPr>
          <p:cNvSpPr/>
          <p:nvPr/>
        </p:nvSpPr>
        <p:spPr>
          <a:xfrm>
            <a:off x="8040216" y="3208015"/>
            <a:ext cx="22610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dirty="0"/>
              <a:t>隐式意图通过</a:t>
            </a:r>
            <a:endParaRPr lang="en-US" altLang="zh-CN" dirty="0"/>
          </a:p>
          <a:p>
            <a:pPr lvl="0"/>
            <a:r>
              <a:rPr lang="zh-CN" altLang="zh-CN" dirty="0"/>
              <a:t>指定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等属性，系统根据这些信息进行分析后寻找目标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00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F152E-6D27-F8CA-F700-12970BBD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介绍</a:t>
            </a: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44732774-FE4B-5CEE-F4C5-89B9BDED9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2132856"/>
            <a:ext cx="8102600" cy="324036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2">
            <a:extLst>
              <a:ext uri="{FF2B5EF4-FFF2-40B4-BE49-F238E27FC236}">
                <a16:creationId xmlns:a16="http://schemas.microsoft.com/office/drawing/2014/main" id="{9E0AC307-9ADA-F2DB-FF92-3960B937DBDC}"/>
              </a:ext>
            </a:extLst>
          </p:cNvPr>
          <p:cNvSpPr/>
          <p:nvPr/>
        </p:nvSpPr>
        <p:spPr bwMode="auto">
          <a:xfrm>
            <a:off x="7104112" y="190539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显式意图</a:t>
            </a:r>
          </a:p>
        </p:txBody>
      </p:sp>
      <p:sp>
        <p:nvSpPr>
          <p:cNvPr id="7" name="矩形 17">
            <a:extLst>
              <a:ext uri="{FF2B5EF4-FFF2-40B4-BE49-F238E27FC236}">
                <a16:creationId xmlns:a16="http://schemas.microsoft.com/office/drawing/2014/main" id="{40838DE5-929B-5C80-C91A-C7FFE9F30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3238070"/>
            <a:ext cx="7493000" cy="160856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Intent intent = new Intent(this, SecondActivity.class);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(intent);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C69702-CC04-1BA4-D46D-62978D50D6A0}"/>
              </a:ext>
            </a:extLst>
          </p:cNvPr>
          <p:cNvSpPr/>
          <p:nvPr/>
        </p:nvSpPr>
        <p:spPr>
          <a:xfrm>
            <a:off x="2639612" y="3659430"/>
            <a:ext cx="4968557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5211C8-2D70-D6BE-AC04-B7611389DE18}"/>
              </a:ext>
            </a:extLst>
          </p:cNvPr>
          <p:cNvSpPr/>
          <p:nvPr/>
        </p:nvSpPr>
        <p:spPr>
          <a:xfrm>
            <a:off x="2639611" y="4072446"/>
            <a:ext cx="2070100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61B9A30E-0EBA-DC51-98F8-C46D66B2B25E}"/>
              </a:ext>
            </a:extLst>
          </p:cNvPr>
          <p:cNvSpPr/>
          <p:nvPr/>
        </p:nvSpPr>
        <p:spPr>
          <a:xfrm>
            <a:off x="2639611" y="2268932"/>
            <a:ext cx="4140203" cy="1021556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创建一个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Intent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对象，其中第</a:t>
            </a:r>
            <a:r>
              <a:rPr lang="en-US" altLang="zh-CN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个参数为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Context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表示当前的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对象，第</a:t>
            </a:r>
            <a:r>
              <a:rPr lang="en-US" altLang="zh-CN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个参数表示要启动的目标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+mj-ea"/>
                <a:ea typeface="+mj-ea"/>
              </a:rPr>
              <a:t>。</a:t>
            </a:r>
            <a:endParaRPr lang="en-US" altLang="zh-CN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+mj-ea"/>
              <a:ea typeface="+mj-ea"/>
            </a:endParaRPr>
          </a:p>
        </p:txBody>
      </p:sp>
      <p:sp>
        <p:nvSpPr>
          <p:cNvPr id="11" name="圆角矩形 8">
            <a:extLst>
              <a:ext uri="{FF2B5EF4-FFF2-40B4-BE49-F238E27FC236}">
                <a16:creationId xmlns:a16="http://schemas.microsoft.com/office/drawing/2014/main" id="{E1AC2815-1C16-72AE-CCA3-51CE83D294B1}"/>
              </a:ext>
            </a:extLst>
          </p:cNvPr>
          <p:cNvSpPr/>
          <p:nvPr/>
        </p:nvSpPr>
        <p:spPr>
          <a:xfrm>
            <a:off x="5141759" y="4083386"/>
            <a:ext cx="4681830" cy="466766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调用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startActivity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  <a:headEnd/>
                  <a:tailE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方法启动目标组件</a:t>
            </a:r>
            <a:endParaRPr lang="en-US" altLang="zh-CN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C4D10DD-F8BB-60D1-4E42-617C8F62618E}"/>
              </a:ext>
            </a:extLst>
          </p:cNvPr>
          <p:cNvCxnSpPr/>
          <p:nvPr/>
        </p:nvCxnSpPr>
        <p:spPr bwMode="auto">
          <a:xfrm flipV="1">
            <a:off x="4367808" y="3281076"/>
            <a:ext cx="0" cy="38302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DC1F2BC-18E2-AD95-9D08-DA134CF31CDA}"/>
              </a:ext>
            </a:extLst>
          </p:cNvPr>
          <p:cNvCxnSpPr/>
          <p:nvPr/>
        </p:nvCxnSpPr>
        <p:spPr bwMode="auto">
          <a:xfrm flipV="1">
            <a:off x="4709711" y="4257348"/>
            <a:ext cx="432048" cy="12031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084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6B182-B4F5-A5D1-CBD1-BC51A484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介绍</a:t>
            </a:r>
          </a:p>
        </p:txBody>
      </p:sp>
      <p:sp>
        <p:nvSpPr>
          <p:cNvPr id="4" name="矩形 17">
            <a:extLst>
              <a:ext uri="{FF2B5EF4-FFF2-40B4-BE49-F238E27FC236}">
                <a16:creationId xmlns:a16="http://schemas.microsoft.com/office/drawing/2014/main" id="{686DA5AA-DEE8-D3BD-AF71-4F3DE95CD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152" y="1720800"/>
            <a:ext cx="7493000" cy="252028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&lt;activity android:name="cn.itcast.Activity02"&gt;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&lt;intent-filter&gt;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&lt;action android:name="cn.itcast.START_ACTIVITY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&lt;category android:name="android.intent.category.DEFAULT"/&gt;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&lt;/intent-filter&gt;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&lt;/activity&gt;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655D2B4F-57AA-31BB-682A-8381A0EE0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352" y="1473350"/>
            <a:ext cx="8102600" cy="476396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2">
            <a:extLst>
              <a:ext uri="{FF2B5EF4-FFF2-40B4-BE49-F238E27FC236}">
                <a16:creationId xmlns:a16="http://schemas.microsoft.com/office/drawing/2014/main" id="{3DD3D9D9-2DD1-664F-2812-878EA09EEC90}"/>
              </a:ext>
            </a:extLst>
          </p:cNvPr>
          <p:cNvSpPr/>
          <p:nvPr/>
        </p:nvSpPr>
        <p:spPr bwMode="auto">
          <a:xfrm>
            <a:off x="7094539" y="124589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隐式意图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8617A0-B9DB-09A9-2AC0-FCF9A53DB7E2}"/>
              </a:ext>
            </a:extLst>
          </p:cNvPr>
          <p:cNvSpPr/>
          <p:nvPr/>
        </p:nvSpPr>
        <p:spPr>
          <a:xfrm>
            <a:off x="2655812" y="2652278"/>
            <a:ext cx="5760645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0DC1B6E7-2EBA-672A-AECF-6FF27795CDE0}"/>
              </a:ext>
            </a:extLst>
          </p:cNvPr>
          <p:cNvSpPr/>
          <p:nvPr/>
        </p:nvSpPr>
        <p:spPr>
          <a:xfrm>
            <a:off x="3586079" y="3429001"/>
            <a:ext cx="3900108" cy="764421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设置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动作，当代码中的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与该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相匹配时启动该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组件。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  <a:p>
            <a:endParaRPr lang="en-US" altLang="zh-CN" kern="1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ysClr val="window" lastClr="FFFFFF"/>
              </a:solidFill>
              <a:latin typeface="+mj-ea"/>
              <a:ea typeface="+mj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F85B2CA-19C8-A212-60AB-8D2F991F5897}"/>
              </a:ext>
            </a:extLst>
          </p:cNvPr>
          <p:cNvCxnSpPr/>
          <p:nvPr/>
        </p:nvCxnSpPr>
        <p:spPr bwMode="auto">
          <a:xfrm>
            <a:off x="5107324" y="3039022"/>
            <a:ext cx="0" cy="389979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17">
            <a:extLst>
              <a:ext uri="{FF2B5EF4-FFF2-40B4-BE49-F238E27FC236}">
                <a16:creationId xmlns:a16="http://schemas.microsoft.com/office/drawing/2014/main" id="{C3917196-2EE7-3B90-F4F6-6AB5A1EE9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884" y="4425678"/>
            <a:ext cx="7493000" cy="141506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Intent intent = new Intent();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intent.setAction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cn.itcast.START_ACTIVITY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(intent);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320DC4-BA27-FCAB-A4E7-FA550879EE64}"/>
              </a:ext>
            </a:extLst>
          </p:cNvPr>
          <p:cNvSpPr/>
          <p:nvPr/>
        </p:nvSpPr>
        <p:spPr>
          <a:xfrm>
            <a:off x="2597646" y="4948545"/>
            <a:ext cx="4752533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12" name="圆角矩形 15">
            <a:extLst>
              <a:ext uri="{FF2B5EF4-FFF2-40B4-BE49-F238E27FC236}">
                <a16:creationId xmlns:a16="http://schemas.microsoft.com/office/drawing/2014/main" id="{B7419082-FD6E-693E-BEC7-7FBB748FBA55}"/>
              </a:ext>
            </a:extLst>
          </p:cNvPr>
          <p:cNvSpPr/>
          <p:nvPr/>
        </p:nvSpPr>
        <p:spPr>
          <a:xfrm>
            <a:off x="3359696" y="5617276"/>
            <a:ext cx="3886968" cy="65151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设置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动作，当与清单文件中的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相匹配时启动目标组件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。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03EAF77-BD2C-F046-D53D-918C508EE3F6}"/>
              </a:ext>
            </a:extLst>
          </p:cNvPr>
          <p:cNvCxnSpPr/>
          <p:nvPr/>
        </p:nvCxnSpPr>
        <p:spPr bwMode="auto">
          <a:xfrm>
            <a:off x="4973911" y="5313212"/>
            <a:ext cx="0" cy="304065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698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  <p:bldP spid="8" grpId="0" animBg="1"/>
      <p:bldP spid="8" grpId="1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CB21F-CD1C-B6F4-CB35-F167F6EB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IntentFilter</a:t>
            </a:r>
            <a:endParaRPr lang="zh-CN" altLang="en-US" dirty="0"/>
          </a:p>
        </p:txBody>
      </p:sp>
      <p:sp>
        <p:nvSpPr>
          <p:cNvPr id="6" name="矩形 24">
            <a:extLst>
              <a:ext uri="{FF2B5EF4-FFF2-40B4-BE49-F238E27FC236}">
                <a16:creationId xmlns:a16="http://schemas.microsoft.com/office/drawing/2014/main" id="{C19D15AF-1EA8-5ADA-0C86-F41BD360F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2204864"/>
            <a:ext cx="8102600" cy="244827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7" name="任意多边形 5">
            <a:extLst>
              <a:ext uri="{FF2B5EF4-FFF2-40B4-BE49-F238E27FC236}">
                <a16:creationId xmlns:a16="http://schemas.microsoft.com/office/drawing/2014/main" id="{E2A973E3-1EE5-F183-7BCA-F9ACF240EF9D}"/>
              </a:ext>
            </a:extLst>
          </p:cNvPr>
          <p:cNvSpPr/>
          <p:nvPr/>
        </p:nvSpPr>
        <p:spPr bwMode="auto">
          <a:xfrm>
            <a:off x="7104112" y="197740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IntentFiler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67D7494-D306-7017-7C42-701F0B55D284}"/>
              </a:ext>
            </a:extLst>
          </p:cNvPr>
          <p:cNvSpPr txBox="1">
            <a:spLocks/>
          </p:cNvSpPr>
          <p:nvPr/>
        </p:nvSpPr>
        <p:spPr bwMode="auto">
          <a:xfrm>
            <a:off x="2055456" y="2708920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/>
              <a:t>当发送一个隐式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zh-CN" altLang="zh-CN" sz="2000" dirty="0"/>
              <a:t>后，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zh-CN" altLang="zh-CN" sz="2000" dirty="0"/>
              <a:t>系统会将他与程序中的每一个组件的过滤器进行匹配，匹配属性有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category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000" dirty="0"/>
              <a:t>需要这三个属性都匹配成功才能唤起相应的组件。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9065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6A1C8-CBDA-6284-365C-3DFD882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IntentFilter</a:t>
            </a:r>
            <a:endParaRPr lang="zh-CN" altLang="en-US" dirty="0"/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1224FA8C-A311-0D0E-6A42-D77F255B6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1250628"/>
            <a:ext cx="8102600" cy="491537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99FFF21-D36B-22B0-4735-2633CE7366F3}"/>
              </a:ext>
            </a:extLst>
          </p:cNvPr>
          <p:cNvSpPr txBox="1">
            <a:spLocks/>
          </p:cNvSpPr>
          <p:nvPr/>
        </p:nvSpPr>
        <p:spPr bwMode="auto">
          <a:xfrm>
            <a:off x="2066925" y="1412775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/>
              <a:t>action</a:t>
            </a:r>
            <a:r>
              <a:rPr lang="zh-CN" altLang="en-US" sz="2000" dirty="0"/>
              <a:t>：用于</a:t>
            </a:r>
            <a:r>
              <a:rPr lang="zh-CN" altLang="zh-CN" sz="2000" dirty="0"/>
              <a:t>指定</a:t>
            </a:r>
            <a:r>
              <a:rPr lang="en-US" altLang="zh-CN" sz="2000" dirty="0"/>
              <a:t>Intent</a:t>
            </a:r>
            <a:r>
              <a:rPr lang="zh-CN" altLang="zh-CN" sz="2000" dirty="0"/>
              <a:t>对象的动作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2">
              <a:lnSpc>
                <a:spcPct val="150000"/>
              </a:lnSpc>
              <a:defRPr/>
            </a:pPr>
            <a:r>
              <a:rPr lang="zh-CN" altLang="zh-CN" sz="1600" dirty="0"/>
              <a:t>只要</a:t>
            </a:r>
            <a:r>
              <a:rPr lang="en-US" altLang="zh-CN" sz="1600" dirty="0"/>
              <a:t>Intent</a:t>
            </a:r>
            <a:r>
              <a:rPr lang="zh-CN" altLang="zh-CN" sz="1600" dirty="0"/>
              <a:t>携带的</a:t>
            </a:r>
            <a:r>
              <a:rPr lang="en-US" altLang="zh-CN" sz="1600" dirty="0"/>
              <a:t>action</a:t>
            </a:r>
            <a:r>
              <a:rPr lang="zh-CN" altLang="zh-CN" sz="1600" dirty="0"/>
              <a:t>与其中一个</a:t>
            </a:r>
            <a:r>
              <a:rPr lang="en-US" altLang="zh-CN" sz="1600" dirty="0"/>
              <a:t>&lt;intent-filter&gt;</a:t>
            </a:r>
            <a:r>
              <a:rPr lang="zh-CN" altLang="zh-CN" sz="1600" dirty="0"/>
              <a:t>标签中</a:t>
            </a:r>
            <a:r>
              <a:rPr lang="en-US" altLang="zh-CN" sz="1600" dirty="0"/>
              <a:t>action</a:t>
            </a:r>
            <a:r>
              <a:rPr lang="zh-CN" altLang="zh-CN" sz="1600" dirty="0"/>
              <a:t>的声明相同，</a:t>
            </a:r>
            <a:r>
              <a:rPr lang="en-US" altLang="zh-CN" sz="1600" dirty="0"/>
              <a:t>action</a:t>
            </a:r>
            <a:r>
              <a:rPr lang="zh-CN" altLang="zh-CN" sz="1600" dirty="0"/>
              <a:t>属性就匹配成功。</a:t>
            </a:r>
            <a:endParaRPr lang="en-US" altLang="zh-CN" sz="16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0DC16AA2-1248-C147-6F0C-4AFFA84E6236}"/>
              </a:ext>
            </a:extLst>
          </p:cNvPr>
          <p:cNvSpPr/>
          <p:nvPr/>
        </p:nvSpPr>
        <p:spPr bwMode="auto">
          <a:xfrm>
            <a:off x="7286128" y="1227039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IntentFiler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7">
            <a:extLst>
              <a:ext uri="{FF2B5EF4-FFF2-40B4-BE49-F238E27FC236}">
                <a16:creationId xmlns:a16="http://schemas.microsoft.com/office/drawing/2014/main" id="{16EB7982-55DD-7D90-FBF2-CD343DEB1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640" y="1916833"/>
            <a:ext cx="6353978" cy="208823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&lt;intent-filter&gt;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&lt;action android:name="android.intent.action.EDIT"/&gt;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&lt;action android:name="android.intent.action.VIEW"/&gt;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......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&lt;/intent-filter&gt;</a:t>
            </a:r>
          </a:p>
        </p:txBody>
      </p:sp>
      <p:sp>
        <p:nvSpPr>
          <p:cNvPr id="8" name="圆角矩形标注 15">
            <a:extLst>
              <a:ext uri="{FF2B5EF4-FFF2-40B4-BE49-F238E27FC236}">
                <a16:creationId xmlns:a16="http://schemas.microsoft.com/office/drawing/2014/main" id="{D0C4EB1F-A457-3F1F-49E4-B3F677C613CA}"/>
              </a:ext>
            </a:extLst>
          </p:cNvPr>
          <p:cNvSpPr/>
          <p:nvPr/>
        </p:nvSpPr>
        <p:spPr bwMode="auto">
          <a:xfrm>
            <a:off x="2338438" y="5148399"/>
            <a:ext cx="7650163" cy="883975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EA15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注意：在清单文件中为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添加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&lt;intent-filter&gt;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标签时，必须添加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属性，否则隐式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无法开启该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kern="0" dirty="0">
                <a:solidFill>
                  <a:srgbClr val="FF0000"/>
                </a:solidFill>
              </a:rPr>
              <a:t>。</a:t>
            </a:r>
            <a:endParaRPr lang="zh-CN" altLang="en-US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97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4E5FD-3766-A625-0011-97C96A98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IntentFilter</a:t>
            </a:r>
            <a:endParaRPr lang="zh-CN" altLang="en-US" dirty="0"/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A6708EF7-44B5-B4E1-F54E-2308021E7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1250628"/>
            <a:ext cx="8102600" cy="491537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B8D6D9B-FBD7-3819-EFE8-BD91E9466DEF}"/>
              </a:ext>
            </a:extLst>
          </p:cNvPr>
          <p:cNvSpPr txBox="1">
            <a:spLocks/>
          </p:cNvSpPr>
          <p:nvPr/>
        </p:nvSpPr>
        <p:spPr bwMode="auto">
          <a:xfrm>
            <a:off x="2066925" y="1412775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/>
              <a:t>data</a:t>
            </a:r>
            <a:r>
              <a:rPr lang="zh-CN" altLang="en-US" sz="2000" dirty="0"/>
              <a:t>：指定数据的</a:t>
            </a:r>
            <a:r>
              <a:rPr lang="en-US" altLang="zh-CN" sz="2000" dirty="0"/>
              <a:t>URI</a:t>
            </a:r>
            <a:r>
              <a:rPr lang="zh-CN" altLang="en-US" sz="2000" dirty="0"/>
              <a:t>或者数据</a:t>
            </a:r>
            <a:r>
              <a:rPr lang="en-US" altLang="zh-CN" sz="2000" dirty="0"/>
              <a:t>MIME</a:t>
            </a:r>
            <a:r>
              <a:rPr lang="zh-CN" altLang="en-US" sz="2000" dirty="0"/>
              <a:t>类型</a:t>
            </a:r>
            <a:r>
              <a:rPr lang="zh-CN" altLang="zh-CN" sz="2000" dirty="0"/>
              <a:t>他的值通常与</a:t>
            </a:r>
            <a:r>
              <a:rPr lang="en-US" altLang="zh-CN" sz="2000" dirty="0"/>
              <a:t>Intent</a:t>
            </a:r>
            <a:r>
              <a:rPr lang="zh-CN" altLang="zh-CN" sz="2000" dirty="0"/>
              <a:t>的</a:t>
            </a:r>
            <a:r>
              <a:rPr lang="en-US" altLang="zh-CN" sz="2000" dirty="0"/>
              <a:t>action</a:t>
            </a:r>
            <a:r>
              <a:rPr lang="zh-CN" altLang="zh-CN" sz="2000" dirty="0"/>
              <a:t>属性有关联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2">
              <a:lnSpc>
                <a:spcPct val="150000"/>
              </a:lnSpc>
              <a:defRPr/>
            </a:pPr>
            <a:endParaRPr lang="en-US" altLang="zh-CN" sz="1600" dirty="0"/>
          </a:p>
          <a:p>
            <a:pPr lvl="2">
              <a:lnSpc>
                <a:spcPct val="150000"/>
              </a:lnSpc>
              <a:defRPr/>
            </a:pPr>
            <a:r>
              <a:rPr lang="zh-CN" altLang="en-US" sz="1600" dirty="0"/>
              <a:t>隐式</a:t>
            </a:r>
            <a:r>
              <a:rPr lang="en-US" altLang="zh-CN" sz="1600" dirty="0"/>
              <a:t>Intent</a:t>
            </a:r>
            <a:r>
              <a:rPr lang="zh-CN" altLang="en-US" sz="1600" dirty="0"/>
              <a:t>携带的</a:t>
            </a:r>
            <a:r>
              <a:rPr lang="en-US" altLang="zh-CN" sz="1600" dirty="0"/>
              <a:t>data</a:t>
            </a:r>
            <a:r>
              <a:rPr lang="zh-CN" altLang="en-US" sz="1600" dirty="0"/>
              <a:t>数据只要与</a:t>
            </a:r>
            <a:r>
              <a:rPr lang="en-US" altLang="zh-CN" sz="1600" dirty="0"/>
              <a:t>IntentFilter</a:t>
            </a:r>
            <a:r>
              <a:rPr lang="zh-CN" altLang="en-US" sz="1600" dirty="0"/>
              <a:t>中的任意一个</a:t>
            </a:r>
            <a:r>
              <a:rPr lang="en-US" altLang="zh-CN" sz="1600" dirty="0"/>
              <a:t>data</a:t>
            </a:r>
            <a:r>
              <a:rPr lang="zh-CN" altLang="en-US" sz="1600" dirty="0"/>
              <a:t>声明相同，</a:t>
            </a:r>
            <a:r>
              <a:rPr lang="en-US" altLang="zh-CN" sz="1600" dirty="0"/>
              <a:t>data</a:t>
            </a:r>
            <a:r>
              <a:rPr lang="zh-CN" altLang="en-US" sz="1600" dirty="0"/>
              <a:t>属性就匹配成功。</a:t>
            </a:r>
            <a:endParaRPr lang="en-US" altLang="zh-CN" sz="16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BA4EE6A6-F0BF-449A-9974-C0DDCA4C03B4}"/>
              </a:ext>
            </a:extLst>
          </p:cNvPr>
          <p:cNvSpPr/>
          <p:nvPr/>
        </p:nvSpPr>
        <p:spPr bwMode="auto">
          <a:xfrm>
            <a:off x="7330578" y="1041301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IntentFiler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7">
            <a:extLst>
              <a:ext uri="{FF2B5EF4-FFF2-40B4-BE49-F238E27FC236}">
                <a16:creationId xmlns:a16="http://schemas.microsoft.com/office/drawing/2014/main" id="{3AF3053A-99CE-FAB8-D440-396B85847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640" y="2621614"/>
            <a:ext cx="6840760" cy="218369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&lt;intent-filter&gt;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&lt;data android:mimeType="video/mpeg" android:scheme="http..."/&gt;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&lt;data android:mimeType="audio/mpeg" android:scheme="http..."/&gt;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&lt;/intent-filter&gt;</a:t>
            </a:r>
          </a:p>
        </p:txBody>
      </p:sp>
    </p:spTree>
    <p:extLst>
      <p:ext uri="{BB962C8B-B14F-4D97-AF65-F5344CB8AC3E}">
        <p14:creationId xmlns:p14="http://schemas.microsoft.com/office/powerpoint/2010/main" val="13520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三章 通讯卫士模块"/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henu1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幻灯片模板.potx" id="{78CB97A4-FE04-4730-9456-2E161257660E}" vid="{02FFDE21-C5F8-4C32-A59F-D69EEFA970F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幻灯片模板</Template>
  <TotalTime>2490</TotalTime>
  <Words>876</Words>
  <Application>Microsoft Office PowerPoint</Application>
  <PresentationFormat>宽屏</PresentationFormat>
  <Paragraphs>108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楷体</vt:lpstr>
      <vt:lpstr>宋体</vt:lpstr>
      <vt:lpstr>微软雅黑</vt:lpstr>
      <vt:lpstr>Arial</vt:lpstr>
      <vt:lpstr>Calibri</vt:lpstr>
      <vt:lpstr>Times New Roman</vt:lpstr>
      <vt:lpstr>henu1</vt:lpstr>
      <vt:lpstr>PowerPoint 演示文稿</vt:lpstr>
      <vt:lpstr>主要内容</vt:lpstr>
      <vt:lpstr>Intent介绍</vt:lpstr>
      <vt:lpstr>Intent介绍</vt:lpstr>
      <vt:lpstr>Intent介绍</vt:lpstr>
      <vt:lpstr>Intent介绍</vt:lpstr>
      <vt:lpstr>IntentFilter</vt:lpstr>
      <vt:lpstr>IntentFilter</vt:lpstr>
      <vt:lpstr>IntentFilter</vt:lpstr>
      <vt:lpstr>IntentFilter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红涛 王</dc:creator>
  <cp:lastModifiedBy>王 红涛</cp:lastModifiedBy>
  <cp:revision>102</cp:revision>
  <dcterms:created xsi:type="dcterms:W3CDTF">2019-12-16T09:40:16Z</dcterms:created>
  <dcterms:modified xsi:type="dcterms:W3CDTF">2023-03-08T12:51:14Z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2052-11.1.0.9031</vt:lpwstr>
  </property>
</Properties>
</file>