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95" r:id="rId3"/>
    <p:sldId id="271" r:id="rId4"/>
    <p:sldId id="272" r:id="rId5"/>
    <p:sldId id="273" r:id="rId6"/>
    <p:sldId id="378" r:id="rId7"/>
    <p:sldId id="379" r:id="rId8"/>
    <p:sldId id="384" r:id="rId9"/>
    <p:sldId id="380" r:id="rId10"/>
    <p:sldId id="381" r:id="rId11"/>
    <p:sldId id="382" r:id="rId12"/>
    <p:sldId id="383" r:id="rId13"/>
    <p:sldId id="274" r:id="rId14"/>
    <p:sldId id="385" r:id="rId15"/>
    <p:sldId id="276" r:id="rId16"/>
    <p:sldId id="388" r:id="rId17"/>
    <p:sldId id="277" r:id="rId18"/>
    <p:sldId id="278" r:id="rId19"/>
    <p:sldId id="386" r:id="rId20"/>
    <p:sldId id="387" r:id="rId21"/>
    <p:sldId id="279" r:id="rId22"/>
    <p:sldId id="389" r:id="rId23"/>
    <p:sldId id="390" r:id="rId24"/>
    <p:sldId id="391" r:id="rId25"/>
    <p:sldId id="393" r:id="rId26"/>
    <p:sldId id="392" r:id="rId27"/>
    <p:sldId id="394" r:id="rId28"/>
    <p:sldId id="284" r:id="rId29"/>
    <p:sldId id="285" r:id="rId30"/>
    <p:sldId id="286" r:id="rId31"/>
    <p:sldId id="287" r:id="rId32"/>
    <p:sldId id="288" r:id="rId33"/>
    <p:sldId id="402" r:id="rId34"/>
    <p:sldId id="289" r:id="rId35"/>
    <p:sldId id="401" r:id="rId36"/>
    <p:sldId id="290" r:id="rId37"/>
    <p:sldId id="291" r:id="rId38"/>
    <p:sldId id="400" r:id="rId39"/>
    <p:sldId id="292" r:id="rId40"/>
    <p:sldId id="399" r:id="rId41"/>
    <p:sldId id="293" r:id="rId42"/>
    <p:sldId id="397" r:id="rId43"/>
    <p:sldId id="398" r:id="rId44"/>
    <p:sldId id="294" r:id="rId45"/>
    <p:sldId id="396" r:id="rId46"/>
    <p:sldId id="270" r:id="rId4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autoAdjust="0"/>
  </p:normalViewPr>
  <p:slideViewPr>
    <p:cSldViewPr snapToGrid="0">
      <p:cViewPr varScale="1">
        <p:scale>
          <a:sx n="89" d="100"/>
          <a:sy n="89" d="100"/>
        </p:scale>
        <p:origin x="47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AC3E678-96E7-42E8-A29D-85F5DDE923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a:defRPr/>
            </a:pPr>
            <a:endParaRPr lang="zh-CN" altLang="en-US"/>
          </a:p>
        </p:txBody>
      </p:sp>
      <p:sp>
        <p:nvSpPr>
          <p:cNvPr id="3" name="日期占位符 2">
            <a:extLst>
              <a:ext uri="{FF2B5EF4-FFF2-40B4-BE49-F238E27FC236}">
                <a16:creationId xmlns:a16="http://schemas.microsoft.com/office/drawing/2014/main" id="{C101B724-E71C-42AF-9C16-7086E447EC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a:defRPr/>
            </a:pPr>
            <a:fld id="{EC02F37C-A1D8-4651-96A9-9528BEDED741}" type="datetimeFigureOut">
              <a:rPr lang="zh-CN" altLang="en-US"/>
              <a:pPr>
                <a:defRPr/>
              </a:pPr>
              <a:t>2023/3/28</a:t>
            </a:fld>
            <a:endParaRPr lang="zh-CN" altLang="en-US">
              <a:latin typeface="Arial" panose="020B0604020202020204" pitchFamily="34" charset="0"/>
            </a:endParaRPr>
          </a:p>
        </p:txBody>
      </p:sp>
      <p:sp>
        <p:nvSpPr>
          <p:cNvPr id="2052" name="幻灯片图像占位符 3">
            <a:extLst>
              <a:ext uri="{FF2B5EF4-FFF2-40B4-BE49-F238E27FC236}">
                <a16:creationId xmlns:a16="http://schemas.microsoft.com/office/drawing/2014/main" id="{D0AFDA69-DC70-4ADF-8BFA-989A7FF37C90}"/>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077" name="备注占位符 4">
            <a:extLst>
              <a:ext uri="{FF2B5EF4-FFF2-40B4-BE49-F238E27FC236}">
                <a16:creationId xmlns:a16="http://schemas.microsoft.com/office/drawing/2014/main" id="{F8A1B579-BEC7-4811-B860-675177752606}"/>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27F871D-DA35-492C-925D-BAEE35E9275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defRPr sz="1200" noProof="1"/>
            </a:lvl1pPr>
          </a:lstStyle>
          <a:p>
            <a:pPr>
              <a:defRPr/>
            </a:pPr>
            <a:endParaRPr lang="zh-CN" altLang="en-US"/>
          </a:p>
        </p:txBody>
      </p:sp>
      <p:sp>
        <p:nvSpPr>
          <p:cNvPr id="7" name="灯片编号占位符 6">
            <a:extLst>
              <a:ext uri="{FF2B5EF4-FFF2-40B4-BE49-F238E27FC236}">
                <a16:creationId xmlns:a16="http://schemas.microsoft.com/office/drawing/2014/main" id="{4721165F-6B76-4C28-87C7-415C7243E02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a:defRPr/>
            </a:pPr>
            <a:fld id="{8FE1186A-9C6B-4C08-BE03-E4219633597E}" type="slidenum">
              <a:rPr lang="zh-CN" altLang="en-US"/>
              <a:pPr>
                <a:defRPr/>
              </a:p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18FC5270-5849-4D11-AD33-21EC7E03CF3A}"/>
              </a:ext>
            </a:extLst>
          </p:cNvPr>
          <p:cNvSpPr>
            <a:spLocks noGrp="1" noRot="1" noChangeAspect="1" noChangeArrowheads="1" noTextEdit="1"/>
          </p:cNvSpPr>
          <p:nvPr>
            <p:ph type="sldImg" idx="4294967295"/>
          </p:nvPr>
        </p:nvSpPr>
        <p:spPr>
          <a:ln>
            <a:miter lim="800000"/>
          </a:ln>
        </p:spPr>
      </p:sp>
      <p:sp>
        <p:nvSpPr>
          <p:cNvPr id="4099" name="备注占位符 2">
            <a:extLst>
              <a:ext uri="{FF2B5EF4-FFF2-40B4-BE49-F238E27FC236}">
                <a16:creationId xmlns:a16="http://schemas.microsoft.com/office/drawing/2014/main" id="{BD449E4F-F44C-4FDC-90B9-328882AFC60A}"/>
              </a:ext>
            </a:extLst>
          </p:cNvPr>
          <p:cNvSpPr>
            <a:spLocks noGrp="1" noChangeArrowheads="1"/>
          </p:cNvSpPr>
          <p:nvPr>
            <p:ph type="body" idx="4294967295"/>
          </p:nvPr>
        </p:nvSpPr>
        <p:spPr/>
        <p:txBody>
          <a:bodyPr anchor="ctr"/>
          <a:lstStyle/>
          <a:p>
            <a:pPr eaLnBrk="1" hangingPunct="1"/>
            <a:endParaRPr lang="zh-CN" altLang="en-US"/>
          </a:p>
        </p:txBody>
      </p:sp>
      <p:sp>
        <p:nvSpPr>
          <p:cNvPr id="5123" name="灯片编号占位符 3">
            <a:extLst>
              <a:ext uri="{FF2B5EF4-FFF2-40B4-BE49-F238E27FC236}">
                <a16:creationId xmlns:a16="http://schemas.microsoft.com/office/drawing/2014/main" id="{A9FC9B37-757D-4645-BEDF-A8C2CA5F3623}"/>
              </a:ext>
            </a:extLst>
          </p:cNvPr>
          <p:cNvSpPr>
            <a:spLocks noGrp="1" noChangeArrowheads="1"/>
          </p:cNvSpPr>
          <p:nvPr>
            <p:ph type="sldNum" sz="quarter" idx="5"/>
          </p:nvPr>
        </p:nvSpPr>
        <p:spPr bwMode="auto">
          <a:xfrm>
            <a:off x="3884613" y="8685213"/>
            <a:ext cx="2971800" cy="457200"/>
          </a:xfrm>
        </p:spPr>
        <p:txBody>
          <a:bodyPr wrap="square" numCol="1" anchorCtr="0" compatLnSpc="1">
            <a:prstTxWarp prst="textNoShape">
              <a:avLst/>
            </a:prstTxWarp>
          </a:bodyPr>
          <a:lstStyle/>
          <a:p>
            <a:pPr fontAlgn="base">
              <a:defRPr/>
            </a:pPr>
            <a:fld id="{3D143DA5-BE7A-4B72-A663-21FFD99FDC21}" type="slidenum">
              <a:rPr lang="zh-CN" altLang="en-US"/>
              <a:pPr fontAlgn="base">
                <a:defRPr/>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85153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88828" y="274638"/>
            <a:ext cx="6904441" cy="650272"/>
          </a:xfrm>
          <a:prstGeom prst="rect">
            <a:avLst/>
          </a:prstGeom>
        </p:spPr>
        <p:txBody>
          <a:bodyPr/>
          <a:lstStyle>
            <a:lvl1pPr algn="l">
              <a:defRPr/>
            </a:lvl1p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316112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87972"/>
            <a:ext cx="2743200" cy="5138191"/>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020726" y="987972"/>
            <a:ext cx="7615274" cy="5138191"/>
          </a:xfrm>
          <a:prstGeom prst="rect">
            <a:avLst/>
          </a:prstGeo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1674335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99460" y="274638"/>
            <a:ext cx="6904319" cy="671293"/>
          </a:xfrm>
          <a:prstGeom prst="rect">
            <a:avLst/>
          </a:prstGeom>
        </p:spPr>
        <p:txBody>
          <a:bodyPr/>
          <a:lstStyle>
            <a:lvl1pPr algn="l">
              <a:defRPr/>
            </a:lvl1pPr>
          </a:lstStyle>
          <a:p>
            <a:r>
              <a:rPr lang="zh-CN" altLang="en-US" noProof="1"/>
              <a:t>单击此处编辑母版标题样式</a:t>
            </a:r>
          </a:p>
        </p:txBody>
      </p:sp>
      <p:sp>
        <p:nvSpPr>
          <p:cNvPr id="3" name="SmartArt 占位符 2"/>
          <p:cNvSpPr>
            <a:spLocks noGrp="1"/>
          </p:cNvSpPr>
          <p:nvPr>
            <p:ph type="pic" idx="1"/>
          </p:nvPr>
        </p:nvSpPr>
        <p:spPr>
          <a:xfrm>
            <a:off x="609600" y="1600200"/>
            <a:ext cx="10972800" cy="4525963"/>
          </a:xfrm>
          <a:prstGeom prst="rect">
            <a:avLst/>
          </a:prstGeom>
        </p:spPr>
        <p:txBody>
          <a:bodyPr/>
          <a:lstStyle/>
          <a:p>
            <a:pPr lvl="0"/>
            <a:r>
              <a:rPr lang="zh-CN" altLang="en-US" noProof="0"/>
              <a:t>单击图标添加图片</a:t>
            </a:r>
          </a:p>
        </p:txBody>
      </p:sp>
    </p:spTree>
    <p:extLst>
      <p:ext uri="{BB962C8B-B14F-4D97-AF65-F5344CB8AC3E}">
        <p14:creationId xmlns:p14="http://schemas.microsoft.com/office/powerpoint/2010/main" val="3933485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9460" y="274638"/>
            <a:ext cx="6904319" cy="671293"/>
          </a:xfrm>
          <a:prstGeom prst="rect">
            <a:avLst/>
          </a:prstGeom>
        </p:spPr>
        <p:txBody>
          <a:bodyPr/>
          <a:lstStyle>
            <a:lvl1pPr algn="l">
              <a:defRPr/>
            </a:lvl1pPr>
          </a:lstStyle>
          <a:p>
            <a:r>
              <a:rPr lang="zh-CN" altLang="en-US" noProof="1"/>
              <a:t>单击此处编辑母版标题样式</a:t>
            </a:r>
          </a:p>
        </p:txBody>
      </p:sp>
      <p:sp>
        <p:nvSpPr>
          <p:cNvPr id="3" name="表格占位符 2"/>
          <p:cNvSpPr>
            <a:spLocks noGrp="1"/>
          </p:cNvSpPr>
          <p:nvPr>
            <p:ph type="tbl" idx="1"/>
          </p:nvPr>
        </p:nvSpPr>
        <p:spPr>
          <a:xfrm>
            <a:off x="609600" y="1600200"/>
            <a:ext cx="10972800" cy="4525963"/>
          </a:xfrm>
          <a:prstGeom prst="rect">
            <a:avLst/>
          </a:prstGeom>
        </p:spPr>
        <p:txBody>
          <a:bodyPr/>
          <a:lstStyle/>
          <a:p>
            <a:pPr lvl="0"/>
            <a:r>
              <a:rPr lang="zh-CN" altLang="en-US" noProof="0"/>
              <a:t>单击图标添加表格</a:t>
            </a:r>
          </a:p>
        </p:txBody>
      </p:sp>
    </p:spTree>
    <p:extLst>
      <p:ext uri="{BB962C8B-B14F-4D97-AF65-F5344CB8AC3E}">
        <p14:creationId xmlns:p14="http://schemas.microsoft.com/office/powerpoint/2010/main" val="311727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20726" y="274638"/>
            <a:ext cx="6977646" cy="692314"/>
          </a:xfrm>
          <a:prstGeom prst="rect">
            <a:avLst/>
          </a:prstGeom>
        </p:spPr>
        <p:txBody>
          <a:bodyPr/>
          <a:lstStyle>
            <a:lvl1pPr algn="l">
              <a:defRPr/>
            </a:lvl1p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74601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812198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073888" y="274638"/>
            <a:ext cx="6956015" cy="660783"/>
          </a:xfrm>
          <a:prstGeom prst="rect">
            <a:avLst/>
          </a:prstGeom>
        </p:spPr>
        <p:txBody>
          <a:bodyPr/>
          <a:lstStyle>
            <a:lvl1pPr algn="l">
              <a:defRPr/>
            </a:lvl1pPr>
          </a:lstStyle>
          <a:p>
            <a:r>
              <a:rPr lang="zh-CN" altLang="en-US" noProof="1"/>
              <a:t>单击此处编辑母版标题样式</a:t>
            </a:r>
          </a:p>
        </p:txBody>
      </p:sp>
      <p:sp>
        <p:nvSpPr>
          <p:cNvPr id="3" name="内容占位符 2"/>
          <p:cNvSpPr>
            <a:spLocks noGrp="1"/>
          </p:cNvSpPr>
          <p:nvPr>
            <p:ph sz="half" idx="1"/>
          </p:nvPr>
        </p:nvSpPr>
        <p:spPr>
          <a:xfrm>
            <a:off x="609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197600" y="1600200"/>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01691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31358" y="274638"/>
            <a:ext cx="7030076" cy="639762"/>
          </a:xfrm>
          <a:prstGeom prst="rect">
            <a:avLst/>
          </a:prstGeom>
        </p:spPr>
        <p:txBody>
          <a:bodyPr/>
          <a:lstStyle>
            <a:lvl1pPr algn="l">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93367"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7"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Tree>
    <p:extLst>
      <p:ext uri="{BB962C8B-B14F-4D97-AF65-F5344CB8AC3E}">
        <p14:creationId xmlns:p14="http://schemas.microsoft.com/office/powerpoint/2010/main" val="208252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020726" y="274638"/>
            <a:ext cx="6914584" cy="660783"/>
          </a:xfrm>
          <a:prstGeom prst="rect">
            <a:avLst/>
          </a:prstGeom>
        </p:spPr>
        <p:txBody>
          <a:bodyPr/>
          <a:lstStyle>
            <a:lvl1pPr algn="l">
              <a:defRPr/>
            </a:lvl1pPr>
          </a:lstStyle>
          <a:p>
            <a:r>
              <a:rPr lang="zh-CN" altLang="en-US" noProof="1"/>
              <a:t>单击此处编辑母版标题样式</a:t>
            </a:r>
          </a:p>
        </p:txBody>
      </p:sp>
    </p:spTree>
    <p:extLst>
      <p:ext uri="{BB962C8B-B14F-4D97-AF65-F5344CB8AC3E}">
        <p14:creationId xmlns:p14="http://schemas.microsoft.com/office/powerpoint/2010/main" val="234297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34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88828" y="273050"/>
            <a:ext cx="3541131" cy="693902"/>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0"/>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609600" y="966952"/>
            <a:ext cx="4011084" cy="515921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18976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83969"/>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969169"/>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672131"/>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44700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图片 1">
            <a:extLst>
              <a:ext uri="{FF2B5EF4-FFF2-40B4-BE49-F238E27FC236}">
                <a16:creationId xmlns:a16="http://schemas.microsoft.com/office/drawing/2014/main" id="{FC662A6E-C247-4196-B5BF-5EC79B19A9AE}"/>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9696635" y="0"/>
            <a:ext cx="228123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D6728BC6-D71D-48CF-AC15-E63CE62B6A5B}"/>
              </a:ext>
            </a:extLst>
          </p:cNvPr>
          <p:cNvPicPr>
            <a:picLocks noChangeAspect="1"/>
          </p:cNvPicPr>
          <p:nvPr userDrawn="1"/>
        </p:nvPicPr>
        <p:blipFill>
          <a:blip r:embed="rId17"/>
          <a:stretch>
            <a:fillRect/>
          </a:stretch>
        </p:blipFill>
        <p:spPr>
          <a:xfrm>
            <a:off x="0" y="0"/>
            <a:ext cx="969348" cy="9693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3DF9C0C3-FDA3-4233-AFEF-50BBB551BEE7}"/>
              </a:ext>
            </a:extLst>
          </p:cNvPr>
          <p:cNvSpPr txBox="1"/>
          <p:nvPr/>
        </p:nvSpPr>
        <p:spPr>
          <a:xfrm>
            <a:off x="111125" y="1595438"/>
            <a:ext cx="5827236" cy="768415"/>
          </a:xfrm>
          <a:prstGeom prst="rect">
            <a:avLst/>
          </a:prstGeom>
          <a:noFill/>
          <a:ln w="9525">
            <a:noFill/>
          </a:ln>
        </p:spPr>
        <p:txBody>
          <a:bodyPr wrap="none">
            <a:spAutoFit/>
          </a:bodyPr>
          <a:lstStyle/>
          <a:p>
            <a:pPr eaLnBrk="1" fontAlgn="auto" hangingPunct="1">
              <a:lnSpc>
                <a:spcPct val="120000"/>
              </a:lnSpc>
              <a:buFont typeface="Arial" panose="020B0604020202020204" pitchFamily="34" charset="0"/>
              <a:buNone/>
              <a:defRPr/>
            </a:pPr>
            <a:r>
              <a:rPr lang="zh-CN" altLang="en-US" sz="4000" b="1" noProof="1">
                <a:solidFill>
                  <a:schemeClr val="accent5">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移动互联网应用开发技术</a:t>
            </a:r>
          </a:p>
        </p:txBody>
      </p:sp>
      <p:sp>
        <p:nvSpPr>
          <p:cNvPr id="6" name="TextBox 13">
            <a:extLst>
              <a:ext uri="{FF2B5EF4-FFF2-40B4-BE49-F238E27FC236}">
                <a16:creationId xmlns:a16="http://schemas.microsoft.com/office/drawing/2014/main" id="{695CEE9B-438F-4FEE-B81B-81CDFA061905}"/>
              </a:ext>
            </a:extLst>
          </p:cNvPr>
          <p:cNvSpPr>
            <a:spLocks noChangeArrowheads="1"/>
          </p:cNvSpPr>
          <p:nvPr/>
        </p:nvSpPr>
        <p:spPr bwMode="auto">
          <a:xfrm>
            <a:off x="5245100" y="2947988"/>
            <a:ext cx="4454525"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b="1" dirty="0">
                <a:solidFill>
                  <a:srgbClr val="FFFF00"/>
                </a:solidFill>
                <a:latin typeface="微软雅黑" panose="020B0503020204020204" pitchFamily="34" charset="-122"/>
                <a:ea typeface="微软雅黑" panose="020B0503020204020204" pitchFamily="34" charset="-122"/>
                <a:sym typeface="微软雅黑" panose="020B0503020204020204" pitchFamily="34" charset="-122"/>
              </a:rPr>
              <a:t>河南大学软件学院</a:t>
            </a: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1E781-57E2-280E-FBE2-FC62748CB607}"/>
              </a:ext>
            </a:extLst>
          </p:cNvPr>
          <p:cNvSpPr>
            <a:spLocks noGrp="1"/>
          </p:cNvSpPr>
          <p:nvPr>
            <p:ph type="title"/>
          </p:nvPr>
        </p:nvSpPr>
        <p:spPr>
          <a:xfrm>
            <a:off x="1020725" y="274638"/>
            <a:ext cx="7370239" cy="692314"/>
          </a:xfrm>
        </p:spPr>
        <p:txBody>
          <a:bodyPr/>
          <a:lstStyle/>
          <a:p>
            <a:r>
              <a:rPr lang="zh-CN" altLang="en-US" dirty="0"/>
              <a:t>总结</a:t>
            </a:r>
            <a:r>
              <a:rPr lang="en-US" altLang="zh-CN" dirty="0"/>
              <a:t>-</a:t>
            </a:r>
            <a:r>
              <a:rPr lang="zh-CN" altLang="en-US" dirty="0"/>
              <a:t>从内部存储中读取文件</a:t>
            </a:r>
          </a:p>
        </p:txBody>
      </p:sp>
      <p:sp>
        <p:nvSpPr>
          <p:cNvPr id="3" name="内容占位符 2">
            <a:extLst>
              <a:ext uri="{FF2B5EF4-FFF2-40B4-BE49-F238E27FC236}">
                <a16:creationId xmlns:a16="http://schemas.microsoft.com/office/drawing/2014/main" id="{15D9CA6B-13CD-9C9A-723E-09E833D76248}"/>
              </a:ext>
            </a:extLst>
          </p:cNvPr>
          <p:cNvSpPr>
            <a:spLocks noGrp="1"/>
          </p:cNvSpPr>
          <p:nvPr>
            <p:ph idx="1"/>
          </p:nvPr>
        </p:nvSpPr>
        <p:spPr/>
        <p:txBody>
          <a:bodyPr/>
          <a:lstStyle/>
          <a:p>
            <a:r>
              <a:rPr lang="zh-CN" altLang="en-US" dirty="0"/>
              <a:t>通过调用</a:t>
            </a:r>
            <a:r>
              <a:rPr lang="en-US" altLang="zh-CN" dirty="0" err="1"/>
              <a:t>openFileInput</a:t>
            </a:r>
            <a:r>
              <a:rPr lang="en-US" altLang="zh-CN" dirty="0"/>
              <a:t>()</a:t>
            </a:r>
            <a:r>
              <a:rPr lang="zh-CN" altLang="en-US" dirty="0"/>
              <a:t>方法，并传递需读取文件的文件名，该方法会返回一个</a:t>
            </a:r>
            <a:r>
              <a:rPr lang="en-US" altLang="zh-CN" dirty="0" err="1"/>
              <a:t>FileInputStream</a:t>
            </a:r>
            <a:r>
              <a:rPr lang="zh-CN" altLang="en-US" dirty="0"/>
              <a:t>对象；</a:t>
            </a:r>
          </a:p>
          <a:p>
            <a:r>
              <a:rPr lang="zh-CN" altLang="en-US" dirty="0"/>
              <a:t>再调用该</a:t>
            </a:r>
            <a:r>
              <a:rPr lang="en-US" altLang="zh-CN" dirty="0" err="1"/>
              <a:t>FileInputStream</a:t>
            </a:r>
            <a:r>
              <a:rPr lang="en-US" altLang="zh-CN" dirty="0"/>
              <a:t> </a:t>
            </a:r>
            <a:r>
              <a:rPr lang="zh-CN" altLang="en-US" dirty="0"/>
              <a:t>对象的的</a:t>
            </a:r>
            <a:r>
              <a:rPr lang="en-US" altLang="zh-CN" dirty="0"/>
              <a:t>read()</a:t>
            </a:r>
            <a:r>
              <a:rPr lang="zh-CN" altLang="en-US" dirty="0"/>
              <a:t>方法，读取数据；</a:t>
            </a:r>
          </a:p>
          <a:p>
            <a:r>
              <a:rPr lang="zh-CN" altLang="en-US" dirty="0"/>
              <a:t>最后通过</a:t>
            </a:r>
            <a:r>
              <a:rPr lang="en-US" altLang="zh-CN" dirty="0"/>
              <a:t>close()</a:t>
            </a:r>
            <a:r>
              <a:rPr lang="zh-CN" altLang="en-US" dirty="0"/>
              <a:t>方法关闭流。</a:t>
            </a:r>
          </a:p>
          <a:p>
            <a:r>
              <a:rPr lang="zh-CN" altLang="en-US" i="1" dirty="0"/>
              <a:t>提示：如果在编译时想要保存应用中的静态文件，请在项目的 </a:t>
            </a:r>
            <a:r>
              <a:rPr lang="en-US" altLang="zh-CN" i="1" dirty="0"/>
              <a:t>res/raw/ </a:t>
            </a:r>
            <a:r>
              <a:rPr lang="zh-CN" altLang="en-US" i="1" dirty="0"/>
              <a:t>目录中保存该文件。 可以使用 </a:t>
            </a:r>
            <a:r>
              <a:rPr lang="en-US" altLang="zh-CN" i="1" dirty="0" err="1"/>
              <a:t>openRawResource</a:t>
            </a:r>
            <a:r>
              <a:rPr lang="en-US" altLang="zh-CN" i="1" dirty="0"/>
              <a:t>() </a:t>
            </a:r>
            <a:r>
              <a:rPr lang="zh-CN" altLang="en-US" i="1" dirty="0"/>
              <a:t>打开该资源并传递 </a:t>
            </a:r>
            <a:r>
              <a:rPr lang="en-US" altLang="zh-CN" i="1" dirty="0" err="1"/>
              <a:t>R.raw</a:t>
            </a:r>
            <a:r>
              <a:rPr lang="en-US" altLang="zh-CN" i="1" dirty="0"/>
              <a:t>.&lt;filename&gt; </a:t>
            </a:r>
            <a:r>
              <a:rPr lang="zh-CN" altLang="en-US" i="1" dirty="0"/>
              <a:t>资源 </a:t>
            </a:r>
            <a:r>
              <a:rPr lang="en-US" altLang="zh-CN" i="1" dirty="0"/>
              <a:t>ID</a:t>
            </a:r>
            <a:r>
              <a:rPr lang="zh-CN" altLang="en-US" i="1" dirty="0"/>
              <a:t>。 此方法将返回一个 </a:t>
            </a:r>
            <a:r>
              <a:rPr lang="en-US" altLang="zh-CN" i="1" dirty="0" err="1"/>
              <a:t>InputStream</a:t>
            </a:r>
            <a:r>
              <a:rPr lang="zh-CN" altLang="en-US" i="1" dirty="0"/>
              <a:t>，可以使用该流读取文件（这种文件不能进行写入）。</a:t>
            </a:r>
          </a:p>
        </p:txBody>
      </p:sp>
    </p:spTree>
    <p:extLst>
      <p:ext uri="{BB962C8B-B14F-4D97-AF65-F5344CB8AC3E}">
        <p14:creationId xmlns:p14="http://schemas.microsoft.com/office/powerpoint/2010/main" val="28433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59F2E-2C47-A3F1-4A44-D7BAB42460D0}"/>
              </a:ext>
            </a:extLst>
          </p:cNvPr>
          <p:cNvSpPr>
            <a:spLocks noGrp="1"/>
          </p:cNvSpPr>
          <p:nvPr>
            <p:ph type="title"/>
          </p:nvPr>
        </p:nvSpPr>
        <p:spPr>
          <a:xfrm>
            <a:off x="1020726" y="274638"/>
            <a:ext cx="7445542" cy="692314"/>
          </a:xfrm>
        </p:spPr>
        <p:txBody>
          <a:bodyPr/>
          <a:lstStyle/>
          <a:p>
            <a:r>
              <a:rPr lang="zh-CN" altLang="en-US" dirty="0"/>
              <a:t>操作缓存文件</a:t>
            </a:r>
            <a:r>
              <a:rPr lang="en-US" altLang="zh-CN" dirty="0"/>
              <a:t>-</a:t>
            </a:r>
            <a:r>
              <a:rPr lang="zh-CN" altLang="en-US" b="0" i="0" dirty="0">
                <a:solidFill>
                  <a:srgbClr val="333333"/>
                </a:solidFill>
                <a:effectLst/>
                <a:latin typeface="Helvetica Neue"/>
              </a:rPr>
              <a:t>创建缓存文件</a:t>
            </a:r>
            <a:endParaRPr lang="zh-CN" altLang="en-US" dirty="0"/>
          </a:p>
        </p:txBody>
      </p:sp>
      <p:sp>
        <p:nvSpPr>
          <p:cNvPr id="3" name="内容占位符 2">
            <a:extLst>
              <a:ext uri="{FF2B5EF4-FFF2-40B4-BE49-F238E27FC236}">
                <a16:creationId xmlns:a16="http://schemas.microsoft.com/office/drawing/2014/main" id="{D8511C03-7397-19EB-4130-098A1FF9BCA7}"/>
              </a:ext>
            </a:extLst>
          </p:cNvPr>
          <p:cNvSpPr>
            <a:spLocks noGrp="1"/>
          </p:cNvSpPr>
          <p:nvPr>
            <p:ph idx="1"/>
          </p:nvPr>
        </p:nvSpPr>
        <p:spPr/>
        <p:txBody>
          <a:bodyPr/>
          <a:lstStyle/>
          <a:p>
            <a:r>
              <a:rPr lang="zh-CN" altLang="en-US" sz="2800" dirty="0"/>
              <a:t>如果需要缓存一些文件，而不是永久存储这些数据，应该使用 </a:t>
            </a:r>
            <a:r>
              <a:rPr lang="en-US" altLang="zh-CN" sz="2800" dirty="0" err="1"/>
              <a:t>getCacheDir</a:t>
            </a:r>
            <a:r>
              <a:rPr lang="en-US" altLang="zh-CN" sz="2800" dirty="0"/>
              <a:t>() </a:t>
            </a:r>
            <a:r>
              <a:rPr lang="zh-CN" altLang="en-US" sz="2800" dirty="0"/>
              <a:t>来打开一个 </a:t>
            </a:r>
            <a:r>
              <a:rPr lang="en-US" altLang="zh-CN" sz="2800" dirty="0"/>
              <a:t>File</a:t>
            </a:r>
            <a:r>
              <a:rPr lang="zh-CN" altLang="en-US" sz="2800" dirty="0"/>
              <a:t>对象，内部临时缓存目录，然后使用</a:t>
            </a:r>
            <a:r>
              <a:rPr lang="en-US" altLang="zh-CN" sz="2800" dirty="0" err="1"/>
              <a:t>createTempFile</a:t>
            </a:r>
            <a:r>
              <a:rPr lang="en-US" altLang="zh-CN" sz="2800" dirty="0"/>
              <a:t>()</a:t>
            </a:r>
            <a:r>
              <a:rPr lang="zh-CN" altLang="en-US" sz="2800" dirty="0"/>
              <a:t>来创建文件。例如：</a:t>
            </a:r>
          </a:p>
          <a:p>
            <a:pPr lvl="1"/>
            <a:r>
              <a:rPr lang="en-US" altLang="zh-CN" sz="2400" dirty="0"/>
              <a:t>//</a:t>
            </a:r>
            <a:r>
              <a:rPr lang="en-US" altLang="zh-CN" sz="2400" dirty="0" err="1"/>
              <a:t>createTempFile</a:t>
            </a:r>
            <a:r>
              <a:rPr lang="en-US" altLang="zh-CN" sz="2400" dirty="0"/>
              <a:t>(String prefix, String suffix, File directory)</a:t>
            </a:r>
          </a:p>
          <a:p>
            <a:r>
              <a:rPr lang="en-US" altLang="zh-CN" sz="2800" dirty="0"/>
              <a:t>//</a:t>
            </a:r>
            <a:r>
              <a:rPr lang="zh-CN" altLang="en-US" sz="2800" dirty="0"/>
              <a:t>在指定目录中创建空文件</a:t>
            </a:r>
            <a:r>
              <a:rPr lang="en-US" altLang="zh-CN" sz="2800" dirty="0"/>
              <a:t>, </a:t>
            </a:r>
            <a:r>
              <a:rPr lang="zh-CN" altLang="en-US" sz="2800" dirty="0"/>
              <a:t>用给定的前缀名</a:t>
            </a:r>
            <a:r>
              <a:rPr lang="en-US" altLang="zh-CN" sz="2800" dirty="0"/>
              <a:t>prefix</a:t>
            </a:r>
            <a:r>
              <a:rPr lang="zh-CN" altLang="en-US" sz="2800" dirty="0"/>
              <a:t>和后缀名</a:t>
            </a:r>
            <a:r>
              <a:rPr lang="en-US" altLang="zh-CN" sz="2800" dirty="0"/>
              <a:t>suffix</a:t>
            </a:r>
          </a:p>
          <a:p>
            <a:pPr lvl="1"/>
            <a:r>
              <a:rPr lang="en-US" altLang="zh-CN" sz="2400" dirty="0"/>
              <a:t>file = </a:t>
            </a:r>
            <a:r>
              <a:rPr lang="en-US" altLang="zh-CN" sz="2400" dirty="0" err="1"/>
              <a:t>File.createTempFile</a:t>
            </a:r>
            <a:r>
              <a:rPr lang="en-US" altLang="zh-CN" sz="2400" dirty="0"/>
              <a:t>(</a:t>
            </a:r>
            <a:r>
              <a:rPr lang="en-US" altLang="zh-CN" sz="2400" dirty="0" err="1"/>
              <a:t>fileName</a:t>
            </a:r>
            <a:r>
              <a:rPr lang="en-US" altLang="zh-CN" sz="2400" dirty="0"/>
              <a:t>, null, </a:t>
            </a:r>
            <a:r>
              <a:rPr lang="en-US" altLang="zh-CN" sz="2400" dirty="0" err="1"/>
              <a:t>context.getCacheDir</a:t>
            </a:r>
            <a:r>
              <a:rPr lang="en-US" altLang="zh-CN" sz="2400" dirty="0"/>
              <a:t>());</a:t>
            </a:r>
          </a:p>
          <a:p>
            <a:r>
              <a:rPr lang="zh-CN" altLang="en-US" sz="2800" dirty="0"/>
              <a:t>当设备的内部存储空间不足时，</a:t>
            </a:r>
            <a:r>
              <a:rPr lang="en-US" altLang="zh-CN" sz="2800" dirty="0"/>
              <a:t>Android </a:t>
            </a:r>
            <a:r>
              <a:rPr lang="zh-CN" altLang="en-US" sz="2800" dirty="0"/>
              <a:t>可能会删除这些缓存文件以回收空间。 但您不应该依赖系统来为您清理这些文件， 而应该始终自行维护缓存文件，使其占用的空间保持在合理的限制范围内（例如 </a:t>
            </a:r>
            <a:r>
              <a:rPr lang="en-US" altLang="zh-CN" sz="2800" dirty="0"/>
              <a:t>1 MB</a:t>
            </a:r>
            <a:r>
              <a:rPr lang="zh-CN" altLang="en-US" sz="2800" dirty="0"/>
              <a:t>）。 当用户卸载您的应用时，这些文件也会被移除。</a:t>
            </a:r>
          </a:p>
        </p:txBody>
      </p:sp>
    </p:spTree>
    <p:extLst>
      <p:ext uri="{BB962C8B-B14F-4D97-AF65-F5344CB8AC3E}">
        <p14:creationId xmlns:p14="http://schemas.microsoft.com/office/powerpoint/2010/main" val="392608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16E9F-C565-4DA2-03EC-06E15E007B95}"/>
              </a:ext>
            </a:extLst>
          </p:cNvPr>
          <p:cNvSpPr>
            <a:spLocks noGrp="1"/>
          </p:cNvSpPr>
          <p:nvPr>
            <p:ph type="title"/>
          </p:nvPr>
        </p:nvSpPr>
        <p:spPr>
          <a:xfrm>
            <a:off x="1020725" y="274638"/>
            <a:ext cx="7413269" cy="692314"/>
          </a:xfrm>
        </p:spPr>
        <p:txBody>
          <a:bodyPr/>
          <a:lstStyle/>
          <a:p>
            <a:r>
              <a:rPr lang="zh-CN" altLang="en-US" dirty="0"/>
              <a:t>操作缓存文件</a:t>
            </a:r>
            <a:r>
              <a:rPr lang="en-US" altLang="zh-CN" dirty="0"/>
              <a:t>-</a:t>
            </a:r>
            <a:r>
              <a:rPr lang="zh-CN" altLang="en-US" dirty="0">
                <a:solidFill>
                  <a:srgbClr val="333333"/>
                </a:solidFill>
                <a:latin typeface="Helvetica Neue"/>
              </a:rPr>
              <a:t>删除</a:t>
            </a:r>
            <a:r>
              <a:rPr lang="zh-CN" altLang="en-US" b="0" i="0" dirty="0">
                <a:solidFill>
                  <a:srgbClr val="333333"/>
                </a:solidFill>
                <a:effectLst/>
                <a:latin typeface="Helvetica Neue"/>
              </a:rPr>
              <a:t>缓存文件</a:t>
            </a:r>
            <a:endParaRPr lang="zh-CN" altLang="en-US" dirty="0"/>
          </a:p>
        </p:txBody>
      </p:sp>
      <p:sp>
        <p:nvSpPr>
          <p:cNvPr id="3" name="内容占位符 2">
            <a:extLst>
              <a:ext uri="{FF2B5EF4-FFF2-40B4-BE49-F238E27FC236}">
                <a16:creationId xmlns:a16="http://schemas.microsoft.com/office/drawing/2014/main" id="{87F82951-9546-78E2-8916-B57A8E1B9A75}"/>
              </a:ext>
            </a:extLst>
          </p:cNvPr>
          <p:cNvSpPr>
            <a:spLocks noGrp="1"/>
          </p:cNvSpPr>
          <p:nvPr>
            <p:ph idx="1"/>
          </p:nvPr>
        </p:nvSpPr>
        <p:spPr/>
        <p:txBody>
          <a:bodyPr/>
          <a:lstStyle/>
          <a:p>
            <a:r>
              <a:rPr lang="en-US" altLang="zh-CN" dirty="0" err="1"/>
              <a:t>cacheFile</a:t>
            </a:r>
            <a:r>
              <a:rPr lang="zh-CN" altLang="en-US" dirty="0"/>
              <a:t>为需要被删除的缓存文件。</a:t>
            </a:r>
          </a:p>
          <a:p>
            <a:pPr lvl="1"/>
            <a:r>
              <a:rPr lang="en-US" altLang="zh-CN" dirty="0" err="1"/>
              <a:t>cacheFile.delete</a:t>
            </a:r>
            <a:r>
              <a:rPr lang="en-US" altLang="zh-CN" dirty="0"/>
              <a:t>();</a:t>
            </a:r>
            <a:endParaRPr lang="zh-CN" altLang="en-US" dirty="0"/>
          </a:p>
          <a:p>
            <a:r>
              <a:rPr lang="zh-CN" altLang="en-US" dirty="0"/>
              <a:t>也可以用下面的方式删除缓存文件，</a:t>
            </a:r>
            <a:r>
              <a:rPr lang="en-US" altLang="zh-CN" dirty="0" err="1"/>
              <a:t>cacheFileName</a:t>
            </a:r>
            <a:r>
              <a:rPr lang="zh-CN" altLang="en-US" dirty="0"/>
              <a:t>为文件名，类型为字符串。</a:t>
            </a:r>
          </a:p>
          <a:p>
            <a:pPr lvl="1"/>
            <a:r>
              <a:rPr lang="en-US" altLang="zh-CN" dirty="0" err="1"/>
              <a:t>context.deleteFile</a:t>
            </a:r>
            <a:r>
              <a:rPr lang="en-US" altLang="zh-CN" dirty="0"/>
              <a:t>(</a:t>
            </a:r>
            <a:r>
              <a:rPr lang="en-US" altLang="zh-CN" dirty="0" err="1"/>
              <a:t>cacheFileName</a:t>
            </a:r>
            <a:r>
              <a:rPr lang="en-US" altLang="zh-CN" dirty="0"/>
              <a:t>);</a:t>
            </a:r>
          </a:p>
        </p:txBody>
      </p:sp>
    </p:spTree>
    <p:extLst>
      <p:ext uri="{BB962C8B-B14F-4D97-AF65-F5344CB8AC3E}">
        <p14:creationId xmlns:p14="http://schemas.microsoft.com/office/powerpoint/2010/main" val="370703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EE79D-E6D8-4F86-8005-4EC30C3CCD20}"/>
              </a:ext>
            </a:extLst>
          </p:cNvPr>
          <p:cNvSpPr>
            <a:spLocks noGrp="1"/>
          </p:cNvSpPr>
          <p:nvPr>
            <p:ph type="title"/>
          </p:nvPr>
        </p:nvSpPr>
        <p:spPr/>
        <p:txBody>
          <a:bodyPr/>
          <a:lstStyle/>
          <a:p>
            <a:r>
              <a:rPr lang="zh-CN" altLang="en-US" dirty="0"/>
              <a:t>外部存储区</a:t>
            </a:r>
          </a:p>
        </p:txBody>
      </p:sp>
      <p:sp>
        <p:nvSpPr>
          <p:cNvPr id="3" name="内容占位符 2">
            <a:extLst>
              <a:ext uri="{FF2B5EF4-FFF2-40B4-BE49-F238E27FC236}">
                <a16:creationId xmlns:a16="http://schemas.microsoft.com/office/drawing/2014/main" id="{1C6D0049-2757-4459-AE7C-906779834261}"/>
              </a:ext>
            </a:extLst>
          </p:cNvPr>
          <p:cNvSpPr>
            <a:spLocks noGrp="1"/>
          </p:cNvSpPr>
          <p:nvPr>
            <p:ph idx="1"/>
          </p:nvPr>
        </p:nvSpPr>
        <p:spPr/>
        <p:txBody>
          <a:bodyPr/>
          <a:lstStyle/>
          <a:p>
            <a:r>
              <a:rPr lang="zh-CN" altLang="en-US" sz="2800" dirty="0"/>
              <a:t>如果内部存储空间不足以存储应用专属文件，需要考虑改为使用外部存储空间。系统会在外部存储空间中提供目录，应用可以在该存储空间中整理仅在应用内对用户有价值的文件。该外部专有目录中，一个子目录为应用的持久性文件而设计，而另一个子目录包含应用的缓存文件。</a:t>
            </a:r>
          </a:p>
          <a:p>
            <a:r>
              <a:rPr lang="zh-CN" altLang="en-US" sz="2800" dirty="0"/>
              <a:t>在 </a:t>
            </a:r>
            <a:r>
              <a:rPr lang="en-US" altLang="zh-CN" sz="2800" dirty="0"/>
              <a:t>Android 4.4</a:t>
            </a:r>
            <a:r>
              <a:rPr lang="zh-CN" altLang="en-US" sz="2800" dirty="0"/>
              <a:t>（</a:t>
            </a:r>
            <a:r>
              <a:rPr lang="en-US" altLang="zh-CN" sz="2800" dirty="0"/>
              <a:t>API </a:t>
            </a:r>
            <a:r>
              <a:rPr lang="zh-CN" altLang="en-US" sz="2800" dirty="0"/>
              <a:t>级别 </a:t>
            </a:r>
            <a:r>
              <a:rPr lang="en-US" altLang="zh-CN" sz="2800" dirty="0"/>
              <a:t>19</a:t>
            </a:r>
            <a:r>
              <a:rPr lang="zh-CN" altLang="en-US" sz="2800" dirty="0"/>
              <a:t>）或更高版本中，应用无需请求任何与存储空间相关的权限即可访问外部存储空间中的应用专属目录。卸载应用后，系统会移除这些目录中存储的文件。以 </a:t>
            </a:r>
            <a:r>
              <a:rPr lang="en-US" altLang="zh-CN" sz="2800" dirty="0"/>
              <a:t>Android 10</a:t>
            </a:r>
            <a:r>
              <a:rPr lang="zh-CN" altLang="en-US" sz="2800" dirty="0"/>
              <a:t>（</a:t>
            </a:r>
            <a:r>
              <a:rPr lang="en-US" altLang="zh-CN" sz="2800" dirty="0"/>
              <a:t>API </a:t>
            </a:r>
            <a:r>
              <a:rPr lang="zh-CN" altLang="en-US" sz="2800" dirty="0"/>
              <a:t>级别 </a:t>
            </a:r>
            <a:r>
              <a:rPr lang="en-US" altLang="zh-CN" sz="2800" dirty="0"/>
              <a:t>29</a:t>
            </a:r>
            <a:r>
              <a:rPr lang="zh-CN" altLang="en-US" sz="2800" dirty="0"/>
              <a:t>）及更高版本为目标平台的应用在默认情况下被授予了对外部存储空间的分区访问权限（即分区存储）。启用分区存储后，应用将无法访问属于其他应用的应用专属目录。。</a:t>
            </a:r>
          </a:p>
        </p:txBody>
      </p:sp>
    </p:spTree>
    <p:extLst>
      <p:ext uri="{BB962C8B-B14F-4D97-AF65-F5344CB8AC3E}">
        <p14:creationId xmlns:p14="http://schemas.microsoft.com/office/powerpoint/2010/main" val="210890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5E722-8FB4-0C29-733F-DD4FDF668510}"/>
              </a:ext>
            </a:extLst>
          </p:cNvPr>
          <p:cNvSpPr>
            <a:spLocks noGrp="1"/>
          </p:cNvSpPr>
          <p:nvPr>
            <p:ph type="title"/>
          </p:nvPr>
        </p:nvSpPr>
        <p:spPr>
          <a:xfrm>
            <a:off x="1020726" y="274638"/>
            <a:ext cx="7929636" cy="692314"/>
          </a:xfrm>
        </p:spPr>
        <p:txBody>
          <a:bodyPr/>
          <a:lstStyle/>
          <a:p>
            <a:r>
              <a:rPr lang="zh-CN" altLang="en-US" dirty="0"/>
              <a:t>外部存储区</a:t>
            </a:r>
            <a:r>
              <a:rPr lang="en-US" altLang="zh-CN" dirty="0"/>
              <a:t>-</a:t>
            </a:r>
            <a:r>
              <a:rPr lang="zh-CN" altLang="en-US" dirty="0"/>
              <a:t>校验外部存储可用</a:t>
            </a:r>
          </a:p>
        </p:txBody>
      </p:sp>
      <p:sp>
        <p:nvSpPr>
          <p:cNvPr id="3" name="内容占位符 2">
            <a:extLst>
              <a:ext uri="{FF2B5EF4-FFF2-40B4-BE49-F238E27FC236}">
                <a16:creationId xmlns:a16="http://schemas.microsoft.com/office/drawing/2014/main" id="{63F0C43E-4365-5FE5-4673-CE931C1F9162}"/>
              </a:ext>
            </a:extLst>
          </p:cNvPr>
          <p:cNvSpPr>
            <a:spLocks noGrp="1"/>
          </p:cNvSpPr>
          <p:nvPr>
            <p:ph idx="1"/>
          </p:nvPr>
        </p:nvSpPr>
        <p:spPr/>
        <p:txBody>
          <a:bodyPr/>
          <a:lstStyle/>
          <a:p>
            <a:r>
              <a:rPr lang="zh-CN" altLang="en-US" sz="2000" dirty="0"/>
              <a:t>因为</a:t>
            </a:r>
            <a:r>
              <a:rPr lang="en-US" altLang="zh-CN" sz="2000" dirty="0"/>
              <a:t>external</a:t>
            </a:r>
            <a:r>
              <a:rPr lang="zh-CN" altLang="en-US" sz="2000" dirty="0"/>
              <a:t>存储区可能不可用，比如用户将</a:t>
            </a:r>
            <a:r>
              <a:rPr lang="en-US" altLang="zh-CN" sz="2000" dirty="0"/>
              <a:t>SD</a:t>
            </a:r>
            <a:r>
              <a:rPr lang="zh-CN" altLang="en-US" sz="2000" dirty="0"/>
              <a:t>卡移除了。你在使用之前一定要检查是否可用。可以通过调用 </a:t>
            </a:r>
            <a:r>
              <a:rPr lang="en-US" altLang="zh-CN" sz="2000" dirty="0" err="1"/>
              <a:t>Environment.getExternalStorageState</a:t>
            </a:r>
            <a:r>
              <a:rPr lang="en-US" altLang="zh-CN" sz="2000" dirty="0"/>
              <a:t>() </a:t>
            </a:r>
            <a:r>
              <a:rPr lang="zh-CN" altLang="en-US" sz="2000" dirty="0"/>
              <a:t>查询该卷的状态。如果返回的状态为 </a:t>
            </a:r>
            <a:r>
              <a:rPr lang="en-US" altLang="zh-CN" sz="2000" dirty="0"/>
              <a:t>MEDIA_MOUNTED</a:t>
            </a:r>
            <a:r>
              <a:rPr lang="zh-CN" altLang="en-US" sz="2000" dirty="0"/>
              <a:t>，那么可以在外部存储空间中读取和写入应用专属文件。如果返回的状态为 </a:t>
            </a:r>
            <a:r>
              <a:rPr lang="en-US" altLang="zh-CN" sz="2000" dirty="0"/>
              <a:t>MEDIA_MOUNTED_READ_ONLY</a:t>
            </a:r>
            <a:r>
              <a:rPr lang="zh-CN" altLang="en-US" sz="2000" dirty="0"/>
              <a:t>，只能读取这些文件。例如，下面的方法用于判断是否存储区可用：</a:t>
            </a:r>
          </a:p>
        </p:txBody>
      </p:sp>
      <p:pic>
        <p:nvPicPr>
          <p:cNvPr id="5" name="图片 4">
            <a:extLst>
              <a:ext uri="{FF2B5EF4-FFF2-40B4-BE49-F238E27FC236}">
                <a16:creationId xmlns:a16="http://schemas.microsoft.com/office/drawing/2014/main" id="{7FF58042-8EAF-DF34-A52F-D139DB747F5D}"/>
              </a:ext>
            </a:extLst>
          </p:cNvPr>
          <p:cNvPicPr>
            <a:picLocks noChangeAspect="1"/>
          </p:cNvPicPr>
          <p:nvPr/>
        </p:nvPicPr>
        <p:blipFill>
          <a:blip r:embed="rId2"/>
          <a:stretch>
            <a:fillRect/>
          </a:stretch>
        </p:blipFill>
        <p:spPr>
          <a:xfrm>
            <a:off x="1020726" y="3275866"/>
            <a:ext cx="10315498" cy="2522506"/>
          </a:xfrm>
          <a:prstGeom prst="rect">
            <a:avLst/>
          </a:prstGeom>
        </p:spPr>
      </p:pic>
    </p:spTree>
    <p:extLst>
      <p:ext uri="{BB962C8B-B14F-4D97-AF65-F5344CB8AC3E}">
        <p14:creationId xmlns:p14="http://schemas.microsoft.com/office/powerpoint/2010/main" val="231464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4BF6C-3EE3-4AF3-BBC9-4FE11830B532}"/>
              </a:ext>
            </a:extLst>
          </p:cNvPr>
          <p:cNvSpPr>
            <a:spLocks noGrp="1"/>
          </p:cNvSpPr>
          <p:nvPr>
            <p:ph type="title"/>
          </p:nvPr>
        </p:nvSpPr>
        <p:spPr>
          <a:xfrm>
            <a:off x="1020725" y="274638"/>
            <a:ext cx="7961909" cy="692314"/>
          </a:xfrm>
        </p:spPr>
        <p:txBody>
          <a:bodyPr/>
          <a:lstStyle/>
          <a:p>
            <a:r>
              <a:rPr lang="zh-CN" altLang="en-US" dirty="0"/>
              <a:t>外部存储区</a:t>
            </a:r>
            <a:r>
              <a:rPr lang="en-US" altLang="zh-CN" dirty="0"/>
              <a:t>-</a:t>
            </a:r>
            <a:r>
              <a:rPr lang="zh-CN" altLang="en-US" dirty="0"/>
              <a:t>访问文件</a:t>
            </a:r>
          </a:p>
        </p:txBody>
      </p:sp>
      <p:sp>
        <p:nvSpPr>
          <p:cNvPr id="3" name="内容占位符 2">
            <a:extLst>
              <a:ext uri="{FF2B5EF4-FFF2-40B4-BE49-F238E27FC236}">
                <a16:creationId xmlns:a16="http://schemas.microsoft.com/office/drawing/2014/main" id="{7A4D7E32-60FA-4DE5-9715-A08BF792A354}"/>
              </a:ext>
            </a:extLst>
          </p:cNvPr>
          <p:cNvSpPr>
            <a:spLocks noGrp="1"/>
          </p:cNvSpPr>
          <p:nvPr>
            <p:ph idx="1"/>
          </p:nvPr>
        </p:nvSpPr>
        <p:spPr/>
        <p:txBody>
          <a:bodyPr/>
          <a:lstStyle/>
          <a:p>
            <a:r>
              <a:rPr lang="zh-CN" altLang="en-US" dirty="0"/>
              <a:t>从外部存储设备访问应用专用文件，调用 </a:t>
            </a:r>
            <a:r>
              <a:rPr lang="en-US" altLang="zh-CN" dirty="0" err="1"/>
              <a:t>getExternalFilesDir</a:t>
            </a:r>
            <a:r>
              <a:rPr lang="en-US" altLang="zh-CN" dirty="0"/>
              <a:t>()</a:t>
            </a:r>
            <a:r>
              <a:rPr lang="zh-CN" altLang="en-US" dirty="0"/>
              <a:t>。以下代码段演示了如何调用 </a:t>
            </a:r>
            <a:r>
              <a:rPr lang="en-US" altLang="zh-CN" dirty="0" err="1"/>
              <a:t>getExternalFilesDir</a:t>
            </a:r>
            <a:r>
              <a:rPr lang="en-US" altLang="zh-CN" dirty="0"/>
              <a:t>()</a:t>
            </a:r>
            <a:r>
              <a:rPr lang="zh-CN" altLang="en-US" dirty="0"/>
              <a:t>：</a:t>
            </a:r>
          </a:p>
          <a:p>
            <a:pPr lvl="1"/>
            <a:r>
              <a:rPr lang="en-US" altLang="zh-CN" dirty="0"/>
              <a:t>File </a:t>
            </a:r>
            <a:r>
              <a:rPr lang="en-US" altLang="zh-CN" dirty="0" err="1"/>
              <a:t>appSpecificExternalDir</a:t>
            </a:r>
            <a:r>
              <a:rPr lang="en-US" altLang="zh-CN" dirty="0"/>
              <a:t> = new File(</a:t>
            </a:r>
            <a:r>
              <a:rPr lang="en-US" altLang="zh-CN" dirty="0" err="1"/>
              <a:t>context.getExternalFilesDir</a:t>
            </a:r>
            <a:r>
              <a:rPr lang="en-US" altLang="zh-CN" dirty="0"/>
              <a:t>(null), filename);</a:t>
            </a:r>
            <a:endParaRPr lang="zh-CN" altLang="en-US" dirty="0"/>
          </a:p>
        </p:txBody>
      </p:sp>
    </p:spTree>
    <p:extLst>
      <p:ext uri="{BB962C8B-B14F-4D97-AF65-F5344CB8AC3E}">
        <p14:creationId xmlns:p14="http://schemas.microsoft.com/office/powerpoint/2010/main" val="139336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D6D86-1BD7-8E86-BE86-8A28025910B0}"/>
              </a:ext>
            </a:extLst>
          </p:cNvPr>
          <p:cNvSpPr>
            <a:spLocks noGrp="1"/>
          </p:cNvSpPr>
          <p:nvPr>
            <p:ph type="title"/>
          </p:nvPr>
        </p:nvSpPr>
        <p:spPr/>
        <p:txBody>
          <a:bodyPr/>
          <a:lstStyle/>
          <a:p>
            <a:r>
              <a:rPr lang="zh-CN" altLang="en-US" dirty="0"/>
              <a:t>从文件中读取数据</a:t>
            </a:r>
          </a:p>
        </p:txBody>
      </p:sp>
      <p:sp>
        <p:nvSpPr>
          <p:cNvPr id="4" name="矩形 24">
            <a:extLst>
              <a:ext uri="{FF2B5EF4-FFF2-40B4-BE49-F238E27FC236}">
                <a16:creationId xmlns:a16="http://schemas.microsoft.com/office/drawing/2014/main" id="{9C992CE6-B379-E9B8-6B73-7589F5F25703}"/>
              </a:ext>
            </a:extLst>
          </p:cNvPr>
          <p:cNvSpPr>
            <a:spLocks noChangeArrowheads="1"/>
          </p:cNvSpPr>
          <p:nvPr/>
        </p:nvSpPr>
        <p:spPr bwMode="auto">
          <a:xfrm>
            <a:off x="2070509" y="1187402"/>
            <a:ext cx="8102600" cy="518100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2">
            <a:extLst>
              <a:ext uri="{FF2B5EF4-FFF2-40B4-BE49-F238E27FC236}">
                <a16:creationId xmlns:a16="http://schemas.microsoft.com/office/drawing/2014/main" id="{5ACBAA90-CA7B-F862-A2E5-36EA8CE07361}"/>
              </a:ext>
            </a:extLst>
          </p:cNvPr>
          <p:cNvSpPr/>
          <p:nvPr/>
        </p:nvSpPr>
        <p:spPr bwMode="auto">
          <a:xfrm>
            <a:off x="6312025" y="1026667"/>
            <a:ext cx="3456383" cy="321469"/>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读取外部存储中的文件数据</a:t>
            </a:r>
          </a:p>
        </p:txBody>
      </p:sp>
      <p:sp>
        <p:nvSpPr>
          <p:cNvPr id="6" name="内容占位符 2">
            <a:extLst>
              <a:ext uri="{FF2B5EF4-FFF2-40B4-BE49-F238E27FC236}">
                <a16:creationId xmlns:a16="http://schemas.microsoft.com/office/drawing/2014/main" id="{EC6C98ED-6F79-3EC5-CB0F-BF1A2AADE881}"/>
              </a:ext>
            </a:extLst>
          </p:cNvPr>
          <p:cNvSpPr txBox="1">
            <a:spLocks/>
          </p:cNvSpPr>
          <p:nvPr/>
        </p:nvSpPr>
        <p:spPr bwMode="auto">
          <a:xfrm>
            <a:off x="2044266" y="2060219"/>
            <a:ext cx="8051428" cy="810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endParaRPr lang="en-US" altLang="zh-CN" sz="2000" dirty="0"/>
          </a:p>
        </p:txBody>
      </p:sp>
      <p:sp>
        <p:nvSpPr>
          <p:cNvPr id="7" name="矩形 17">
            <a:extLst>
              <a:ext uri="{FF2B5EF4-FFF2-40B4-BE49-F238E27FC236}">
                <a16:creationId xmlns:a16="http://schemas.microsoft.com/office/drawing/2014/main" id="{B67D74C5-FB7B-3E56-012F-6F4B2C152285}"/>
              </a:ext>
            </a:extLst>
          </p:cNvPr>
          <p:cNvSpPr>
            <a:spLocks noChangeArrowheads="1"/>
          </p:cNvSpPr>
          <p:nvPr/>
        </p:nvSpPr>
        <p:spPr bwMode="auto">
          <a:xfrm>
            <a:off x="2323480" y="1370038"/>
            <a:ext cx="7493000" cy="488565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sz="1600" dirty="0">
                <a:latin typeface="Times New Roman" pitchFamily="18" charset="0"/>
                <a:cs typeface="Times New Roman" pitchFamily="18" charset="0"/>
              </a:rPr>
              <a:t>String state = Environment.getExternalStorageState();</a:t>
            </a:r>
          </a:p>
          <a:p>
            <a:pPr>
              <a:lnSpc>
                <a:spcPct val="150000"/>
              </a:lnSpc>
            </a:pPr>
            <a:r>
              <a:rPr lang="en-US" altLang="zh-CN" sz="1600" dirty="0">
                <a:latin typeface="Times New Roman" pitchFamily="18" charset="0"/>
                <a:cs typeface="Times New Roman" pitchFamily="18" charset="0"/>
              </a:rPr>
              <a:t>if (state.equals(Environment.MEDIA_MOUNTED)) {</a:t>
            </a:r>
          </a:p>
          <a:p>
            <a:pPr>
              <a:lnSpc>
                <a:spcPct val="150000"/>
              </a:lnSpc>
            </a:pPr>
            <a:r>
              <a:rPr lang="en-US" altLang="zh-CN" sz="1600" dirty="0">
                <a:latin typeface="Times New Roman" pitchFamily="18" charset="0"/>
                <a:cs typeface="Times New Roman" pitchFamily="18" charset="0"/>
              </a:rPr>
              <a:t>    File SDPath = Environment.getExternalStorageDirectory();       //</a:t>
            </a:r>
            <a:r>
              <a:rPr lang="zh-CN" altLang="en-US" sz="1600" dirty="0">
                <a:latin typeface="Times New Roman" pitchFamily="18" charset="0"/>
                <a:cs typeface="Times New Roman" pitchFamily="18" charset="0"/>
              </a:rPr>
              <a:t>获取</a:t>
            </a:r>
            <a:r>
              <a:rPr lang="en-US" altLang="zh-CN" sz="1600" dirty="0">
                <a:latin typeface="Times New Roman" pitchFamily="18" charset="0"/>
                <a:cs typeface="Times New Roman" pitchFamily="18" charset="0"/>
              </a:rPr>
              <a:t>SD</a:t>
            </a:r>
            <a:r>
              <a:rPr lang="zh-CN" altLang="en-US" sz="1600" dirty="0">
                <a:latin typeface="Times New Roman" pitchFamily="18" charset="0"/>
                <a:cs typeface="Times New Roman" pitchFamily="18" charset="0"/>
              </a:rPr>
              <a:t>卡路径</a:t>
            </a:r>
          </a:p>
          <a:p>
            <a:pPr>
              <a:lnSpc>
                <a:spcPct val="150000"/>
              </a:lnSpc>
            </a:pPr>
            <a:r>
              <a:rPr lang="zh-CN" alt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File file = new File(SDPath, "data.txt");                                      //</a:t>
            </a:r>
            <a:r>
              <a:rPr lang="zh-CN" altLang="en-US" sz="1600" dirty="0">
                <a:latin typeface="Times New Roman" pitchFamily="18" charset="0"/>
                <a:cs typeface="Times New Roman" pitchFamily="18" charset="0"/>
              </a:rPr>
              <a:t>创建文件对象</a:t>
            </a:r>
          </a:p>
          <a:p>
            <a:pPr>
              <a:lnSpc>
                <a:spcPct val="150000"/>
              </a:lnSpc>
            </a:pPr>
            <a:r>
              <a:rPr lang="zh-CN" altLang="en-US" sz="1600"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FileInputStream fis = null;</a:t>
            </a:r>
          </a:p>
          <a:p>
            <a:pPr>
              <a:lnSpc>
                <a:spcPct val="150000"/>
              </a:lnSpc>
            </a:pPr>
            <a:r>
              <a:rPr lang="en-US" altLang="zh-CN" sz="1600" dirty="0">
                <a:latin typeface="Times New Roman" pitchFamily="18" charset="0"/>
                <a:cs typeface="Times New Roman" pitchFamily="18" charset="0"/>
              </a:rPr>
              <a:t>    BufferedReader br = null;</a:t>
            </a:r>
          </a:p>
          <a:p>
            <a:pPr>
              <a:lnSpc>
                <a:spcPct val="150000"/>
              </a:lnSpc>
            </a:pPr>
            <a:r>
              <a:rPr lang="en-US" altLang="zh-CN" sz="1600" dirty="0">
                <a:latin typeface="Times New Roman" pitchFamily="18" charset="0"/>
                <a:cs typeface="Times New Roman" pitchFamily="18" charset="0"/>
              </a:rPr>
              <a:t>    fis = new FileInputStream(file);                                                  //</a:t>
            </a:r>
            <a:r>
              <a:rPr lang="zh-CN" altLang="en-US" sz="1600" dirty="0">
                <a:latin typeface="Times New Roman" pitchFamily="18" charset="0"/>
                <a:cs typeface="Times New Roman" pitchFamily="18" charset="0"/>
              </a:rPr>
              <a:t>创建文件输入流对象</a:t>
            </a:r>
            <a:endParaRPr lang="en-US" altLang="zh-CN" sz="1600" dirty="0">
              <a:latin typeface="Times New Roman" pitchFamily="18" charset="0"/>
              <a:cs typeface="Times New Roman" pitchFamily="18" charset="0"/>
            </a:endParaRPr>
          </a:p>
          <a:p>
            <a:pPr>
              <a:lnSpc>
                <a:spcPct val="150000"/>
              </a:lnSpc>
            </a:pPr>
            <a:r>
              <a:rPr lang="en-US" altLang="zh-CN" sz="1600" dirty="0">
                <a:latin typeface="Times New Roman" pitchFamily="18" charset="0"/>
                <a:cs typeface="Times New Roman" pitchFamily="18" charset="0"/>
              </a:rPr>
              <a:t>   //</a:t>
            </a:r>
            <a:r>
              <a:rPr lang="zh-CN" altLang="zh-CN" sz="1600" dirty="0"/>
              <a:t>创建字符输入缓冲流的对象</a:t>
            </a:r>
            <a:endParaRPr lang="zh-CN" altLang="en-US" sz="1600" dirty="0">
              <a:latin typeface="Times New Roman" pitchFamily="18" charset="0"/>
              <a:cs typeface="Times New Roman" pitchFamily="18" charset="0"/>
            </a:endParaRPr>
          </a:p>
          <a:p>
            <a:pPr>
              <a:lnSpc>
                <a:spcPct val="150000"/>
              </a:lnSpc>
            </a:pPr>
            <a:r>
              <a:rPr lang="en-US" altLang="zh-CN" sz="1600" dirty="0">
                <a:latin typeface="Times New Roman" pitchFamily="18" charset="0"/>
                <a:cs typeface="Times New Roman" pitchFamily="18" charset="0"/>
              </a:rPr>
              <a:t>    br = new BufferedReader(new InputStreamReader(fis));</a:t>
            </a:r>
          </a:p>
          <a:p>
            <a:pPr>
              <a:lnSpc>
                <a:spcPct val="150000"/>
              </a:lnSpc>
            </a:pPr>
            <a:r>
              <a:rPr lang="en-US" altLang="zh-CN" sz="1600" dirty="0">
                <a:latin typeface="Times New Roman" pitchFamily="18" charset="0"/>
                <a:cs typeface="Times New Roman" pitchFamily="18" charset="0"/>
              </a:rPr>
              <a:t>   String data = br.readLine();                                                           //</a:t>
            </a:r>
            <a:r>
              <a:rPr lang="zh-CN" altLang="en-US" sz="1600" dirty="0">
                <a:latin typeface="Times New Roman" pitchFamily="18" charset="0"/>
                <a:cs typeface="Times New Roman" pitchFamily="18" charset="0"/>
              </a:rPr>
              <a:t>读取数据</a:t>
            </a:r>
          </a:p>
          <a:p>
            <a:pPr>
              <a:lnSpc>
                <a:spcPct val="150000"/>
              </a:lnSpc>
            </a:pPr>
            <a:r>
              <a:rPr lang="en-US" altLang="zh-CN" sz="1600" dirty="0">
                <a:latin typeface="Times New Roman" pitchFamily="18" charset="0"/>
                <a:cs typeface="Times New Roman" pitchFamily="18" charset="0"/>
              </a:rPr>
              <a:t>   br.close();                                                                                      //</a:t>
            </a:r>
            <a:r>
              <a:rPr lang="zh-CN" altLang="en-US" sz="1600" dirty="0">
                <a:latin typeface="Times New Roman" pitchFamily="18" charset="0"/>
                <a:cs typeface="Times New Roman" pitchFamily="18" charset="0"/>
              </a:rPr>
              <a:t>关闭字符输入缓冲流</a:t>
            </a:r>
          </a:p>
          <a:p>
            <a:pPr>
              <a:lnSpc>
                <a:spcPct val="150000"/>
              </a:lnSpc>
            </a:pPr>
            <a:r>
              <a:rPr lang="en-US" altLang="zh-CN" sz="1600" dirty="0">
                <a:latin typeface="Times New Roman" pitchFamily="18" charset="0"/>
                <a:cs typeface="Times New Roman" pitchFamily="18" charset="0"/>
              </a:rPr>
              <a:t>   fis.close();                                                                                     //</a:t>
            </a:r>
            <a:r>
              <a:rPr lang="zh-CN" altLang="en-US" sz="1600" dirty="0">
                <a:latin typeface="Times New Roman" pitchFamily="18" charset="0"/>
                <a:cs typeface="Times New Roman" pitchFamily="18" charset="0"/>
              </a:rPr>
              <a:t>关闭输入流</a:t>
            </a:r>
            <a:endParaRPr lang="en-US" altLang="zh-CN" sz="1600" dirty="0">
              <a:latin typeface="Times New Roman" pitchFamily="18" charset="0"/>
              <a:cs typeface="Times New Roman" pitchFamily="18" charset="0"/>
            </a:endParaRPr>
          </a:p>
          <a:p>
            <a:pPr>
              <a:lnSpc>
                <a:spcPct val="150000"/>
              </a:lnSpc>
            </a:pPr>
            <a:r>
              <a:rPr lang="en-US" altLang="zh-CN" sz="1600" dirty="0">
                <a:latin typeface="Times New Roman" pitchFamily="18" charset="0"/>
                <a:cs typeface="Times New Roman" pitchFamily="18" charset="0"/>
              </a:rPr>
              <a:t>}</a:t>
            </a:r>
            <a:endParaRPr lang="zh-CN" altLang="en-US" sz="1600" dirty="0">
              <a:latin typeface="Times New Roman" pitchFamily="18" charset="0"/>
              <a:cs typeface="Times New Roman" pitchFamily="18" charset="0"/>
            </a:endParaRPr>
          </a:p>
          <a:p>
            <a:pPr>
              <a:lnSpc>
                <a:spcPct val="150000"/>
              </a:lnSpc>
            </a:pPr>
            <a:r>
              <a:rPr lang="zh-CN" altLang="en-US" sz="1600" dirty="0">
                <a:latin typeface="Times New Roman" pitchFamily="18" charset="0"/>
                <a:cs typeface="Times New Roman" pitchFamily="18" charset="0"/>
              </a:rPr>
              <a:t>    </a:t>
            </a:r>
            <a:endParaRPr lang="en-US" altLang="zh-CN" sz="1600" dirty="0">
              <a:latin typeface="Times New Roman" pitchFamily="18" charset="0"/>
              <a:cs typeface="Times New Roman" pitchFamily="18" charset="0"/>
            </a:endParaRPr>
          </a:p>
        </p:txBody>
      </p:sp>
    </p:spTree>
    <p:extLst>
      <p:ext uri="{BB962C8B-B14F-4D97-AF65-F5344CB8AC3E}">
        <p14:creationId xmlns:p14="http://schemas.microsoft.com/office/powerpoint/2010/main" val="425265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E40E6-EFFB-44DE-9619-0D6DF6C96AF6}"/>
              </a:ext>
            </a:extLst>
          </p:cNvPr>
          <p:cNvSpPr>
            <a:spLocks noGrp="1"/>
          </p:cNvSpPr>
          <p:nvPr>
            <p:ph type="title"/>
          </p:nvPr>
        </p:nvSpPr>
        <p:spPr>
          <a:xfrm>
            <a:off x="1020725" y="274638"/>
            <a:ext cx="8037213" cy="692314"/>
          </a:xfrm>
        </p:spPr>
        <p:txBody>
          <a:bodyPr/>
          <a:lstStyle/>
          <a:p>
            <a:r>
              <a:rPr lang="zh-CN" altLang="en-US" dirty="0"/>
              <a:t>外部存储区</a:t>
            </a:r>
            <a:r>
              <a:rPr lang="en-US" altLang="zh-CN" dirty="0"/>
              <a:t>-</a:t>
            </a:r>
            <a:r>
              <a:rPr lang="zh-CN" altLang="en-US" dirty="0"/>
              <a:t>选择物理存储位置</a:t>
            </a:r>
          </a:p>
        </p:txBody>
      </p:sp>
      <p:sp>
        <p:nvSpPr>
          <p:cNvPr id="3" name="内容占位符 2">
            <a:extLst>
              <a:ext uri="{FF2B5EF4-FFF2-40B4-BE49-F238E27FC236}">
                <a16:creationId xmlns:a16="http://schemas.microsoft.com/office/drawing/2014/main" id="{0C232B09-DBF2-476C-9407-BD6716B97B76}"/>
              </a:ext>
            </a:extLst>
          </p:cNvPr>
          <p:cNvSpPr>
            <a:spLocks noGrp="1"/>
          </p:cNvSpPr>
          <p:nvPr>
            <p:ph idx="1"/>
          </p:nvPr>
        </p:nvSpPr>
        <p:spPr/>
        <p:txBody>
          <a:bodyPr/>
          <a:lstStyle/>
          <a:p>
            <a:r>
              <a:rPr lang="zh-CN" altLang="en-US" sz="2400" dirty="0"/>
              <a:t>有时，设备具有多个可能包含外部存储空间的物理卷，因此需要选择用于应用专属存储空间的物理卷。此时，请调用 </a:t>
            </a:r>
            <a:r>
              <a:rPr lang="en-US" altLang="zh-CN" sz="2400" dirty="0" err="1"/>
              <a:t>ContextCompat.getExternalFilesDirs</a:t>
            </a:r>
            <a:r>
              <a:rPr lang="en-US" altLang="zh-CN" sz="2400" dirty="0"/>
              <a:t>()</a:t>
            </a:r>
            <a:r>
              <a:rPr lang="zh-CN" altLang="en-US" sz="2400" dirty="0"/>
              <a:t>。如下代码段中所示，返回数组中的第一个元素被视为主外部存储卷。除非该卷已满或不可用，否则请使用该卷。</a:t>
            </a:r>
          </a:p>
        </p:txBody>
      </p:sp>
      <p:pic>
        <p:nvPicPr>
          <p:cNvPr id="5" name="图片 4">
            <a:extLst>
              <a:ext uri="{FF2B5EF4-FFF2-40B4-BE49-F238E27FC236}">
                <a16:creationId xmlns:a16="http://schemas.microsoft.com/office/drawing/2014/main" id="{9D64212C-B017-8A07-87D1-7F5B4DB83A64}"/>
              </a:ext>
            </a:extLst>
          </p:cNvPr>
          <p:cNvPicPr>
            <a:picLocks noChangeAspect="1"/>
          </p:cNvPicPr>
          <p:nvPr/>
        </p:nvPicPr>
        <p:blipFill>
          <a:blip r:embed="rId2"/>
          <a:stretch>
            <a:fillRect/>
          </a:stretch>
        </p:blipFill>
        <p:spPr>
          <a:xfrm>
            <a:off x="1020725" y="3177466"/>
            <a:ext cx="10459002" cy="1394533"/>
          </a:xfrm>
          <a:prstGeom prst="rect">
            <a:avLst/>
          </a:prstGeom>
        </p:spPr>
      </p:pic>
    </p:spTree>
    <p:extLst>
      <p:ext uri="{BB962C8B-B14F-4D97-AF65-F5344CB8AC3E}">
        <p14:creationId xmlns:p14="http://schemas.microsoft.com/office/powerpoint/2010/main" val="162589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CBCC8-54B5-4F95-9B15-A430C96880A8}"/>
              </a:ext>
            </a:extLst>
          </p:cNvPr>
          <p:cNvSpPr>
            <a:spLocks noGrp="1"/>
          </p:cNvSpPr>
          <p:nvPr>
            <p:ph type="title"/>
          </p:nvPr>
        </p:nvSpPr>
        <p:spPr/>
        <p:txBody>
          <a:bodyPr/>
          <a:lstStyle/>
          <a:p>
            <a:r>
              <a:rPr lang="zh-CN" altLang="en-US" dirty="0"/>
              <a:t>外部存储区</a:t>
            </a:r>
            <a:r>
              <a:rPr lang="en-US" altLang="zh-CN" dirty="0"/>
              <a:t>-</a:t>
            </a:r>
            <a:r>
              <a:rPr lang="zh-CN" altLang="en-US" dirty="0"/>
              <a:t>缓存文件</a:t>
            </a:r>
          </a:p>
        </p:txBody>
      </p:sp>
      <p:sp>
        <p:nvSpPr>
          <p:cNvPr id="3" name="内容占位符 2">
            <a:extLst>
              <a:ext uri="{FF2B5EF4-FFF2-40B4-BE49-F238E27FC236}">
                <a16:creationId xmlns:a16="http://schemas.microsoft.com/office/drawing/2014/main" id="{FE2B359E-C238-4145-A069-8773C05C4D67}"/>
              </a:ext>
            </a:extLst>
          </p:cNvPr>
          <p:cNvSpPr>
            <a:spLocks noGrp="1"/>
          </p:cNvSpPr>
          <p:nvPr>
            <p:ph idx="1"/>
          </p:nvPr>
        </p:nvSpPr>
        <p:spPr/>
        <p:txBody>
          <a:bodyPr/>
          <a:lstStyle/>
          <a:p>
            <a:r>
              <a:rPr lang="zh-CN" altLang="en-US" dirty="0"/>
              <a:t>创建缓存文件</a:t>
            </a:r>
          </a:p>
          <a:p>
            <a:pPr lvl="1"/>
            <a:r>
              <a:rPr lang="zh-CN" altLang="en-US" dirty="0"/>
              <a:t>如需将应用专属文件添加到外部存储空间中的缓存，使用 </a:t>
            </a:r>
            <a:r>
              <a:rPr lang="en-US" altLang="zh-CN" dirty="0" err="1"/>
              <a:t>externalCacheDir</a:t>
            </a:r>
            <a:r>
              <a:rPr lang="en-US" altLang="zh-CN" dirty="0"/>
              <a:t> </a:t>
            </a:r>
            <a:r>
              <a:rPr lang="zh-CN" altLang="en-US" dirty="0"/>
              <a:t>的引用：</a:t>
            </a:r>
          </a:p>
          <a:p>
            <a:pPr lvl="2"/>
            <a:r>
              <a:rPr lang="en-US" altLang="zh-CN" dirty="0"/>
              <a:t>File </a:t>
            </a:r>
            <a:r>
              <a:rPr lang="en-US" altLang="zh-CN" dirty="0" err="1"/>
              <a:t>externalCacheFile</a:t>
            </a:r>
            <a:r>
              <a:rPr lang="en-US" altLang="zh-CN" dirty="0"/>
              <a:t> = new File(</a:t>
            </a:r>
            <a:r>
              <a:rPr lang="en-US" altLang="zh-CN" dirty="0" err="1"/>
              <a:t>context.getExternalCacheDir</a:t>
            </a:r>
            <a:r>
              <a:rPr lang="en-US" altLang="zh-CN" dirty="0"/>
              <a:t>(), filename);</a:t>
            </a:r>
          </a:p>
          <a:p>
            <a:r>
              <a:rPr lang="zh-CN" altLang="en-US" dirty="0"/>
              <a:t>移除缓存文件</a:t>
            </a:r>
          </a:p>
          <a:p>
            <a:pPr lvl="1"/>
            <a:r>
              <a:rPr lang="zh-CN" altLang="en-US" dirty="0"/>
              <a:t>如需从外部缓存目录中移除文件，调用该文件的 </a:t>
            </a:r>
            <a:r>
              <a:rPr lang="en-US" altLang="zh-CN" dirty="0"/>
              <a:t>File </a:t>
            </a:r>
            <a:r>
              <a:rPr lang="zh-CN" altLang="en-US" dirty="0"/>
              <a:t>对象的 </a:t>
            </a:r>
            <a:r>
              <a:rPr lang="en-US" altLang="zh-CN" dirty="0"/>
              <a:t>delete() </a:t>
            </a:r>
            <a:r>
              <a:rPr lang="zh-CN" altLang="en-US" dirty="0"/>
              <a:t>方法：</a:t>
            </a:r>
          </a:p>
          <a:p>
            <a:pPr lvl="2"/>
            <a:r>
              <a:rPr lang="en-US" altLang="zh-CN" dirty="0" err="1"/>
              <a:t>externalCacheFile.delete</a:t>
            </a:r>
            <a:r>
              <a:rPr lang="en-US" altLang="zh-CN" dirty="0"/>
              <a:t>();</a:t>
            </a:r>
            <a:endParaRPr lang="zh-CN" altLang="en-US" dirty="0"/>
          </a:p>
        </p:txBody>
      </p:sp>
    </p:spTree>
    <p:extLst>
      <p:ext uri="{BB962C8B-B14F-4D97-AF65-F5344CB8AC3E}">
        <p14:creationId xmlns:p14="http://schemas.microsoft.com/office/powerpoint/2010/main" val="3941736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0551E-E58E-1A5E-C5D5-838F43B08BB9}"/>
              </a:ext>
            </a:extLst>
          </p:cNvPr>
          <p:cNvSpPr>
            <a:spLocks noGrp="1"/>
          </p:cNvSpPr>
          <p:nvPr>
            <p:ph type="title"/>
          </p:nvPr>
        </p:nvSpPr>
        <p:spPr/>
        <p:txBody>
          <a:bodyPr/>
          <a:lstStyle/>
          <a:p>
            <a:r>
              <a:rPr lang="zh-CN" altLang="en-US" dirty="0"/>
              <a:t>外部存储区</a:t>
            </a:r>
            <a:r>
              <a:rPr lang="en-US" altLang="zh-CN" dirty="0"/>
              <a:t>-</a:t>
            </a:r>
            <a:r>
              <a:rPr lang="zh-CN" altLang="en-US" dirty="0"/>
              <a:t>媒体内容</a:t>
            </a:r>
          </a:p>
        </p:txBody>
      </p:sp>
      <p:sp>
        <p:nvSpPr>
          <p:cNvPr id="3" name="内容占位符 2">
            <a:extLst>
              <a:ext uri="{FF2B5EF4-FFF2-40B4-BE49-F238E27FC236}">
                <a16:creationId xmlns:a16="http://schemas.microsoft.com/office/drawing/2014/main" id="{3A13108D-8CF8-3534-D859-EDF184F7802E}"/>
              </a:ext>
            </a:extLst>
          </p:cNvPr>
          <p:cNvSpPr>
            <a:spLocks noGrp="1"/>
          </p:cNvSpPr>
          <p:nvPr>
            <p:ph idx="1"/>
          </p:nvPr>
        </p:nvSpPr>
        <p:spPr/>
        <p:txBody>
          <a:bodyPr/>
          <a:lstStyle/>
          <a:p>
            <a:r>
              <a:rPr lang="zh-CN" altLang="en-US" sz="2400" dirty="0"/>
              <a:t>如果应用支持使用仅在应用内对用户有价值的媒体文件，最好将这些文件存储在外部存储空间中的应用专属目录中</a:t>
            </a:r>
            <a:endParaRPr lang="en-US" altLang="zh-CN" sz="2400" dirty="0"/>
          </a:p>
          <a:p>
            <a:r>
              <a:rPr lang="zh-CN" altLang="en-US" sz="2400" dirty="0"/>
              <a:t>务必使用 </a:t>
            </a:r>
            <a:r>
              <a:rPr lang="en-US" altLang="zh-CN" sz="2400" dirty="0"/>
              <a:t>DIRECTORY_MUSIC</a:t>
            </a:r>
            <a:r>
              <a:rPr lang="zh-CN" altLang="en-US" sz="2400" dirty="0"/>
              <a:t>、</a:t>
            </a:r>
            <a:r>
              <a:rPr lang="en-US" altLang="zh-CN" sz="2400" dirty="0"/>
              <a:t>DIRECTORY_PICTURES</a:t>
            </a:r>
            <a:r>
              <a:rPr lang="zh-CN" altLang="en-US" sz="2400" dirty="0"/>
              <a:t>、 </a:t>
            </a:r>
            <a:r>
              <a:rPr lang="en-US" altLang="zh-CN" sz="2400" dirty="0"/>
              <a:t>DIRECTORY_RINGTONES </a:t>
            </a:r>
            <a:r>
              <a:rPr lang="zh-CN" altLang="en-US" sz="2400" dirty="0"/>
              <a:t>等 </a:t>
            </a:r>
            <a:r>
              <a:rPr lang="en-US" altLang="zh-CN" sz="2400" dirty="0"/>
              <a:t>API </a:t>
            </a:r>
            <a:r>
              <a:rPr lang="zh-CN" altLang="en-US" sz="2400" dirty="0"/>
              <a:t>常量提供的目录名称。这些目录名称可确保系统正确处理文件。如果没有适合的预定义子目录名称，可以改为将 </a:t>
            </a:r>
            <a:r>
              <a:rPr lang="en-US" altLang="zh-CN" sz="2400" dirty="0"/>
              <a:t>null </a:t>
            </a:r>
            <a:r>
              <a:rPr lang="zh-CN" altLang="en-US" sz="2400" dirty="0"/>
              <a:t>传递到 </a:t>
            </a:r>
            <a:r>
              <a:rPr lang="en-US" altLang="zh-CN" sz="2400" dirty="0" err="1"/>
              <a:t>getExternalFilesDir</a:t>
            </a:r>
            <a:r>
              <a:rPr lang="en-US" altLang="zh-CN" sz="2400" dirty="0"/>
              <a:t>()</a:t>
            </a:r>
            <a:r>
              <a:rPr lang="zh-CN" altLang="en-US" sz="2400" dirty="0"/>
              <a:t>。这将返回外部存储空间中的应用专属根目录。</a:t>
            </a:r>
          </a:p>
        </p:txBody>
      </p:sp>
      <p:pic>
        <p:nvPicPr>
          <p:cNvPr id="5" name="图片 4">
            <a:extLst>
              <a:ext uri="{FF2B5EF4-FFF2-40B4-BE49-F238E27FC236}">
                <a16:creationId xmlns:a16="http://schemas.microsoft.com/office/drawing/2014/main" id="{C85B44E0-CFE3-FE1D-9A66-F82387B51D1B}"/>
              </a:ext>
            </a:extLst>
          </p:cNvPr>
          <p:cNvPicPr>
            <a:picLocks noChangeAspect="1"/>
          </p:cNvPicPr>
          <p:nvPr/>
        </p:nvPicPr>
        <p:blipFill>
          <a:blip r:embed="rId2"/>
          <a:stretch>
            <a:fillRect/>
          </a:stretch>
        </p:blipFill>
        <p:spPr>
          <a:xfrm>
            <a:off x="1020726" y="3953695"/>
            <a:ext cx="7112055" cy="2629667"/>
          </a:xfrm>
          <a:prstGeom prst="rect">
            <a:avLst/>
          </a:prstGeom>
        </p:spPr>
      </p:pic>
    </p:spTree>
    <p:extLst>
      <p:ext uri="{BB962C8B-B14F-4D97-AF65-F5344CB8AC3E}">
        <p14:creationId xmlns:p14="http://schemas.microsoft.com/office/powerpoint/2010/main" val="41634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A7FDD-A286-46A3-8406-7F2AE0A75A47}"/>
              </a:ext>
            </a:extLst>
          </p:cNvPr>
          <p:cNvSpPr>
            <a:spLocks noGrp="1"/>
          </p:cNvSpPr>
          <p:nvPr>
            <p:ph type="title"/>
          </p:nvPr>
        </p:nvSpPr>
        <p:spPr/>
        <p:txBody>
          <a:bodyPr/>
          <a:lstStyle/>
          <a:p>
            <a:r>
              <a:rPr lang="zh-CN" altLang="en-US" dirty="0"/>
              <a:t>数据存储方式</a:t>
            </a:r>
            <a:br>
              <a:rPr lang="zh-CN" altLang="en-US" dirty="0"/>
            </a:br>
            <a:endParaRPr lang="zh-CN" altLang="en-US" dirty="0"/>
          </a:p>
        </p:txBody>
      </p:sp>
      <p:sp>
        <p:nvSpPr>
          <p:cNvPr id="4" name="圆角矩形 31">
            <a:extLst>
              <a:ext uri="{FF2B5EF4-FFF2-40B4-BE49-F238E27FC236}">
                <a16:creationId xmlns:a16="http://schemas.microsoft.com/office/drawing/2014/main" id="{2CF45046-3B52-41DD-4F27-6B8265870DB7}"/>
              </a:ext>
            </a:extLst>
          </p:cNvPr>
          <p:cNvSpPr/>
          <p:nvPr/>
        </p:nvSpPr>
        <p:spPr>
          <a:xfrm>
            <a:off x="457200" y="3465661"/>
            <a:ext cx="2173288" cy="40798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数据存储方式</a:t>
            </a:r>
          </a:p>
        </p:txBody>
      </p:sp>
      <p:grpSp>
        <p:nvGrpSpPr>
          <p:cNvPr id="5" name="组合 4">
            <a:extLst>
              <a:ext uri="{FF2B5EF4-FFF2-40B4-BE49-F238E27FC236}">
                <a16:creationId xmlns:a16="http://schemas.microsoft.com/office/drawing/2014/main" id="{05A43569-6977-544D-5020-A6BC6BA971FB}"/>
              </a:ext>
            </a:extLst>
          </p:cNvPr>
          <p:cNvGrpSpPr/>
          <p:nvPr/>
        </p:nvGrpSpPr>
        <p:grpSpPr>
          <a:xfrm>
            <a:off x="2627784" y="1260624"/>
            <a:ext cx="797719" cy="4978400"/>
            <a:chOff x="2689225" y="956792"/>
            <a:chExt cx="1036638" cy="4978400"/>
          </a:xfrm>
        </p:grpSpPr>
        <p:cxnSp>
          <p:nvCxnSpPr>
            <p:cNvPr id="6" name="直接连接符 9">
              <a:extLst>
                <a:ext uri="{FF2B5EF4-FFF2-40B4-BE49-F238E27FC236}">
                  <a16:creationId xmlns:a16="http://schemas.microsoft.com/office/drawing/2014/main" id="{5E2628A5-D590-9C87-0446-A8575D430066}"/>
                </a:ext>
              </a:extLst>
            </p:cNvPr>
            <p:cNvCxnSpPr>
              <a:cxnSpLocks noChangeShapeType="1"/>
            </p:cNvCxnSpPr>
            <p:nvPr/>
          </p:nvCxnSpPr>
          <p:spPr bwMode="auto">
            <a:xfrm>
              <a:off x="3216275" y="956792"/>
              <a:ext cx="23813" cy="497840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11">
              <a:extLst>
                <a:ext uri="{FF2B5EF4-FFF2-40B4-BE49-F238E27FC236}">
                  <a16:creationId xmlns:a16="http://schemas.microsoft.com/office/drawing/2014/main" id="{E912605E-363E-0727-DCB2-7B851498D27C}"/>
                </a:ext>
              </a:extLst>
            </p:cNvPr>
            <p:cNvCxnSpPr>
              <a:cxnSpLocks noChangeShapeType="1"/>
            </p:cNvCxnSpPr>
            <p:nvPr/>
          </p:nvCxnSpPr>
          <p:spPr bwMode="auto">
            <a:xfrm>
              <a:off x="2689225" y="3363442"/>
              <a:ext cx="527050"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54">
              <a:extLst>
                <a:ext uri="{FF2B5EF4-FFF2-40B4-BE49-F238E27FC236}">
                  <a16:creationId xmlns:a16="http://schemas.microsoft.com/office/drawing/2014/main" id="{84FFF4E8-6571-78EF-6153-838F4F41F066}"/>
                </a:ext>
              </a:extLst>
            </p:cNvPr>
            <p:cNvCxnSpPr>
              <a:cxnSpLocks noChangeShapeType="1"/>
            </p:cNvCxnSpPr>
            <p:nvPr/>
          </p:nvCxnSpPr>
          <p:spPr bwMode="auto">
            <a:xfrm flipV="1">
              <a:off x="3233738" y="2122017"/>
              <a:ext cx="477837"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57">
              <a:extLst>
                <a:ext uri="{FF2B5EF4-FFF2-40B4-BE49-F238E27FC236}">
                  <a16:creationId xmlns:a16="http://schemas.microsoft.com/office/drawing/2014/main" id="{E65F7B8F-04E9-6F59-D804-C3705615C11B}"/>
                </a:ext>
              </a:extLst>
            </p:cNvPr>
            <p:cNvCxnSpPr>
              <a:cxnSpLocks noChangeShapeType="1"/>
            </p:cNvCxnSpPr>
            <p:nvPr/>
          </p:nvCxnSpPr>
          <p:spPr bwMode="auto">
            <a:xfrm flipV="1">
              <a:off x="3206750" y="959967"/>
              <a:ext cx="477838"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58">
              <a:extLst>
                <a:ext uri="{FF2B5EF4-FFF2-40B4-BE49-F238E27FC236}">
                  <a16:creationId xmlns:a16="http://schemas.microsoft.com/office/drawing/2014/main" id="{D56A0316-F756-5010-12E2-935DFAF385CC}"/>
                </a:ext>
              </a:extLst>
            </p:cNvPr>
            <p:cNvCxnSpPr>
              <a:cxnSpLocks noChangeShapeType="1"/>
            </p:cNvCxnSpPr>
            <p:nvPr/>
          </p:nvCxnSpPr>
          <p:spPr bwMode="auto">
            <a:xfrm flipV="1">
              <a:off x="3246438" y="3366617"/>
              <a:ext cx="477837"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59">
              <a:extLst>
                <a:ext uri="{FF2B5EF4-FFF2-40B4-BE49-F238E27FC236}">
                  <a16:creationId xmlns:a16="http://schemas.microsoft.com/office/drawing/2014/main" id="{4532CF94-8042-E9D8-7CA4-37BD97677843}"/>
                </a:ext>
              </a:extLst>
            </p:cNvPr>
            <p:cNvCxnSpPr>
              <a:cxnSpLocks noChangeShapeType="1"/>
            </p:cNvCxnSpPr>
            <p:nvPr/>
          </p:nvCxnSpPr>
          <p:spPr bwMode="auto">
            <a:xfrm flipV="1">
              <a:off x="3227388" y="5935192"/>
              <a:ext cx="476250"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60">
              <a:extLst>
                <a:ext uri="{FF2B5EF4-FFF2-40B4-BE49-F238E27FC236}">
                  <a16:creationId xmlns:a16="http://schemas.microsoft.com/office/drawing/2014/main" id="{C121168B-9F08-3724-F874-8AFBF726C243}"/>
                </a:ext>
              </a:extLst>
            </p:cNvPr>
            <p:cNvCxnSpPr>
              <a:cxnSpLocks noChangeShapeType="1"/>
            </p:cNvCxnSpPr>
            <p:nvPr/>
          </p:nvCxnSpPr>
          <p:spPr bwMode="auto">
            <a:xfrm flipV="1">
              <a:off x="3248025" y="4630267"/>
              <a:ext cx="477838" cy="0"/>
            </a:xfrm>
            <a:prstGeom prst="line">
              <a:avLst/>
            </a:prstGeom>
            <a:noFill/>
            <a:ln w="28575" algn="ctr">
              <a:solidFill>
                <a:srgbClr val="006BA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圆角矩形 41">
            <a:extLst>
              <a:ext uri="{FF2B5EF4-FFF2-40B4-BE49-F238E27FC236}">
                <a16:creationId xmlns:a16="http://schemas.microsoft.com/office/drawing/2014/main" id="{A85768B7-D485-556A-2B50-F89BBB6C7E3E}"/>
              </a:ext>
            </a:extLst>
          </p:cNvPr>
          <p:cNvSpPr/>
          <p:nvPr/>
        </p:nvSpPr>
        <p:spPr>
          <a:xfrm>
            <a:off x="3424280" y="1059487"/>
            <a:ext cx="201972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文件存储</a:t>
            </a:r>
          </a:p>
        </p:txBody>
      </p:sp>
      <p:sp>
        <p:nvSpPr>
          <p:cNvPr id="14" name="圆角矩形 42">
            <a:extLst>
              <a:ext uri="{FF2B5EF4-FFF2-40B4-BE49-F238E27FC236}">
                <a16:creationId xmlns:a16="http://schemas.microsoft.com/office/drawing/2014/main" id="{572033E5-AE78-CD7A-91B8-C7F69A28BF65}"/>
              </a:ext>
            </a:extLst>
          </p:cNvPr>
          <p:cNvSpPr/>
          <p:nvPr/>
        </p:nvSpPr>
        <p:spPr>
          <a:xfrm>
            <a:off x="3440660" y="2241381"/>
            <a:ext cx="200334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SharedPreferences</a:t>
            </a:r>
            <a:endParaRPr lang="zh-CN" altLang="en-US" b="1" dirty="0">
              <a:solidFill>
                <a:schemeClr val="bg1"/>
              </a:solidFill>
              <a:ea typeface="宋体" pitchFamily="2" charset="-122"/>
            </a:endParaRPr>
          </a:p>
        </p:txBody>
      </p:sp>
      <p:sp>
        <p:nvSpPr>
          <p:cNvPr id="15" name="圆角矩形 43">
            <a:extLst>
              <a:ext uri="{FF2B5EF4-FFF2-40B4-BE49-F238E27FC236}">
                <a16:creationId xmlns:a16="http://schemas.microsoft.com/office/drawing/2014/main" id="{7ADEB665-0D19-8218-A608-5F484BF9FC30}"/>
              </a:ext>
            </a:extLst>
          </p:cNvPr>
          <p:cNvSpPr/>
          <p:nvPr/>
        </p:nvSpPr>
        <p:spPr>
          <a:xfrm>
            <a:off x="3463529" y="3485187"/>
            <a:ext cx="198048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SQLite</a:t>
            </a:r>
            <a:r>
              <a:rPr lang="zh-CN" altLang="en-US" b="1" dirty="0">
                <a:solidFill>
                  <a:schemeClr val="bg1"/>
                </a:solidFill>
                <a:ea typeface="宋体" pitchFamily="2" charset="-122"/>
              </a:rPr>
              <a:t>数据库</a:t>
            </a:r>
          </a:p>
        </p:txBody>
      </p:sp>
      <p:sp>
        <p:nvSpPr>
          <p:cNvPr id="16" name="圆角矩形 44">
            <a:extLst>
              <a:ext uri="{FF2B5EF4-FFF2-40B4-BE49-F238E27FC236}">
                <a16:creationId xmlns:a16="http://schemas.microsoft.com/office/drawing/2014/main" id="{15DF026F-D548-77A8-6381-30597909A93B}"/>
              </a:ext>
            </a:extLst>
          </p:cNvPr>
          <p:cNvSpPr/>
          <p:nvPr/>
        </p:nvSpPr>
        <p:spPr>
          <a:xfrm>
            <a:off x="3477593" y="4749631"/>
            <a:ext cx="1966415"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en-US" altLang="zh-CN" b="1" dirty="0">
                <a:solidFill>
                  <a:schemeClr val="bg1"/>
                </a:solidFill>
                <a:ea typeface="宋体" pitchFamily="2" charset="-122"/>
              </a:rPr>
              <a:t>ContentProvider</a:t>
            </a:r>
            <a:endParaRPr lang="zh-CN" altLang="en-US" b="1" dirty="0">
              <a:solidFill>
                <a:schemeClr val="bg1"/>
              </a:solidFill>
              <a:ea typeface="宋体" pitchFamily="2" charset="-122"/>
            </a:endParaRPr>
          </a:p>
        </p:txBody>
      </p:sp>
      <p:sp>
        <p:nvSpPr>
          <p:cNvPr id="17" name="圆角矩形 45">
            <a:extLst>
              <a:ext uri="{FF2B5EF4-FFF2-40B4-BE49-F238E27FC236}">
                <a16:creationId xmlns:a16="http://schemas.microsoft.com/office/drawing/2014/main" id="{6B1BC2B5-EC42-A086-9368-0849FEBD9A7D}"/>
              </a:ext>
            </a:extLst>
          </p:cNvPr>
          <p:cNvSpPr/>
          <p:nvPr/>
        </p:nvSpPr>
        <p:spPr>
          <a:xfrm>
            <a:off x="3463528" y="6034712"/>
            <a:ext cx="198047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r>
              <a:rPr lang="zh-CN" altLang="en-US" b="1" dirty="0">
                <a:solidFill>
                  <a:schemeClr val="bg1"/>
                </a:solidFill>
                <a:ea typeface="宋体" pitchFamily="2" charset="-122"/>
              </a:rPr>
              <a:t>网络存储</a:t>
            </a:r>
          </a:p>
        </p:txBody>
      </p:sp>
      <p:cxnSp>
        <p:nvCxnSpPr>
          <p:cNvPr id="18" name="直接箭头连接符 17">
            <a:extLst>
              <a:ext uri="{FF2B5EF4-FFF2-40B4-BE49-F238E27FC236}">
                <a16:creationId xmlns:a16="http://schemas.microsoft.com/office/drawing/2014/main" id="{FC7A9B3D-D12F-F4EB-D44F-3E52D6054299}"/>
              </a:ext>
            </a:extLst>
          </p:cNvPr>
          <p:cNvCxnSpPr/>
          <p:nvPr/>
        </p:nvCxnSpPr>
        <p:spPr bwMode="auto">
          <a:xfrm>
            <a:off x="5580112" y="1260624"/>
            <a:ext cx="432222" cy="3175"/>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48">
            <a:extLst>
              <a:ext uri="{FF2B5EF4-FFF2-40B4-BE49-F238E27FC236}">
                <a16:creationId xmlns:a16="http://schemas.microsoft.com/office/drawing/2014/main" id="{2EFE4E20-1A72-F100-68A5-B69DF0A43F38}"/>
              </a:ext>
            </a:extLst>
          </p:cNvPr>
          <p:cNvSpPr/>
          <p:nvPr/>
        </p:nvSpPr>
        <p:spPr bwMode="auto">
          <a:xfrm>
            <a:off x="6144096" y="914986"/>
            <a:ext cx="2322513"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a:t>
            </a:r>
            <a:r>
              <a:rPr lang="en-US" altLang="zh-CN" sz="1200" b="1" dirty="0">
                <a:solidFill>
                  <a:schemeClr val="bg1"/>
                </a:solidFill>
                <a:ea typeface="宋体" pitchFamily="2" charset="-122"/>
              </a:rPr>
              <a:t>openFileInput()</a:t>
            </a:r>
            <a:r>
              <a:rPr lang="zh-CN" altLang="en-US" sz="1200" b="1" dirty="0">
                <a:solidFill>
                  <a:schemeClr val="bg1"/>
                </a:solidFill>
                <a:ea typeface="宋体" pitchFamily="2" charset="-122"/>
              </a:rPr>
              <a:t>和</a:t>
            </a:r>
            <a:r>
              <a:rPr lang="en-US" altLang="zh-CN" sz="1200" b="1" dirty="0">
                <a:solidFill>
                  <a:schemeClr val="bg1"/>
                </a:solidFill>
                <a:ea typeface="宋体" pitchFamily="2" charset="-122"/>
              </a:rPr>
              <a:t>openFileOutput()</a:t>
            </a:r>
            <a:r>
              <a:rPr lang="zh-CN" altLang="en-US" sz="1200" b="1" dirty="0">
                <a:solidFill>
                  <a:schemeClr val="bg1"/>
                </a:solidFill>
                <a:ea typeface="宋体" pitchFamily="2" charset="-122"/>
              </a:rPr>
              <a:t>读取设备上的文件。</a:t>
            </a:r>
          </a:p>
        </p:txBody>
      </p:sp>
      <p:cxnSp>
        <p:nvCxnSpPr>
          <p:cNvPr id="20" name="直接箭头连接符 19">
            <a:extLst>
              <a:ext uri="{FF2B5EF4-FFF2-40B4-BE49-F238E27FC236}">
                <a16:creationId xmlns:a16="http://schemas.microsoft.com/office/drawing/2014/main" id="{527EFB06-AC79-DFDB-4C8B-D911C707A6C6}"/>
              </a:ext>
            </a:extLst>
          </p:cNvPr>
          <p:cNvCxnSpPr/>
          <p:nvPr/>
        </p:nvCxnSpPr>
        <p:spPr bwMode="auto">
          <a:xfrm>
            <a:off x="5580112" y="2425849"/>
            <a:ext cx="451272" cy="158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51">
            <a:extLst>
              <a:ext uri="{FF2B5EF4-FFF2-40B4-BE49-F238E27FC236}">
                <a16:creationId xmlns:a16="http://schemas.microsoft.com/office/drawing/2014/main" id="{CA61B95A-10A5-A208-6D13-BD6E0AC96441}"/>
              </a:ext>
            </a:extLst>
          </p:cNvPr>
          <p:cNvSpPr/>
          <p:nvPr/>
        </p:nvSpPr>
        <p:spPr bwMode="auto">
          <a:xfrm>
            <a:off x="6163147" y="2180779"/>
            <a:ext cx="2303462" cy="51077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特点：以</a:t>
            </a:r>
            <a:r>
              <a:rPr lang="en-US" altLang="zh-CN" sz="1200" b="1" dirty="0">
                <a:solidFill>
                  <a:schemeClr val="bg1"/>
                </a:solidFill>
                <a:ea typeface="宋体" pitchFamily="2" charset="-122"/>
              </a:rPr>
              <a:t>XML</a:t>
            </a:r>
            <a:r>
              <a:rPr lang="zh-CN" altLang="en-US" sz="1200" b="1" dirty="0">
                <a:solidFill>
                  <a:schemeClr val="bg1"/>
                </a:solidFill>
                <a:ea typeface="宋体" pitchFamily="2" charset="-122"/>
              </a:rPr>
              <a:t>格式将数据存储到设备。</a:t>
            </a:r>
          </a:p>
        </p:txBody>
      </p:sp>
      <p:sp>
        <p:nvSpPr>
          <p:cNvPr id="22" name="圆角矩形 54">
            <a:extLst>
              <a:ext uri="{FF2B5EF4-FFF2-40B4-BE49-F238E27FC236}">
                <a16:creationId xmlns:a16="http://schemas.microsoft.com/office/drawing/2014/main" id="{9C129FB3-53F6-498B-86B8-5F1518C545E3}"/>
              </a:ext>
            </a:extLst>
          </p:cNvPr>
          <p:cNvSpPr/>
          <p:nvPr/>
        </p:nvSpPr>
        <p:spPr bwMode="auto">
          <a:xfrm>
            <a:off x="6161559" y="3446808"/>
            <a:ext cx="2305050" cy="510777"/>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特点：运算速度快，占用资源少，还支持基本</a:t>
            </a:r>
            <a:r>
              <a:rPr lang="en-US" altLang="zh-CN" sz="1200" b="1" dirty="0">
                <a:solidFill>
                  <a:schemeClr val="bg1"/>
                </a:solidFill>
                <a:ea typeface="宋体" pitchFamily="2" charset="-122"/>
              </a:rPr>
              <a:t>SQL</a:t>
            </a:r>
            <a:r>
              <a:rPr lang="zh-CN" altLang="en-US" sz="1200" b="1" dirty="0">
                <a:solidFill>
                  <a:schemeClr val="bg1"/>
                </a:solidFill>
                <a:ea typeface="宋体" pitchFamily="2" charset="-122"/>
              </a:rPr>
              <a:t>语法。</a:t>
            </a:r>
          </a:p>
        </p:txBody>
      </p:sp>
      <p:sp>
        <p:nvSpPr>
          <p:cNvPr id="23" name="圆角矩形 57">
            <a:extLst>
              <a:ext uri="{FF2B5EF4-FFF2-40B4-BE49-F238E27FC236}">
                <a16:creationId xmlns:a16="http://schemas.microsoft.com/office/drawing/2014/main" id="{3FC9321B-E745-FC86-B46B-24C0E7F93950}"/>
              </a:ext>
            </a:extLst>
          </p:cNvPr>
          <p:cNvSpPr/>
          <p:nvPr/>
        </p:nvSpPr>
        <p:spPr bwMode="auto">
          <a:xfrm>
            <a:off x="6163147" y="4601162"/>
            <a:ext cx="2303462"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特点：应用程序之间的数据交换，可以将自己的数据共享给其他应用程序使用。</a:t>
            </a:r>
          </a:p>
        </p:txBody>
      </p:sp>
      <p:sp>
        <p:nvSpPr>
          <p:cNvPr id="24" name="圆角矩形 60">
            <a:extLst>
              <a:ext uri="{FF2B5EF4-FFF2-40B4-BE49-F238E27FC236}">
                <a16:creationId xmlns:a16="http://schemas.microsoft.com/office/drawing/2014/main" id="{600F9496-B5DA-5113-CA0C-2702FB4371F8}"/>
              </a:ext>
            </a:extLst>
          </p:cNvPr>
          <p:cNvSpPr/>
          <p:nvPr/>
        </p:nvSpPr>
        <p:spPr bwMode="auto">
          <a:xfrm>
            <a:off x="6163147" y="6003480"/>
            <a:ext cx="2303462" cy="510778"/>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r>
              <a:rPr lang="zh-CN" altLang="en-US" sz="1200" b="1" dirty="0">
                <a:solidFill>
                  <a:schemeClr val="bg1"/>
                </a:solidFill>
                <a:ea typeface="宋体" pitchFamily="2" charset="-122"/>
              </a:rPr>
              <a:t>特点：通过网络提供的存储空间来存储</a:t>
            </a:r>
            <a:r>
              <a:rPr lang="en-US" altLang="zh-CN" sz="1200" b="1" dirty="0">
                <a:solidFill>
                  <a:schemeClr val="bg1"/>
                </a:solidFill>
                <a:ea typeface="宋体" pitchFamily="2" charset="-122"/>
              </a:rPr>
              <a:t>/</a:t>
            </a:r>
            <a:r>
              <a:rPr lang="zh-CN" altLang="en-US" sz="1200" b="1" dirty="0">
                <a:solidFill>
                  <a:schemeClr val="bg1"/>
                </a:solidFill>
                <a:ea typeface="宋体" pitchFamily="2" charset="-122"/>
              </a:rPr>
              <a:t>获取数据信息。</a:t>
            </a:r>
          </a:p>
        </p:txBody>
      </p:sp>
      <p:cxnSp>
        <p:nvCxnSpPr>
          <p:cNvPr id="26" name="直接箭头连接符 25">
            <a:extLst>
              <a:ext uri="{FF2B5EF4-FFF2-40B4-BE49-F238E27FC236}">
                <a16:creationId xmlns:a16="http://schemas.microsoft.com/office/drawing/2014/main" id="{2CF1B781-80D7-1E18-2B11-A6271B27AD62}"/>
              </a:ext>
            </a:extLst>
          </p:cNvPr>
          <p:cNvCxnSpPr/>
          <p:nvPr/>
        </p:nvCxnSpPr>
        <p:spPr bwMode="auto">
          <a:xfrm>
            <a:off x="5561062" y="3702196"/>
            <a:ext cx="451272" cy="158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07762A75-B24C-ED51-A4F5-D25742554020}"/>
              </a:ext>
            </a:extLst>
          </p:cNvPr>
          <p:cNvCxnSpPr/>
          <p:nvPr/>
        </p:nvCxnSpPr>
        <p:spPr bwMode="auto">
          <a:xfrm>
            <a:off x="5580112" y="4966316"/>
            <a:ext cx="451272" cy="158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a:extLst>
              <a:ext uri="{FF2B5EF4-FFF2-40B4-BE49-F238E27FC236}">
                <a16:creationId xmlns:a16="http://schemas.microsoft.com/office/drawing/2014/main" id="{01F9EA0A-64BF-36BA-4AB5-9B387AD58437}"/>
              </a:ext>
            </a:extLst>
          </p:cNvPr>
          <p:cNvCxnSpPr/>
          <p:nvPr/>
        </p:nvCxnSpPr>
        <p:spPr bwMode="auto">
          <a:xfrm>
            <a:off x="5570587" y="6257282"/>
            <a:ext cx="451272" cy="158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8876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par>
                                <p:cTn id="47" presetID="22" presetClass="entr" presetSubtype="8"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par>
                                <p:cTn id="53" presetID="22" presetClass="entr" presetSubtype="8"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14" grpId="0" animBg="1"/>
      <p:bldP spid="15" grpId="0" animBg="1"/>
      <p:bldP spid="16" grpId="0" animBg="1"/>
      <p:bldP spid="17" grpId="0" animBg="1"/>
      <p:bldP spid="19" grpId="0" animBg="1"/>
      <p:bldP spid="21" grpId="0" animBg="1"/>
      <p:bldP spid="22" grpId="0" animBg="1"/>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DC147-F82F-008F-0014-7AC6ED33A41F}"/>
              </a:ext>
            </a:extLst>
          </p:cNvPr>
          <p:cNvSpPr>
            <a:spLocks noGrp="1"/>
          </p:cNvSpPr>
          <p:nvPr>
            <p:ph type="title"/>
          </p:nvPr>
        </p:nvSpPr>
        <p:spPr/>
        <p:txBody>
          <a:bodyPr/>
          <a:lstStyle/>
          <a:p>
            <a:r>
              <a:rPr lang="zh-CN" altLang="en-US" dirty="0"/>
              <a:t>外部存储区</a:t>
            </a:r>
            <a:r>
              <a:rPr lang="en-US" altLang="zh-CN" dirty="0"/>
              <a:t>-</a:t>
            </a:r>
            <a:r>
              <a:rPr lang="zh-CN" altLang="en-US" dirty="0"/>
              <a:t>查询剩余空间</a:t>
            </a:r>
          </a:p>
        </p:txBody>
      </p:sp>
      <p:sp>
        <p:nvSpPr>
          <p:cNvPr id="3" name="内容占位符 2">
            <a:extLst>
              <a:ext uri="{FF2B5EF4-FFF2-40B4-BE49-F238E27FC236}">
                <a16:creationId xmlns:a16="http://schemas.microsoft.com/office/drawing/2014/main" id="{63C96C14-7F47-C217-3323-5C839D239B66}"/>
              </a:ext>
            </a:extLst>
          </p:cNvPr>
          <p:cNvSpPr>
            <a:spLocks noGrp="1"/>
          </p:cNvSpPr>
          <p:nvPr>
            <p:ph idx="1"/>
          </p:nvPr>
        </p:nvSpPr>
        <p:spPr/>
        <p:txBody>
          <a:bodyPr/>
          <a:lstStyle/>
          <a:p>
            <a:r>
              <a:rPr lang="zh-CN" altLang="en-US" sz="2000" dirty="0"/>
              <a:t>许多用户的设备上没有太多可用的存储空间。如果需要事先知道要存储的数据量，可以通过调用 </a:t>
            </a:r>
            <a:r>
              <a:rPr lang="en-US" altLang="zh-CN" sz="2000" dirty="0" err="1"/>
              <a:t>getAllocatableBytes</a:t>
            </a:r>
            <a:r>
              <a:rPr lang="en-US" altLang="zh-CN" sz="2000" dirty="0"/>
              <a:t>() </a:t>
            </a:r>
            <a:r>
              <a:rPr lang="zh-CN" altLang="en-US" sz="2000" dirty="0"/>
              <a:t>查出设备可以为应用提供多少空间。</a:t>
            </a:r>
            <a:r>
              <a:rPr lang="en-US" altLang="zh-CN" sz="2000" dirty="0" err="1"/>
              <a:t>getAllocatableBytes</a:t>
            </a:r>
            <a:r>
              <a:rPr lang="en-US" altLang="zh-CN" sz="2000" dirty="0"/>
              <a:t>() </a:t>
            </a:r>
            <a:r>
              <a:rPr lang="zh-CN" altLang="en-US" sz="2000" dirty="0"/>
              <a:t>的返回值可能大于设备上的当前可用空间量。这是因为系统已识别出可以从其他应用的缓存目录中移除的文件。如果有足够的空间保存应用数据，则调用 </a:t>
            </a:r>
            <a:r>
              <a:rPr lang="en-US" altLang="zh-CN" sz="2000" dirty="0" err="1"/>
              <a:t>allocateBytes</a:t>
            </a:r>
            <a:r>
              <a:rPr lang="en-US" altLang="zh-CN" sz="2000" dirty="0"/>
              <a:t>()</a:t>
            </a:r>
            <a:r>
              <a:rPr lang="zh-CN" altLang="en-US" sz="2000" dirty="0"/>
              <a:t>。</a:t>
            </a:r>
          </a:p>
        </p:txBody>
      </p:sp>
      <p:pic>
        <p:nvPicPr>
          <p:cNvPr id="5" name="图片 4">
            <a:extLst>
              <a:ext uri="{FF2B5EF4-FFF2-40B4-BE49-F238E27FC236}">
                <a16:creationId xmlns:a16="http://schemas.microsoft.com/office/drawing/2014/main" id="{9E797C97-7B0E-A4FA-9163-8E27A8DBE328}"/>
              </a:ext>
            </a:extLst>
          </p:cNvPr>
          <p:cNvPicPr>
            <a:picLocks noChangeAspect="1"/>
          </p:cNvPicPr>
          <p:nvPr/>
        </p:nvPicPr>
        <p:blipFill>
          <a:blip r:embed="rId2"/>
          <a:stretch>
            <a:fillRect/>
          </a:stretch>
        </p:blipFill>
        <p:spPr>
          <a:xfrm>
            <a:off x="1020726" y="2921005"/>
            <a:ext cx="9710936" cy="3838405"/>
          </a:xfrm>
          <a:prstGeom prst="rect">
            <a:avLst/>
          </a:prstGeom>
        </p:spPr>
      </p:pic>
    </p:spTree>
    <p:extLst>
      <p:ext uri="{BB962C8B-B14F-4D97-AF65-F5344CB8AC3E}">
        <p14:creationId xmlns:p14="http://schemas.microsoft.com/office/powerpoint/2010/main" val="59918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B832A-BD15-437D-9917-6F88941C83F8}"/>
              </a:ext>
            </a:extLst>
          </p:cNvPr>
          <p:cNvSpPr>
            <a:spLocks noGrp="1"/>
          </p:cNvSpPr>
          <p:nvPr>
            <p:ph type="title"/>
          </p:nvPr>
        </p:nvSpPr>
        <p:spPr/>
        <p:txBody>
          <a:bodyPr/>
          <a:lstStyle/>
          <a:p>
            <a:r>
              <a:rPr lang="zh-CN" altLang="en-US" dirty="0"/>
              <a:t>共享偏好设置</a:t>
            </a:r>
          </a:p>
        </p:txBody>
      </p:sp>
      <p:sp>
        <p:nvSpPr>
          <p:cNvPr id="3" name="内容占位符 2">
            <a:extLst>
              <a:ext uri="{FF2B5EF4-FFF2-40B4-BE49-F238E27FC236}">
                <a16:creationId xmlns:a16="http://schemas.microsoft.com/office/drawing/2014/main" id="{0D301595-AD79-404B-BC31-3A0E4393AC2A}"/>
              </a:ext>
            </a:extLst>
          </p:cNvPr>
          <p:cNvSpPr>
            <a:spLocks noGrp="1"/>
          </p:cNvSpPr>
          <p:nvPr>
            <p:ph idx="1"/>
          </p:nvPr>
        </p:nvSpPr>
        <p:spPr/>
        <p:txBody>
          <a:bodyPr/>
          <a:lstStyle/>
          <a:p>
            <a:r>
              <a:rPr lang="zh-CN" altLang="en-US" dirty="0"/>
              <a:t>获取</a:t>
            </a:r>
            <a:r>
              <a:rPr lang="en-US" altLang="zh-CN" dirty="0"/>
              <a:t>Shared Preferences</a:t>
            </a:r>
            <a:r>
              <a:rPr lang="zh-CN" altLang="en-US" dirty="0"/>
              <a:t>的</a:t>
            </a:r>
            <a:r>
              <a:rPr lang="en-US" altLang="zh-CN" dirty="0"/>
              <a:t>handle</a:t>
            </a:r>
          </a:p>
          <a:p>
            <a:r>
              <a:rPr lang="zh-CN" altLang="en-US" dirty="0"/>
              <a:t>写入</a:t>
            </a:r>
            <a:r>
              <a:rPr lang="en-US" altLang="zh-CN" dirty="0"/>
              <a:t>Shared Preferences</a:t>
            </a:r>
          </a:p>
          <a:p>
            <a:pPr lvl="1"/>
            <a:r>
              <a:rPr lang="zh-CN" altLang="en-US" dirty="0"/>
              <a:t>调用 </a:t>
            </a:r>
            <a:r>
              <a:rPr lang="en-US" altLang="zh-CN" dirty="0"/>
              <a:t>edit() </a:t>
            </a:r>
            <a:r>
              <a:rPr lang="zh-CN" altLang="en-US" dirty="0"/>
              <a:t>以获取 </a:t>
            </a:r>
            <a:r>
              <a:rPr lang="en-US" altLang="zh-CN" dirty="0" err="1"/>
              <a:t>SharedPreferences.Editor</a:t>
            </a:r>
            <a:r>
              <a:rPr lang="zh-CN" altLang="en-US" dirty="0"/>
              <a:t>。然后使用</a:t>
            </a:r>
            <a:r>
              <a:rPr lang="en-US" altLang="zh-CN" dirty="0"/>
              <a:t>Editor</a:t>
            </a:r>
            <a:r>
              <a:rPr lang="zh-CN" altLang="en-US" dirty="0"/>
              <a:t>的 </a:t>
            </a:r>
            <a:r>
              <a:rPr lang="en-US" altLang="zh-CN" dirty="0" err="1"/>
              <a:t>putBoolean</a:t>
            </a:r>
            <a:r>
              <a:rPr lang="en-US" altLang="zh-CN" dirty="0"/>
              <a:t>() </a:t>
            </a:r>
            <a:r>
              <a:rPr lang="zh-CN" altLang="en-US" dirty="0"/>
              <a:t>和 </a:t>
            </a:r>
            <a:r>
              <a:rPr lang="en-US" altLang="zh-CN" dirty="0" err="1"/>
              <a:t>putString</a:t>
            </a:r>
            <a:r>
              <a:rPr lang="en-US" altLang="zh-CN" dirty="0"/>
              <a:t>() </a:t>
            </a:r>
            <a:r>
              <a:rPr lang="zh-CN" altLang="en-US" dirty="0"/>
              <a:t>等方法添加值。最后，使用</a:t>
            </a:r>
            <a:r>
              <a:rPr lang="en-US" altLang="zh-CN" dirty="0"/>
              <a:t>Editor</a:t>
            </a:r>
            <a:r>
              <a:rPr lang="zh-CN" altLang="en-US" dirty="0"/>
              <a:t>的 </a:t>
            </a:r>
            <a:r>
              <a:rPr lang="en-US" altLang="zh-CN" dirty="0"/>
              <a:t>commit() </a:t>
            </a:r>
            <a:r>
              <a:rPr lang="zh-CN" altLang="en-US" dirty="0"/>
              <a:t>提交新值</a:t>
            </a:r>
            <a:endParaRPr lang="en-US" altLang="zh-CN" dirty="0"/>
          </a:p>
          <a:p>
            <a:r>
              <a:rPr lang="zh-CN" altLang="en-US" dirty="0"/>
              <a:t>从共享</a:t>
            </a:r>
            <a:r>
              <a:rPr lang="en-US" altLang="zh-CN" dirty="0"/>
              <a:t>Preference</a:t>
            </a:r>
            <a:r>
              <a:rPr lang="zh-CN" altLang="en-US" dirty="0"/>
              <a:t>文件中读取数据</a:t>
            </a:r>
          </a:p>
          <a:p>
            <a:pPr lvl="1"/>
            <a:r>
              <a:rPr lang="zh-CN" altLang="en-US" dirty="0"/>
              <a:t>调用 </a:t>
            </a:r>
            <a:r>
              <a:rPr lang="en-US" altLang="zh-CN" dirty="0" err="1"/>
              <a:t>SharedPreferences</a:t>
            </a:r>
            <a:r>
              <a:rPr lang="en-US" altLang="zh-CN" dirty="0"/>
              <a:t> </a:t>
            </a:r>
            <a:r>
              <a:rPr lang="zh-CN" altLang="en-US" dirty="0"/>
              <a:t>的 </a:t>
            </a:r>
            <a:r>
              <a:rPr lang="en-US" altLang="zh-CN" dirty="0" err="1"/>
              <a:t>getInt</a:t>
            </a:r>
            <a:r>
              <a:rPr lang="en-US" altLang="zh-CN" dirty="0"/>
              <a:t>()</a:t>
            </a:r>
            <a:r>
              <a:rPr lang="zh-CN" altLang="en-US" dirty="0"/>
              <a:t>和</a:t>
            </a:r>
            <a:r>
              <a:rPr lang="en-US" altLang="zh-CN" dirty="0" err="1"/>
              <a:t>getString</a:t>
            </a:r>
            <a:r>
              <a:rPr lang="en-US" altLang="zh-CN" dirty="0"/>
              <a:t>()</a:t>
            </a:r>
            <a:r>
              <a:rPr lang="zh-CN" altLang="en-US" dirty="0"/>
              <a:t>方法，给这些方法传递你需要获取值的</a:t>
            </a:r>
            <a:r>
              <a:rPr lang="en-US" altLang="zh-CN" dirty="0"/>
              <a:t>key</a:t>
            </a:r>
            <a:r>
              <a:rPr lang="zh-CN" altLang="en-US" dirty="0"/>
              <a:t>，如果没有对应</a:t>
            </a:r>
            <a:r>
              <a:rPr lang="en-US" altLang="zh-CN" dirty="0"/>
              <a:t>key</a:t>
            </a:r>
            <a:r>
              <a:rPr lang="zh-CN" altLang="en-US" dirty="0"/>
              <a:t>值，会返回一个默认值。</a:t>
            </a:r>
          </a:p>
        </p:txBody>
      </p:sp>
    </p:spTree>
    <p:extLst>
      <p:ext uri="{BB962C8B-B14F-4D97-AF65-F5344CB8AC3E}">
        <p14:creationId xmlns:p14="http://schemas.microsoft.com/office/powerpoint/2010/main" val="346539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69801-31C9-627E-ABE6-230DE8BF480C}"/>
              </a:ext>
            </a:extLst>
          </p:cNvPr>
          <p:cNvSpPr>
            <a:spLocks noGrp="1"/>
          </p:cNvSpPr>
          <p:nvPr>
            <p:ph type="title"/>
          </p:nvPr>
        </p:nvSpPr>
        <p:spPr/>
        <p:txBody>
          <a:bodyPr/>
          <a:lstStyle/>
          <a:p>
            <a:r>
              <a:rPr lang="zh-CN" altLang="en-US" dirty="0"/>
              <a:t>共享偏好设置</a:t>
            </a:r>
            <a:r>
              <a:rPr lang="en-US" altLang="zh-CN" dirty="0"/>
              <a:t>-</a:t>
            </a:r>
            <a:r>
              <a:rPr lang="zh-CN" altLang="en-US" dirty="0"/>
              <a:t>获取</a:t>
            </a:r>
            <a:r>
              <a:rPr lang="en-US" altLang="zh-CN" dirty="0"/>
              <a:t>handle</a:t>
            </a:r>
            <a:endParaRPr lang="zh-CN" altLang="en-US" dirty="0"/>
          </a:p>
        </p:txBody>
      </p:sp>
      <p:sp>
        <p:nvSpPr>
          <p:cNvPr id="3" name="内容占位符 2">
            <a:extLst>
              <a:ext uri="{FF2B5EF4-FFF2-40B4-BE49-F238E27FC236}">
                <a16:creationId xmlns:a16="http://schemas.microsoft.com/office/drawing/2014/main" id="{3B49D00A-C206-8A43-19A0-341783C11772}"/>
              </a:ext>
            </a:extLst>
          </p:cNvPr>
          <p:cNvSpPr>
            <a:spLocks noGrp="1"/>
          </p:cNvSpPr>
          <p:nvPr>
            <p:ph idx="1"/>
          </p:nvPr>
        </p:nvSpPr>
        <p:spPr/>
        <p:txBody>
          <a:bodyPr/>
          <a:lstStyle/>
          <a:p>
            <a:r>
              <a:rPr lang="zh-CN" altLang="en-US" sz="2400" dirty="0"/>
              <a:t>可以通过调用下面的两个方法之一来创建或访问一个</a:t>
            </a:r>
            <a:r>
              <a:rPr lang="en-US" altLang="zh-CN" sz="2400" dirty="0"/>
              <a:t>shared preference</a:t>
            </a:r>
            <a:r>
              <a:rPr lang="zh-CN" altLang="en-US" sz="2400" dirty="0"/>
              <a:t>：</a:t>
            </a:r>
          </a:p>
          <a:p>
            <a:pPr lvl="1"/>
            <a:r>
              <a:rPr lang="en-US" altLang="zh-CN" sz="2000" dirty="0" err="1"/>
              <a:t>getSharedPreferences</a:t>
            </a:r>
            <a:r>
              <a:rPr lang="en-US" altLang="zh-CN" sz="2000" dirty="0"/>
              <a:t>() </a:t>
            </a:r>
            <a:r>
              <a:rPr lang="zh-CN" altLang="en-US" sz="2000" dirty="0"/>
              <a:t>如果需要通过名字区分多个</a:t>
            </a:r>
            <a:r>
              <a:rPr lang="en-US" altLang="zh-CN" sz="2000" dirty="0"/>
              <a:t>shared preference</a:t>
            </a:r>
            <a:r>
              <a:rPr lang="zh-CN" altLang="en-US" sz="2000" dirty="0"/>
              <a:t>文件，该方法的第一个参数就是该文件名字。</a:t>
            </a:r>
          </a:p>
          <a:p>
            <a:pPr lvl="1"/>
            <a:r>
              <a:rPr lang="en-US" altLang="zh-CN" sz="2000" dirty="0" err="1"/>
              <a:t>getPreferences</a:t>
            </a:r>
            <a:r>
              <a:rPr lang="en-US" altLang="zh-CN" sz="2000" dirty="0"/>
              <a:t>() </a:t>
            </a:r>
            <a:r>
              <a:rPr lang="zh-CN" altLang="en-US" sz="2000" dirty="0"/>
              <a:t>当你的</a:t>
            </a:r>
            <a:r>
              <a:rPr lang="en-US" altLang="zh-CN" sz="2000" dirty="0"/>
              <a:t>activity</a:t>
            </a:r>
            <a:r>
              <a:rPr lang="zh-CN" altLang="en-US" sz="2000" dirty="0"/>
              <a:t>仅仅需要一个</a:t>
            </a:r>
            <a:r>
              <a:rPr lang="en-US" altLang="zh-CN" sz="2000" dirty="0"/>
              <a:t>shared preference</a:t>
            </a:r>
            <a:r>
              <a:rPr lang="zh-CN" altLang="en-US" sz="2000" dirty="0"/>
              <a:t>文件的时候。因为这个方法会检索</a:t>
            </a:r>
            <a:r>
              <a:rPr lang="en-US" altLang="zh-CN" sz="2000" dirty="0"/>
              <a:t>activity</a:t>
            </a:r>
            <a:r>
              <a:rPr lang="zh-CN" altLang="en-US" sz="2000" dirty="0"/>
              <a:t>的默认</a:t>
            </a:r>
            <a:r>
              <a:rPr lang="en-US" altLang="zh-CN" sz="2000" dirty="0"/>
              <a:t>shared preference</a:t>
            </a:r>
            <a:r>
              <a:rPr lang="zh-CN" altLang="en-US" sz="2000" dirty="0"/>
              <a:t>文件，所以你不需要提供名字。</a:t>
            </a:r>
            <a:endParaRPr lang="en-US" altLang="zh-CN" sz="2000" dirty="0"/>
          </a:p>
          <a:p>
            <a:r>
              <a:rPr lang="zh-CN" altLang="en-US" sz="2400" dirty="0"/>
              <a:t>下面的代码存取通过资源字符串</a:t>
            </a:r>
            <a:r>
              <a:rPr lang="en-US" altLang="zh-CN" sz="2400" dirty="0" err="1"/>
              <a:t>R.string.preference_file_key</a:t>
            </a:r>
            <a:r>
              <a:rPr lang="zh-CN" altLang="en-US" sz="2400" dirty="0"/>
              <a:t>标示的</a:t>
            </a:r>
            <a:r>
              <a:rPr lang="en-US" altLang="zh-CN" sz="2400" dirty="0"/>
              <a:t>shared preference</a:t>
            </a:r>
            <a:r>
              <a:rPr lang="zh-CN" altLang="en-US" sz="2400" dirty="0"/>
              <a:t>文件，并使用</a:t>
            </a:r>
            <a:r>
              <a:rPr lang="en-US" altLang="zh-CN" sz="2400" dirty="0"/>
              <a:t>private</a:t>
            </a:r>
            <a:r>
              <a:rPr lang="zh-CN" altLang="en-US" sz="2400" dirty="0"/>
              <a:t>模式打开它，这时该文件就只能由你的</a:t>
            </a:r>
            <a:r>
              <a:rPr lang="en-US" altLang="zh-CN" sz="2400" dirty="0"/>
              <a:t>app</a:t>
            </a:r>
            <a:r>
              <a:rPr lang="zh-CN" altLang="en-US" sz="2400" dirty="0"/>
              <a:t>存取。</a:t>
            </a:r>
          </a:p>
        </p:txBody>
      </p:sp>
      <p:pic>
        <p:nvPicPr>
          <p:cNvPr id="5" name="图片 4">
            <a:extLst>
              <a:ext uri="{FF2B5EF4-FFF2-40B4-BE49-F238E27FC236}">
                <a16:creationId xmlns:a16="http://schemas.microsoft.com/office/drawing/2014/main" id="{87BCB393-5012-BF7A-A909-F34E45AEC249}"/>
              </a:ext>
            </a:extLst>
          </p:cNvPr>
          <p:cNvPicPr>
            <a:picLocks noChangeAspect="1"/>
          </p:cNvPicPr>
          <p:nvPr/>
        </p:nvPicPr>
        <p:blipFill>
          <a:blip r:embed="rId2"/>
          <a:stretch>
            <a:fillRect/>
          </a:stretch>
        </p:blipFill>
        <p:spPr>
          <a:xfrm>
            <a:off x="1020725" y="4675980"/>
            <a:ext cx="9695469" cy="1369818"/>
          </a:xfrm>
          <a:prstGeom prst="rect">
            <a:avLst/>
          </a:prstGeom>
        </p:spPr>
      </p:pic>
    </p:spTree>
    <p:extLst>
      <p:ext uri="{BB962C8B-B14F-4D97-AF65-F5344CB8AC3E}">
        <p14:creationId xmlns:p14="http://schemas.microsoft.com/office/powerpoint/2010/main" val="4020620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4E965-F2AC-4B70-D2FC-F34E0E738994}"/>
              </a:ext>
            </a:extLst>
          </p:cNvPr>
          <p:cNvSpPr>
            <a:spLocks noGrp="1"/>
          </p:cNvSpPr>
          <p:nvPr>
            <p:ph type="title"/>
          </p:nvPr>
        </p:nvSpPr>
        <p:spPr/>
        <p:txBody>
          <a:bodyPr/>
          <a:lstStyle/>
          <a:p>
            <a:r>
              <a:rPr lang="zh-CN" altLang="en-US" dirty="0"/>
              <a:t>共享偏好设置</a:t>
            </a:r>
            <a:r>
              <a:rPr lang="en-US" altLang="zh-CN" dirty="0"/>
              <a:t>-</a:t>
            </a:r>
            <a:r>
              <a:rPr lang="zh-CN" altLang="en-US" dirty="0"/>
              <a:t>获取</a:t>
            </a:r>
            <a:r>
              <a:rPr lang="en-US" altLang="zh-CN" dirty="0"/>
              <a:t>handle</a:t>
            </a:r>
            <a:endParaRPr lang="zh-CN" altLang="en-US" dirty="0"/>
          </a:p>
        </p:txBody>
      </p:sp>
      <p:sp>
        <p:nvSpPr>
          <p:cNvPr id="3" name="内容占位符 2">
            <a:extLst>
              <a:ext uri="{FF2B5EF4-FFF2-40B4-BE49-F238E27FC236}">
                <a16:creationId xmlns:a16="http://schemas.microsoft.com/office/drawing/2014/main" id="{46E458E1-EE6D-F338-6C13-8D0D024A31B1}"/>
              </a:ext>
            </a:extLst>
          </p:cNvPr>
          <p:cNvSpPr>
            <a:spLocks noGrp="1"/>
          </p:cNvSpPr>
          <p:nvPr>
            <p:ph idx="1"/>
          </p:nvPr>
        </p:nvSpPr>
        <p:spPr/>
        <p:txBody>
          <a:bodyPr/>
          <a:lstStyle/>
          <a:p>
            <a:r>
              <a:rPr lang="zh-CN" altLang="en-US" dirty="0"/>
              <a:t>当你命名你的</a:t>
            </a:r>
            <a:r>
              <a:rPr lang="en-US" altLang="zh-CN" dirty="0"/>
              <a:t>shared preference</a:t>
            </a:r>
            <a:r>
              <a:rPr lang="zh-CN" altLang="en-US" dirty="0"/>
              <a:t>文件的时候，应该用一个能够唯一标示它的名字，一种简单的方法是将应用 </a:t>
            </a:r>
            <a:r>
              <a:rPr lang="en-US" altLang="zh-CN" dirty="0"/>
              <a:t>ID </a:t>
            </a:r>
            <a:r>
              <a:rPr lang="zh-CN" altLang="en-US" dirty="0"/>
              <a:t>作为文件名的前缀，比如：</a:t>
            </a:r>
            <a:r>
              <a:rPr lang="en-US" altLang="zh-CN" dirty="0"/>
              <a:t>"</a:t>
            </a:r>
            <a:r>
              <a:rPr lang="en-US" altLang="zh-CN" dirty="0" err="1"/>
              <a:t>com.example.myapp.PREFERENCE_FILE_KEY</a:t>
            </a:r>
            <a:r>
              <a:rPr lang="en-US" altLang="zh-CN" dirty="0"/>
              <a:t>"</a:t>
            </a:r>
          </a:p>
          <a:p>
            <a:r>
              <a:rPr lang="zh-CN" altLang="en-US" dirty="0"/>
              <a:t>另外，如果你的</a:t>
            </a:r>
            <a:r>
              <a:rPr lang="en-US" altLang="zh-CN" dirty="0"/>
              <a:t>activity</a:t>
            </a:r>
            <a:r>
              <a:rPr lang="zh-CN" altLang="en-US" dirty="0"/>
              <a:t>只需要使用一个</a:t>
            </a:r>
            <a:r>
              <a:rPr lang="en-US" altLang="zh-CN" dirty="0"/>
              <a:t>shared preference</a:t>
            </a:r>
            <a:r>
              <a:rPr lang="zh-CN" altLang="en-US" dirty="0"/>
              <a:t>文件，可以使用</a:t>
            </a:r>
            <a:r>
              <a:rPr lang="en-US" altLang="zh-CN" dirty="0" err="1"/>
              <a:t>getPreferences</a:t>
            </a:r>
            <a:r>
              <a:rPr lang="en-US" altLang="zh-CN" dirty="0"/>
              <a:t>()</a:t>
            </a:r>
            <a:r>
              <a:rPr lang="zh-CN" altLang="en-US" dirty="0"/>
              <a:t>方法：</a:t>
            </a:r>
          </a:p>
          <a:p>
            <a:pPr lvl="1"/>
            <a:r>
              <a:rPr lang="en-US" altLang="zh-CN" dirty="0" err="1"/>
              <a:t>SharedPreferences</a:t>
            </a:r>
            <a:r>
              <a:rPr lang="en-US" altLang="zh-CN" dirty="0"/>
              <a:t> </a:t>
            </a:r>
            <a:r>
              <a:rPr lang="en-US" altLang="zh-CN" dirty="0" err="1"/>
              <a:t>sharedPref</a:t>
            </a:r>
            <a:r>
              <a:rPr lang="en-US" altLang="zh-CN" dirty="0"/>
              <a:t> = </a:t>
            </a:r>
            <a:r>
              <a:rPr lang="en-US" altLang="zh-CN" dirty="0" err="1"/>
              <a:t>getActivity</a:t>
            </a:r>
            <a:r>
              <a:rPr lang="en-US" altLang="zh-CN" dirty="0"/>
              <a:t>().</a:t>
            </a:r>
            <a:r>
              <a:rPr lang="en-US" altLang="zh-CN" dirty="0" err="1"/>
              <a:t>getPreferences</a:t>
            </a:r>
            <a:r>
              <a:rPr lang="en-US" altLang="zh-CN" dirty="0"/>
              <a:t>(</a:t>
            </a:r>
            <a:r>
              <a:rPr lang="en-US" altLang="zh-CN" dirty="0" err="1"/>
              <a:t>Context.MODE_PRIVATE</a:t>
            </a:r>
            <a:r>
              <a:rPr lang="en-US" altLang="zh-CN" dirty="0"/>
              <a:t>);</a:t>
            </a:r>
            <a:endParaRPr lang="zh-CN" altLang="en-US" dirty="0"/>
          </a:p>
        </p:txBody>
      </p:sp>
    </p:spTree>
    <p:extLst>
      <p:ext uri="{BB962C8B-B14F-4D97-AF65-F5344CB8AC3E}">
        <p14:creationId xmlns:p14="http://schemas.microsoft.com/office/powerpoint/2010/main" val="815125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840B5-1DE5-5D9C-7505-A5A2FCF0E4EF}"/>
              </a:ext>
            </a:extLst>
          </p:cNvPr>
          <p:cNvSpPr>
            <a:spLocks noGrp="1"/>
          </p:cNvSpPr>
          <p:nvPr>
            <p:ph type="title"/>
          </p:nvPr>
        </p:nvSpPr>
        <p:spPr/>
        <p:txBody>
          <a:bodyPr/>
          <a:lstStyle/>
          <a:p>
            <a:r>
              <a:rPr lang="zh-CN" altLang="en-US" dirty="0"/>
              <a:t>共享偏好设置</a:t>
            </a:r>
            <a:r>
              <a:rPr lang="en-US" altLang="zh-CN" dirty="0"/>
              <a:t>-</a:t>
            </a:r>
            <a:r>
              <a:rPr lang="zh-CN" altLang="en-US" dirty="0"/>
              <a:t>写入</a:t>
            </a:r>
            <a:r>
              <a:rPr lang="en-US" altLang="zh-CN" dirty="0"/>
              <a:t>Shared Preferences</a:t>
            </a:r>
            <a:endParaRPr lang="zh-CN" altLang="en-US" dirty="0"/>
          </a:p>
        </p:txBody>
      </p:sp>
      <p:sp>
        <p:nvSpPr>
          <p:cNvPr id="3" name="内容占位符 2">
            <a:extLst>
              <a:ext uri="{FF2B5EF4-FFF2-40B4-BE49-F238E27FC236}">
                <a16:creationId xmlns:a16="http://schemas.microsoft.com/office/drawing/2014/main" id="{F65CA36A-9A33-C9F6-6685-625930E20F87}"/>
              </a:ext>
            </a:extLst>
          </p:cNvPr>
          <p:cNvSpPr>
            <a:spLocks noGrp="1"/>
          </p:cNvSpPr>
          <p:nvPr>
            <p:ph idx="1"/>
          </p:nvPr>
        </p:nvSpPr>
        <p:spPr/>
        <p:txBody>
          <a:bodyPr/>
          <a:lstStyle/>
          <a:p>
            <a:r>
              <a:rPr lang="zh-CN" altLang="en-US" sz="2400" dirty="0"/>
              <a:t>为了写入</a:t>
            </a:r>
            <a:r>
              <a:rPr lang="en-US" altLang="zh-CN" sz="2400" dirty="0"/>
              <a:t>shared preference</a:t>
            </a:r>
            <a:r>
              <a:rPr lang="zh-CN" altLang="en-US" sz="2400" dirty="0"/>
              <a:t>文件，调用 </a:t>
            </a:r>
            <a:r>
              <a:rPr lang="en-US" altLang="zh-CN" sz="2400" dirty="0"/>
              <a:t>edit() </a:t>
            </a:r>
            <a:r>
              <a:rPr lang="zh-CN" altLang="en-US" sz="2400" dirty="0"/>
              <a:t>以获取 </a:t>
            </a:r>
            <a:r>
              <a:rPr lang="en-US" altLang="zh-CN" sz="2400" dirty="0" err="1"/>
              <a:t>SharedPreferences.Editor</a:t>
            </a:r>
            <a:r>
              <a:rPr lang="zh-CN" altLang="en-US" sz="2400" dirty="0"/>
              <a:t>。然后使用</a:t>
            </a:r>
            <a:r>
              <a:rPr lang="en-US" altLang="zh-CN" sz="2400" dirty="0"/>
              <a:t>Editor</a:t>
            </a:r>
            <a:r>
              <a:rPr lang="zh-CN" altLang="en-US" sz="2400" dirty="0"/>
              <a:t>的 </a:t>
            </a:r>
            <a:r>
              <a:rPr lang="en-US" altLang="zh-CN" sz="2400" dirty="0" err="1"/>
              <a:t>putBoolean</a:t>
            </a:r>
            <a:r>
              <a:rPr lang="en-US" altLang="zh-CN" sz="2400" dirty="0"/>
              <a:t>() </a:t>
            </a:r>
            <a:r>
              <a:rPr lang="zh-CN" altLang="en-US" sz="2400" dirty="0"/>
              <a:t>和 </a:t>
            </a:r>
            <a:r>
              <a:rPr lang="en-US" altLang="zh-CN" sz="2400" dirty="0" err="1"/>
              <a:t>putString</a:t>
            </a:r>
            <a:r>
              <a:rPr lang="en-US" altLang="zh-CN" sz="2400" dirty="0"/>
              <a:t>() </a:t>
            </a:r>
            <a:r>
              <a:rPr lang="zh-CN" altLang="en-US" sz="2400" dirty="0"/>
              <a:t>等方法添加键值对。最后，使用</a:t>
            </a:r>
            <a:r>
              <a:rPr lang="en-US" altLang="zh-CN" sz="2400" dirty="0"/>
              <a:t>Editor</a:t>
            </a:r>
            <a:r>
              <a:rPr lang="zh-CN" altLang="en-US" sz="2400" dirty="0"/>
              <a:t>的 </a:t>
            </a:r>
            <a:r>
              <a:rPr lang="en-US" altLang="zh-CN" sz="2400" dirty="0"/>
              <a:t>commit() </a:t>
            </a:r>
            <a:r>
              <a:rPr lang="zh-CN" altLang="en-US" sz="2400" dirty="0"/>
              <a:t>提交新值</a:t>
            </a:r>
            <a:endParaRPr lang="en-US" altLang="zh-CN" sz="2400" dirty="0"/>
          </a:p>
          <a:p>
            <a:r>
              <a:rPr lang="en-US" altLang="zh-CN" sz="2400" dirty="0"/>
              <a:t>apply() </a:t>
            </a:r>
            <a:r>
              <a:rPr lang="zh-CN" altLang="en-US" sz="2400" dirty="0"/>
              <a:t>会立即更改内存中的 </a:t>
            </a:r>
            <a:r>
              <a:rPr lang="en-US" altLang="zh-CN" sz="2400" dirty="0" err="1"/>
              <a:t>SharedPreferences</a:t>
            </a:r>
            <a:r>
              <a:rPr lang="en-US" altLang="zh-CN" sz="2400" dirty="0"/>
              <a:t> </a:t>
            </a:r>
            <a:r>
              <a:rPr lang="zh-CN" altLang="en-US" sz="2400" dirty="0"/>
              <a:t>对象，但会将更新异步写入磁盘。也可以使用 </a:t>
            </a:r>
            <a:r>
              <a:rPr lang="en-US" altLang="zh-CN" sz="2400" dirty="0"/>
              <a:t>commit() </a:t>
            </a:r>
            <a:r>
              <a:rPr lang="zh-CN" altLang="en-US" sz="2400" dirty="0"/>
              <a:t>将数据同步写入磁盘。但是，由于 </a:t>
            </a:r>
            <a:r>
              <a:rPr lang="en-US" altLang="zh-CN" sz="2400" dirty="0"/>
              <a:t>commit() </a:t>
            </a:r>
            <a:r>
              <a:rPr lang="zh-CN" altLang="en-US" sz="2400" dirty="0"/>
              <a:t>是同步的，应避免从主线程调用它，因为它可能会暂停界面的呈现。</a:t>
            </a:r>
          </a:p>
        </p:txBody>
      </p:sp>
      <p:pic>
        <p:nvPicPr>
          <p:cNvPr id="7" name="图片 6">
            <a:extLst>
              <a:ext uri="{FF2B5EF4-FFF2-40B4-BE49-F238E27FC236}">
                <a16:creationId xmlns:a16="http://schemas.microsoft.com/office/drawing/2014/main" id="{7004BA48-9475-75F9-30D4-46F9E1BF9260}"/>
              </a:ext>
            </a:extLst>
          </p:cNvPr>
          <p:cNvPicPr>
            <a:picLocks noChangeAspect="1"/>
          </p:cNvPicPr>
          <p:nvPr/>
        </p:nvPicPr>
        <p:blipFill>
          <a:blip r:embed="rId2"/>
          <a:stretch>
            <a:fillRect/>
          </a:stretch>
        </p:blipFill>
        <p:spPr>
          <a:xfrm>
            <a:off x="1020726" y="4085717"/>
            <a:ext cx="10373158" cy="1465229"/>
          </a:xfrm>
          <a:prstGeom prst="rect">
            <a:avLst/>
          </a:prstGeom>
        </p:spPr>
      </p:pic>
    </p:spTree>
    <p:extLst>
      <p:ext uri="{BB962C8B-B14F-4D97-AF65-F5344CB8AC3E}">
        <p14:creationId xmlns:p14="http://schemas.microsoft.com/office/powerpoint/2010/main" val="2712819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a:extLst>
              <a:ext uri="{FF2B5EF4-FFF2-40B4-BE49-F238E27FC236}">
                <a16:creationId xmlns:a16="http://schemas.microsoft.com/office/drawing/2014/main" id="{1F092301-B27D-9960-2964-71FD1DB80098}"/>
              </a:ext>
            </a:extLst>
          </p:cNvPr>
          <p:cNvSpPr>
            <a:spLocks noChangeArrowheads="1"/>
          </p:cNvSpPr>
          <p:nvPr/>
        </p:nvSpPr>
        <p:spPr bwMode="auto">
          <a:xfrm>
            <a:off x="2066925" y="1268762"/>
            <a:ext cx="8102600" cy="4104453"/>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2">
            <a:extLst>
              <a:ext uri="{FF2B5EF4-FFF2-40B4-BE49-F238E27FC236}">
                <a16:creationId xmlns:a16="http://schemas.microsoft.com/office/drawing/2014/main" id="{53102D19-49A7-44FD-32E2-F64973F26F9C}"/>
              </a:ext>
            </a:extLst>
          </p:cNvPr>
          <p:cNvSpPr/>
          <p:nvPr/>
        </p:nvSpPr>
        <p:spPr bwMode="auto">
          <a:xfrm>
            <a:off x="5591944" y="1052737"/>
            <a:ext cx="4315582"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将数据存入</a:t>
            </a:r>
            <a:r>
              <a:rPr lang="en-US" altLang="zh-CN" dirty="0">
                <a:solidFill>
                  <a:schemeClr val="bg1"/>
                </a:solidFill>
                <a:latin typeface="微软雅黑" pitchFamily="34" charset="-122"/>
                <a:ea typeface="微软雅黑" pitchFamily="34" charset="-122"/>
              </a:rPr>
              <a:t>SharedPreferences</a:t>
            </a:r>
            <a:r>
              <a:rPr lang="zh-CN" altLang="en-US" dirty="0">
                <a:solidFill>
                  <a:schemeClr val="bg1"/>
                </a:solidFill>
                <a:latin typeface="微软雅黑" pitchFamily="34" charset="-122"/>
                <a:ea typeface="微软雅黑" pitchFamily="34" charset="-122"/>
              </a:rPr>
              <a:t>中</a:t>
            </a:r>
          </a:p>
        </p:txBody>
      </p:sp>
      <p:sp>
        <p:nvSpPr>
          <p:cNvPr id="6" name="内容占位符 2">
            <a:extLst>
              <a:ext uri="{FF2B5EF4-FFF2-40B4-BE49-F238E27FC236}">
                <a16:creationId xmlns:a16="http://schemas.microsoft.com/office/drawing/2014/main" id="{F66E4206-E0DC-CDD0-5359-001A04F67881}"/>
              </a:ext>
            </a:extLst>
          </p:cNvPr>
          <p:cNvSpPr txBox="1">
            <a:spLocks/>
          </p:cNvSpPr>
          <p:nvPr/>
        </p:nvSpPr>
        <p:spPr bwMode="auto">
          <a:xfrm>
            <a:off x="1847528" y="1484785"/>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a:latin typeface="Times New Roman" panose="02020603050405020304" pitchFamily="18" charset="0"/>
                <a:cs typeface="Times New Roman" panose="02020603050405020304" pitchFamily="18" charset="0"/>
              </a:rPr>
              <a:t>SharedPreferences</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Android</a:t>
            </a:r>
            <a:r>
              <a:rPr lang="zh-CN" altLang="en-US" sz="2000" dirty="0">
                <a:latin typeface="Times New Roman" panose="02020603050405020304" pitchFamily="18" charset="0"/>
                <a:cs typeface="Times New Roman" panose="02020603050405020304" pitchFamily="18" charset="0"/>
              </a:rPr>
              <a:t>平台上一个轻量级的存储类，用于程序中一些少量数据持久化存储。</a:t>
            </a:r>
            <a:endParaRPr lang="en-US" altLang="zh-CN" sz="2000" dirty="0"/>
          </a:p>
        </p:txBody>
      </p:sp>
      <p:sp>
        <p:nvSpPr>
          <p:cNvPr id="7" name="内容占位符 2">
            <a:extLst>
              <a:ext uri="{FF2B5EF4-FFF2-40B4-BE49-F238E27FC236}">
                <a16:creationId xmlns:a16="http://schemas.microsoft.com/office/drawing/2014/main" id="{941F0505-D440-C2D2-BC5C-ABC19CBF6097}"/>
              </a:ext>
            </a:extLst>
          </p:cNvPr>
          <p:cNvSpPr txBox="1">
            <a:spLocks/>
          </p:cNvSpPr>
          <p:nvPr/>
        </p:nvSpPr>
        <p:spPr bwMode="auto">
          <a:xfrm>
            <a:off x="1991544" y="2420888"/>
            <a:ext cx="8051428" cy="9361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endParaRPr lang="en-US" altLang="zh-CN" sz="2000" dirty="0"/>
          </a:p>
        </p:txBody>
      </p:sp>
      <p:sp>
        <p:nvSpPr>
          <p:cNvPr id="8" name="矩形 17">
            <a:extLst>
              <a:ext uri="{FF2B5EF4-FFF2-40B4-BE49-F238E27FC236}">
                <a16:creationId xmlns:a16="http://schemas.microsoft.com/office/drawing/2014/main" id="{9CC004CB-0E74-635D-AA4D-98C821B84E52}"/>
              </a:ext>
            </a:extLst>
          </p:cNvPr>
          <p:cNvSpPr>
            <a:spLocks noChangeArrowheads="1"/>
          </p:cNvSpPr>
          <p:nvPr/>
        </p:nvSpPr>
        <p:spPr bwMode="auto">
          <a:xfrm>
            <a:off x="2336860" y="2596754"/>
            <a:ext cx="7503556" cy="234441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dirty="0">
                <a:latin typeface="Times New Roman" pitchFamily="18" charset="0"/>
                <a:ea typeface="宋体" pitchFamily="2" charset="-122"/>
                <a:cs typeface="Times New Roman" pitchFamily="18" charset="0"/>
              </a:rPr>
              <a:t>SharedPreferences sp = getSharedPreferences("data",MODE_PRIVATE);</a:t>
            </a:r>
          </a:p>
          <a:p>
            <a:pPr>
              <a:lnSpc>
                <a:spcPct val="150000"/>
              </a:lnSpc>
            </a:pPr>
            <a:r>
              <a:rPr lang="en-US" altLang="zh-CN" dirty="0">
                <a:latin typeface="Times New Roman" pitchFamily="18" charset="0"/>
                <a:ea typeface="宋体" pitchFamily="2" charset="-122"/>
                <a:cs typeface="Times New Roman" pitchFamily="18" charset="0"/>
              </a:rPr>
              <a:t>SharedPreferences.Editor editor = sp.edit(); </a:t>
            </a:r>
          </a:p>
          <a:p>
            <a:pPr>
              <a:lnSpc>
                <a:spcPct val="150000"/>
              </a:lnSpc>
            </a:pPr>
            <a:r>
              <a:rPr lang="en-US" altLang="zh-CN" dirty="0">
                <a:latin typeface="Times New Roman" pitchFamily="18" charset="0"/>
                <a:ea typeface="宋体" pitchFamily="2" charset="-122"/>
                <a:cs typeface="Times New Roman" pitchFamily="18" charset="0"/>
              </a:rPr>
              <a:t>editor.putString("name", "</a:t>
            </a:r>
            <a:r>
              <a:rPr lang="zh-CN" altLang="en-US" dirty="0">
                <a:latin typeface="Times New Roman" pitchFamily="18" charset="0"/>
                <a:ea typeface="宋体" pitchFamily="2" charset="-122"/>
                <a:cs typeface="Times New Roman" pitchFamily="18" charset="0"/>
              </a:rPr>
              <a:t>传智播客</a:t>
            </a:r>
            <a:r>
              <a:rPr lang="en-US" altLang="zh-CN" dirty="0">
                <a:latin typeface="Times New Roman" pitchFamily="18" charset="0"/>
                <a:ea typeface="宋体" pitchFamily="2" charset="-122"/>
                <a:cs typeface="Times New Roman" pitchFamily="18" charset="0"/>
              </a:rPr>
              <a:t>");              // </a:t>
            </a:r>
            <a:r>
              <a:rPr lang="zh-CN" altLang="en-US" dirty="0">
                <a:latin typeface="Times New Roman" pitchFamily="18" charset="0"/>
                <a:ea typeface="宋体" pitchFamily="2" charset="-122"/>
                <a:cs typeface="Times New Roman" pitchFamily="18" charset="0"/>
              </a:rPr>
              <a:t>存入</a:t>
            </a:r>
            <a:r>
              <a:rPr lang="en-US" altLang="zh-CN" dirty="0">
                <a:latin typeface="Times New Roman" pitchFamily="18" charset="0"/>
                <a:ea typeface="宋体" pitchFamily="2" charset="-122"/>
                <a:cs typeface="Times New Roman" pitchFamily="18" charset="0"/>
              </a:rPr>
              <a:t>String</a:t>
            </a:r>
            <a:r>
              <a:rPr lang="zh-CN" altLang="en-US" dirty="0">
                <a:latin typeface="Times New Roman" pitchFamily="18" charset="0"/>
                <a:ea typeface="宋体" pitchFamily="2" charset="-122"/>
                <a:cs typeface="Times New Roman" pitchFamily="18" charset="0"/>
              </a:rPr>
              <a:t>类型数据</a:t>
            </a:r>
          </a:p>
          <a:p>
            <a:pPr>
              <a:lnSpc>
                <a:spcPct val="150000"/>
              </a:lnSpc>
            </a:pPr>
            <a:r>
              <a:rPr lang="en-US" altLang="zh-CN" dirty="0">
                <a:latin typeface="Times New Roman" pitchFamily="18" charset="0"/>
                <a:ea typeface="宋体" pitchFamily="2" charset="-122"/>
                <a:cs typeface="Times New Roman" pitchFamily="18" charset="0"/>
              </a:rPr>
              <a:t>editor.putInt("age", 8);                                        // </a:t>
            </a:r>
            <a:r>
              <a:rPr lang="zh-CN" altLang="en-US" dirty="0">
                <a:latin typeface="Times New Roman" pitchFamily="18" charset="0"/>
                <a:ea typeface="宋体" pitchFamily="2" charset="-122"/>
                <a:cs typeface="Times New Roman" pitchFamily="18" charset="0"/>
              </a:rPr>
              <a:t>存入</a:t>
            </a:r>
            <a:r>
              <a:rPr lang="en-US" altLang="zh-CN" dirty="0">
                <a:latin typeface="Times New Roman" pitchFamily="18" charset="0"/>
                <a:ea typeface="宋体" pitchFamily="2" charset="-122"/>
                <a:cs typeface="Times New Roman" pitchFamily="18" charset="0"/>
              </a:rPr>
              <a:t>int</a:t>
            </a:r>
            <a:r>
              <a:rPr lang="zh-CN" altLang="en-US" dirty="0">
                <a:latin typeface="Times New Roman" pitchFamily="18" charset="0"/>
                <a:ea typeface="宋体" pitchFamily="2" charset="-122"/>
                <a:cs typeface="Times New Roman" pitchFamily="18" charset="0"/>
              </a:rPr>
              <a:t>类型数据</a:t>
            </a:r>
          </a:p>
          <a:p>
            <a:pPr>
              <a:lnSpc>
                <a:spcPct val="150000"/>
              </a:lnSpc>
            </a:pPr>
            <a:r>
              <a:rPr lang="en-US" altLang="zh-CN" dirty="0">
                <a:latin typeface="Times New Roman" pitchFamily="18" charset="0"/>
                <a:ea typeface="宋体" pitchFamily="2" charset="-122"/>
                <a:cs typeface="Times New Roman" pitchFamily="18" charset="0"/>
              </a:rPr>
              <a:t>editor.commit(); </a:t>
            </a:r>
            <a:endParaRPr lang="zh-CN" altLang="zh-CN" dirty="0">
              <a:latin typeface="Times New Roman" pitchFamily="18" charset="0"/>
              <a:ea typeface="宋体" pitchFamily="2" charset="-122"/>
              <a:cs typeface="Times New Roman" pitchFamily="18" charset="0"/>
            </a:endParaRPr>
          </a:p>
        </p:txBody>
      </p:sp>
      <p:sp>
        <p:nvSpPr>
          <p:cNvPr id="9" name="矩形 8">
            <a:extLst>
              <a:ext uri="{FF2B5EF4-FFF2-40B4-BE49-F238E27FC236}">
                <a16:creationId xmlns:a16="http://schemas.microsoft.com/office/drawing/2014/main" id="{39F759D9-8494-9FCA-6685-97674BC86C9F}"/>
              </a:ext>
            </a:extLst>
          </p:cNvPr>
          <p:cNvSpPr/>
          <p:nvPr/>
        </p:nvSpPr>
        <p:spPr>
          <a:xfrm>
            <a:off x="4583832" y="2708920"/>
            <a:ext cx="4625786" cy="36004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94E483DE-08F9-59E7-2947-F41FF07A48BD}"/>
              </a:ext>
            </a:extLst>
          </p:cNvPr>
          <p:cNvCxnSpPr/>
          <p:nvPr/>
        </p:nvCxnSpPr>
        <p:spPr>
          <a:xfrm>
            <a:off x="6528048" y="3072743"/>
            <a:ext cx="0" cy="288032"/>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圆角矩形 23">
            <a:extLst>
              <a:ext uri="{FF2B5EF4-FFF2-40B4-BE49-F238E27FC236}">
                <a16:creationId xmlns:a16="http://schemas.microsoft.com/office/drawing/2014/main" id="{766DF637-C851-E0B4-B30E-662CB7D558A3}"/>
              </a:ext>
            </a:extLst>
          </p:cNvPr>
          <p:cNvSpPr/>
          <p:nvPr/>
        </p:nvSpPr>
        <p:spPr>
          <a:xfrm>
            <a:off x="5098554" y="3349773"/>
            <a:ext cx="3410143"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获取</a:t>
            </a:r>
            <a:r>
              <a:rPr lang="en-US" altLang="zh-CN" b="1" dirty="0">
                <a:solidFill>
                  <a:schemeClr val="bg1"/>
                </a:solidFill>
                <a:ea typeface="宋体" pitchFamily="2" charset="-122"/>
              </a:rPr>
              <a:t>SharedPreferences</a:t>
            </a:r>
            <a:r>
              <a:rPr lang="zh-CN" altLang="en-US" b="1" dirty="0">
                <a:solidFill>
                  <a:schemeClr val="bg1"/>
                </a:solidFill>
                <a:ea typeface="宋体" pitchFamily="2" charset="-122"/>
              </a:rPr>
              <a:t>实例对象</a:t>
            </a:r>
          </a:p>
        </p:txBody>
      </p:sp>
      <p:sp>
        <p:nvSpPr>
          <p:cNvPr id="12" name="矩形 11">
            <a:extLst>
              <a:ext uri="{FF2B5EF4-FFF2-40B4-BE49-F238E27FC236}">
                <a16:creationId xmlns:a16="http://schemas.microsoft.com/office/drawing/2014/main" id="{E89E10FA-6C4A-FA97-0C9A-0F092B1CF0B6}"/>
              </a:ext>
            </a:extLst>
          </p:cNvPr>
          <p:cNvSpPr/>
          <p:nvPr/>
        </p:nvSpPr>
        <p:spPr>
          <a:xfrm>
            <a:off x="5519936" y="3176972"/>
            <a:ext cx="936104" cy="36004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3CF9C419-5045-4AC0-1E5E-5C69C31A5C02}"/>
              </a:ext>
            </a:extLst>
          </p:cNvPr>
          <p:cNvCxnSpPr/>
          <p:nvPr/>
        </p:nvCxnSpPr>
        <p:spPr>
          <a:xfrm>
            <a:off x="6456040" y="3370421"/>
            <a:ext cx="341884"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27">
            <a:extLst>
              <a:ext uri="{FF2B5EF4-FFF2-40B4-BE49-F238E27FC236}">
                <a16:creationId xmlns:a16="http://schemas.microsoft.com/office/drawing/2014/main" id="{1CAA176C-E957-87BE-3F35-EE832F37156D}"/>
              </a:ext>
            </a:extLst>
          </p:cNvPr>
          <p:cNvSpPr/>
          <p:nvPr/>
        </p:nvSpPr>
        <p:spPr>
          <a:xfrm>
            <a:off x="6803625" y="3176973"/>
            <a:ext cx="1435330"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获取编辑器</a:t>
            </a:r>
          </a:p>
        </p:txBody>
      </p:sp>
      <p:sp>
        <p:nvSpPr>
          <p:cNvPr id="15" name="矩形 14">
            <a:extLst>
              <a:ext uri="{FF2B5EF4-FFF2-40B4-BE49-F238E27FC236}">
                <a16:creationId xmlns:a16="http://schemas.microsoft.com/office/drawing/2014/main" id="{BC8E6FB6-5858-81B9-4243-981C66BB53D5}"/>
              </a:ext>
            </a:extLst>
          </p:cNvPr>
          <p:cNvSpPr/>
          <p:nvPr/>
        </p:nvSpPr>
        <p:spPr>
          <a:xfrm>
            <a:off x="2369526" y="4350288"/>
            <a:ext cx="1782259" cy="36004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0F8F4D7A-B53C-D8B3-6E8F-2E986AC9D132}"/>
              </a:ext>
            </a:extLst>
          </p:cNvPr>
          <p:cNvCxnSpPr/>
          <p:nvPr/>
        </p:nvCxnSpPr>
        <p:spPr>
          <a:xfrm>
            <a:off x="4942952" y="3914437"/>
            <a:ext cx="0" cy="41549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圆角矩形 33">
            <a:extLst>
              <a:ext uri="{FF2B5EF4-FFF2-40B4-BE49-F238E27FC236}">
                <a16:creationId xmlns:a16="http://schemas.microsoft.com/office/drawing/2014/main" id="{3DC9F262-BC60-E2C3-1FE5-726F703AE103}"/>
              </a:ext>
            </a:extLst>
          </p:cNvPr>
          <p:cNvSpPr/>
          <p:nvPr/>
        </p:nvSpPr>
        <p:spPr>
          <a:xfrm>
            <a:off x="4583832" y="4340644"/>
            <a:ext cx="1435330"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提交数据</a:t>
            </a:r>
          </a:p>
        </p:txBody>
      </p:sp>
      <p:sp>
        <p:nvSpPr>
          <p:cNvPr id="18" name="矩形 17">
            <a:extLst>
              <a:ext uri="{FF2B5EF4-FFF2-40B4-BE49-F238E27FC236}">
                <a16:creationId xmlns:a16="http://schemas.microsoft.com/office/drawing/2014/main" id="{B9AEB570-C046-73EA-7AE4-B3BD6D74EE25}"/>
              </a:ext>
            </a:extLst>
          </p:cNvPr>
          <p:cNvSpPr/>
          <p:nvPr/>
        </p:nvSpPr>
        <p:spPr>
          <a:xfrm>
            <a:off x="2999656" y="3554397"/>
            <a:ext cx="2873586" cy="36004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29">
            <a:extLst>
              <a:ext uri="{FF2B5EF4-FFF2-40B4-BE49-F238E27FC236}">
                <a16:creationId xmlns:a16="http://schemas.microsoft.com/office/drawing/2014/main" id="{2CBFDCC0-ED57-6DA7-4159-C97280640ACA}"/>
              </a:ext>
            </a:extLst>
          </p:cNvPr>
          <p:cNvSpPr/>
          <p:nvPr/>
        </p:nvSpPr>
        <p:spPr>
          <a:xfrm>
            <a:off x="3324124" y="4306218"/>
            <a:ext cx="5897734" cy="82252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ea typeface="宋体" pitchFamily="2" charset="-122"/>
              </a:rPr>
              <a:t>以</a:t>
            </a:r>
            <a:r>
              <a:rPr lang="en-US" altLang="zh-CN" b="1" dirty="0">
                <a:solidFill>
                  <a:schemeClr val="bg1"/>
                </a:solidFill>
                <a:ea typeface="宋体" pitchFamily="2" charset="-122"/>
              </a:rPr>
              <a:t>key/value</a:t>
            </a:r>
            <a:r>
              <a:rPr lang="zh-CN" altLang="en-US" b="1" dirty="0">
                <a:solidFill>
                  <a:schemeClr val="bg1"/>
                </a:solidFill>
                <a:ea typeface="宋体" pitchFamily="2" charset="-122"/>
              </a:rPr>
              <a:t>（键值对）的形式保存数据</a:t>
            </a:r>
            <a:r>
              <a:rPr lang="en-US" altLang="zh-CN" b="1" dirty="0">
                <a:solidFill>
                  <a:schemeClr val="bg1"/>
                </a:solidFill>
                <a:ea typeface="宋体" pitchFamily="2" charset="-122"/>
              </a:rPr>
              <a:t>,value</a:t>
            </a:r>
            <a:r>
              <a:rPr lang="zh-CN" altLang="zh-CN" b="1" dirty="0">
                <a:solidFill>
                  <a:schemeClr val="bg1"/>
                </a:solidFill>
                <a:ea typeface="宋体" pitchFamily="2" charset="-122"/>
              </a:rPr>
              <a:t>值只能是</a:t>
            </a:r>
            <a:r>
              <a:rPr lang="en-US" altLang="zh-CN" b="1" dirty="0">
                <a:solidFill>
                  <a:schemeClr val="bg1"/>
                </a:solidFill>
                <a:ea typeface="宋体" pitchFamily="2" charset="-122"/>
              </a:rPr>
              <a:t>float</a:t>
            </a:r>
            <a:r>
              <a:rPr lang="zh-CN" altLang="zh-CN" b="1" dirty="0">
                <a:solidFill>
                  <a:schemeClr val="bg1"/>
                </a:solidFill>
                <a:ea typeface="宋体" pitchFamily="2" charset="-122"/>
              </a:rPr>
              <a:t>、</a:t>
            </a:r>
            <a:r>
              <a:rPr lang="en-US" altLang="zh-CN" b="1" dirty="0">
                <a:solidFill>
                  <a:schemeClr val="bg1"/>
                </a:solidFill>
                <a:ea typeface="宋体" pitchFamily="2" charset="-122"/>
              </a:rPr>
              <a:t>int</a:t>
            </a:r>
            <a:r>
              <a:rPr lang="zh-CN" altLang="zh-CN" b="1" dirty="0">
                <a:solidFill>
                  <a:schemeClr val="bg1"/>
                </a:solidFill>
                <a:ea typeface="宋体" pitchFamily="2" charset="-122"/>
              </a:rPr>
              <a:t>、</a:t>
            </a:r>
            <a:r>
              <a:rPr lang="en-US" altLang="zh-CN" b="1" dirty="0">
                <a:solidFill>
                  <a:schemeClr val="bg1"/>
                </a:solidFill>
                <a:ea typeface="宋体" pitchFamily="2" charset="-122"/>
              </a:rPr>
              <a:t>long</a:t>
            </a:r>
            <a:r>
              <a:rPr lang="zh-CN" altLang="zh-CN" b="1" dirty="0">
                <a:solidFill>
                  <a:schemeClr val="bg1"/>
                </a:solidFill>
                <a:ea typeface="宋体" pitchFamily="2" charset="-122"/>
              </a:rPr>
              <a:t>、</a:t>
            </a:r>
            <a:r>
              <a:rPr lang="en-US" altLang="zh-CN" b="1" dirty="0">
                <a:solidFill>
                  <a:schemeClr val="bg1"/>
                </a:solidFill>
                <a:ea typeface="宋体" pitchFamily="2" charset="-122"/>
              </a:rPr>
              <a:t>boolean</a:t>
            </a:r>
            <a:r>
              <a:rPr lang="zh-CN" altLang="zh-CN" b="1" dirty="0">
                <a:solidFill>
                  <a:schemeClr val="bg1"/>
                </a:solidFill>
                <a:ea typeface="宋体" pitchFamily="2" charset="-122"/>
              </a:rPr>
              <a:t>、</a:t>
            </a:r>
            <a:r>
              <a:rPr lang="en-US" altLang="zh-CN" b="1" dirty="0">
                <a:solidFill>
                  <a:schemeClr val="bg1"/>
                </a:solidFill>
                <a:ea typeface="宋体" pitchFamily="2" charset="-122"/>
              </a:rPr>
              <a:t>String</a:t>
            </a:r>
            <a:r>
              <a:rPr lang="zh-CN" altLang="zh-CN" b="1" dirty="0">
                <a:solidFill>
                  <a:schemeClr val="bg1"/>
                </a:solidFill>
                <a:ea typeface="宋体" pitchFamily="2" charset="-122"/>
              </a:rPr>
              <a:t>、</a:t>
            </a:r>
            <a:r>
              <a:rPr lang="en-US" altLang="zh-CN" b="1" dirty="0">
                <a:solidFill>
                  <a:schemeClr val="bg1"/>
                </a:solidFill>
                <a:ea typeface="宋体" pitchFamily="2" charset="-122"/>
              </a:rPr>
              <a:t>Set&lt;String&gt;</a:t>
            </a:r>
            <a:r>
              <a:rPr lang="zh-CN" altLang="zh-CN" b="1" dirty="0">
                <a:solidFill>
                  <a:schemeClr val="bg1"/>
                </a:solidFill>
                <a:ea typeface="宋体" pitchFamily="2" charset="-122"/>
              </a:rPr>
              <a:t>类型数据</a:t>
            </a:r>
            <a:r>
              <a:rPr lang="zh-CN" altLang="en-US" b="1" dirty="0">
                <a:solidFill>
                  <a:schemeClr val="bg1"/>
                </a:solidFill>
                <a:ea typeface="宋体" pitchFamily="2" charset="-122"/>
              </a:rPr>
              <a:t>。</a:t>
            </a:r>
          </a:p>
        </p:txBody>
      </p:sp>
      <p:cxnSp>
        <p:nvCxnSpPr>
          <p:cNvPr id="20" name="直接箭头连接符 19">
            <a:extLst>
              <a:ext uri="{FF2B5EF4-FFF2-40B4-BE49-F238E27FC236}">
                <a16:creationId xmlns:a16="http://schemas.microsoft.com/office/drawing/2014/main" id="{29D8AE17-745E-6A82-8D9C-A63FDC27F018}"/>
              </a:ext>
            </a:extLst>
          </p:cNvPr>
          <p:cNvCxnSpPr>
            <a:endCxn id="17" idx="1"/>
          </p:cNvCxnSpPr>
          <p:nvPr/>
        </p:nvCxnSpPr>
        <p:spPr>
          <a:xfrm>
            <a:off x="4151784" y="4509683"/>
            <a:ext cx="432048" cy="1476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4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9"/>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par>
                                <p:cTn id="28" presetID="2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2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par>
                                <p:cTn id="48" presetID="22" presetClass="entr" presetSubtype="1"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up)">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6"/>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9"/>
                                        </p:tgtEl>
                                        <p:attrNameLst>
                                          <p:attrName>style.visibility</p:attrName>
                                        </p:attrNameLst>
                                      </p:cBhvr>
                                      <p:to>
                                        <p:strVal val="hidden"/>
                                      </p:to>
                                    </p:set>
                                  </p:childTnLst>
                                </p:cTn>
                              </p:par>
                              <p:par>
                                <p:cTn id="62" presetID="22" presetClass="entr" presetSubtype="8"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500"/>
                                        <p:tgtEl>
                                          <p:spTgt spid="15"/>
                                        </p:tgtEl>
                                      </p:cBhvr>
                                    </p:animEffect>
                                  </p:childTnLst>
                                </p:cTn>
                              </p:par>
                              <p:par>
                                <p:cTn id="65" presetID="22" presetClass="entr" presetSubtype="8"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wipe(left)">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1" grpId="0" animBg="1"/>
      <p:bldP spid="11" grpId="1" animBg="1"/>
      <p:bldP spid="12" grpId="0" animBg="1"/>
      <p:bldP spid="12"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C8F43-A54D-85B1-F8A9-32638661BDC5}"/>
              </a:ext>
            </a:extLst>
          </p:cNvPr>
          <p:cNvSpPr>
            <a:spLocks noGrp="1"/>
          </p:cNvSpPr>
          <p:nvPr>
            <p:ph type="title"/>
          </p:nvPr>
        </p:nvSpPr>
        <p:spPr/>
        <p:txBody>
          <a:bodyPr/>
          <a:lstStyle/>
          <a:p>
            <a:r>
              <a:rPr lang="zh-CN" altLang="en-US" dirty="0"/>
              <a:t>共享偏好设置</a:t>
            </a:r>
            <a:r>
              <a:rPr lang="en-US" altLang="zh-CN" dirty="0"/>
              <a:t>-</a:t>
            </a:r>
            <a:r>
              <a:rPr lang="zh-CN" altLang="en-US" dirty="0"/>
              <a:t>读取数据</a:t>
            </a:r>
          </a:p>
        </p:txBody>
      </p:sp>
      <p:sp>
        <p:nvSpPr>
          <p:cNvPr id="3" name="内容占位符 2">
            <a:extLst>
              <a:ext uri="{FF2B5EF4-FFF2-40B4-BE49-F238E27FC236}">
                <a16:creationId xmlns:a16="http://schemas.microsoft.com/office/drawing/2014/main" id="{B03A1DF9-3834-9995-3AB9-C64E5AD8FF7B}"/>
              </a:ext>
            </a:extLst>
          </p:cNvPr>
          <p:cNvSpPr>
            <a:spLocks noGrp="1"/>
          </p:cNvSpPr>
          <p:nvPr>
            <p:ph idx="1"/>
          </p:nvPr>
        </p:nvSpPr>
        <p:spPr/>
        <p:txBody>
          <a:bodyPr/>
          <a:lstStyle/>
          <a:p>
            <a:r>
              <a:rPr lang="zh-CN" altLang="en-US" dirty="0"/>
              <a:t>为从一个</a:t>
            </a:r>
            <a:r>
              <a:rPr lang="en-US" altLang="zh-CN" dirty="0"/>
              <a:t>shared preference</a:t>
            </a:r>
            <a:r>
              <a:rPr lang="zh-CN" altLang="en-US" dirty="0"/>
              <a:t>文件中提取值，需要调用 </a:t>
            </a:r>
            <a:r>
              <a:rPr lang="en-US" altLang="zh-CN" dirty="0" err="1"/>
              <a:t>SharedPreferences</a:t>
            </a:r>
            <a:r>
              <a:rPr lang="en-US" altLang="zh-CN" dirty="0"/>
              <a:t> </a:t>
            </a:r>
            <a:r>
              <a:rPr lang="zh-CN" altLang="en-US" dirty="0"/>
              <a:t>的 </a:t>
            </a:r>
            <a:r>
              <a:rPr lang="en-US" altLang="zh-CN" dirty="0" err="1"/>
              <a:t>getInt</a:t>
            </a:r>
            <a:r>
              <a:rPr lang="en-US" altLang="zh-CN" dirty="0"/>
              <a:t>()</a:t>
            </a:r>
            <a:r>
              <a:rPr lang="zh-CN" altLang="en-US" dirty="0"/>
              <a:t>和</a:t>
            </a:r>
            <a:r>
              <a:rPr lang="en-US" altLang="zh-CN" dirty="0" err="1"/>
              <a:t>getString</a:t>
            </a:r>
            <a:r>
              <a:rPr lang="en-US" altLang="zh-CN" dirty="0"/>
              <a:t>()</a:t>
            </a:r>
            <a:r>
              <a:rPr lang="zh-CN" altLang="en-US" dirty="0"/>
              <a:t>等方法，给这些方法传递你需要获取值的</a:t>
            </a:r>
            <a:r>
              <a:rPr lang="en-US" altLang="zh-CN" dirty="0"/>
              <a:t>key</a:t>
            </a:r>
            <a:r>
              <a:rPr lang="zh-CN" altLang="en-US" dirty="0"/>
              <a:t>，如果没有对应</a:t>
            </a:r>
            <a:r>
              <a:rPr lang="en-US" altLang="zh-CN" dirty="0"/>
              <a:t>key</a:t>
            </a:r>
            <a:r>
              <a:rPr lang="zh-CN" altLang="en-US" dirty="0"/>
              <a:t>值，会返回一个默认值。</a:t>
            </a:r>
          </a:p>
        </p:txBody>
      </p:sp>
      <p:pic>
        <p:nvPicPr>
          <p:cNvPr id="5" name="图片 4">
            <a:extLst>
              <a:ext uri="{FF2B5EF4-FFF2-40B4-BE49-F238E27FC236}">
                <a16:creationId xmlns:a16="http://schemas.microsoft.com/office/drawing/2014/main" id="{81D5A694-5F57-1DAC-CF94-698EE2326F59}"/>
              </a:ext>
            </a:extLst>
          </p:cNvPr>
          <p:cNvPicPr>
            <a:picLocks noChangeAspect="1"/>
          </p:cNvPicPr>
          <p:nvPr/>
        </p:nvPicPr>
        <p:blipFill>
          <a:blip r:embed="rId2"/>
          <a:stretch>
            <a:fillRect/>
          </a:stretch>
        </p:blipFill>
        <p:spPr>
          <a:xfrm>
            <a:off x="1020726" y="3739891"/>
            <a:ext cx="10477840" cy="1079535"/>
          </a:xfrm>
          <a:prstGeom prst="rect">
            <a:avLst/>
          </a:prstGeom>
        </p:spPr>
      </p:pic>
    </p:spTree>
    <p:extLst>
      <p:ext uri="{BB962C8B-B14F-4D97-AF65-F5344CB8AC3E}">
        <p14:creationId xmlns:p14="http://schemas.microsoft.com/office/powerpoint/2010/main" val="2242143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a:extLst>
              <a:ext uri="{FF2B5EF4-FFF2-40B4-BE49-F238E27FC236}">
                <a16:creationId xmlns:a16="http://schemas.microsoft.com/office/drawing/2014/main" id="{8D462328-EA9A-9962-EED8-99BE25C2649E}"/>
              </a:ext>
            </a:extLst>
          </p:cNvPr>
          <p:cNvSpPr>
            <a:spLocks noChangeArrowheads="1"/>
          </p:cNvSpPr>
          <p:nvPr/>
        </p:nvSpPr>
        <p:spPr bwMode="auto">
          <a:xfrm>
            <a:off x="2066925" y="1268762"/>
            <a:ext cx="8102600" cy="4392487"/>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2">
            <a:extLst>
              <a:ext uri="{FF2B5EF4-FFF2-40B4-BE49-F238E27FC236}">
                <a16:creationId xmlns:a16="http://schemas.microsoft.com/office/drawing/2014/main" id="{835FCF14-435D-D34A-DAF3-633BFBA3C1C6}"/>
              </a:ext>
            </a:extLst>
          </p:cNvPr>
          <p:cNvSpPr/>
          <p:nvPr/>
        </p:nvSpPr>
        <p:spPr bwMode="auto">
          <a:xfrm>
            <a:off x="7104112" y="1052737"/>
            <a:ext cx="252028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读取和删除数据</a:t>
            </a:r>
          </a:p>
        </p:txBody>
      </p:sp>
      <p:sp>
        <p:nvSpPr>
          <p:cNvPr id="6" name="内容占位符 2">
            <a:extLst>
              <a:ext uri="{FF2B5EF4-FFF2-40B4-BE49-F238E27FC236}">
                <a16:creationId xmlns:a16="http://schemas.microsoft.com/office/drawing/2014/main" id="{C20D9DEA-A0A7-E54B-99FB-136524762FE1}"/>
              </a:ext>
            </a:extLst>
          </p:cNvPr>
          <p:cNvSpPr txBox="1">
            <a:spLocks/>
          </p:cNvSpPr>
          <p:nvPr/>
        </p:nvSpPr>
        <p:spPr bwMode="auto">
          <a:xfrm>
            <a:off x="1847528" y="1484785"/>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a:latin typeface="Times New Roman" panose="02020603050405020304" pitchFamily="18" charset="0"/>
                <a:cs typeface="Times New Roman" panose="02020603050405020304" pitchFamily="18" charset="0"/>
              </a:rPr>
              <a:t>读取</a:t>
            </a:r>
            <a:r>
              <a:rPr lang="en-US" altLang="zh-CN" sz="2000" dirty="0"/>
              <a:t>SharedPreferences</a:t>
            </a:r>
            <a:r>
              <a:rPr lang="zh-CN" altLang="en-US" sz="2000" dirty="0"/>
              <a:t>文件中的数据</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7" name="内容占位符 2">
            <a:extLst>
              <a:ext uri="{FF2B5EF4-FFF2-40B4-BE49-F238E27FC236}">
                <a16:creationId xmlns:a16="http://schemas.microsoft.com/office/drawing/2014/main" id="{CD7A595A-7055-29F2-51C7-FFC2AF3408B2}"/>
              </a:ext>
            </a:extLst>
          </p:cNvPr>
          <p:cNvSpPr txBox="1">
            <a:spLocks/>
          </p:cNvSpPr>
          <p:nvPr/>
        </p:nvSpPr>
        <p:spPr bwMode="auto">
          <a:xfrm>
            <a:off x="1991544" y="2420888"/>
            <a:ext cx="8051428" cy="9361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endParaRPr lang="en-US" altLang="zh-CN" sz="2000" dirty="0"/>
          </a:p>
        </p:txBody>
      </p:sp>
      <p:sp>
        <p:nvSpPr>
          <p:cNvPr id="8" name="矩形 17">
            <a:extLst>
              <a:ext uri="{FF2B5EF4-FFF2-40B4-BE49-F238E27FC236}">
                <a16:creationId xmlns:a16="http://schemas.microsoft.com/office/drawing/2014/main" id="{275EE504-2B14-FFA6-2830-77E090D78BBD}"/>
              </a:ext>
            </a:extLst>
          </p:cNvPr>
          <p:cNvSpPr>
            <a:spLocks noChangeArrowheads="1"/>
          </p:cNvSpPr>
          <p:nvPr/>
        </p:nvSpPr>
        <p:spPr bwMode="auto">
          <a:xfrm>
            <a:off x="2344850" y="2029947"/>
            <a:ext cx="7503556" cy="1120626"/>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dirty="0">
                <a:latin typeface="Times New Roman" pitchFamily="18" charset="0"/>
                <a:ea typeface="宋体" pitchFamily="2" charset="-122"/>
                <a:cs typeface="Times New Roman" pitchFamily="18" charset="0"/>
              </a:rPr>
              <a:t>SharedPreferences sp = getSharedPreferences("data",MODE_PRIVATE);</a:t>
            </a:r>
          </a:p>
          <a:p>
            <a:pPr>
              <a:lnSpc>
                <a:spcPct val="150000"/>
              </a:lnSpc>
            </a:pPr>
            <a:r>
              <a:rPr lang="en-US" altLang="zh-CN" dirty="0">
                <a:latin typeface="Times New Roman" pitchFamily="18" charset="0"/>
                <a:ea typeface="宋体" pitchFamily="2" charset="-122"/>
                <a:cs typeface="Times New Roman" pitchFamily="18" charset="0"/>
              </a:rPr>
              <a:t>String data= sp.getString("name","");           </a:t>
            </a:r>
            <a:endParaRPr lang="zh-CN" altLang="en-US" dirty="0">
              <a:latin typeface="Times New Roman" pitchFamily="18" charset="0"/>
              <a:ea typeface="宋体" pitchFamily="2" charset="-122"/>
              <a:cs typeface="Times New Roman" pitchFamily="18" charset="0"/>
            </a:endParaRPr>
          </a:p>
        </p:txBody>
      </p:sp>
      <p:sp>
        <p:nvSpPr>
          <p:cNvPr id="9" name="矩形 8">
            <a:extLst>
              <a:ext uri="{FF2B5EF4-FFF2-40B4-BE49-F238E27FC236}">
                <a16:creationId xmlns:a16="http://schemas.microsoft.com/office/drawing/2014/main" id="{FE872DD8-DB36-BA5C-363B-72B2C3F0857E}"/>
              </a:ext>
            </a:extLst>
          </p:cNvPr>
          <p:cNvSpPr/>
          <p:nvPr/>
        </p:nvSpPr>
        <p:spPr>
          <a:xfrm>
            <a:off x="3568340" y="2610165"/>
            <a:ext cx="2456909" cy="25202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8481F298-3DC8-D910-EAD8-0A5BF6E9B324}"/>
              </a:ext>
            </a:extLst>
          </p:cNvPr>
          <p:cNvCxnSpPr/>
          <p:nvPr/>
        </p:nvCxnSpPr>
        <p:spPr>
          <a:xfrm>
            <a:off x="4586044" y="2862540"/>
            <a:ext cx="0" cy="288032"/>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圆角矩形 27">
            <a:extLst>
              <a:ext uri="{FF2B5EF4-FFF2-40B4-BE49-F238E27FC236}">
                <a16:creationId xmlns:a16="http://schemas.microsoft.com/office/drawing/2014/main" id="{F26A3B4E-2C35-0FEA-51EA-A64177BE9C6E}"/>
              </a:ext>
            </a:extLst>
          </p:cNvPr>
          <p:cNvSpPr/>
          <p:nvPr/>
        </p:nvSpPr>
        <p:spPr>
          <a:xfrm>
            <a:off x="3373079" y="3129321"/>
            <a:ext cx="1435330"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获取用户名</a:t>
            </a:r>
          </a:p>
        </p:txBody>
      </p:sp>
      <p:sp>
        <p:nvSpPr>
          <p:cNvPr id="12" name="矩形 11">
            <a:extLst>
              <a:ext uri="{FF2B5EF4-FFF2-40B4-BE49-F238E27FC236}">
                <a16:creationId xmlns:a16="http://schemas.microsoft.com/office/drawing/2014/main" id="{8EC90199-A9D6-C443-D7FB-5AFF18A4D750}"/>
              </a:ext>
            </a:extLst>
          </p:cNvPr>
          <p:cNvSpPr/>
          <p:nvPr/>
        </p:nvSpPr>
        <p:spPr>
          <a:xfrm>
            <a:off x="4796794" y="2596266"/>
            <a:ext cx="659125" cy="25202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607A880C-77E7-B532-561C-7B02370C8F39}"/>
              </a:ext>
            </a:extLst>
          </p:cNvPr>
          <p:cNvCxnSpPr/>
          <p:nvPr/>
        </p:nvCxnSpPr>
        <p:spPr>
          <a:xfrm>
            <a:off x="5132409" y="2848294"/>
            <a:ext cx="0" cy="288032"/>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圆角矩形 36">
            <a:extLst>
              <a:ext uri="{FF2B5EF4-FFF2-40B4-BE49-F238E27FC236}">
                <a16:creationId xmlns:a16="http://schemas.microsoft.com/office/drawing/2014/main" id="{B653410F-F06F-67F8-B45F-48AEE90F51B5}"/>
              </a:ext>
            </a:extLst>
          </p:cNvPr>
          <p:cNvSpPr/>
          <p:nvPr/>
        </p:nvSpPr>
        <p:spPr>
          <a:xfrm>
            <a:off x="4630683" y="3136327"/>
            <a:ext cx="991345"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a typeface="宋体" pitchFamily="2" charset="-122"/>
              </a:rPr>
              <a:t>Key</a:t>
            </a:r>
            <a:r>
              <a:rPr lang="zh-CN" altLang="en-US" b="1" dirty="0">
                <a:solidFill>
                  <a:schemeClr val="bg1"/>
                </a:solidFill>
                <a:ea typeface="宋体" pitchFamily="2" charset="-122"/>
              </a:rPr>
              <a:t>值</a:t>
            </a:r>
          </a:p>
        </p:txBody>
      </p:sp>
      <p:sp>
        <p:nvSpPr>
          <p:cNvPr id="15" name="矩形 14">
            <a:extLst>
              <a:ext uri="{FF2B5EF4-FFF2-40B4-BE49-F238E27FC236}">
                <a16:creationId xmlns:a16="http://schemas.microsoft.com/office/drawing/2014/main" id="{2FD9F3A8-E8A8-72AA-D928-ED712823C703}"/>
              </a:ext>
            </a:extLst>
          </p:cNvPr>
          <p:cNvSpPr/>
          <p:nvPr/>
        </p:nvSpPr>
        <p:spPr>
          <a:xfrm>
            <a:off x="5476773" y="2623425"/>
            <a:ext cx="267178" cy="252028"/>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74713BE0-B776-3317-6D79-C359A59C43A9}"/>
              </a:ext>
            </a:extLst>
          </p:cNvPr>
          <p:cNvCxnSpPr/>
          <p:nvPr/>
        </p:nvCxnSpPr>
        <p:spPr>
          <a:xfrm>
            <a:off x="5629323" y="2848294"/>
            <a:ext cx="0" cy="288032"/>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圆角矩形 39">
            <a:extLst>
              <a:ext uri="{FF2B5EF4-FFF2-40B4-BE49-F238E27FC236}">
                <a16:creationId xmlns:a16="http://schemas.microsoft.com/office/drawing/2014/main" id="{0C2846C4-1DF3-BB71-EBC0-7BC7CB6874DE}"/>
              </a:ext>
            </a:extLst>
          </p:cNvPr>
          <p:cNvSpPr/>
          <p:nvPr/>
        </p:nvSpPr>
        <p:spPr>
          <a:xfrm>
            <a:off x="5476773" y="3126452"/>
            <a:ext cx="1049644"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缺省值</a:t>
            </a:r>
          </a:p>
        </p:txBody>
      </p:sp>
      <p:sp>
        <p:nvSpPr>
          <p:cNvPr id="18" name="矩形 17">
            <a:extLst>
              <a:ext uri="{FF2B5EF4-FFF2-40B4-BE49-F238E27FC236}">
                <a16:creationId xmlns:a16="http://schemas.microsoft.com/office/drawing/2014/main" id="{B27B1AD2-7783-A229-BFBE-DA3725D348B6}"/>
              </a:ext>
            </a:extLst>
          </p:cNvPr>
          <p:cNvSpPr>
            <a:spLocks noChangeArrowheads="1"/>
          </p:cNvSpPr>
          <p:nvPr/>
        </p:nvSpPr>
        <p:spPr bwMode="auto">
          <a:xfrm>
            <a:off x="2344850" y="4149080"/>
            <a:ext cx="7503556" cy="1120626"/>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dirty="0">
                <a:latin typeface="Times New Roman" pitchFamily="18" charset="0"/>
                <a:ea typeface="宋体" pitchFamily="2" charset="-122"/>
                <a:cs typeface="Times New Roman" pitchFamily="18" charset="0"/>
              </a:rPr>
              <a:t>editor.remove("name");     </a:t>
            </a:r>
            <a:endParaRPr lang="zh-CN" altLang="en-US" dirty="0">
              <a:latin typeface="Times New Roman" pitchFamily="18" charset="0"/>
              <a:ea typeface="宋体" pitchFamily="2" charset="-122"/>
              <a:cs typeface="Times New Roman" pitchFamily="18" charset="0"/>
            </a:endParaRPr>
          </a:p>
          <a:p>
            <a:pPr>
              <a:lnSpc>
                <a:spcPct val="150000"/>
              </a:lnSpc>
            </a:pPr>
            <a:r>
              <a:rPr lang="en-US" altLang="zh-CN" dirty="0">
                <a:latin typeface="Times New Roman" pitchFamily="18" charset="0"/>
                <a:ea typeface="宋体" pitchFamily="2" charset="-122"/>
                <a:cs typeface="Times New Roman" pitchFamily="18" charset="0"/>
              </a:rPr>
              <a:t>editor.clear();             </a:t>
            </a:r>
            <a:endParaRPr lang="zh-CN" altLang="en-US" dirty="0">
              <a:latin typeface="Times New Roman" pitchFamily="18" charset="0"/>
              <a:ea typeface="宋体" pitchFamily="2" charset="-122"/>
              <a:cs typeface="Times New Roman" pitchFamily="18" charset="0"/>
            </a:endParaRPr>
          </a:p>
        </p:txBody>
      </p:sp>
      <p:sp>
        <p:nvSpPr>
          <p:cNvPr id="19" name="矩形 18">
            <a:extLst>
              <a:ext uri="{FF2B5EF4-FFF2-40B4-BE49-F238E27FC236}">
                <a16:creationId xmlns:a16="http://schemas.microsoft.com/office/drawing/2014/main" id="{2F7EB751-2EC8-4334-2C0E-F203DFE9940B}"/>
              </a:ext>
            </a:extLst>
          </p:cNvPr>
          <p:cNvSpPr/>
          <p:nvPr/>
        </p:nvSpPr>
        <p:spPr>
          <a:xfrm>
            <a:off x="2344851" y="4293096"/>
            <a:ext cx="2455259" cy="265154"/>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8007F9B3-E458-B2DC-A783-108F75D9C362}"/>
              </a:ext>
            </a:extLst>
          </p:cNvPr>
          <p:cNvCxnSpPr/>
          <p:nvPr/>
        </p:nvCxnSpPr>
        <p:spPr>
          <a:xfrm>
            <a:off x="4808409" y="4425673"/>
            <a:ext cx="3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43">
            <a:extLst>
              <a:ext uri="{FF2B5EF4-FFF2-40B4-BE49-F238E27FC236}">
                <a16:creationId xmlns:a16="http://schemas.microsoft.com/office/drawing/2014/main" id="{356FD911-1485-7EE1-D9C1-6D4AFC3A576E}"/>
              </a:ext>
            </a:extLst>
          </p:cNvPr>
          <p:cNvSpPr/>
          <p:nvPr/>
        </p:nvSpPr>
        <p:spPr>
          <a:xfrm>
            <a:off x="5132409" y="4241870"/>
            <a:ext cx="2115720"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根据</a:t>
            </a:r>
            <a:r>
              <a:rPr lang="en-US" altLang="zh-CN" b="1" dirty="0">
                <a:solidFill>
                  <a:schemeClr val="bg1"/>
                </a:solidFill>
                <a:ea typeface="宋体" pitchFamily="2" charset="-122"/>
              </a:rPr>
              <a:t>key</a:t>
            </a:r>
            <a:r>
              <a:rPr lang="zh-CN" altLang="en-US" b="1" dirty="0">
                <a:solidFill>
                  <a:schemeClr val="bg1"/>
                </a:solidFill>
                <a:ea typeface="宋体" pitchFamily="2" charset="-122"/>
              </a:rPr>
              <a:t>删除数据</a:t>
            </a:r>
          </a:p>
        </p:txBody>
      </p:sp>
      <p:sp>
        <p:nvSpPr>
          <p:cNvPr id="22" name="矩形 21">
            <a:extLst>
              <a:ext uri="{FF2B5EF4-FFF2-40B4-BE49-F238E27FC236}">
                <a16:creationId xmlns:a16="http://schemas.microsoft.com/office/drawing/2014/main" id="{3C051ED6-A015-ACDE-1B19-16534BABC324}"/>
              </a:ext>
            </a:extLst>
          </p:cNvPr>
          <p:cNvSpPr/>
          <p:nvPr/>
        </p:nvSpPr>
        <p:spPr>
          <a:xfrm>
            <a:off x="2353151" y="4710650"/>
            <a:ext cx="1522551" cy="265154"/>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24A108F5-E816-7217-24C9-9AAFED179E25}"/>
              </a:ext>
            </a:extLst>
          </p:cNvPr>
          <p:cNvCxnSpPr/>
          <p:nvPr/>
        </p:nvCxnSpPr>
        <p:spPr>
          <a:xfrm>
            <a:off x="3875701" y="4843227"/>
            <a:ext cx="324000" cy="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圆角矩形 46">
            <a:extLst>
              <a:ext uri="{FF2B5EF4-FFF2-40B4-BE49-F238E27FC236}">
                <a16:creationId xmlns:a16="http://schemas.microsoft.com/office/drawing/2014/main" id="{DF966291-B831-467A-3DD6-02159F4E79A8}"/>
              </a:ext>
            </a:extLst>
          </p:cNvPr>
          <p:cNvSpPr/>
          <p:nvPr/>
        </p:nvSpPr>
        <p:spPr>
          <a:xfrm>
            <a:off x="4199702" y="4622104"/>
            <a:ext cx="1752283" cy="367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删除所有数据</a:t>
            </a:r>
          </a:p>
        </p:txBody>
      </p:sp>
      <p:sp>
        <p:nvSpPr>
          <p:cNvPr id="25" name="内容占位符 2">
            <a:extLst>
              <a:ext uri="{FF2B5EF4-FFF2-40B4-BE49-F238E27FC236}">
                <a16:creationId xmlns:a16="http://schemas.microsoft.com/office/drawing/2014/main" id="{50B09CFD-4E01-ABE3-3E2D-057091361C01}"/>
              </a:ext>
            </a:extLst>
          </p:cNvPr>
          <p:cNvSpPr txBox="1">
            <a:spLocks/>
          </p:cNvSpPr>
          <p:nvPr/>
        </p:nvSpPr>
        <p:spPr bwMode="auto">
          <a:xfrm>
            <a:off x="1847528" y="3629504"/>
            <a:ext cx="8051428" cy="5011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a:latin typeface="Times New Roman" panose="02020603050405020304" pitchFamily="18" charset="0"/>
                <a:cs typeface="Times New Roman" panose="02020603050405020304" pitchFamily="18" charset="0"/>
              </a:rPr>
              <a:t>删除</a:t>
            </a:r>
            <a:r>
              <a:rPr lang="en-US" altLang="zh-CN" sz="2000" dirty="0"/>
              <a:t>SharedPreferences</a:t>
            </a:r>
            <a:r>
              <a:rPr lang="zh-CN" altLang="en-US" sz="2000" dirty="0"/>
              <a:t>文件中的数据</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nSpc>
                <a:spcPct val="150000"/>
              </a:lnSpc>
              <a:defRPr/>
            </a:pPr>
            <a:endParaRPr lang="en-US" altLang="zh-CN" sz="2000" dirty="0">
              <a:latin typeface="Times New Roman" panose="02020603050405020304" pitchFamily="18" charset="0"/>
              <a:cs typeface="Times New Roman" panose="02020603050405020304" pitchFamily="18" charset="0"/>
            </a:endParaRPr>
          </a:p>
          <a:p>
            <a:pPr lvl="1">
              <a:lnSpc>
                <a:spcPct val="150000"/>
              </a:lnSpc>
              <a:defRPr/>
            </a:pPr>
            <a:endParaRPr lang="en-US" altLang="zh-CN" sz="2000" dirty="0"/>
          </a:p>
        </p:txBody>
      </p:sp>
    </p:spTree>
    <p:extLst>
      <p:ext uri="{BB962C8B-B14F-4D97-AF65-F5344CB8AC3E}">
        <p14:creationId xmlns:p14="http://schemas.microsoft.com/office/powerpoint/2010/main" val="163734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2"/>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3"/>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4"/>
                                        </p:tgtEl>
                                        <p:attrNameLst>
                                          <p:attrName>style.visibility</p:attrName>
                                        </p:attrNameLst>
                                      </p:cBhvr>
                                      <p:to>
                                        <p:strVal val="hidden"/>
                                      </p:to>
                                    </p:set>
                                  </p:childTnLst>
                                </p:cTn>
                              </p:par>
                              <p:par>
                                <p:cTn id="44" presetID="22" presetClass="entr" presetSubtype="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up)">
                                      <p:cBhvr>
                                        <p:cTn id="46" dur="500"/>
                                        <p:tgtEl>
                                          <p:spTgt spid="15"/>
                                        </p:tgtEl>
                                      </p:cBhvr>
                                    </p:animEffect>
                                  </p:childTnLst>
                                </p:cTn>
                              </p:par>
                              <p:par>
                                <p:cTn id="47" presetID="22" presetClass="entr" presetSubtype="1"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7"/>
                                        </p:tgtEl>
                                        <p:attrNameLst>
                                          <p:attrName>style.visibility</p:attrName>
                                        </p:attrNameLst>
                                      </p:cBhvr>
                                      <p:to>
                                        <p:strVal val="hidden"/>
                                      </p:to>
                                    </p:set>
                                  </p:childTnLst>
                                </p:cTn>
                              </p:par>
                              <p:par>
                                <p:cTn id="61" presetID="22" presetClass="entr" presetSubtype="8"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0-#ppt_w/2"/>
                                          </p:val>
                                        </p:tav>
                                        <p:tav tm="100000">
                                          <p:val>
                                            <p:strVal val="#ppt_x"/>
                                          </p:val>
                                        </p:tav>
                                      </p:tavLst>
                                    </p:anim>
                                    <p:anim calcmode="lin" valueType="num">
                                      <p:cBhvr additive="base">
                                        <p:cTn id="6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500"/>
                                        <p:tgtEl>
                                          <p:spTgt spid="19"/>
                                        </p:tgtEl>
                                      </p:cBhvr>
                                    </p:animEffect>
                                  </p:childTnLst>
                                </p:cTn>
                              </p:par>
                              <p:par>
                                <p:cTn id="75" presetID="22" presetClass="entr" presetSubtype="8"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wipe(left)">
                                      <p:cBhvr>
                                        <p:cTn id="80" dur="500"/>
                                        <p:tgtEl>
                                          <p:spTgt spid="21"/>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1"/>
                                        </p:tgtEl>
                                        <p:attrNameLst>
                                          <p:attrName>style.visibility</p:attrName>
                                        </p:attrNameLst>
                                      </p:cBhvr>
                                      <p:to>
                                        <p:strVal val="hidden"/>
                                      </p:to>
                                    </p:set>
                                  </p:childTnLst>
                                </p:cTn>
                              </p:par>
                              <p:par>
                                <p:cTn id="89" presetID="22" presetClass="entr" presetSubtype="8"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par>
                                <p:cTn id="92" presetID="22" presetClass="entr" presetSubtype="8"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wipe(left)">
                                      <p:cBhvr>
                                        <p:cTn id="94" dur="500"/>
                                        <p:tgtEl>
                                          <p:spTgt spid="23"/>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left)">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1" grpId="0" animBg="1"/>
      <p:bldP spid="11" grpId="1" animBg="1"/>
      <p:bldP spid="12" grpId="0" animBg="1"/>
      <p:bldP spid="12" grpId="1" animBg="1"/>
      <p:bldP spid="14" grpId="0" animBg="1"/>
      <p:bldP spid="14" grpId="1" animBg="1"/>
      <p:bldP spid="15" grpId="0" animBg="1"/>
      <p:bldP spid="15" grpId="1" animBg="1"/>
      <p:bldP spid="17" grpId="0" animBg="1"/>
      <p:bldP spid="17" grpId="1" animBg="1"/>
      <p:bldP spid="18" grpId="0" animBg="1"/>
      <p:bldP spid="19" grpId="0" animBg="1"/>
      <p:bldP spid="19" grpId="1" animBg="1"/>
      <p:bldP spid="21" grpId="0" animBg="1"/>
      <p:bldP spid="21" grpId="1" animBg="1"/>
      <p:bldP spid="22" grpId="0" animBg="1"/>
      <p:bldP spid="24"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3DCFF-D55F-47C1-8ABA-B4AC8484CD47}"/>
              </a:ext>
            </a:extLst>
          </p:cNvPr>
          <p:cNvSpPr>
            <a:spLocks noGrp="1"/>
          </p:cNvSpPr>
          <p:nvPr>
            <p:ph type="title"/>
          </p:nvPr>
        </p:nvSpPr>
        <p:spPr/>
        <p:txBody>
          <a:bodyPr/>
          <a:lstStyle/>
          <a:p>
            <a:r>
              <a:rPr lang="en-US" altLang="zh-CN" b="1" dirty="0"/>
              <a:t>SQLite</a:t>
            </a:r>
            <a:r>
              <a:rPr lang="zh-CN" altLang="en-US" b="1" dirty="0"/>
              <a:t>数据库</a:t>
            </a:r>
            <a:endParaRPr lang="zh-CN" altLang="en-US" dirty="0"/>
          </a:p>
        </p:txBody>
      </p:sp>
      <p:sp>
        <p:nvSpPr>
          <p:cNvPr id="3" name="内容占位符 2">
            <a:extLst>
              <a:ext uri="{FF2B5EF4-FFF2-40B4-BE49-F238E27FC236}">
                <a16:creationId xmlns:a16="http://schemas.microsoft.com/office/drawing/2014/main" id="{108AC7AF-4236-4751-81F2-9005BE8132C5}"/>
              </a:ext>
            </a:extLst>
          </p:cNvPr>
          <p:cNvSpPr>
            <a:spLocks noGrp="1"/>
          </p:cNvSpPr>
          <p:nvPr>
            <p:ph idx="1"/>
          </p:nvPr>
        </p:nvSpPr>
        <p:spPr/>
        <p:txBody>
          <a:bodyPr/>
          <a:lstStyle/>
          <a:p>
            <a:r>
              <a:rPr lang="en-US" altLang="zh-CN" sz="2800" b="1" dirty="0"/>
              <a:t>SQLite</a:t>
            </a:r>
            <a:r>
              <a:rPr lang="zh-CN" altLang="en-US" sz="2800" b="1" dirty="0"/>
              <a:t>的命令行操作</a:t>
            </a:r>
          </a:p>
          <a:p>
            <a:pPr lvl="1"/>
            <a:r>
              <a:rPr lang="zh-CN" altLang="en-US" sz="2400" dirty="0"/>
              <a:t>首先我们得通过</a:t>
            </a:r>
            <a:r>
              <a:rPr lang="en-US" altLang="zh-CN" sz="2400" dirty="0" err="1"/>
              <a:t>adb</a:t>
            </a:r>
            <a:r>
              <a:rPr lang="zh-CN" altLang="en-US" sz="2400" dirty="0"/>
              <a:t>进入</a:t>
            </a:r>
            <a:r>
              <a:rPr lang="en-US" altLang="zh-CN" sz="2400" dirty="0"/>
              <a:t>android</a:t>
            </a:r>
            <a:r>
              <a:rPr lang="zh-CN" altLang="en-US" sz="2400" dirty="0"/>
              <a:t>模拟器中，执行：</a:t>
            </a:r>
            <a:r>
              <a:rPr lang="en-US" altLang="zh-CN" sz="2400" dirty="0" err="1"/>
              <a:t>adb</a:t>
            </a:r>
            <a:r>
              <a:rPr lang="en-US" altLang="zh-CN" sz="2400" dirty="0"/>
              <a:t> shell</a:t>
            </a:r>
            <a:r>
              <a:rPr lang="zh-CN" altLang="en-US" sz="2400" dirty="0"/>
              <a:t>，此时相当于进入</a:t>
            </a:r>
            <a:r>
              <a:rPr lang="en-US" altLang="zh-CN" sz="2400" dirty="0" err="1"/>
              <a:t>linux</a:t>
            </a:r>
            <a:r>
              <a:rPr lang="zh-CN" altLang="en-US" sz="2400" dirty="0"/>
              <a:t>的命令行界面，此时可以输入</a:t>
            </a:r>
            <a:r>
              <a:rPr lang="en-US" altLang="zh-CN" sz="2400" dirty="0" err="1"/>
              <a:t>linux</a:t>
            </a:r>
            <a:r>
              <a:rPr lang="zh-CN" altLang="en-US" sz="2400" dirty="0"/>
              <a:t>命令</a:t>
            </a:r>
          </a:p>
          <a:p>
            <a:pPr lvl="1"/>
            <a:r>
              <a:rPr lang="zh-CN" altLang="en-US" sz="2400" dirty="0"/>
              <a:t>在</a:t>
            </a:r>
            <a:r>
              <a:rPr lang="en-US" altLang="zh-CN" sz="2400" dirty="0"/>
              <a:t>$</a:t>
            </a:r>
            <a:r>
              <a:rPr lang="zh-CN" altLang="en-US" sz="2400" dirty="0"/>
              <a:t>命令行中，输入</a:t>
            </a:r>
            <a:r>
              <a:rPr lang="en-US" altLang="zh-CN" sz="2400" dirty="0"/>
              <a:t>sqlite3 [</a:t>
            </a:r>
            <a:r>
              <a:rPr lang="zh-CN" altLang="en-US" sz="2400" dirty="0"/>
              <a:t>数据库名</a:t>
            </a:r>
            <a:r>
              <a:rPr lang="en-US" altLang="zh-CN" sz="2400" dirty="0"/>
              <a:t>]</a:t>
            </a:r>
          </a:p>
          <a:p>
            <a:pPr lvl="1"/>
            <a:r>
              <a:rPr lang="zh-CN" altLang="en-US" sz="2400" dirty="0"/>
              <a:t>数据库名是可以省略的，如果省略系统会创建一个临时数据库，在退出</a:t>
            </a:r>
            <a:r>
              <a:rPr lang="en-US" altLang="zh-CN" sz="2400" dirty="0"/>
              <a:t>sqlite3</a:t>
            </a:r>
            <a:r>
              <a:rPr lang="zh-CN" altLang="en-US" sz="2400" dirty="0"/>
              <a:t>的时候，会删除该临时数据库；如果不省略数据库名，该数据库若在系统中不存在，则会创建该数据库，否则，会直接打开该数据库。</a:t>
            </a:r>
          </a:p>
          <a:p>
            <a:pPr lvl="1"/>
            <a:r>
              <a:rPr lang="zh-CN" altLang="en-US" sz="2400" dirty="0"/>
              <a:t>这时会进入</a:t>
            </a:r>
            <a:r>
              <a:rPr lang="en-US" altLang="zh-CN" sz="2400" dirty="0" err="1"/>
              <a:t>sqlite</a:t>
            </a:r>
            <a:r>
              <a:rPr lang="en-US" altLang="zh-CN" sz="2400" dirty="0"/>
              <a:t>&gt;</a:t>
            </a:r>
            <a:r>
              <a:rPr lang="zh-CN" altLang="en-US" sz="2400" dirty="0"/>
              <a:t>这个命令行界面，在这里可以输入</a:t>
            </a:r>
            <a:r>
              <a:rPr lang="en-US" altLang="zh-CN" sz="2400" dirty="0" err="1"/>
              <a:t>sqlite</a:t>
            </a:r>
            <a:r>
              <a:rPr lang="zh-CN" altLang="en-US" sz="2400" dirty="0"/>
              <a:t>指令，通过输入</a:t>
            </a:r>
            <a:r>
              <a:rPr lang="en-US" altLang="zh-CN" sz="2400" dirty="0"/>
              <a:t>.help(</a:t>
            </a:r>
            <a:r>
              <a:rPr lang="zh-CN" altLang="en-US" sz="2400" dirty="0"/>
              <a:t>注意前面有个点</a:t>
            </a:r>
            <a:r>
              <a:rPr lang="en-US" altLang="zh-CN" sz="2400" dirty="0"/>
              <a:t>)</a:t>
            </a:r>
            <a:r>
              <a:rPr lang="zh-CN" altLang="en-US" sz="2400" dirty="0"/>
              <a:t>，可以获取命令的帮助。退出</a:t>
            </a:r>
            <a:r>
              <a:rPr lang="en-US" altLang="zh-CN" sz="2400" dirty="0" err="1"/>
              <a:t>sqlite</a:t>
            </a:r>
            <a:r>
              <a:rPr lang="zh-CN" altLang="en-US" sz="2400" dirty="0"/>
              <a:t>，可以输入</a:t>
            </a:r>
            <a:r>
              <a:rPr lang="en-US" altLang="zh-CN" sz="2400" dirty="0"/>
              <a:t>.quit</a:t>
            </a:r>
            <a:r>
              <a:rPr lang="zh-CN" altLang="en-US" sz="2400" dirty="0"/>
              <a:t>，或者</a:t>
            </a:r>
            <a:r>
              <a:rPr lang="en-US" altLang="zh-CN" sz="2400" dirty="0"/>
              <a:t>ctr-d</a:t>
            </a:r>
            <a:r>
              <a:rPr lang="zh-CN" altLang="en-US" sz="2400" dirty="0"/>
              <a:t>，如果一条命令执行很长时间，则使用</a:t>
            </a:r>
            <a:r>
              <a:rPr lang="en-US" altLang="zh-CN" sz="2400" dirty="0"/>
              <a:t>ctrl-c</a:t>
            </a:r>
            <a:r>
              <a:rPr lang="zh-CN" altLang="en-US" sz="2400" dirty="0"/>
              <a:t>来中断。</a:t>
            </a:r>
          </a:p>
          <a:p>
            <a:pPr lvl="1"/>
            <a:r>
              <a:rPr lang="en-US" altLang="zh-CN" sz="2400" dirty="0" err="1"/>
              <a:t>Sqlite</a:t>
            </a:r>
            <a:r>
              <a:rPr lang="zh-CN" altLang="en-US" sz="2400" dirty="0"/>
              <a:t>的命令以分号结束。</a:t>
            </a:r>
          </a:p>
        </p:txBody>
      </p:sp>
    </p:spTree>
    <p:extLst>
      <p:ext uri="{BB962C8B-B14F-4D97-AF65-F5344CB8AC3E}">
        <p14:creationId xmlns:p14="http://schemas.microsoft.com/office/powerpoint/2010/main" val="1784411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4D194-5565-44B4-9470-399BF492B429}"/>
              </a:ext>
            </a:extLst>
          </p:cNvPr>
          <p:cNvSpPr>
            <a:spLocks noGrp="1"/>
          </p:cNvSpPr>
          <p:nvPr>
            <p:ph type="title"/>
          </p:nvPr>
        </p:nvSpPr>
        <p:spPr/>
        <p:txBody>
          <a:bodyPr/>
          <a:lstStyle/>
          <a:p>
            <a:r>
              <a:rPr lang="en-US" altLang="zh-CN" b="1" dirty="0"/>
              <a:t>SQLite</a:t>
            </a:r>
            <a:r>
              <a:rPr lang="zh-CN" altLang="en-US" b="1" dirty="0"/>
              <a:t>数据库</a:t>
            </a:r>
            <a:endParaRPr lang="zh-CN" altLang="en-US" dirty="0"/>
          </a:p>
        </p:txBody>
      </p:sp>
      <p:sp>
        <p:nvSpPr>
          <p:cNvPr id="3" name="内容占位符 2">
            <a:extLst>
              <a:ext uri="{FF2B5EF4-FFF2-40B4-BE49-F238E27FC236}">
                <a16:creationId xmlns:a16="http://schemas.microsoft.com/office/drawing/2014/main" id="{3B06E8A1-1D98-49F1-8055-1478F2577287}"/>
              </a:ext>
            </a:extLst>
          </p:cNvPr>
          <p:cNvSpPr>
            <a:spLocks noGrp="1"/>
          </p:cNvSpPr>
          <p:nvPr>
            <p:ph idx="1"/>
          </p:nvPr>
        </p:nvSpPr>
        <p:spPr/>
        <p:txBody>
          <a:bodyPr/>
          <a:lstStyle/>
          <a:p>
            <a:r>
              <a:rPr lang="zh-CN" altLang="en-US" dirty="0"/>
              <a:t>常用命令有：</a:t>
            </a:r>
          </a:p>
          <a:p>
            <a:pPr lvl="1"/>
            <a:r>
              <a:rPr lang="en-US" altLang="zh-CN" dirty="0"/>
              <a:t>.open </a:t>
            </a:r>
            <a:r>
              <a:rPr lang="zh-CN" altLang="en-US" dirty="0"/>
              <a:t>数据库名称，如果该数据库在磁盘中不存在，则创建并打开，如果存在，则直接打开</a:t>
            </a:r>
          </a:p>
          <a:p>
            <a:pPr lvl="1"/>
            <a:r>
              <a:rPr lang="en-US" altLang="zh-CN" dirty="0"/>
              <a:t>.save </a:t>
            </a:r>
            <a:r>
              <a:rPr lang="zh-CN" altLang="en-US" dirty="0"/>
              <a:t>数据库名称，如果</a:t>
            </a:r>
            <a:r>
              <a:rPr lang="en-US" altLang="zh-CN" dirty="0"/>
              <a:t>sqlite3</a:t>
            </a:r>
            <a:r>
              <a:rPr lang="zh-CN" altLang="en-US" dirty="0"/>
              <a:t>的启动是通过双击</a:t>
            </a:r>
            <a:r>
              <a:rPr lang="en-US" altLang="zh-CN" dirty="0"/>
              <a:t>windows</a:t>
            </a:r>
            <a:r>
              <a:rPr lang="zh-CN" altLang="en-US" dirty="0"/>
              <a:t>中的</a:t>
            </a:r>
            <a:r>
              <a:rPr lang="en-US" altLang="zh-CN" dirty="0"/>
              <a:t>sqlite3.exe</a:t>
            </a:r>
            <a:r>
              <a:rPr lang="zh-CN" altLang="en-US" dirty="0"/>
              <a:t>的图标打开的，系统会在内存中创建一个数据库，这个数据库如果需要存放到磁盘，则需要使用本命令进行存放。注意如果磁盘上如有同名的数据库，会覆盖。</a:t>
            </a:r>
          </a:p>
          <a:p>
            <a:pPr lvl="1"/>
            <a:r>
              <a:rPr lang="en-US" altLang="zh-CN" dirty="0"/>
              <a:t>.databases</a:t>
            </a:r>
            <a:r>
              <a:rPr lang="zh-CN" altLang="en-US" dirty="0"/>
              <a:t>，用于列出数据库</a:t>
            </a:r>
          </a:p>
          <a:p>
            <a:pPr lvl="1"/>
            <a:r>
              <a:rPr lang="en-US" altLang="zh-CN" dirty="0"/>
              <a:t>.tables</a:t>
            </a:r>
            <a:r>
              <a:rPr lang="zh-CN" altLang="en-US" dirty="0"/>
              <a:t>，用于列出数据库中的数据表</a:t>
            </a:r>
          </a:p>
        </p:txBody>
      </p:sp>
    </p:spTree>
    <p:extLst>
      <p:ext uri="{BB962C8B-B14F-4D97-AF65-F5344CB8AC3E}">
        <p14:creationId xmlns:p14="http://schemas.microsoft.com/office/powerpoint/2010/main" val="124129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D9D3A-F535-4CF2-B7E4-ADAF53341387}"/>
              </a:ext>
            </a:extLst>
          </p:cNvPr>
          <p:cNvSpPr>
            <a:spLocks noGrp="1"/>
          </p:cNvSpPr>
          <p:nvPr>
            <p:ph type="title"/>
          </p:nvPr>
        </p:nvSpPr>
        <p:spPr/>
        <p:txBody>
          <a:bodyPr/>
          <a:lstStyle/>
          <a:p>
            <a:r>
              <a:rPr lang="zh-CN" altLang="en-US" b="1" dirty="0"/>
              <a:t>数据存储</a:t>
            </a:r>
            <a:r>
              <a:rPr lang="en-US" altLang="zh-CN" b="1" dirty="0"/>
              <a:t>-</a:t>
            </a:r>
            <a:r>
              <a:rPr lang="zh-CN" altLang="en-US" b="1" dirty="0"/>
              <a:t>保存数据到文件</a:t>
            </a:r>
            <a:endParaRPr lang="zh-CN" altLang="en-US" dirty="0"/>
          </a:p>
        </p:txBody>
      </p:sp>
      <p:sp>
        <p:nvSpPr>
          <p:cNvPr id="3" name="内容占位符 2">
            <a:extLst>
              <a:ext uri="{FF2B5EF4-FFF2-40B4-BE49-F238E27FC236}">
                <a16:creationId xmlns:a16="http://schemas.microsoft.com/office/drawing/2014/main" id="{654F4B45-B892-4EC8-A103-D08A7329756B}"/>
              </a:ext>
            </a:extLst>
          </p:cNvPr>
          <p:cNvSpPr>
            <a:spLocks noGrp="1"/>
          </p:cNvSpPr>
          <p:nvPr>
            <p:ph idx="1"/>
          </p:nvPr>
        </p:nvSpPr>
        <p:spPr/>
        <p:txBody>
          <a:bodyPr/>
          <a:lstStyle/>
          <a:p>
            <a:r>
              <a:rPr lang="en-US" altLang="zh-CN" dirty="0"/>
              <a:t>Android</a:t>
            </a:r>
            <a:r>
              <a:rPr lang="zh-CN" altLang="en-US" dirty="0"/>
              <a:t>设备的两个文件存储区域</a:t>
            </a:r>
            <a:endParaRPr lang="en-US" altLang="zh-CN" dirty="0"/>
          </a:p>
          <a:p>
            <a:pPr lvl="1"/>
            <a:r>
              <a:rPr lang="zh-CN" altLang="en-US" dirty="0"/>
              <a:t>内部存储区</a:t>
            </a:r>
            <a:endParaRPr lang="en-US" altLang="zh-CN" dirty="0"/>
          </a:p>
          <a:p>
            <a:pPr lvl="1"/>
            <a:r>
              <a:rPr lang="zh-CN" altLang="en-US" dirty="0"/>
              <a:t>外部存储区</a:t>
            </a:r>
          </a:p>
        </p:txBody>
      </p:sp>
    </p:spTree>
    <p:extLst>
      <p:ext uri="{BB962C8B-B14F-4D97-AF65-F5344CB8AC3E}">
        <p14:creationId xmlns:p14="http://schemas.microsoft.com/office/powerpoint/2010/main" val="1069258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4D9C6-1BC4-40DA-898A-EC20AC19BA54}"/>
              </a:ext>
            </a:extLst>
          </p:cNvPr>
          <p:cNvSpPr>
            <a:spLocks noGrp="1"/>
          </p:cNvSpPr>
          <p:nvPr>
            <p:ph type="title"/>
          </p:nvPr>
        </p:nvSpPr>
        <p:spPr/>
        <p:txBody>
          <a:bodyPr/>
          <a:lstStyle/>
          <a:p>
            <a:r>
              <a:rPr lang="zh-CN" altLang="en-US" b="1" dirty="0"/>
              <a:t>在</a:t>
            </a:r>
            <a:r>
              <a:rPr lang="en-US" altLang="zh-CN" b="1" dirty="0"/>
              <a:t>SQL</a:t>
            </a:r>
            <a:r>
              <a:rPr lang="zh-CN" altLang="en-US" b="1" dirty="0"/>
              <a:t>数据库中存放数据</a:t>
            </a:r>
            <a:endParaRPr lang="zh-CN" altLang="en-US" dirty="0"/>
          </a:p>
        </p:txBody>
      </p:sp>
      <p:sp>
        <p:nvSpPr>
          <p:cNvPr id="3" name="内容占位符 2">
            <a:extLst>
              <a:ext uri="{FF2B5EF4-FFF2-40B4-BE49-F238E27FC236}">
                <a16:creationId xmlns:a16="http://schemas.microsoft.com/office/drawing/2014/main" id="{78A96CE3-DE30-4121-8939-5D0C18B4A00C}"/>
              </a:ext>
            </a:extLst>
          </p:cNvPr>
          <p:cNvSpPr>
            <a:spLocks noGrp="1"/>
          </p:cNvSpPr>
          <p:nvPr>
            <p:ph idx="1"/>
          </p:nvPr>
        </p:nvSpPr>
        <p:spPr/>
        <p:txBody>
          <a:bodyPr/>
          <a:lstStyle/>
          <a:p>
            <a:r>
              <a:rPr lang="zh-CN" altLang="en-US" b="1" dirty="0"/>
              <a:t>定义</a:t>
            </a:r>
            <a:r>
              <a:rPr lang="en-US" altLang="zh-CN" b="1" dirty="0"/>
              <a:t>schema</a:t>
            </a:r>
            <a:r>
              <a:rPr lang="zh-CN" altLang="en-US" b="1" dirty="0"/>
              <a:t>与</a:t>
            </a:r>
            <a:r>
              <a:rPr lang="en-US" altLang="zh-CN" b="1" dirty="0"/>
              <a:t>contract</a:t>
            </a:r>
          </a:p>
          <a:p>
            <a:pPr lvl="1"/>
            <a:r>
              <a:rPr lang="en-US" altLang="zh-CN" dirty="0"/>
              <a:t>SQL</a:t>
            </a:r>
            <a:r>
              <a:rPr lang="zh-CN" altLang="en-US" dirty="0"/>
              <a:t>中一个主要的概念是</a:t>
            </a:r>
            <a:r>
              <a:rPr lang="en-US" altLang="zh-CN" dirty="0"/>
              <a:t>schema</a:t>
            </a:r>
            <a:r>
              <a:rPr lang="zh-CN" altLang="en-US" dirty="0"/>
              <a:t>：一种数据库组织结构的正式声明。</a:t>
            </a:r>
            <a:endParaRPr lang="en-US" altLang="zh-CN" dirty="0"/>
          </a:p>
          <a:p>
            <a:pPr lvl="1"/>
            <a:r>
              <a:rPr lang="en-US" altLang="zh-CN" dirty="0"/>
              <a:t>Contract</a:t>
            </a:r>
            <a:r>
              <a:rPr lang="zh-CN" altLang="en-US" dirty="0"/>
              <a:t>类是一些常量的容器，它定义了</a:t>
            </a:r>
            <a:r>
              <a:rPr lang="en-US" altLang="zh-CN" dirty="0"/>
              <a:t>URI</a:t>
            </a:r>
            <a:r>
              <a:rPr lang="zh-CN" altLang="en-US" dirty="0"/>
              <a:t>的名字、表名、列名等。</a:t>
            </a:r>
            <a:r>
              <a:rPr lang="en-US" altLang="zh-CN" dirty="0"/>
              <a:t>Contract</a:t>
            </a:r>
            <a:r>
              <a:rPr lang="zh-CN" altLang="en-US" dirty="0"/>
              <a:t>类允许你在同一个包下与其它类使用共同的常量。这使得你只需要在一个地方修改列名，然后就可以自动传递给你整个代码。</a:t>
            </a:r>
          </a:p>
        </p:txBody>
      </p:sp>
    </p:spTree>
    <p:extLst>
      <p:ext uri="{BB962C8B-B14F-4D97-AF65-F5344CB8AC3E}">
        <p14:creationId xmlns:p14="http://schemas.microsoft.com/office/powerpoint/2010/main" val="4022021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22BC8-DCBB-4437-9D7B-4A42114AD5D2}"/>
              </a:ext>
            </a:extLst>
          </p:cNvPr>
          <p:cNvSpPr>
            <a:spLocks noGrp="1"/>
          </p:cNvSpPr>
          <p:nvPr>
            <p:ph type="title"/>
          </p:nvPr>
        </p:nvSpPr>
        <p:spPr/>
        <p:txBody>
          <a:bodyPr/>
          <a:lstStyle/>
          <a:p>
            <a:r>
              <a:rPr lang="zh-CN" altLang="en-US" b="1" dirty="0"/>
              <a:t>在</a:t>
            </a:r>
            <a:r>
              <a:rPr lang="en-US" altLang="zh-CN" b="1" dirty="0"/>
              <a:t>SQL</a:t>
            </a:r>
            <a:r>
              <a:rPr lang="zh-CN" altLang="en-US" b="1" dirty="0"/>
              <a:t>数据库中存放数据</a:t>
            </a:r>
            <a:endParaRPr lang="zh-CN" altLang="en-US" dirty="0"/>
          </a:p>
        </p:txBody>
      </p:sp>
      <p:sp>
        <p:nvSpPr>
          <p:cNvPr id="3" name="内容占位符 2">
            <a:extLst>
              <a:ext uri="{FF2B5EF4-FFF2-40B4-BE49-F238E27FC236}">
                <a16:creationId xmlns:a16="http://schemas.microsoft.com/office/drawing/2014/main" id="{028808AD-4B70-4433-8B78-D0F750635AFE}"/>
              </a:ext>
            </a:extLst>
          </p:cNvPr>
          <p:cNvSpPr>
            <a:spLocks noGrp="1"/>
          </p:cNvSpPr>
          <p:nvPr>
            <p:ph idx="1"/>
          </p:nvPr>
        </p:nvSpPr>
        <p:spPr/>
        <p:txBody>
          <a:bodyPr/>
          <a:lstStyle/>
          <a:p>
            <a:r>
              <a:rPr lang="zh-CN" altLang="en-US" b="1" dirty="0"/>
              <a:t>使用</a:t>
            </a:r>
            <a:r>
              <a:rPr lang="en-US" altLang="zh-CN" b="1" dirty="0"/>
              <a:t>SQL Helper</a:t>
            </a:r>
            <a:r>
              <a:rPr lang="zh-CN" altLang="en-US" b="1" dirty="0"/>
              <a:t>创建数据库</a:t>
            </a:r>
          </a:p>
          <a:p>
            <a:pPr lvl="1"/>
            <a:r>
              <a:rPr lang="zh-CN" altLang="en-US" sz="2400" dirty="0"/>
              <a:t>在</a:t>
            </a:r>
            <a:r>
              <a:rPr lang="en-US" altLang="zh-CN" sz="2400" dirty="0" err="1"/>
              <a:t>SQLiteOpenHelper</a:t>
            </a:r>
            <a:r>
              <a:rPr lang="zh-CN" altLang="en-US" sz="2400" dirty="0"/>
              <a:t>类中，有一些很有用的</a:t>
            </a:r>
            <a:r>
              <a:rPr lang="en-US" altLang="zh-CN" sz="2400" dirty="0"/>
              <a:t>API</a:t>
            </a:r>
            <a:r>
              <a:rPr lang="zh-CN" altLang="en-US" sz="2400" dirty="0"/>
              <a:t>。当你使用这个类来获取你的数据库的引用的时候，系统会对那些有可能比较耗时的操作（例如创建与更新等）在需要的时候才去执行，而不是在</a:t>
            </a:r>
            <a:r>
              <a:rPr lang="en-US" altLang="zh-CN" sz="2400" dirty="0"/>
              <a:t>app</a:t>
            </a:r>
            <a:r>
              <a:rPr lang="zh-CN" altLang="en-US" sz="2400" dirty="0"/>
              <a:t>刚启动的时候就去做那些操作。你所需要做的仅仅只是调用</a:t>
            </a:r>
            <a:r>
              <a:rPr lang="en-US" altLang="zh-CN" sz="2400" dirty="0" err="1"/>
              <a:t>getWriteableDatabase</a:t>
            </a:r>
            <a:r>
              <a:rPr lang="en-US" altLang="zh-CN" sz="2400" dirty="0"/>
              <a:t>()</a:t>
            </a:r>
            <a:r>
              <a:rPr lang="zh-CN" altLang="en-US" sz="2400" dirty="0"/>
              <a:t>或者</a:t>
            </a:r>
            <a:r>
              <a:rPr lang="en-US" altLang="zh-CN" sz="2400" dirty="0" err="1"/>
              <a:t>getReadableDatebase</a:t>
            </a:r>
            <a:r>
              <a:rPr lang="en-US" altLang="zh-CN" sz="2400" dirty="0"/>
              <a:t>()</a:t>
            </a:r>
            <a:r>
              <a:rPr lang="zh-CN" altLang="en-US" sz="2400" dirty="0"/>
              <a:t>方法。</a:t>
            </a:r>
          </a:p>
          <a:p>
            <a:pPr lvl="1"/>
            <a:r>
              <a:rPr lang="zh-CN" altLang="en-US" sz="2400" dirty="0"/>
              <a:t>因为它们比较耗时，确保你在后台线程（诸如</a:t>
            </a:r>
            <a:r>
              <a:rPr lang="en-US" altLang="zh-CN" sz="2400" dirty="0" err="1"/>
              <a:t>AsyncTask</a:t>
            </a:r>
            <a:r>
              <a:rPr lang="zh-CN" altLang="en-US" sz="2400" dirty="0"/>
              <a:t>或者</a:t>
            </a:r>
            <a:r>
              <a:rPr lang="en-US" altLang="zh-CN" sz="2400" dirty="0" err="1"/>
              <a:t>IntentService</a:t>
            </a:r>
            <a:r>
              <a:rPr lang="zh-CN" altLang="en-US" sz="2400" dirty="0"/>
              <a:t>）中调用</a:t>
            </a:r>
            <a:r>
              <a:rPr lang="en-US" altLang="zh-CN" sz="2400" dirty="0" err="1"/>
              <a:t>getWriteableDatabase</a:t>
            </a:r>
            <a:r>
              <a:rPr lang="en-US" altLang="zh-CN" sz="2400" dirty="0"/>
              <a:t>()</a:t>
            </a:r>
            <a:r>
              <a:rPr lang="zh-CN" altLang="en-US" sz="2400" dirty="0"/>
              <a:t>或者</a:t>
            </a:r>
            <a:r>
              <a:rPr lang="en-US" altLang="zh-CN" sz="2400" dirty="0" err="1"/>
              <a:t>getReadableDatebase</a:t>
            </a:r>
            <a:r>
              <a:rPr lang="en-US" altLang="zh-CN" sz="2400" dirty="0"/>
              <a:t>()</a:t>
            </a:r>
            <a:r>
              <a:rPr lang="zh-CN" altLang="en-US" sz="2400" dirty="0"/>
              <a:t>方法。</a:t>
            </a:r>
          </a:p>
          <a:p>
            <a:pPr lvl="1"/>
            <a:r>
              <a:rPr lang="zh-CN" altLang="en-US" sz="2400" dirty="0"/>
              <a:t>为了使用</a:t>
            </a:r>
            <a:r>
              <a:rPr lang="en-US" altLang="zh-CN" sz="2400" dirty="0" err="1"/>
              <a:t>SQLiteOpenHelper</a:t>
            </a:r>
            <a:r>
              <a:rPr lang="zh-CN" altLang="en-US" sz="2400" dirty="0"/>
              <a:t>，你需要创建一个子类并重写</a:t>
            </a:r>
            <a:r>
              <a:rPr lang="en-US" altLang="zh-CN" sz="2400" dirty="0" err="1"/>
              <a:t>onCreate</a:t>
            </a:r>
            <a:r>
              <a:rPr lang="en-US" altLang="zh-CN" sz="2400" dirty="0"/>
              <a:t>()</a:t>
            </a:r>
            <a:r>
              <a:rPr lang="zh-CN" altLang="en-US" sz="2400" dirty="0"/>
              <a:t>、</a:t>
            </a:r>
            <a:r>
              <a:rPr lang="en-US" altLang="zh-CN" sz="2400" dirty="0" err="1"/>
              <a:t>onUpgrade</a:t>
            </a:r>
            <a:r>
              <a:rPr lang="en-US" altLang="zh-CN" sz="2400" dirty="0"/>
              <a:t>()</a:t>
            </a:r>
            <a:r>
              <a:rPr lang="zh-CN" altLang="en-US" sz="2400" dirty="0"/>
              <a:t>以及</a:t>
            </a:r>
            <a:r>
              <a:rPr lang="en-US" altLang="zh-CN" sz="2400" dirty="0" err="1"/>
              <a:t>onOpen</a:t>
            </a:r>
            <a:r>
              <a:rPr lang="en-US" altLang="zh-CN" sz="2400" dirty="0"/>
              <a:t>()</a:t>
            </a:r>
            <a:r>
              <a:rPr lang="zh-CN" altLang="en-US" sz="2400" dirty="0"/>
              <a:t>等这些回调方法。你也许还要实现</a:t>
            </a:r>
            <a:r>
              <a:rPr lang="en-US" altLang="zh-CN" sz="2400" dirty="0" err="1"/>
              <a:t>onDowngrade</a:t>
            </a:r>
            <a:r>
              <a:rPr lang="en-US" altLang="zh-CN" sz="2400" dirty="0"/>
              <a:t>()</a:t>
            </a:r>
            <a:r>
              <a:rPr lang="zh-CN" altLang="en-US" sz="2400" dirty="0"/>
              <a:t>。</a:t>
            </a:r>
          </a:p>
          <a:p>
            <a:endParaRPr lang="zh-CN" altLang="en-US" dirty="0"/>
          </a:p>
        </p:txBody>
      </p:sp>
    </p:spTree>
    <p:extLst>
      <p:ext uri="{BB962C8B-B14F-4D97-AF65-F5344CB8AC3E}">
        <p14:creationId xmlns:p14="http://schemas.microsoft.com/office/powerpoint/2010/main" val="202651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52052-CBE6-439E-9F34-CB8BB1E8A743}"/>
              </a:ext>
            </a:extLst>
          </p:cNvPr>
          <p:cNvSpPr>
            <a:spLocks noGrp="1"/>
          </p:cNvSpPr>
          <p:nvPr>
            <p:ph type="title"/>
          </p:nvPr>
        </p:nvSpPr>
        <p:spPr/>
        <p:txBody>
          <a:bodyPr/>
          <a:lstStyle/>
          <a:p>
            <a:r>
              <a:rPr lang="zh-CN" altLang="en-US" b="1" dirty="0"/>
              <a:t>在</a:t>
            </a:r>
            <a:r>
              <a:rPr lang="en-US" altLang="zh-CN" b="1" dirty="0"/>
              <a:t>SQL</a:t>
            </a:r>
            <a:r>
              <a:rPr lang="zh-CN" altLang="en-US" b="1" dirty="0"/>
              <a:t>数据库中存放数据</a:t>
            </a:r>
            <a:endParaRPr lang="zh-CN" altLang="en-US" dirty="0"/>
          </a:p>
        </p:txBody>
      </p:sp>
      <p:sp>
        <p:nvSpPr>
          <p:cNvPr id="3" name="内容占位符 2">
            <a:extLst>
              <a:ext uri="{FF2B5EF4-FFF2-40B4-BE49-F238E27FC236}">
                <a16:creationId xmlns:a16="http://schemas.microsoft.com/office/drawing/2014/main" id="{C1661DB4-B45C-4D88-BA4A-32D42BAEDC6C}"/>
              </a:ext>
            </a:extLst>
          </p:cNvPr>
          <p:cNvSpPr>
            <a:spLocks noGrp="1"/>
          </p:cNvSpPr>
          <p:nvPr>
            <p:ph idx="1"/>
          </p:nvPr>
        </p:nvSpPr>
        <p:spPr/>
        <p:txBody>
          <a:bodyPr/>
          <a:lstStyle/>
          <a:p>
            <a:r>
              <a:rPr lang="zh-CN" altLang="en-US" b="1" dirty="0"/>
              <a:t>对数据库中的数据进行操作</a:t>
            </a:r>
          </a:p>
          <a:p>
            <a:r>
              <a:rPr lang="zh-CN" altLang="en-US" dirty="0"/>
              <a:t>操作数据库中的数据，需要使用</a:t>
            </a:r>
            <a:r>
              <a:rPr lang="en-US" altLang="zh-CN" dirty="0" err="1"/>
              <a:t>SQLiteDatabase</a:t>
            </a:r>
            <a:r>
              <a:rPr lang="zh-CN" altLang="en-US" dirty="0"/>
              <a:t>类，我们首先使用</a:t>
            </a:r>
            <a:r>
              <a:rPr lang="en-US" altLang="zh-CN" dirty="0"/>
              <a:t>helper</a:t>
            </a:r>
            <a:r>
              <a:rPr lang="zh-CN" altLang="en-US" dirty="0"/>
              <a:t>获取一个该类的对象：</a:t>
            </a:r>
          </a:p>
          <a:p>
            <a:pPr lvl="1"/>
            <a:r>
              <a:rPr lang="en-US" altLang="zh-CN" dirty="0" err="1"/>
              <a:t>SQLiteDatabase</a:t>
            </a:r>
            <a:r>
              <a:rPr lang="en-US" altLang="zh-CN" dirty="0"/>
              <a:t> </a:t>
            </a:r>
            <a:r>
              <a:rPr lang="en-US" altLang="zh-CN" dirty="0" err="1"/>
              <a:t>db</a:t>
            </a:r>
            <a:r>
              <a:rPr lang="en-US" altLang="zh-CN" dirty="0"/>
              <a:t> = helper. </a:t>
            </a:r>
            <a:r>
              <a:rPr lang="en-US" altLang="zh-CN" dirty="0" err="1"/>
              <a:t>getWritableDatabase</a:t>
            </a:r>
            <a:r>
              <a:rPr lang="en-US" altLang="zh-CN" dirty="0"/>
              <a:t>();</a:t>
            </a:r>
          </a:p>
          <a:p>
            <a:r>
              <a:rPr lang="zh-CN" altLang="en-US" dirty="0"/>
              <a:t>然后通过</a:t>
            </a:r>
            <a:r>
              <a:rPr lang="en-US" altLang="zh-CN" dirty="0" err="1"/>
              <a:t>db</a:t>
            </a:r>
            <a:r>
              <a:rPr lang="zh-CN" altLang="en-US" dirty="0"/>
              <a:t>对象对数据进行增删改查。</a:t>
            </a:r>
          </a:p>
          <a:p>
            <a:r>
              <a:rPr lang="zh-CN" altLang="en-US" dirty="0"/>
              <a:t>该类中包含一系列的针对数据库内容操作的方法。常用方法有：</a:t>
            </a:r>
          </a:p>
          <a:p>
            <a:pPr lvl="1"/>
            <a:r>
              <a:rPr lang="en-US" altLang="zh-CN" dirty="0"/>
              <a:t>public void </a:t>
            </a:r>
            <a:r>
              <a:rPr lang="en-US" altLang="zh-CN" dirty="0" err="1"/>
              <a:t>execSQL</a:t>
            </a:r>
            <a:r>
              <a:rPr lang="en-US" altLang="zh-CN" dirty="0"/>
              <a:t> (String </a:t>
            </a:r>
            <a:r>
              <a:rPr lang="en-US" altLang="zh-CN" dirty="0" err="1"/>
              <a:t>sql</a:t>
            </a:r>
            <a:r>
              <a:rPr lang="en-US" altLang="zh-CN" dirty="0"/>
              <a:t>, Object[] </a:t>
            </a:r>
            <a:r>
              <a:rPr lang="en-US" altLang="zh-CN" dirty="0" err="1"/>
              <a:t>bindArgs</a:t>
            </a:r>
            <a:r>
              <a:rPr lang="en-US" altLang="zh-CN" dirty="0"/>
              <a:t>)</a:t>
            </a:r>
            <a:endParaRPr lang="zh-CN" altLang="en-US" dirty="0"/>
          </a:p>
        </p:txBody>
      </p:sp>
    </p:spTree>
    <p:extLst>
      <p:ext uri="{BB962C8B-B14F-4D97-AF65-F5344CB8AC3E}">
        <p14:creationId xmlns:p14="http://schemas.microsoft.com/office/powerpoint/2010/main" val="3789248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08081-E1D9-9886-32FF-83C8E7CD2A14}"/>
              </a:ext>
            </a:extLst>
          </p:cNvPr>
          <p:cNvSpPr>
            <a:spLocks noGrp="1"/>
          </p:cNvSpPr>
          <p:nvPr>
            <p:ph type="title"/>
          </p:nvPr>
        </p:nvSpPr>
        <p:spPr/>
        <p:txBody>
          <a:bodyPr/>
          <a:lstStyle/>
          <a:p>
            <a:r>
              <a:rPr lang="zh-CN" altLang="en-US" dirty="0"/>
              <a:t>创建数据库</a:t>
            </a:r>
          </a:p>
        </p:txBody>
      </p:sp>
      <p:sp>
        <p:nvSpPr>
          <p:cNvPr id="4" name="矩形 17">
            <a:extLst>
              <a:ext uri="{FF2B5EF4-FFF2-40B4-BE49-F238E27FC236}">
                <a16:creationId xmlns:a16="http://schemas.microsoft.com/office/drawing/2014/main" id="{F2ADF03A-76F0-4DEB-3501-0CDF868E8D09}"/>
              </a:ext>
            </a:extLst>
          </p:cNvPr>
          <p:cNvSpPr>
            <a:spLocks noChangeArrowheads="1"/>
          </p:cNvSpPr>
          <p:nvPr/>
        </p:nvSpPr>
        <p:spPr bwMode="auto">
          <a:xfrm>
            <a:off x="2349550" y="1484784"/>
            <a:ext cx="7493000" cy="4568502"/>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sz="1600" dirty="0">
                <a:latin typeface="Times New Roman" panose="02020603050405020304" pitchFamily="18" charset="0"/>
                <a:cs typeface="Times New Roman" panose="02020603050405020304" pitchFamily="18" charset="0"/>
              </a:rPr>
              <a:t>     public class </a:t>
            </a:r>
            <a:r>
              <a:rPr lang="en-US" altLang="zh-CN" sz="1600" dirty="0" err="1">
                <a:latin typeface="Times New Roman" panose="02020603050405020304" pitchFamily="18" charset="0"/>
                <a:cs typeface="Times New Roman" panose="02020603050405020304" pitchFamily="18" charset="0"/>
              </a:rPr>
              <a:t>MyHelper</a:t>
            </a:r>
            <a:r>
              <a:rPr lang="en-US" altLang="zh-CN" sz="1600" dirty="0">
                <a:latin typeface="Times New Roman" panose="02020603050405020304" pitchFamily="18" charset="0"/>
                <a:cs typeface="Times New Roman" panose="02020603050405020304" pitchFamily="18" charset="0"/>
              </a:rPr>
              <a:t> extends </a:t>
            </a:r>
            <a:r>
              <a:rPr lang="en-US" altLang="zh-CN" sz="1600" dirty="0" err="1">
                <a:latin typeface="Times New Roman" panose="02020603050405020304" pitchFamily="18" charset="0"/>
                <a:cs typeface="Times New Roman" panose="02020603050405020304" pitchFamily="18" charset="0"/>
              </a:rPr>
              <a:t>SQLiteOpenHelper</a:t>
            </a:r>
            <a:r>
              <a:rPr lang="en-US" altLang="zh-CN" sz="1600" dirty="0">
                <a:latin typeface="Times New Roman" panose="02020603050405020304" pitchFamily="18" charset="0"/>
                <a:cs typeface="Times New Roman" panose="02020603050405020304" pitchFamily="18" charset="0"/>
              </a:rPr>
              <a:t> {</a:t>
            </a:r>
          </a:p>
          <a:p>
            <a:pPr>
              <a:lnSpc>
                <a:spcPct val="150000"/>
              </a:lnSpc>
            </a:pPr>
            <a:r>
              <a:rPr lang="en-US" altLang="zh-CN" sz="1600" dirty="0">
                <a:latin typeface="Times New Roman" panose="02020603050405020304" pitchFamily="18" charset="0"/>
                <a:cs typeface="Times New Roman" panose="02020603050405020304" pitchFamily="18" charset="0"/>
              </a:rPr>
              <a:t>           public </a:t>
            </a:r>
            <a:r>
              <a:rPr lang="en-US" altLang="zh-CN" sz="1600" dirty="0" err="1">
                <a:latin typeface="Times New Roman" panose="02020603050405020304" pitchFamily="18" charset="0"/>
                <a:cs typeface="Times New Roman" panose="02020603050405020304" pitchFamily="18" charset="0"/>
              </a:rPr>
              <a:t>MyHelper</a:t>
            </a:r>
            <a:r>
              <a:rPr lang="en-US" altLang="zh-CN" sz="1600" dirty="0">
                <a:latin typeface="Times New Roman" panose="02020603050405020304" pitchFamily="18" charset="0"/>
                <a:cs typeface="Times New Roman" panose="02020603050405020304" pitchFamily="18" charset="0"/>
              </a:rPr>
              <a:t>(Context context) {</a:t>
            </a:r>
          </a:p>
          <a:p>
            <a:pPr>
              <a:lnSpc>
                <a:spcPct val="150000"/>
              </a:lnSpc>
            </a:pPr>
            <a:r>
              <a:rPr lang="en-US" altLang="zh-CN" sz="1600" dirty="0">
                <a:latin typeface="Times New Roman" panose="02020603050405020304" pitchFamily="18" charset="0"/>
                <a:cs typeface="Times New Roman" panose="02020603050405020304" pitchFamily="18" charset="0"/>
              </a:rPr>
              <a:t>                 super(context, "</a:t>
            </a:r>
            <a:r>
              <a:rPr lang="en-US" altLang="zh-CN" sz="1600" dirty="0" err="1">
                <a:latin typeface="Times New Roman" panose="02020603050405020304" pitchFamily="18" charset="0"/>
                <a:cs typeface="Times New Roman" panose="02020603050405020304" pitchFamily="18" charset="0"/>
              </a:rPr>
              <a:t>itcast.db</a:t>
            </a:r>
            <a:r>
              <a:rPr lang="en-US" altLang="zh-CN" sz="1600" dirty="0">
                <a:latin typeface="Times New Roman" panose="02020603050405020304" pitchFamily="18" charset="0"/>
                <a:cs typeface="Times New Roman" panose="02020603050405020304" pitchFamily="18" charset="0"/>
              </a:rPr>
              <a:t>", null, 2);</a:t>
            </a:r>
          </a:p>
          <a:p>
            <a:pPr>
              <a:lnSpc>
                <a:spcPct val="150000"/>
              </a:lnSpc>
            </a:pPr>
            <a:r>
              <a:rPr lang="en-US" altLang="zh-CN" sz="1600" dirty="0">
                <a:latin typeface="Times New Roman" panose="02020603050405020304" pitchFamily="18" charset="0"/>
                <a:cs typeface="Times New Roman" panose="02020603050405020304" pitchFamily="18" charset="0"/>
              </a:rPr>
              <a:t>            }</a:t>
            </a:r>
          </a:p>
          <a:p>
            <a:pPr>
              <a:lnSpc>
                <a:spcPct val="150000"/>
              </a:lnSpc>
            </a:pPr>
            <a:r>
              <a:rPr lang="en-US" altLang="zh-CN" sz="1600" dirty="0">
                <a:latin typeface="Times New Roman" panose="02020603050405020304" pitchFamily="18" charset="0"/>
                <a:cs typeface="Times New Roman" panose="02020603050405020304" pitchFamily="18" charset="0"/>
              </a:rPr>
              <a:t>            public void </a:t>
            </a:r>
            <a:r>
              <a:rPr lang="en-US" altLang="zh-CN" sz="1600" dirty="0" err="1">
                <a:latin typeface="Times New Roman" panose="02020603050405020304" pitchFamily="18" charset="0"/>
                <a:cs typeface="Times New Roman" panose="02020603050405020304" pitchFamily="18" charset="0"/>
              </a:rPr>
              <a:t>onCreate</a:t>
            </a:r>
            <a:r>
              <a:rPr lang="en-US" altLang="zh-CN"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SQLiteDatabase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db</a:t>
            </a:r>
            <a:r>
              <a:rPr lang="en-US" altLang="zh-CN" sz="1600" dirty="0">
                <a:latin typeface="Times New Roman" panose="02020603050405020304" pitchFamily="18" charset="0"/>
                <a:cs typeface="Times New Roman" panose="02020603050405020304" pitchFamily="18" charset="0"/>
              </a:rPr>
              <a:t>) {</a:t>
            </a:r>
          </a:p>
          <a:p>
            <a:pPr>
              <a:lnSpc>
                <a:spcPct val="150000"/>
              </a:lnSpc>
            </a:pP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db.execSQL</a:t>
            </a:r>
            <a:r>
              <a:rPr lang="en-US" altLang="zh-CN" sz="1600" dirty="0">
                <a:latin typeface="Times New Roman" panose="02020603050405020304" pitchFamily="18" charset="0"/>
                <a:cs typeface="Times New Roman" panose="02020603050405020304" pitchFamily="18" charset="0"/>
              </a:rPr>
              <a:t>("CREATE TABLE information(_id INTEGER PRIMARY </a:t>
            </a:r>
          </a:p>
          <a:p>
            <a:pPr>
              <a:lnSpc>
                <a:spcPct val="150000"/>
              </a:lnSpc>
            </a:pPr>
            <a:r>
              <a:rPr lang="en-US" altLang="zh-CN" sz="1600" dirty="0">
                <a:latin typeface="Times New Roman" panose="02020603050405020304" pitchFamily="18" charset="0"/>
                <a:cs typeface="Times New Roman" panose="02020603050405020304" pitchFamily="18" charset="0"/>
              </a:rPr>
              <a:t>                  KEY </a:t>
            </a:r>
            <a:r>
              <a:rPr lang="en-US" altLang="zh-CN" sz="1600" dirty="0" err="1">
                <a:latin typeface="Times New Roman" panose="02020603050405020304" pitchFamily="18" charset="0"/>
                <a:cs typeface="Times New Roman" panose="02020603050405020304" pitchFamily="18" charset="0"/>
              </a:rPr>
              <a:t>AUTOINCREMENT</a:t>
            </a:r>
            <a:r>
              <a:rPr lang="en-US" altLang="zh-CN" sz="1600" dirty="0">
                <a:latin typeface="Times New Roman" panose="02020603050405020304" pitchFamily="18" charset="0"/>
                <a:cs typeface="Times New Roman" panose="02020603050405020304" pitchFamily="18" charset="0"/>
              </a:rPr>
              <a:t>, name </a:t>
            </a:r>
            <a:r>
              <a:rPr lang="en-US" altLang="zh-CN" sz="1600" dirty="0" err="1">
                <a:latin typeface="Times New Roman" panose="02020603050405020304" pitchFamily="18" charset="0"/>
                <a:cs typeface="Times New Roman" panose="02020603050405020304" pitchFamily="18" charset="0"/>
              </a:rPr>
              <a:t>VARCHAR</a:t>
            </a:r>
            <a:r>
              <a:rPr lang="en-US" altLang="zh-CN" sz="1600" dirty="0">
                <a:latin typeface="Times New Roman" panose="02020603050405020304" pitchFamily="18" charset="0"/>
                <a:cs typeface="Times New Roman" panose="02020603050405020304" pitchFamily="18" charset="0"/>
              </a:rPr>
              <a:t>(20), price INTEGER)");</a:t>
            </a:r>
          </a:p>
          <a:p>
            <a:pPr>
              <a:lnSpc>
                <a:spcPct val="150000"/>
              </a:lnSpc>
            </a:pPr>
            <a:r>
              <a:rPr lang="en-US" altLang="zh-CN" sz="1600" dirty="0">
                <a:latin typeface="Times New Roman" panose="02020603050405020304" pitchFamily="18" charset="0"/>
                <a:cs typeface="Times New Roman" panose="02020603050405020304" pitchFamily="18" charset="0"/>
              </a:rPr>
              <a:t>            }</a:t>
            </a:r>
          </a:p>
          <a:p>
            <a:pPr>
              <a:lnSpc>
                <a:spcPct val="150000"/>
              </a:lnSpc>
            </a:pPr>
            <a:r>
              <a:rPr lang="en-US" altLang="zh-CN" sz="1600" dirty="0">
                <a:latin typeface="Times New Roman" panose="02020603050405020304" pitchFamily="18" charset="0"/>
                <a:cs typeface="Times New Roman" panose="02020603050405020304" pitchFamily="18" charset="0"/>
              </a:rPr>
              <a:t>           public void onUpgrade(SQLiteDatabase db, int oldVersion, int newVersion) {</a:t>
            </a:r>
          </a:p>
          <a:p>
            <a:pPr>
              <a:lnSpc>
                <a:spcPct val="150000"/>
              </a:lnSpc>
            </a:pPr>
            <a:r>
              <a:rPr lang="en-US" altLang="zh-CN" sz="1600" dirty="0">
                <a:latin typeface="Times New Roman" panose="02020603050405020304" pitchFamily="18" charset="0"/>
                <a:cs typeface="Times New Roman" panose="02020603050405020304" pitchFamily="18" charset="0"/>
              </a:rPr>
              <a:t>            }</a:t>
            </a:r>
          </a:p>
          <a:p>
            <a:pPr>
              <a:lnSpc>
                <a:spcPct val="150000"/>
              </a:lnSpc>
            </a:pPr>
            <a:r>
              <a:rPr lang="en-US" altLang="zh-CN" sz="1600" dirty="0">
                <a:latin typeface="Times New Roman" panose="02020603050405020304" pitchFamily="18" charset="0"/>
                <a:cs typeface="Times New Roman" panose="02020603050405020304" pitchFamily="18" charset="0"/>
              </a:rPr>
              <a:t>    }</a:t>
            </a:r>
            <a:endParaRPr lang="zh-CN" altLang="zh-CN" sz="2000" dirty="0">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F18F7A39-9BA0-6819-CEB9-82658D7144BB}"/>
              </a:ext>
            </a:extLst>
          </p:cNvPr>
          <p:cNvSpPr/>
          <p:nvPr/>
        </p:nvSpPr>
        <p:spPr>
          <a:xfrm>
            <a:off x="2639616" y="3031792"/>
            <a:ext cx="6840760" cy="1477328"/>
          </a:xfrm>
          <a:prstGeom prst="rect">
            <a:avLst/>
          </a:prstGeom>
          <a:ln w="19050">
            <a:solidFill>
              <a:srgbClr val="006BA9"/>
            </a:solidFill>
          </a:ln>
        </p:spPr>
        <p:txBody>
          <a:bodyPr wrap="square" anchor="ctr">
            <a:spAutoFit/>
          </a:bodyPr>
          <a:lstStyle/>
          <a:p>
            <a:pPr algn="ctr">
              <a:defRPr/>
            </a:pPr>
            <a:endParaRPr lang="en-US" altLang="zh-CN">
              <a:ea typeface="宋体" pitchFamily="2" charset="-122"/>
            </a:endParaRPr>
          </a:p>
          <a:p>
            <a:pPr algn="ctr">
              <a:defRPr/>
            </a:pPr>
            <a:endParaRPr lang="en-US" altLang="zh-CN">
              <a:ea typeface="宋体" pitchFamily="2" charset="-122"/>
            </a:endParaRPr>
          </a:p>
          <a:p>
            <a:pPr algn="ctr">
              <a:defRPr/>
            </a:pPr>
            <a:endParaRPr lang="en-US" altLang="zh-CN">
              <a:ea typeface="宋体" pitchFamily="2" charset="-122"/>
            </a:endParaRPr>
          </a:p>
          <a:p>
            <a:pPr algn="ctr">
              <a:defRPr/>
            </a:pPr>
            <a:endParaRPr lang="en-US" altLang="zh-CN">
              <a:ea typeface="宋体" pitchFamily="2" charset="-122"/>
            </a:endParaRPr>
          </a:p>
          <a:p>
            <a:pPr algn="ctr">
              <a:defRPr/>
            </a:pPr>
            <a:endParaRPr lang="zh-CN" altLang="en-US" dirty="0">
              <a:ea typeface="宋体" pitchFamily="2" charset="-122"/>
            </a:endParaRPr>
          </a:p>
        </p:txBody>
      </p:sp>
      <p:cxnSp>
        <p:nvCxnSpPr>
          <p:cNvPr id="6" name="直接箭头连接符 5">
            <a:extLst>
              <a:ext uri="{FF2B5EF4-FFF2-40B4-BE49-F238E27FC236}">
                <a16:creationId xmlns:a16="http://schemas.microsoft.com/office/drawing/2014/main" id="{781B34EF-874B-D31D-533C-DEF1B64BB9C0}"/>
              </a:ext>
            </a:extLst>
          </p:cNvPr>
          <p:cNvCxnSpPr/>
          <p:nvPr/>
        </p:nvCxnSpPr>
        <p:spPr bwMode="auto">
          <a:xfrm flipV="1">
            <a:off x="6240016" y="2645297"/>
            <a:ext cx="0" cy="386497"/>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圆角矩形 4">
            <a:extLst>
              <a:ext uri="{FF2B5EF4-FFF2-40B4-BE49-F238E27FC236}">
                <a16:creationId xmlns:a16="http://schemas.microsoft.com/office/drawing/2014/main" id="{3009B24E-6A23-0794-C9CB-0C3FC9EE3148}"/>
              </a:ext>
            </a:extLst>
          </p:cNvPr>
          <p:cNvSpPr/>
          <p:nvPr/>
        </p:nvSpPr>
        <p:spPr>
          <a:xfrm>
            <a:off x="4695405" y="1930208"/>
            <a:ext cx="3060730"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第一次创建时调用，用于初始化表结构</a:t>
            </a:r>
            <a:endParaRPr lang="en-US" altLang="zh-CN" b="1" dirty="0">
              <a:solidFill>
                <a:schemeClr val="bg1"/>
              </a:solidFill>
              <a:ea typeface="宋体" pitchFamily="2" charset="-122"/>
            </a:endParaRPr>
          </a:p>
        </p:txBody>
      </p:sp>
      <p:sp>
        <p:nvSpPr>
          <p:cNvPr id="8" name="矩形 24">
            <a:extLst>
              <a:ext uri="{FF2B5EF4-FFF2-40B4-BE49-F238E27FC236}">
                <a16:creationId xmlns:a16="http://schemas.microsoft.com/office/drawing/2014/main" id="{D2D54122-1626-4582-300D-FFAA24E24369}"/>
              </a:ext>
            </a:extLst>
          </p:cNvPr>
          <p:cNvSpPr>
            <a:spLocks noChangeArrowheads="1"/>
          </p:cNvSpPr>
          <p:nvPr/>
        </p:nvSpPr>
        <p:spPr bwMode="auto">
          <a:xfrm>
            <a:off x="2066925" y="1136180"/>
            <a:ext cx="8102600" cy="5317157"/>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9" name="任意多边形 8">
            <a:extLst>
              <a:ext uri="{FF2B5EF4-FFF2-40B4-BE49-F238E27FC236}">
                <a16:creationId xmlns:a16="http://schemas.microsoft.com/office/drawing/2014/main" id="{DA3F51D6-B473-6A75-8824-D0D4B4F96FBF}"/>
              </a:ext>
            </a:extLst>
          </p:cNvPr>
          <p:cNvSpPr/>
          <p:nvPr/>
        </p:nvSpPr>
        <p:spPr bwMode="auto">
          <a:xfrm>
            <a:off x="7104112" y="897286"/>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创建数据库</a:t>
            </a:r>
          </a:p>
        </p:txBody>
      </p:sp>
      <p:sp>
        <p:nvSpPr>
          <p:cNvPr id="10" name="矩形 9">
            <a:extLst>
              <a:ext uri="{FF2B5EF4-FFF2-40B4-BE49-F238E27FC236}">
                <a16:creationId xmlns:a16="http://schemas.microsoft.com/office/drawing/2014/main" id="{CBC04658-073B-F93C-E69D-017BC67A3FF1}"/>
              </a:ext>
            </a:extLst>
          </p:cNvPr>
          <p:cNvSpPr/>
          <p:nvPr/>
        </p:nvSpPr>
        <p:spPr>
          <a:xfrm>
            <a:off x="3791744" y="2348880"/>
            <a:ext cx="648072" cy="28803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FA08A033-CFD7-146F-809A-2D45C343E6A3}"/>
              </a:ext>
            </a:extLst>
          </p:cNvPr>
          <p:cNvCxnSpPr/>
          <p:nvPr/>
        </p:nvCxnSpPr>
        <p:spPr>
          <a:xfrm>
            <a:off x="4115780" y="2636912"/>
            <a:ext cx="0" cy="2160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圆角矩形 20">
            <a:extLst>
              <a:ext uri="{FF2B5EF4-FFF2-40B4-BE49-F238E27FC236}">
                <a16:creationId xmlns:a16="http://schemas.microsoft.com/office/drawing/2014/main" id="{7AA82E45-1229-51FF-D07B-6848964366DB}"/>
              </a:ext>
            </a:extLst>
          </p:cNvPr>
          <p:cNvSpPr/>
          <p:nvPr/>
        </p:nvSpPr>
        <p:spPr>
          <a:xfrm>
            <a:off x="3629724" y="2852937"/>
            <a:ext cx="97211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上下文</a:t>
            </a:r>
            <a:endParaRPr lang="en-US" altLang="zh-CN" b="1" dirty="0">
              <a:solidFill>
                <a:schemeClr val="bg1"/>
              </a:solidFill>
              <a:ea typeface="宋体" pitchFamily="2" charset="-122"/>
            </a:endParaRPr>
          </a:p>
        </p:txBody>
      </p:sp>
      <p:sp>
        <p:nvSpPr>
          <p:cNvPr id="13" name="矩形 12">
            <a:extLst>
              <a:ext uri="{FF2B5EF4-FFF2-40B4-BE49-F238E27FC236}">
                <a16:creationId xmlns:a16="http://schemas.microsoft.com/office/drawing/2014/main" id="{037581D4-BB83-CEEB-9F8B-33FE79E0453F}"/>
              </a:ext>
            </a:extLst>
          </p:cNvPr>
          <p:cNvSpPr/>
          <p:nvPr/>
        </p:nvSpPr>
        <p:spPr>
          <a:xfrm>
            <a:off x="4549234" y="2357264"/>
            <a:ext cx="754678" cy="28803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6E9A31B7-F593-B8C0-9A7D-B83D4A4CA2F6}"/>
              </a:ext>
            </a:extLst>
          </p:cNvPr>
          <p:cNvCxnSpPr/>
          <p:nvPr/>
        </p:nvCxnSpPr>
        <p:spPr>
          <a:xfrm>
            <a:off x="4926573" y="2645296"/>
            <a:ext cx="0" cy="2160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圆角矩形 23">
            <a:extLst>
              <a:ext uri="{FF2B5EF4-FFF2-40B4-BE49-F238E27FC236}">
                <a16:creationId xmlns:a16="http://schemas.microsoft.com/office/drawing/2014/main" id="{C3E3CCA1-C96D-39F9-2894-237216FA8D5B}"/>
              </a:ext>
            </a:extLst>
          </p:cNvPr>
          <p:cNvSpPr/>
          <p:nvPr/>
        </p:nvSpPr>
        <p:spPr>
          <a:xfrm>
            <a:off x="4115780" y="2861321"/>
            <a:ext cx="147474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数据库名称</a:t>
            </a:r>
            <a:endParaRPr lang="en-US" altLang="zh-CN" b="1" dirty="0">
              <a:solidFill>
                <a:schemeClr val="bg1"/>
              </a:solidFill>
              <a:ea typeface="宋体" pitchFamily="2" charset="-122"/>
            </a:endParaRPr>
          </a:p>
        </p:txBody>
      </p:sp>
      <p:sp>
        <p:nvSpPr>
          <p:cNvPr id="16" name="矩形 15">
            <a:extLst>
              <a:ext uri="{FF2B5EF4-FFF2-40B4-BE49-F238E27FC236}">
                <a16:creationId xmlns:a16="http://schemas.microsoft.com/office/drawing/2014/main" id="{918A606E-0D65-94FB-6C54-619E561EB691}"/>
              </a:ext>
            </a:extLst>
          </p:cNvPr>
          <p:cNvSpPr/>
          <p:nvPr/>
        </p:nvSpPr>
        <p:spPr>
          <a:xfrm>
            <a:off x="5431805" y="2343889"/>
            <a:ext cx="377339" cy="28803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4F921DF4-D8FC-80CB-DE40-568564BCEB04}"/>
              </a:ext>
            </a:extLst>
          </p:cNvPr>
          <p:cNvCxnSpPr/>
          <p:nvPr/>
        </p:nvCxnSpPr>
        <p:spPr>
          <a:xfrm>
            <a:off x="5620473" y="2631921"/>
            <a:ext cx="0" cy="2160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圆角矩形 26">
            <a:extLst>
              <a:ext uri="{FF2B5EF4-FFF2-40B4-BE49-F238E27FC236}">
                <a16:creationId xmlns:a16="http://schemas.microsoft.com/office/drawing/2014/main" id="{8F0A191C-3614-373F-E2AB-82A3539EF523}"/>
              </a:ext>
            </a:extLst>
          </p:cNvPr>
          <p:cNvSpPr/>
          <p:nvPr/>
        </p:nvSpPr>
        <p:spPr>
          <a:xfrm>
            <a:off x="5087888" y="2827247"/>
            <a:ext cx="147474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游标工厂</a:t>
            </a:r>
            <a:endParaRPr lang="en-US" altLang="zh-CN" b="1" dirty="0">
              <a:solidFill>
                <a:schemeClr val="bg1"/>
              </a:solidFill>
              <a:ea typeface="宋体" pitchFamily="2" charset="-122"/>
            </a:endParaRPr>
          </a:p>
        </p:txBody>
      </p:sp>
      <p:sp>
        <p:nvSpPr>
          <p:cNvPr id="19" name="矩形 18">
            <a:extLst>
              <a:ext uri="{FF2B5EF4-FFF2-40B4-BE49-F238E27FC236}">
                <a16:creationId xmlns:a16="http://schemas.microsoft.com/office/drawing/2014/main" id="{85C1AA2F-C847-7812-2431-8F6FC2898539}"/>
              </a:ext>
            </a:extLst>
          </p:cNvPr>
          <p:cNvSpPr/>
          <p:nvPr/>
        </p:nvSpPr>
        <p:spPr>
          <a:xfrm>
            <a:off x="5862237" y="2339361"/>
            <a:ext cx="188669" cy="28803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68363D74-2088-64E1-B024-0D2BE55D4102}"/>
              </a:ext>
            </a:extLst>
          </p:cNvPr>
          <p:cNvCxnSpPr/>
          <p:nvPr/>
        </p:nvCxnSpPr>
        <p:spPr>
          <a:xfrm>
            <a:off x="5976343" y="2627393"/>
            <a:ext cx="0" cy="2160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圆角矩形 29">
            <a:extLst>
              <a:ext uri="{FF2B5EF4-FFF2-40B4-BE49-F238E27FC236}">
                <a16:creationId xmlns:a16="http://schemas.microsoft.com/office/drawing/2014/main" id="{FB6E4288-D3C9-F634-5372-AA49C5674DA9}"/>
              </a:ext>
            </a:extLst>
          </p:cNvPr>
          <p:cNvSpPr/>
          <p:nvPr/>
        </p:nvSpPr>
        <p:spPr>
          <a:xfrm>
            <a:off x="5611731" y="2838545"/>
            <a:ext cx="147474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数据库版本</a:t>
            </a:r>
            <a:endParaRPr lang="en-US" altLang="zh-CN" b="1" dirty="0">
              <a:solidFill>
                <a:schemeClr val="bg1"/>
              </a:solidFill>
              <a:ea typeface="宋体" pitchFamily="2" charset="-122"/>
            </a:endParaRPr>
          </a:p>
        </p:txBody>
      </p:sp>
      <p:sp>
        <p:nvSpPr>
          <p:cNvPr id="22" name="矩形 21">
            <a:extLst>
              <a:ext uri="{FF2B5EF4-FFF2-40B4-BE49-F238E27FC236}">
                <a16:creationId xmlns:a16="http://schemas.microsoft.com/office/drawing/2014/main" id="{3694969D-0B7E-5E1B-9489-B0F82078B687}"/>
              </a:ext>
            </a:extLst>
          </p:cNvPr>
          <p:cNvSpPr/>
          <p:nvPr/>
        </p:nvSpPr>
        <p:spPr>
          <a:xfrm>
            <a:off x="2981652" y="4509120"/>
            <a:ext cx="6458714" cy="72008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F8CED409-8CD6-80F9-8870-7B422599D3B8}"/>
              </a:ext>
            </a:extLst>
          </p:cNvPr>
          <p:cNvCxnSpPr/>
          <p:nvPr/>
        </p:nvCxnSpPr>
        <p:spPr>
          <a:xfrm>
            <a:off x="5087888" y="5229200"/>
            <a:ext cx="0" cy="21602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圆角矩形 32">
            <a:extLst>
              <a:ext uri="{FF2B5EF4-FFF2-40B4-BE49-F238E27FC236}">
                <a16:creationId xmlns:a16="http://schemas.microsoft.com/office/drawing/2014/main" id="{E64183A3-F128-40D7-4403-BC08C1F63902}"/>
              </a:ext>
            </a:extLst>
          </p:cNvPr>
          <p:cNvSpPr/>
          <p:nvPr/>
        </p:nvSpPr>
        <p:spPr>
          <a:xfrm>
            <a:off x="3611469" y="5414815"/>
            <a:ext cx="3257655"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当数据库的版本号增加时调用</a:t>
            </a:r>
          </a:p>
        </p:txBody>
      </p:sp>
    </p:spTree>
    <p:extLst>
      <p:ext uri="{BB962C8B-B14F-4D97-AF65-F5344CB8AC3E}">
        <p14:creationId xmlns:p14="http://schemas.microsoft.com/office/powerpoint/2010/main" val="422101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22" presetClass="entr" presetSubtype="1"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4"/>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5"/>
                                        </p:tgtEl>
                                        <p:attrNameLst>
                                          <p:attrName>style.visibility</p:attrName>
                                        </p:attrNameLst>
                                      </p:cBhvr>
                                      <p:to>
                                        <p:strVal val="hidden"/>
                                      </p:to>
                                    </p:set>
                                  </p:childTnLst>
                                </p:cTn>
                              </p:par>
                              <p:par>
                                <p:cTn id="44" presetID="22" presetClass="entr" presetSubtype="1"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par>
                                <p:cTn id="47" presetID="22" presetClass="entr" presetSubtype="1"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up)">
                                      <p:cBhvr>
                                        <p:cTn id="49" dur="500"/>
                                        <p:tgtEl>
                                          <p:spTgt spid="17"/>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8"/>
                                        </p:tgtEl>
                                        <p:attrNameLst>
                                          <p:attrName>style.visibility</p:attrName>
                                        </p:attrNameLst>
                                      </p:cBhvr>
                                      <p:to>
                                        <p:strVal val="hidden"/>
                                      </p:to>
                                    </p:set>
                                  </p:childTnLst>
                                </p:cTn>
                              </p:par>
                              <p:par>
                                <p:cTn id="61" presetID="2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up)">
                                      <p:cBhvr>
                                        <p:cTn id="63" dur="500"/>
                                        <p:tgtEl>
                                          <p:spTgt spid="19"/>
                                        </p:tgtEl>
                                      </p:cBhvr>
                                    </p:animEffect>
                                  </p:childTnLst>
                                </p:cTn>
                              </p:par>
                              <p:par>
                                <p:cTn id="64" presetID="22" presetClass="entr" presetSubtype="1"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up)">
                                      <p:cBhvr>
                                        <p:cTn id="66" dur="500"/>
                                        <p:tgtEl>
                                          <p:spTgt spid="20"/>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up)">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9"/>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21"/>
                                        </p:tgtEl>
                                        <p:attrNameLst>
                                          <p:attrName>style.visibility</p:attrName>
                                        </p:attrNameLst>
                                      </p:cBhvr>
                                      <p:to>
                                        <p:strVal val="hidden"/>
                                      </p:to>
                                    </p:set>
                                  </p:childTnLst>
                                </p:cTn>
                              </p:par>
                              <p:par>
                                <p:cTn id="78" presetID="22" presetClass="entr" presetSubtype="4" fill="hold" grpId="0" nodeType="with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down)">
                                      <p:cBhvr>
                                        <p:cTn id="80" dur="500"/>
                                        <p:tgtEl>
                                          <p:spTgt spid="7"/>
                                        </p:tgtEl>
                                      </p:cBhvr>
                                    </p:animEffect>
                                  </p:childTnLst>
                                </p:cTn>
                              </p:par>
                              <p:par>
                                <p:cTn id="81" presetID="22" presetClass="entr" presetSubtype="4" fill="hold" nodeType="with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down)">
                                      <p:cBhvr>
                                        <p:cTn id="83" dur="500"/>
                                        <p:tgtEl>
                                          <p:spTgt spid="6"/>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down)">
                                      <p:cBhvr>
                                        <p:cTn id="86" dur="500"/>
                                        <p:tgtEl>
                                          <p:spTgt spid="5"/>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7"/>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
                                        </p:tgtEl>
                                        <p:attrNameLst>
                                          <p:attrName>style.visibility</p:attrName>
                                        </p:attrNameLst>
                                      </p:cBhvr>
                                      <p:to>
                                        <p:strVal val="hidden"/>
                                      </p:to>
                                    </p:set>
                                  </p:childTnLst>
                                </p:cTn>
                              </p:par>
                              <p:par>
                                <p:cTn id="95" presetID="22" presetClass="entr" presetSubtype="1"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up)">
                                      <p:cBhvr>
                                        <p:cTn id="97" dur="500"/>
                                        <p:tgtEl>
                                          <p:spTgt spid="22"/>
                                        </p:tgtEl>
                                      </p:cBhvr>
                                    </p:animEffect>
                                  </p:childTnLst>
                                </p:cTn>
                              </p:par>
                              <p:par>
                                <p:cTn id="98" presetID="22" presetClass="entr" presetSubtype="1" fill="hold" nodeType="with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wipe(up)">
                                      <p:cBhvr>
                                        <p:cTn id="100" dur="500"/>
                                        <p:tgtEl>
                                          <p:spTgt spid="23"/>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up)">
                                      <p:cBhvr>
                                        <p:cTn id="10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animBg="1"/>
      <p:bldP spid="7" grpId="1" animBg="1"/>
      <p:bldP spid="10" grpId="0" animBg="1"/>
      <p:bldP spid="10" grpId="1" animBg="1"/>
      <p:bldP spid="12" grpId="0" animBg="1"/>
      <p:bldP spid="12" grpId="1" animBg="1"/>
      <p:bldP spid="13" grpId="0" animBg="1"/>
      <p:bldP spid="13" grpId="1" animBg="1"/>
      <p:bldP spid="15" grpId="0" animBg="1"/>
      <p:bldP spid="15" grpId="1" animBg="1"/>
      <p:bldP spid="16" grpId="0" animBg="1"/>
      <p:bldP spid="16" grpId="1" animBg="1"/>
      <p:bldP spid="18" grpId="0" animBg="1"/>
      <p:bldP spid="18" grpId="1" animBg="1"/>
      <p:bldP spid="19" grpId="0" animBg="1"/>
      <p:bldP spid="19" grpId="1" animBg="1"/>
      <p:bldP spid="21" grpId="0" animBg="1"/>
      <p:bldP spid="21" grpId="1" animBg="1"/>
      <p:bldP spid="22"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3F1DB-0126-4632-8E1D-424D6ED6A34B}"/>
              </a:ext>
            </a:extLst>
          </p:cNvPr>
          <p:cNvSpPr>
            <a:spLocks noGrp="1"/>
          </p:cNvSpPr>
          <p:nvPr>
            <p:ph type="title"/>
          </p:nvPr>
        </p:nvSpPr>
        <p:spPr/>
        <p:txBody>
          <a:bodyPr/>
          <a:lstStyle/>
          <a:p>
            <a:r>
              <a:rPr lang="zh-CN" altLang="en-US" b="1" dirty="0"/>
              <a:t>在</a:t>
            </a:r>
            <a:r>
              <a:rPr lang="en-US" altLang="zh-CN" b="1" dirty="0"/>
              <a:t>SQL</a:t>
            </a:r>
            <a:r>
              <a:rPr lang="zh-CN" altLang="en-US" b="1" dirty="0"/>
              <a:t>数据库中存放数据</a:t>
            </a:r>
            <a:endParaRPr lang="zh-CN" altLang="en-US" dirty="0"/>
          </a:p>
        </p:txBody>
      </p:sp>
      <p:sp>
        <p:nvSpPr>
          <p:cNvPr id="3" name="内容占位符 2">
            <a:extLst>
              <a:ext uri="{FF2B5EF4-FFF2-40B4-BE49-F238E27FC236}">
                <a16:creationId xmlns:a16="http://schemas.microsoft.com/office/drawing/2014/main" id="{F9872161-918F-406F-AD6D-EAF74B7580DF}"/>
              </a:ext>
            </a:extLst>
          </p:cNvPr>
          <p:cNvSpPr>
            <a:spLocks noGrp="1"/>
          </p:cNvSpPr>
          <p:nvPr>
            <p:ph idx="1"/>
          </p:nvPr>
        </p:nvSpPr>
        <p:spPr/>
        <p:txBody>
          <a:bodyPr/>
          <a:lstStyle/>
          <a:p>
            <a:r>
              <a:rPr lang="zh-CN" altLang="en-US" sz="2800" b="1" dirty="0"/>
              <a:t>把信息放入数据库</a:t>
            </a:r>
          </a:p>
          <a:p>
            <a:pPr lvl="1"/>
            <a:r>
              <a:rPr lang="zh-CN" altLang="en-US" sz="2400" dirty="0"/>
              <a:t>通过给</a:t>
            </a:r>
            <a:r>
              <a:rPr lang="en-US" altLang="zh-CN" sz="2400" dirty="0"/>
              <a:t>insert()</a:t>
            </a:r>
            <a:r>
              <a:rPr lang="zh-CN" altLang="en-US" sz="2400" dirty="0"/>
              <a:t>方法传递一个</a:t>
            </a:r>
            <a:r>
              <a:rPr lang="en-US" altLang="zh-CN" sz="2400" dirty="0" err="1"/>
              <a:t>ContentValues</a:t>
            </a:r>
            <a:r>
              <a:rPr lang="zh-CN" altLang="en-US" sz="2400" dirty="0"/>
              <a:t>对象可用来对数据库插入数据，该方法如下：</a:t>
            </a:r>
          </a:p>
          <a:p>
            <a:pPr lvl="2"/>
            <a:r>
              <a:rPr lang="en-US" altLang="zh-CN" sz="2000" dirty="0"/>
              <a:t>public long insert (String table, String </a:t>
            </a:r>
            <a:r>
              <a:rPr lang="en-US" altLang="zh-CN" sz="2000" dirty="0" err="1"/>
              <a:t>nullColumnHack</a:t>
            </a:r>
            <a:r>
              <a:rPr lang="en-US" altLang="zh-CN" sz="2000" dirty="0"/>
              <a:t>, </a:t>
            </a:r>
            <a:r>
              <a:rPr lang="en-US" altLang="zh-CN" sz="2000" dirty="0" err="1"/>
              <a:t>ContentValues</a:t>
            </a:r>
            <a:r>
              <a:rPr lang="en-US" altLang="zh-CN" sz="2000" dirty="0"/>
              <a:t> values)</a:t>
            </a:r>
          </a:p>
          <a:p>
            <a:pPr lvl="1"/>
            <a:r>
              <a:rPr lang="zh-CN" altLang="en-US" sz="2400" dirty="0"/>
              <a:t>在数据表中插入一行，它的参数含义如下：</a:t>
            </a:r>
          </a:p>
          <a:p>
            <a:pPr lvl="2"/>
            <a:r>
              <a:rPr lang="en-US" altLang="zh-CN" sz="2000" dirty="0"/>
              <a:t>table </a:t>
            </a:r>
            <a:r>
              <a:rPr lang="zh-CN" altLang="en-US" sz="2000" dirty="0"/>
              <a:t>要插入的表</a:t>
            </a:r>
          </a:p>
          <a:p>
            <a:pPr lvl="2"/>
            <a:r>
              <a:rPr lang="en-US" altLang="zh-CN" sz="2000" dirty="0" err="1"/>
              <a:t>nullColumnHack</a:t>
            </a:r>
            <a:r>
              <a:rPr lang="en-US" altLang="zh-CN" sz="2000" dirty="0"/>
              <a:t> </a:t>
            </a:r>
            <a:r>
              <a:rPr lang="zh-CN" altLang="en-US" sz="2000" dirty="0"/>
              <a:t>可以是</a:t>
            </a:r>
            <a:r>
              <a:rPr lang="en-US" altLang="zh-CN" sz="2000" dirty="0"/>
              <a:t>null</a:t>
            </a:r>
            <a:r>
              <a:rPr lang="zh-CN" altLang="en-US" sz="2000" dirty="0"/>
              <a:t>，</a:t>
            </a:r>
            <a:r>
              <a:rPr lang="en-US" altLang="zh-CN" sz="2000" dirty="0"/>
              <a:t>SQL</a:t>
            </a:r>
            <a:r>
              <a:rPr lang="zh-CN" altLang="en-US" sz="2000" dirty="0"/>
              <a:t>中不允许插入完全空的行，所以当第三个参数为空或者它里面没有内容，</a:t>
            </a:r>
            <a:r>
              <a:rPr lang="en-US" altLang="zh-CN" sz="2000" dirty="0"/>
              <a:t>insert</a:t>
            </a:r>
            <a:r>
              <a:rPr lang="zh-CN" altLang="en-US" sz="2000" dirty="0"/>
              <a:t>会失败，为防止这种情况，在这里指定一个列名，一旦发现将要插入的行为空行时，会将这个参数指定的列设置为</a:t>
            </a:r>
            <a:r>
              <a:rPr lang="en-US" altLang="zh-CN" sz="2000" dirty="0"/>
              <a:t>null</a:t>
            </a:r>
            <a:r>
              <a:rPr lang="zh-CN" altLang="en-US" sz="2000" dirty="0"/>
              <a:t>了，再向数据库中插入。</a:t>
            </a:r>
          </a:p>
          <a:p>
            <a:pPr lvl="2"/>
            <a:r>
              <a:rPr lang="en-US" altLang="zh-CN" sz="2000" dirty="0"/>
              <a:t>values </a:t>
            </a:r>
            <a:r>
              <a:rPr lang="zh-CN" altLang="en-US" sz="2000" dirty="0"/>
              <a:t>这里是</a:t>
            </a:r>
            <a:r>
              <a:rPr lang="en-US" altLang="zh-CN" sz="2000" dirty="0" err="1"/>
              <a:t>ContentValues</a:t>
            </a:r>
            <a:r>
              <a:rPr lang="zh-CN" altLang="en-US" sz="2000" dirty="0"/>
              <a:t>对象，底层为</a:t>
            </a:r>
            <a:r>
              <a:rPr lang="en-US" altLang="zh-CN" sz="2000" dirty="0"/>
              <a:t>map</a:t>
            </a:r>
            <a:r>
              <a:rPr lang="zh-CN" altLang="en-US" sz="2000" dirty="0"/>
              <a:t>键值对，是每行的列值，</a:t>
            </a:r>
            <a:r>
              <a:rPr lang="en-US" altLang="zh-CN" sz="2000" dirty="0"/>
              <a:t>key</a:t>
            </a:r>
            <a:r>
              <a:rPr lang="zh-CN" altLang="en-US" sz="2000" dirty="0"/>
              <a:t>为列名，</a:t>
            </a:r>
            <a:r>
              <a:rPr lang="en-US" altLang="zh-CN" sz="2000" dirty="0"/>
              <a:t>value</a:t>
            </a:r>
            <a:r>
              <a:rPr lang="zh-CN" altLang="en-US" sz="2000" dirty="0"/>
              <a:t>为列值。</a:t>
            </a:r>
          </a:p>
          <a:p>
            <a:pPr lvl="1"/>
            <a:r>
              <a:rPr lang="zh-CN" altLang="en-US" sz="2400" dirty="0"/>
              <a:t>返回值为新插入行的行</a:t>
            </a:r>
            <a:r>
              <a:rPr lang="en-US" altLang="zh-CN" sz="2400" dirty="0"/>
              <a:t>ID</a:t>
            </a:r>
            <a:endParaRPr lang="zh-CN" altLang="en-US" sz="2400" dirty="0"/>
          </a:p>
        </p:txBody>
      </p:sp>
    </p:spTree>
    <p:extLst>
      <p:ext uri="{BB962C8B-B14F-4D97-AF65-F5344CB8AC3E}">
        <p14:creationId xmlns:p14="http://schemas.microsoft.com/office/powerpoint/2010/main" val="3528598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35ED0-7D33-C57F-1584-667AE9C6ACF3}"/>
              </a:ext>
            </a:extLst>
          </p:cNvPr>
          <p:cNvSpPr>
            <a:spLocks noGrp="1"/>
          </p:cNvSpPr>
          <p:nvPr>
            <p:ph type="title"/>
          </p:nvPr>
        </p:nvSpPr>
        <p:spPr/>
        <p:txBody>
          <a:bodyPr/>
          <a:lstStyle/>
          <a:p>
            <a:r>
              <a:rPr lang="zh-CN" altLang="en-US" dirty="0"/>
              <a:t>添加数据</a:t>
            </a:r>
          </a:p>
        </p:txBody>
      </p:sp>
      <p:sp>
        <p:nvSpPr>
          <p:cNvPr id="4" name="矩形 24">
            <a:extLst>
              <a:ext uri="{FF2B5EF4-FFF2-40B4-BE49-F238E27FC236}">
                <a16:creationId xmlns:a16="http://schemas.microsoft.com/office/drawing/2014/main" id="{8054ACF6-463F-CCF4-B9EF-F5BDAA637C2B}"/>
              </a:ext>
            </a:extLst>
          </p:cNvPr>
          <p:cNvSpPr>
            <a:spLocks noChangeArrowheads="1"/>
          </p:cNvSpPr>
          <p:nvPr/>
        </p:nvSpPr>
        <p:spPr bwMode="auto">
          <a:xfrm>
            <a:off x="2095861" y="1427225"/>
            <a:ext cx="8102600" cy="4464654"/>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2">
            <a:extLst>
              <a:ext uri="{FF2B5EF4-FFF2-40B4-BE49-F238E27FC236}">
                <a16:creationId xmlns:a16="http://schemas.microsoft.com/office/drawing/2014/main" id="{3603F87E-AD2D-CDE5-E77A-CAC9F5C16F12}"/>
              </a:ext>
            </a:extLst>
          </p:cNvPr>
          <p:cNvSpPr/>
          <p:nvPr/>
        </p:nvSpPr>
        <p:spPr bwMode="auto">
          <a:xfrm>
            <a:off x="7133048" y="1241489"/>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添加数据</a:t>
            </a:r>
          </a:p>
        </p:txBody>
      </p:sp>
      <p:sp>
        <p:nvSpPr>
          <p:cNvPr id="6" name="矩形 17">
            <a:extLst>
              <a:ext uri="{FF2B5EF4-FFF2-40B4-BE49-F238E27FC236}">
                <a16:creationId xmlns:a16="http://schemas.microsoft.com/office/drawing/2014/main" id="{8B165260-D6FC-3925-71CE-E3DBBDA3C240}"/>
              </a:ext>
            </a:extLst>
          </p:cNvPr>
          <p:cNvSpPr>
            <a:spLocks noChangeArrowheads="1"/>
          </p:cNvSpPr>
          <p:nvPr/>
        </p:nvSpPr>
        <p:spPr bwMode="auto">
          <a:xfrm>
            <a:off x="2378486" y="1905986"/>
            <a:ext cx="7493000" cy="381212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dirty="0">
                <a:latin typeface="Times New Roman" panose="02020603050405020304" pitchFamily="18" charset="0"/>
                <a:cs typeface="Times New Roman" panose="02020603050405020304" pitchFamily="18" charset="0"/>
              </a:rPr>
              <a:t>public void insert(String name,String price) {</a:t>
            </a:r>
          </a:p>
          <a:p>
            <a:pPr>
              <a:lnSpc>
                <a:spcPct val="150000"/>
              </a:lnSpc>
            </a:pPr>
            <a:r>
              <a:rPr lang="en-US" altLang="zh-CN" dirty="0">
                <a:latin typeface="Times New Roman" panose="02020603050405020304" pitchFamily="18" charset="0"/>
                <a:cs typeface="Times New Roman" panose="02020603050405020304" pitchFamily="18" charset="0"/>
              </a:rPr>
              <a:t>     MyHelper helper = new MyHelper(MainActivity.this);</a:t>
            </a:r>
          </a:p>
          <a:p>
            <a:pPr>
              <a:lnSpc>
                <a:spcPct val="150000"/>
              </a:lnSpc>
            </a:pPr>
            <a:r>
              <a:rPr lang="en-US" altLang="zh-CN" dirty="0">
                <a:latin typeface="Times New Roman" panose="02020603050405020304" pitchFamily="18" charset="0"/>
                <a:cs typeface="Times New Roman" panose="02020603050405020304" pitchFamily="18" charset="0"/>
              </a:rPr>
              <a:t>     SQLiteDatabase db = helper.getWritableDatabase();</a:t>
            </a:r>
            <a:endParaRPr lang="zh-CN" altLang="en-US"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ContentValues values = new ContentValues(); </a:t>
            </a:r>
          </a:p>
          <a:p>
            <a:pPr>
              <a:lnSpc>
                <a:spcPct val="150000"/>
              </a:lnSpc>
            </a:pPr>
            <a:r>
              <a:rPr lang="en-US" altLang="zh-CN" dirty="0">
                <a:latin typeface="Times New Roman" panose="02020603050405020304" pitchFamily="18" charset="0"/>
                <a:cs typeface="Times New Roman" panose="02020603050405020304" pitchFamily="18" charset="0"/>
              </a:rPr>
              <a:t>     values.put("name", name); </a:t>
            </a:r>
            <a:endParaRPr lang="zh-CN" altLang="en-US" dirty="0">
              <a:latin typeface="Times New Roman" panose="02020603050405020304" pitchFamily="18" charset="0"/>
              <a:cs typeface="Times New Roman" panose="02020603050405020304" pitchFamily="18" charset="0"/>
            </a:endParaRPr>
          </a:p>
          <a:p>
            <a:pPr>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values.put("price", price);</a:t>
            </a:r>
          </a:p>
          <a:p>
            <a:pPr>
              <a:lnSpc>
                <a:spcPct val="150000"/>
              </a:lnSpc>
            </a:pPr>
            <a:r>
              <a:rPr lang="en-US" altLang="zh-CN" dirty="0">
                <a:latin typeface="Times New Roman" panose="02020603050405020304" pitchFamily="18" charset="0"/>
                <a:cs typeface="Times New Roman" panose="02020603050405020304" pitchFamily="18" charset="0"/>
              </a:rPr>
              <a:t>      long id = db.insert("information",null,values); </a:t>
            </a:r>
          </a:p>
          <a:p>
            <a:pPr>
              <a:lnSpc>
                <a:spcPct val="150000"/>
              </a:lnSpc>
            </a:pPr>
            <a:r>
              <a:rPr lang="en-US" altLang="zh-CN" dirty="0">
                <a:latin typeface="Times New Roman" panose="02020603050405020304" pitchFamily="18" charset="0"/>
                <a:cs typeface="Times New Roman" panose="02020603050405020304" pitchFamily="18" charset="0"/>
              </a:rPr>
              <a:t>      db.close();                                            </a:t>
            </a:r>
            <a:endParaRPr lang="zh-CN" altLang="en-US"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p>
        </p:txBody>
      </p:sp>
      <p:sp>
        <p:nvSpPr>
          <p:cNvPr id="7" name="矩形 6">
            <a:extLst>
              <a:ext uri="{FF2B5EF4-FFF2-40B4-BE49-F238E27FC236}">
                <a16:creationId xmlns:a16="http://schemas.microsoft.com/office/drawing/2014/main" id="{4846F4D4-5D9A-7855-93E4-7749DCE09269}"/>
              </a:ext>
            </a:extLst>
          </p:cNvPr>
          <p:cNvSpPr/>
          <p:nvPr/>
        </p:nvSpPr>
        <p:spPr>
          <a:xfrm>
            <a:off x="2605630" y="2818059"/>
            <a:ext cx="5074546" cy="446276"/>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zh-CN" altLang="en-US" sz="1100" dirty="0"/>
          </a:p>
        </p:txBody>
      </p:sp>
      <p:cxnSp>
        <p:nvCxnSpPr>
          <p:cNvPr id="8" name="直接箭头连接符 7">
            <a:extLst>
              <a:ext uri="{FF2B5EF4-FFF2-40B4-BE49-F238E27FC236}">
                <a16:creationId xmlns:a16="http://schemas.microsoft.com/office/drawing/2014/main" id="{1BB5310D-9521-E764-031D-14A47ABBC46F}"/>
              </a:ext>
            </a:extLst>
          </p:cNvPr>
          <p:cNvCxnSpPr/>
          <p:nvPr/>
        </p:nvCxnSpPr>
        <p:spPr bwMode="auto">
          <a:xfrm>
            <a:off x="7680176" y="3030060"/>
            <a:ext cx="31188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圆角矩形 6">
            <a:extLst>
              <a:ext uri="{FF2B5EF4-FFF2-40B4-BE49-F238E27FC236}">
                <a16:creationId xmlns:a16="http://schemas.microsoft.com/office/drawing/2014/main" id="{670C1E08-013B-9CE2-DF5D-4BD8FC7BA29A}"/>
              </a:ext>
            </a:extLst>
          </p:cNvPr>
          <p:cNvSpPr/>
          <p:nvPr/>
        </p:nvSpPr>
        <p:spPr>
          <a:xfrm>
            <a:off x="7992057" y="2683653"/>
            <a:ext cx="2206405"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获取可读写</a:t>
            </a:r>
            <a:r>
              <a:rPr lang="en-US" altLang="zh-CN" b="1" dirty="0" err="1">
                <a:solidFill>
                  <a:schemeClr val="bg1"/>
                </a:solidFill>
                <a:latin typeface="Times New Roman" panose="02020603050405020304" pitchFamily="18" charset="0"/>
                <a:ea typeface="宋体" pitchFamily="2" charset="-122"/>
                <a:cs typeface="Times New Roman" panose="02020603050405020304" pitchFamily="18" charset="0"/>
              </a:rPr>
              <a:t>SQLiteDatabse</a:t>
            </a:r>
            <a:r>
              <a:rPr lang="zh-CN" altLang="en-US" b="1" dirty="0">
                <a:solidFill>
                  <a:schemeClr val="bg1"/>
                </a:solidFill>
                <a:ea typeface="宋体" pitchFamily="2" charset="-122"/>
              </a:rPr>
              <a:t>对象</a:t>
            </a:r>
            <a:endParaRPr lang="en-US" altLang="zh-CN" b="1" dirty="0">
              <a:solidFill>
                <a:schemeClr val="bg1"/>
              </a:solidFill>
              <a:ea typeface="宋体" pitchFamily="2" charset="-122"/>
            </a:endParaRPr>
          </a:p>
        </p:txBody>
      </p:sp>
      <p:sp>
        <p:nvSpPr>
          <p:cNvPr id="10" name="矩形 9">
            <a:extLst>
              <a:ext uri="{FF2B5EF4-FFF2-40B4-BE49-F238E27FC236}">
                <a16:creationId xmlns:a16="http://schemas.microsoft.com/office/drawing/2014/main" id="{5B4CD3B2-4217-1DF2-A071-EA584F82C105}"/>
              </a:ext>
            </a:extLst>
          </p:cNvPr>
          <p:cNvSpPr/>
          <p:nvPr/>
        </p:nvSpPr>
        <p:spPr>
          <a:xfrm>
            <a:off x="2609306" y="3275472"/>
            <a:ext cx="4408563" cy="1107996"/>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en-US" altLang="zh-CN" sz="1100"/>
          </a:p>
          <a:p>
            <a:pPr algn="ctr">
              <a:defRPr/>
            </a:pPr>
            <a:endParaRPr lang="en-US" altLang="zh-CN" sz="1100"/>
          </a:p>
          <a:p>
            <a:pPr algn="ctr">
              <a:defRPr/>
            </a:pPr>
            <a:endParaRPr lang="en-US" altLang="zh-CN" sz="1100"/>
          </a:p>
          <a:p>
            <a:pPr algn="ctr">
              <a:defRPr/>
            </a:pPr>
            <a:endParaRPr lang="en-US" altLang="zh-CN" sz="1100"/>
          </a:p>
          <a:p>
            <a:pPr algn="ctr">
              <a:defRPr/>
            </a:pPr>
            <a:endParaRPr lang="zh-CN" altLang="en-US" sz="1100" dirty="0"/>
          </a:p>
        </p:txBody>
      </p:sp>
      <p:sp>
        <p:nvSpPr>
          <p:cNvPr id="11" name="圆角矩形 10">
            <a:extLst>
              <a:ext uri="{FF2B5EF4-FFF2-40B4-BE49-F238E27FC236}">
                <a16:creationId xmlns:a16="http://schemas.microsoft.com/office/drawing/2014/main" id="{04239FE4-EC03-7418-2D9E-0E9A0A8B762B}"/>
              </a:ext>
            </a:extLst>
          </p:cNvPr>
          <p:cNvSpPr/>
          <p:nvPr/>
        </p:nvSpPr>
        <p:spPr>
          <a:xfrm>
            <a:off x="7392144" y="3318692"/>
            <a:ext cx="2484784"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创建</a:t>
            </a:r>
            <a:r>
              <a:rPr lang="en-US" altLang="zh-CN" b="1" dirty="0" err="1">
                <a:solidFill>
                  <a:schemeClr val="bg1"/>
                </a:solidFill>
                <a:latin typeface="Times New Roman" panose="02020603050405020304" pitchFamily="18" charset="0"/>
                <a:ea typeface="宋体" pitchFamily="2" charset="-122"/>
                <a:cs typeface="Times New Roman" panose="02020603050405020304" pitchFamily="18" charset="0"/>
              </a:rPr>
              <a:t>ContentValues</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对象并将数据添加到</a:t>
            </a:r>
            <a:r>
              <a:rPr lang="en-US" altLang="zh-CN" b="1" dirty="0" err="1">
                <a:solidFill>
                  <a:schemeClr val="bg1"/>
                </a:solidFill>
                <a:latin typeface="Times New Roman" panose="02020603050405020304" pitchFamily="18" charset="0"/>
                <a:ea typeface="宋体" pitchFamily="2" charset="-122"/>
                <a:cs typeface="Times New Roman" panose="02020603050405020304" pitchFamily="18" charset="0"/>
              </a:rPr>
              <a:t>ContentValues</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对象</a:t>
            </a:r>
            <a:r>
              <a:rPr lang="zh-CN" altLang="en-US" b="1" dirty="0">
                <a:solidFill>
                  <a:schemeClr val="bg1"/>
                </a:solidFill>
                <a:ea typeface="宋体" pitchFamily="2" charset="-122"/>
              </a:rPr>
              <a:t>中</a:t>
            </a:r>
            <a:endParaRPr lang="en-US" altLang="zh-CN" b="1" dirty="0">
              <a:solidFill>
                <a:schemeClr val="bg1"/>
              </a:solidFill>
              <a:ea typeface="宋体" pitchFamily="2" charset="-122"/>
            </a:endParaRPr>
          </a:p>
        </p:txBody>
      </p:sp>
      <p:cxnSp>
        <p:nvCxnSpPr>
          <p:cNvPr id="12" name="直接箭头连接符 11">
            <a:extLst>
              <a:ext uri="{FF2B5EF4-FFF2-40B4-BE49-F238E27FC236}">
                <a16:creationId xmlns:a16="http://schemas.microsoft.com/office/drawing/2014/main" id="{A175C6F9-8DA6-E0A1-D3DD-EDE0DA9C9956}"/>
              </a:ext>
            </a:extLst>
          </p:cNvPr>
          <p:cNvCxnSpPr/>
          <p:nvPr/>
        </p:nvCxnSpPr>
        <p:spPr bwMode="auto">
          <a:xfrm>
            <a:off x="7017868" y="3829470"/>
            <a:ext cx="374276"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矩形 12">
            <a:extLst>
              <a:ext uri="{FF2B5EF4-FFF2-40B4-BE49-F238E27FC236}">
                <a16:creationId xmlns:a16="http://schemas.microsoft.com/office/drawing/2014/main" id="{5D0273F5-7358-5D1A-BE3E-F93E4C161F1A}"/>
              </a:ext>
            </a:extLst>
          </p:cNvPr>
          <p:cNvSpPr/>
          <p:nvPr/>
        </p:nvSpPr>
        <p:spPr>
          <a:xfrm>
            <a:off x="2609306" y="4426266"/>
            <a:ext cx="4408563" cy="446276"/>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zh-CN" altLang="en-US" sz="1100" dirty="0"/>
          </a:p>
        </p:txBody>
      </p:sp>
      <p:cxnSp>
        <p:nvCxnSpPr>
          <p:cNvPr id="14" name="直接箭头连接符 13">
            <a:extLst>
              <a:ext uri="{FF2B5EF4-FFF2-40B4-BE49-F238E27FC236}">
                <a16:creationId xmlns:a16="http://schemas.microsoft.com/office/drawing/2014/main" id="{CBB142E6-09B0-35B3-591F-F32DA070716E}"/>
              </a:ext>
            </a:extLst>
          </p:cNvPr>
          <p:cNvCxnSpPr/>
          <p:nvPr/>
        </p:nvCxnSpPr>
        <p:spPr bwMode="auto">
          <a:xfrm>
            <a:off x="5346698" y="4872542"/>
            <a:ext cx="0" cy="383526"/>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圆角矩形 14">
            <a:extLst>
              <a:ext uri="{FF2B5EF4-FFF2-40B4-BE49-F238E27FC236}">
                <a16:creationId xmlns:a16="http://schemas.microsoft.com/office/drawing/2014/main" id="{1C77420C-ABCD-6985-AA60-927596917662}"/>
              </a:ext>
            </a:extLst>
          </p:cNvPr>
          <p:cNvSpPr/>
          <p:nvPr/>
        </p:nvSpPr>
        <p:spPr>
          <a:xfrm>
            <a:off x="4122562" y="5256068"/>
            <a:ext cx="2448272"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调用</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insert()</a:t>
            </a:r>
            <a:r>
              <a:rPr lang="zh-CN" altLang="en-US" b="1" dirty="0">
                <a:solidFill>
                  <a:schemeClr val="bg1"/>
                </a:solidFill>
                <a:ea typeface="宋体" pitchFamily="2" charset="-122"/>
              </a:rPr>
              <a:t>方法将数据添加到数据库中</a:t>
            </a:r>
            <a:endParaRPr lang="en-US" altLang="zh-CN" b="1" dirty="0">
              <a:solidFill>
                <a:schemeClr val="bg1"/>
              </a:solidFill>
              <a:ea typeface="宋体" pitchFamily="2" charset="-122"/>
            </a:endParaRPr>
          </a:p>
        </p:txBody>
      </p:sp>
      <p:sp>
        <p:nvSpPr>
          <p:cNvPr id="16" name="矩形 15">
            <a:extLst>
              <a:ext uri="{FF2B5EF4-FFF2-40B4-BE49-F238E27FC236}">
                <a16:creationId xmlns:a16="http://schemas.microsoft.com/office/drawing/2014/main" id="{8FD7DB7E-99F4-17B2-8EAE-8C685115FE80}"/>
              </a:ext>
            </a:extLst>
          </p:cNvPr>
          <p:cNvSpPr/>
          <p:nvPr/>
        </p:nvSpPr>
        <p:spPr>
          <a:xfrm>
            <a:off x="2605630" y="4872542"/>
            <a:ext cx="1258122" cy="446276"/>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zh-CN" altLang="en-US" sz="1100" dirty="0"/>
          </a:p>
        </p:txBody>
      </p:sp>
      <p:cxnSp>
        <p:nvCxnSpPr>
          <p:cNvPr id="17" name="直接箭头连接符 16">
            <a:extLst>
              <a:ext uri="{FF2B5EF4-FFF2-40B4-BE49-F238E27FC236}">
                <a16:creationId xmlns:a16="http://schemas.microsoft.com/office/drawing/2014/main" id="{22D4D80E-5294-E003-8F61-60AE6D31A962}"/>
              </a:ext>
            </a:extLst>
          </p:cNvPr>
          <p:cNvCxnSpPr/>
          <p:nvPr/>
        </p:nvCxnSpPr>
        <p:spPr bwMode="auto">
          <a:xfrm>
            <a:off x="3873519" y="5095680"/>
            <a:ext cx="374246"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26">
            <a:extLst>
              <a:ext uri="{FF2B5EF4-FFF2-40B4-BE49-F238E27FC236}">
                <a16:creationId xmlns:a16="http://schemas.microsoft.com/office/drawing/2014/main" id="{102D4F13-DA63-C7FD-40DD-F9B0ECFE9508}"/>
              </a:ext>
            </a:extLst>
          </p:cNvPr>
          <p:cNvSpPr/>
          <p:nvPr/>
        </p:nvSpPr>
        <p:spPr>
          <a:xfrm>
            <a:off x="4259763" y="4910196"/>
            <a:ext cx="1434014"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关闭数据库</a:t>
            </a:r>
            <a:endParaRPr lang="en-US" altLang="zh-CN" b="1" dirty="0">
              <a:solidFill>
                <a:schemeClr val="bg1"/>
              </a:solidFill>
              <a:ea typeface="宋体" pitchFamily="2" charset="-122"/>
            </a:endParaRPr>
          </a:p>
        </p:txBody>
      </p:sp>
    </p:spTree>
    <p:extLst>
      <p:ext uri="{BB962C8B-B14F-4D97-AF65-F5344CB8AC3E}">
        <p14:creationId xmlns:p14="http://schemas.microsoft.com/office/powerpoint/2010/main" val="225014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par>
                          <p:cTn id="27" fill="hold">
                            <p:stCondLst>
                              <p:cond delay="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par>
                                <p:cTn id="31" presetID="22" presetClass="entr" presetSubtype="8"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22" presetClass="entr" presetSubtype="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par>
                                <p:cTn id="48" presetID="22" presetClass="entr" presetSubtype="1"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3"/>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4"/>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5"/>
                                        </p:tgtEl>
                                        <p:attrNameLst>
                                          <p:attrName>style.visibility</p:attrName>
                                        </p:attrNameLst>
                                      </p:cBhvr>
                                      <p:to>
                                        <p:strVal val="hidden"/>
                                      </p:to>
                                    </p:set>
                                  </p:childTnLst>
                                </p:cTn>
                              </p:par>
                            </p:childTnLst>
                          </p:cTn>
                        </p:par>
                        <p:par>
                          <p:cTn id="62" fill="hold">
                            <p:stCondLst>
                              <p:cond delay="0"/>
                            </p:stCondLst>
                            <p:childTnLst>
                              <p:par>
                                <p:cTn id="63" presetID="22" presetClass="entr" presetSubtype="8"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wipe(left)">
                                      <p:cBhvr>
                                        <p:cTn id="65" dur="500"/>
                                        <p:tgtEl>
                                          <p:spTgt spid="16"/>
                                        </p:tgtEl>
                                      </p:cBhvr>
                                    </p:animEffect>
                                  </p:childTnLst>
                                </p:cTn>
                              </p:par>
                              <p:par>
                                <p:cTn id="66" presetID="22" presetClass="entr" presetSubtype="8"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9" grpId="0" animBg="1"/>
      <p:bldP spid="9" grpId="1" animBg="1"/>
      <p:bldP spid="10" grpId="0" animBg="1"/>
      <p:bldP spid="10" grpId="1" animBg="1"/>
      <p:bldP spid="11" grpId="0" animBg="1"/>
      <p:bldP spid="11" grpId="1" animBg="1"/>
      <p:bldP spid="13" grpId="0" animBg="1"/>
      <p:bldP spid="13" grpId="1" animBg="1"/>
      <p:bldP spid="15" grpId="0" animBg="1"/>
      <p:bldP spid="15" grpId="1" animBg="1"/>
      <p:bldP spid="16"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969D-F0BB-4A87-91EB-BDBB4453997F}"/>
              </a:ext>
            </a:extLst>
          </p:cNvPr>
          <p:cNvSpPr>
            <a:spLocks noGrp="1"/>
          </p:cNvSpPr>
          <p:nvPr>
            <p:ph type="title"/>
          </p:nvPr>
        </p:nvSpPr>
        <p:spPr/>
        <p:txBody>
          <a:bodyPr/>
          <a:lstStyle/>
          <a:p>
            <a:r>
              <a:rPr lang="zh-CN" altLang="en-US" b="1" dirty="0"/>
              <a:t>在</a:t>
            </a:r>
            <a:r>
              <a:rPr lang="en-US" altLang="zh-CN" b="1" dirty="0"/>
              <a:t>SQL</a:t>
            </a:r>
            <a:r>
              <a:rPr lang="zh-CN" altLang="en-US" b="1" dirty="0"/>
              <a:t>数据库中存放数据</a:t>
            </a:r>
            <a:endParaRPr lang="zh-CN" altLang="en-US" dirty="0"/>
          </a:p>
        </p:txBody>
      </p:sp>
      <p:sp>
        <p:nvSpPr>
          <p:cNvPr id="3" name="内容占位符 2">
            <a:extLst>
              <a:ext uri="{FF2B5EF4-FFF2-40B4-BE49-F238E27FC236}">
                <a16:creationId xmlns:a16="http://schemas.microsoft.com/office/drawing/2014/main" id="{2511DB07-1960-4E25-A5D9-3D1D56FA9C55}"/>
              </a:ext>
            </a:extLst>
          </p:cNvPr>
          <p:cNvSpPr>
            <a:spLocks noGrp="1"/>
          </p:cNvSpPr>
          <p:nvPr>
            <p:ph idx="1"/>
          </p:nvPr>
        </p:nvSpPr>
        <p:spPr/>
        <p:txBody>
          <a:bodyPr/>
          <a:lstStyle/>
          <a:p>
            <a:r>
              <a:rPr lang="zh-CN" altLang="en-US" sz="2000" dirty="0"/>
              <a:t>使用</a:t>
            </a:r>
            <a:r>
              <a:rPr lang="en-US" altLang="zh-CN" sz="2000" dirty="0"/>
              <a:t>query()</a:t>
            </a:r>
            <a:r>
              <a:rPr lang="zh-CN" altLang="en-US" sz="2000" dirty="0"/>
              <a:t>方法从数据库中读取数据，传递给它你的查询条件和所需要的列。查询的结果为一个</a:t>
            </a:r>
            <a:r>
              <a:rPr lang="en-US" altLang="zh-CN" sz="2000" dirty="0"/>
              <a:t>Cursor</a:t>
            </a:r>
            <a:r>
              <a:rPr lang="zh-CN" altLang="en-US" sz="2000" dirty="0"/>
              <a:t>对象，游标在第一条之前。该方法被重载了几次，其中的一个为：</a:t>
            </a:r>
          </a:p>
          <a:p>
            <a:pPr lvl="1"/>
            <a:r>
              <a:rPr lang="en-US" altLang="zh-CN" sz="1800" dirty="0"/>
              <a:t>public Cursor query (String table, String[] columns, String selection, String[] </a:t>
            </a:r>
            <a:r>
              <a:rPr lang="en-US" altLang="zh-CN" sz="1800" dirty="0" err="1"/>
              <a:t>selectionArgs</a:t>
            </a:r>
            <a:r>
              <a:rPr lang="en-US" altLang="zh-CN" sz="1800" dirty="0"/>
              <a:t>, String </a:t>
            </a:r>
            <a:r>
              <a:rPr lang="en-US" altLang="zh-CN" sz="1800" dirty="0" err="1"/>
              <a:t>groupBy</a:t>
            </a:r>
            <a:r>
              <a:rPr lang="en-US" altLang="zh-CN" sz="1800" dirty="0"/>
              <a:t>, String having, String </a:t>
            </a:r>
            <a:r>
              <a:rPr lang="en-US" altLang="zh-CN" sz="1800" dirty="0" err="1"/>
              <a:t>orderBy</a:t>
            </a:r>
            <a:r>
              <a:rPr lang="en-US" altLang="zh-CN" sz="1800" dirty="0"/>
              <a:t>)</a:t>
            </a:r>
          </a:p>
          <a:p>
            <a:r>
              <a:rPr lang="zh-CN" altLang="en-US" sz="2000" dirty="0"/>
              <a:t>参数如下：</a:t>
            </a:r>
          </a:p>
          <a:p>
            <a:pPr lvl="1"/>
            <a:r>
              <a:rPr lang="en-US" altLang="zh-CN" sz="1800" dirty="0"/>
              <a:t>table </a:t>
            </a:r>
            <a:r>
              <a:rPr lang="zh-CN" altLang="en-US" sz="1800" dirty="0"/>
              <a:t>被查询的表名</a:t>
            </a:r>
          </a:p>
          <a:p>
            <a:pPr lvl="1"/>
            <a:r>
              <a:rPr lang="en-US" altLang="zh-CN" sz="1800" dirty="0"/>
              <a:t>columns </a:t>
            </a:r>
            <a:r>
              <a:rPr lang="zh-CN" altLang="en-US" sz="1800" dirty="0"/>
              <a:t>查询返回的列，如果该参数为</a:t>
            </a:r>
            <a:r>
              <a:rPr lang="en-US" altLang="zh-CN" sz="1800" dirty="0"/>
              <a:t>null</a:t>
            </a:r>
            <a:r>
              <a:rPr lang="zh-CN" altLang="en-US" sz="1800" dirty="0"/>
              <a:t>，则返回所有的列</a:t>
            </a:r>
          </a:p>
          <a:p>
            <a:pPr lvl="1"/>
            <a:r>
              <a:rPr lang="en-US" altLang="zh-CN" sz="1800" dirty="0"/>
              <a:t>selection </a:t>
            </a:r>
            <a:r>
              <a:rPr lang="zh-CN" altLang="en-US" sz="1800" dirty="0"/>
              <a:t>相当于</a:t>
            </a:r>
            <a:r>
              <a:rPr lang="en-US" altLang="zh-CN" sz="1800" dirty="0"/>
              <a:t>SQL</a:t>
            </a:r>
            <a:r>
              <a:rPr lang="zh-CN" altLang="en-US" sz="1800" dirty="0"/>
              <a:t>中的</a:t>
            </a:r>
            <a:r>
              <a:rPr lang="en-US" altLang="zh-CN" sz="1800" dirty="0"/>
              <a:t>where</a:t>
            </a:r>
            <a:r>
              <a:rPr lang="zh-CN" altLang="en-US" sz="1800" dirty="0"/>
              <a:t>子句，为</a:t>
            </a:r>
            <a:r>
              <a:rPr lang="en-US" altLang="zh-CN" sz="1800" dirty="0"/>
              <a:t>null</a:t>
            </a:r>
            <a:r>
              <a:rPr lang="zh-CN" altLang="en-US" sz="1800" dirty="0"/>
              <a:t>的话，返回该表的所有行</a:t>
            </a:r>
          </a:p>
          <a:p>
            <a:pPr lvl="1"/>
            <a:r>
              <a:rPr lang="en-US" altLang="zh-CN" sz="1800" dirty="0" err="1"/>
              <a:t>selectionArgs</a:t>
            </a:r>
            <a:r>
              <a:rPr lang="en-US" altLang="zh-CN" sz="1800" dirty="0"/>
              <a:t> </a:t>
            </a:r>
            <a:r>
              <a:rPr lang="zh-CN" altLang="en-US" sz="1800" dirty="0"/>
              <a:t>在上面参数中可能有？，这里这个参数既是实际参数，来取代相应顺序的？</a:t>
            </a:r>
          </a:p>
          <a:p>
            <a:pPr lvl="1"/>
            <a:r>
              <a:rPr lang="en-US" altLang="zh-CN" sz="1800" dirty="0" err="1"/>
              <a:t>groupBy</a:t>
            </a:r>
            <a:r>
              <a:rPr lang="en-US" altLang="zh-CN" sz="1800" dirty="0"/>
              <a:t> </a:t>
            </a:r>
            <a:r>
              <a:rPr lang="zh-CN" altLang="en-US" sz="1800" dirty="0"/>
              <a:t>相当于是</a:t>
            </a:r>
            <a:r>
              <a:rPr lang="en-US" altLang="zh-CN" sz="1800" dirty="0"/>
              <a:t>SQL</a:t>
            </a:r>
            <a:r>
              <a:rPr lang="zh-CN" altLang="en-US" sz="1800" dirty="0"/>
              <a:t>中的</a:t>
            </a:r>
            <a:r>
              <a:rPr lang="en-US" altLang="zh-CN" sz="1800" dirty="0"/>
              <a:t>GROUP BY</a:t>
            </a:r>
            <a:r>
              <a:rPr lang="zh-CN" altLang="en-US" sz="1800" dirty="0"/>
              <a:t>子句，如果是</a:t>
            </a:r>
            <a:r>
              <a:rPr lang="en-US" altLang="zh-CN" sz="1800" dirty="0"/>
              <a:t>null</a:t>
            </a:r>
            <a:r>
              <a:rPr lang="zh-CN" altLang="en-US" sz="1800" dirty="0"/>
              <a:t>，则不会分组</a:t>
            </a:r>
          </a:p>
          <a:p>
            <a:pPr lvl="1"/>
            <a:r>
              <a:rPr lang="en-US" altLang="zh-CN" sz="1800" dirty="0"/>
              <a:t>having </a:t>
            </a:r>
            <a:r>
              <a:rPr lang="zh-CN" altLang="en-US" sz="1800" dirty="0"/>
              <a:t>相当于</a:t>
            </a:r>
            <a:r>
              <a:rPr lang="en-US" altLang="zh-CN" sz="1800" dirty="0"/>
              <a:t>SQL</a:t>
            </a:r>
            <a:r>
              <a:rPr lang="zh-CN" altLang="en-US" sz="1800" dirty="0"/>
              <a:t>中的</a:t>
            </a:r>
            <a:r>
              <a:rPr lang="en-US" altLang="zh-CN" sz="1800" dirty="0"/>
              <a:t>having</a:t>
            </a:r>
            <a:r>
              <a:rPr lang="zh-CN" altLang="en-US" sz="1800" dirty="0"/>
              <a:t>子句，如果是</a:t>
            </a:r>
            <a:r>
              <a:rPr lang="en-US" altLang="zh-CN" sz="1800" dirty="0"/>
              <a:t>null</a:t>
            </a:r>
            <a:r>
              <a:rPr lang="zh-CN" altLang="en-US" sz="1800" dirty="0"/>
              <a:t>表示所有的分组</a:t>
            </a:r>
            <a:r>
              <a:rPr lang="en-US" altLang="zh-CN" sz="1800" dirty="0"/>
              <a:t>.</a:t>
            </a:r>
          </a:p>
          <a:p>
            <a:pPr lvl="1"/>
            <a:r>
              <a:rPr lang="en-US" altLang="zh-CN" sz="1800" dirty="0" err="1"/>
              <a:t>orderBy</a:t>
            </a:r>
            <a:r>
              <a:rPr lang="en-US" altLang="zh-CN" sz="1800" dirty="0"/>
              <a:t> </a:t>
            </a:r>
            <a:r>
              <a:rPr lang="zh-CN" altLang="en-US" sz="1800" dirty="0"/>
              <a:t>行的排序结果，相当于</a:t>
            </a:r>
            <a:r>
              <a:rPr lang="en-US" altLang="zh-CN" sz="1800" dirty="0"/>
              <a:t>SQL</a:t>
            </a:r>
            <a:r>
              <a:rPr lang="zh-CN" altLang="en-US" sz="1800" dirty="0"/>
              <a:t>中的</a:t>
            </a:r>
            <a:r>
              <a:rPr lang="en-US" altLang="zh-CN" sz="1800" dirty="0"/>
              <a:t>ORDER BY</a:t>
            </a:r>
            <a:r>
              <a:rPr lang="zh-CN" altLang="en-US" sz="1800" dirty="0"/>
              <a:t>子句，如果是</a:t>
            </a:r>
            <a:r>
              <a:rPr lang="en-US" altLang="zh-CN" sz="1800" dirty="0"/>
              <a:t>null</a:t>
            </a:r>
            <a:r>
              <a:rPr lang="zh-CN" altLang="en-US" sz="1800" dirty="0"/>
              <a:t>则表示默认顺序，此时可能是无序的</a:t>
            </a:r>
          </a:p>
          <a:p>
            <a:pPr lvl="1"/>
            <a:r>
              <a:rPr lang="zh-CN" altLang="en-US" sz="1800" dirty="0"/>
              <a:t>返回值为</a:t>
            </a:r>
            <a:r>
              <a:rPr lang="en-US" altLang="zh-CN" sz="1800" dirty="0"/>
              <a:t>Cursor</a:t>
            </a:r>
            <a:r>
              <a:rPr lang="zh-CN" altLang="en-US" sz="1800" dirty="0"/>
              <a:t>对象，其中为查询结果集</a:t>
            </a:r>
          </a:p>
        </p:txBody>
      </p:sp>
    </p:spTree>
    <p:extLst>
      <p:ext uri="{BB962C8B-B14F-4D97-AF65-F5344CB8AC3E}">
        <p14:creationId xmlns:p14="http://schemas.microsoft.com/office/powerpoint/2010/main" val="1844563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C1919-2192-4130-8CF7-F330DE656FD4}"/>
              </a:ext>
            </a:extLst>
          </p:cNvPr>
          <p:cNvSpPr>
            <a:spLocks noGrp="1"/>
          </p:cNvSpPr>
          <p:nvPr>
            <p:ph type="title"/>
          </p:nvPr>
        </p:nvSpPr>
        <p:spPr/>
        <p:txBody>
          <a:bodyPr/>
          <a:lstStyle/>
          <a:p>
            <a:r>
              <a:rPr lang="zh-CN" altLang="en-US" b="1" dirty="0"/>
              <a:t>在</a:t>
            </a:r>
            <a:r>
              <a:rPr lang="en-US" altLang="zh-CN" b="1" dirty="0"/>
              <a:t>SQL</a:t>
            </a:r>
            <a:r>
              <a:rPr lang="zh-CN" altLang="en-US" b="1" dirty="0"/>
              <a:t>数据库中存放数据</a:t>
            </a:r>
            <a:endParaRPr lang="zh-CN" altLang="en-US" dirty="0"/>
          </a:p>
        </p:txBody>
      </p:sp>
      <p:sp>
        <p:nvSpPr>
          <p:cNvPr id="3" name="内容占位符 2">
            <a:extLst>
              <a:ext uri="{FF2B5EF4-FFF2-40B4-BE49-F238E27FC236}">
                <a16:creationId xmlns:a16="http://schemas.microsoft.com/office/drawing/2014/main" id="{24FD8A39-79AD-484D-9941-337410AD6913}"/>
              </a:ext>
            </a:extLst>
          </p:cNvPr>
          <p:cNvSpPr>
            <a:spLocks noGrp="1"/>
          </p:cNvSpPr>
          <p:nvPr>
            <p:ph idx="1"/>
          </p:nvPr>
        </p:nvSpPr>
        <p:spPr/>
        <p:txBody>
          <a:bodyPr/>
          <a:lstStyle/>
          <a:p>
            <a:r>
              <a:rPr lang="zh-CN" altLang="en-US" b="1" dirty="0"/>
              <a:t>关于</a:t>
            </a:r>
            <a:r>
              <a:rPr lang="en-US" altLang="zh-CN" b="1" dirty="0"/>
              <a:t>Cursor</a:t>
            </a:r>
            <a:r>
              <a:rPr lang="zh-CN" altLang="en-US" b="1" dirty="0"/>
              <a:t>类</a:t>
            </a:r>
            <a:endParaRPr lang="en-US" altLang="zh-CN" b="1" dirty="0"/>
          </a:p>
          <a:p>
            <a:pPr lvl="1"/>
            <a:r>
              <a:rPr lang="en-US" altLang="zh-CN" dirty="0"/>
              <a:t>Cursor</a:t>
            </a:r>
            <a:r>
              <a:rPr lang="zh-CN" altLang="en-US" dirty="0"/>
              <a:t>是一个接口，用于作为存放查询的结果集，它提供了随机读写结果集的方法</a:t>
            </a:r>
            <a:endParaRPr lang="en-US" altLang="zh-CN" dirty="0"/>
          </a:p>
          <a:p>
            <a:r>
              <a:rPr lang="en-US" altLang="zh-CN" b="1" dirty="0" err="1"/>
              <a:t>rawQuery</a:t>
            </a:r>
            <a:endParaRPr lang="en-US" altLang="zh-CN" b="1" dirty="0"/>
          </a:p>
          <a:p>
            <a:pPr lvl="1"/>
            <a:r>
              <a:rPr lang="en-US" altLang="zh-CN" dirty="0" err="1"/>
              <a:t>rawQuery</a:t>
            </a:r>
            <a:r>
              <a:rPr lang="zh-CN" altLang="en-US" dirty="0"/>
              <a:t>方法中的查询类似于</a:t>
            </a:r>
            <a:r>
              <a:rPr lang="en-US" altLang="zh-CN" dirty="0" err="1"/>
              <a:t>execSQL</a:t>
            </a:r>
            <a:r>
              <a:rPr lang="zh-CN" altLang="en-US" dirty="0"/>
              <a:t>中的使用</a:t>
            </a:r>
            <a:r>
              <a:rPr lang="en-US" altLang="zh-CN" dirty="0"/>
              <a:t>SQL</a:t>
            </a:r>
            <a:r>
              <a:rPr lang="zh-CN" altLang="en-US" dirty="0"/>
              <a:t>的</a:t>
            </a:r>
            <a:r>
              <a:rPr lang="en-US" altLang="zh-CN" dirty="0"/>
              <a:t>select</a:t>
            </a:r>
            <a:r>
              <a:rPr lang="zh-CN" altLang="en-US" dirty="0"/>
              <a:t>语句，只是</a:t>
            </a:r>
            <a:r>
              <a:rPr lang="en-US" altLang="zh-CN" dirty="0" err="1"/>
              <a:t>execSQL</a:t>
            </a:r>
            <a:r>
              <a:rPr lang="zh-CN" altLang="en-US" dirty="0"/>
              <a:t>不会返回值，而</a:t>
            </a:r>
            <a:r>
              <a:rPr lang="en-US" altLang="zh-CN" dirty="0" err="1"/>
              <a:t>rawQuery</a:t>
            </a:r>
            <a:r>
              <a:rPr lang="zh-CN" altLang="en-US" dirty="0"/>
              <a:t>方法会返回一个</a:t>
            </a:r>
            <a:r>
              <a:rPr lang="en-US" altLang="zh-CN" dirty="0"/>
              <a:t>Cursor</a:t>
            </a:r>
            <a:r>
              <a:rPr lang="zh-CN" altLang="en-US" dirty="0"/>
              <a:t>对象</a:t>
            </a:r>
            <a:endParaRPr lang="zh-CN" altLang="en-US" b="1" dirty="0"/>
          </a:p>
          <a:p>
            <a:endParaRPr lang="zh-CN" altLang="en-US" dirty="0"/>
          </a:p>
        </p:txBody>
      </p:sp>
    </p:spTree>
    <p:extLst>
      <p:ext uri="{BB962C8B-B14F-4D97-AF65-F5344CB8AC3E}">
        <p14:creationId xmlns:p14="http://schemas.microsoft.com/office/powerpoint/2010/main" val="2836500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9E382-F3DC-22BC-A676-8045046C0939}"/>
              </a:ext>
            </a:extLst>
          </p:cNvPr>
          <p:cNvSpPr>
            <a:spLocks noGrp="1"/>
          </p:cNvSpPr>
          <p:nvPr>
            <p:ph type="title"/>
          </p:nvPr>
        </p:nvSpPr>
        <p:spPr/>
        <p:txBody>
          <a:bodyPr/>
          <a:lstStyle/>
          <a:p>
            <a:r>
              <a:rPr lang="zh-CN" altLang="en-US" dirty="0"/>
              <a:t>查询数据</a:t>
            </a:r>
          </a:p>
        </p:txBody>
      </p:sp>
      <p:sp>
        <p:nvSpPr>
          <p:cNvPr id="4" name="标题 1">
            <a:extLst>
              <a:ext uri="{FF2B5EF4-FFF2-40B4-BE49-F238E27FC236}">
                <a16:creationId xmlns:a16="http://schemas.microsoft.com/office/drawing/2014/main" id="{8FB3FB48-2CC6-609A-81B9-37553108A9B7}"/>
              </a:ext>
            </a:extLst>
          </p:cNvPr>
          <p:cNvSpPr>
            <a:spLocks noChangeArrowheads="1"/>
          </p:cNvSpPr>
          <p:nvPr/>
        </p:nvSpPr>
        <p:spPr bwMode="auto">
          <a:xfrm>
            <a:off x="1775521"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5" name="矩形 24">
            <a:extLst>
              <a:ext uri="{FF2B5EF4-FFF2-40B4-BE49-F238E27FC236}">
                <a16:creationId xmlns:a16="http://schemas.microsoft.com/office/drawing/2014/main" id="{68AA526F-B2BB-A1A1-A2F8-6DE20450B3E3}"/>
              </a:ext>
            </a:extLst>
          </p:cNvPr>
          <p:cNvSpPr>
            <a:spLocks noChangeArrowheads="1"/>
          </p:cNvSpPr>
          <p:nvPr/>
        </p:nvSpPr>
        <p:spPr bwMode="auto">
          <a:xfrm>
            <a:off x="2207568" y="1268760"/>
            <a:ext cx="8102600" cy="5328592"/>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任意多边形 3">
            <a:extLst>
              <a:ext uri="{FF2B5EF4-FFF2-40B4-BE49-F238E27FC236}">
                <a16:creationId xmlns:a16="http://schemas.microsoft.com/office/drawing/2014/main" id="{52612D79-F89E-214F-0DDE-8C698678BF78}"/>
              </a:ext>
            </a:extLst>
          </p:cNvPr>
          <p:cNvSpPr/>
          <p:nvPr/>
        </p:nvSpPr>
        <p:spPr bwMode="auto">
          <a:xfrm>
            <a:off x="7244755" y="1041302"/>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查询数据</a:t>
            </a:r>
          </a:p>
        </p:txBody>
      </p:sp>
      <p:sp>
        <p:nvSpPr>
          <p:cNvPr id="7" name="矩形 17">
            <a:extLst>
              <a:ext uri="{FF2B5EF4-FFF2-40B4-BE49-F238E27FC236}">
                <a16:creationId xmlns:a16="http://schemas.microsoft.com/office/drawing/2014/main" id="{7C9E370C-A088-D9EB-7D22-40EE73E428CC}"/>
              </a:ext>
            </a:extLst>
          </p:cNvPr>
          <p:cNvSpPr>
            <a:spLocks noChangeArrowheads="1"/>
          </p:cNvSpPr>
          <p:nvPr/>
        </p:nvSpPr>
        <p:spPr bwMode="auto">
          <a:xfrm>
            <a:off x="2267120" y="1484784"/>
            <a:ext cx="7983496" cy="5070721"/>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sz="1600" dirty="0">
                <a:latin typeface="Times New Roman" panose="02020603050405020304" pitchFamily="18" charset="0"/>
                <a:cs typeface="Times New Roman" panose="02020603050405020304" pitchFamily="18" charset="0"/>
              </a:rPr>
              <a:t>public void find(int id){</a:t>
            </a:r>
          </a:p>
          <a:p>
            <a:pPr>
              <a:lnSpc>
                <a:spcPct val="150000"/>
              </a:lnSpc>
            </a:pPr>
            <a:r>
              <a:rPr lang="en-US" altLang="zh-CN" sz="1600" dirty="0">
                <a:latin typeface="Times New Roman" panose="02020603050405020304" pitchFamily="18" charset="0"/>
                <a:cs typeface="Times New Roman" panose="02020603050405020304" pitchFamily="18" charset="0"/>
              </a:rPr>
              <a:t>    MyHelper helper = new MyHelper(MainActivity.this);</a:t>
            </a:r>
          </a:p>
          <a:p>
            <a:pPr>
              <a:lnSpc>
                <a:spcPct val="150000"/>
              </a:lnSpc>
            </a:pPr>
            <a:r>
              <a:rPr lang="en-US" altLang="zh-CN" sz="1600" dirty="0">
                <a:latin typeface="Times New Roman" panose="02020603050405020304" pitchFamily="18" charset="0"/>
                <a:cs typeface="Times New Roman" panose="02020603050405020304" pitchFamily="18" charset="0"/>
              </a:rPr>
              <a:t>    SQLiteDatabase db = helper.getReadableDatabase();</a:t>
            </a:r>
          </a:p>
          <a:p>
            <a:pPr>
              <a:lnSpc>
                <a:spcPct val="150000"/>
              </a:lnSpc>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Cursor cursor = db.query("information", null, "_id=?", new String[]{id+""},null, null, null);</a:t>
            </a:r>
          </a:p>
          <a:p>
            <a:pPr>
              <a:lnSpc>
                <a:spcPct val="150000"/>
              </a:lnSpc>
            </a:pPr>
            <a:r>
              <a:rPr lang="en-US" altLang="zh-CN" sz="1600" dirty="0">
                <a:latin typeface="Times New Roman" panose="02020603050405020304" pitchFamily="18" charset="0"/>
                <a:cs typeface="Times New Roman" panose="02020603050405020304" pitchFamily="18" charset="0"/>
              </a:rPr>
              <a:t>    if (cursor.getCount() != 0){   </a:t>
            </a:r>
            <a:endParaRPr lang="zh-CN" altLang="en-US" sz="1600"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while (cursor.moveToNext()){</a:t>
            </a:r>
          </a:p>
          <a:p>
            <a:pPr>
              <a:lnSpc>
                <a:spcPct val="150000"/>
              </a:lnSpc>
            </a:pPr>
            <a:r>
              <a:rPr lang="en-US" altLang="zh-CN" sz="1600" dirty="0">
                <a:latin typeface="Times New Roman" panose="02020603050405020304" pitchFamily="18" charset="0"/>
                <a:cs typeface="Times New Roman" panose="02020603050405020304" pitchFamily="18" charset="0"/>
              </a:rPr>
              <a:t>            String _id = cursor.getString(cursor.getColumnIndex("_id"));</a:t>
            </a:r>
          </a:p>
          <a:p>
            <a:pPr>
              <a:lnSpc>
                <a:spcPct val="150000"/>
              </a:lnSpc>
            </a:pPr>
            <a:r>
              <a:rPr lang="en-US" altLang="zh-CN" sz="1600" dirty="0">
                <a:latin typeface="Times New Roman" panose="02020603050405020304" pitchFamily="18" charset="0"/>
                <a:cs typeface="Times New Roman" panose="02020603050405020304" pitchFamily="18" charset="0"/>
              </a:rPr>
              <a:t>            String name = cursor.getString(cursor.getColumnIndex("name"));</a:t>
            </a:r>
          </a:p>
          <a:p>
            <a:pPr>
              <a:lnSpc>
                <a:spcPct val="150000"/>
              </a:lnSpc>
            </a:pPr>
            <a:r>
              <a:rPr lang="en-US" altLang="zh-CN" sz="1600" dirty="0">
                <a:latin typeface="Times New Roman" panose="02020603050405020304" pitchFamily="18" charset="0"/>
                <a:cs typeface="Times New Roman" panose="02020603050405020304" pitchFamily="18" charset="0"/>
              </a:rPr>
              <a:t>            String price = cursor.getString(cursor.getColumnIndex("price"));</a:t>
            </a:r>
          </a:p>
          <a:p>
            <a:pPr>
              <a:lnSpc>
                <a:spcPct val="150000"/>
              </a:lnSpc>
            </a:pPr>
            <a:r>
              <a:rPr lang="en-US" altLang="zh-CN" sz="1600" dirty="0">
                <a:latin typeface="Times New Roman" panose="02020603050405020304" pitchFamily="18" charset="0"/>
                <a:cs typeface="Times New Roman" panose="02020603050405020304" pitchFamily="18" charset="0"/>
              </a:rPr>
              <a:t>        }</a:t>
            </a:r>
          </a:p>
          <a:p>
            <a:pPr>
              <a:lnSpc>
                <a:spcPct val="150000"/>
              </a:lnSpc>
            </a:pPr>
            <a:r>
              <a:rPr lang="en-US" altLang="zh-CN" sz="1600" dirty="0">
                <a:latin typeface="Times New Roman" panose="02020603050405020304" pitchFamily="18" charset="0"/>
                <a:cs typeface="Times New Roman" panose="02020603050405020304" pitchFamily="18" charset="0"/>
              </a:rPr>
              <a:t>    }</a:t>
            </a:r>
          </a:p>
          <a:p>
            <a:pPr>
              <a:lnSpc>
                <a:spcPct val="150000"/>
              </a:lnSpc>
            </a:pPr>
            <a:r>
              <a:rPr lang="en-US" altLang="zh-CN" sz="1600" dirty="0">
                <a:latin typeface="Times New Roman" panose="02020603050405020304" pitchFamily="18" charset="0"/>
                <a:cs typeface="Times New Roman" panose="02020603050405020304" pitchFamily="18" charset="0"/>
              </a:rPr>
              <a:t>    cursor.close(); </a:t>
            </a:r>
          </a:p>
          <a:p>
            <a:pPr>
              <a:lnSpc>
                <a:spcPct val="150000"/>
              </a:lnSpc>
            </a:pPr>
            <a:r>
              <a:rPr lang="en-US" altLang="zh-CN" sz="1600" dirty="0">
                <a:latin typeface="Times New Roman" panose="02020603050405020304" pitchFamily="18" charset="0"/>
                <a:cs typeface="Times New Roman" panose="02020603050405020304" pitchFamily="18" charset="0"/>
              </a:rPr>
              <a:t>    db.close();</a:t>
            </a:r>
          </a:p>
          <a:p>
            <a:pPr>
              <a:lnSpc>
                <a:spcPct val="150000"/>
              </a:lnSpc>
            </a:pPr>
            <a:r>
              <a:rPr lang="en-US" altLang="zh-CN" sz="1600" dirty="0">
                <a:latin typeface="Times New Roman" panose="02020603050405020304" pitchFamily="18" charset="0"/>
                <a:cs typeface="Times New Roman" panose="02020603050405020304" pitchFamily="18" charset="0"/>
              </a:rPr>
              <a:t>}</a:t>
            </a:r>
          </a:p>
        </p:txBody>
      </p:sp>
      <p:sp>
        <p:nvSpPr>
          <p:cNvPr id="8" name="圆角矩形 6">
            <a:extLst>
              <a:ext uri="{FF2B5EF4-FFF2-40B4-BE49-F238E27FC236}">
                <a16:creationId xmlns:a16="http://schemas.microsoft.com/office/drawing/2014/main" id="{1CC417F0-283A-14FE-0250-1CA316F85CA1}"/>
              </a:ext>
            </a:extLst>
          </p:cNvPr>
          <p:cNvSpPr/>
          <p:nvPr/>
        </p:nvSpPr>
        <p:spPr>
          <a:xfrm>
            <a:off x="6492044" y="3401289"/>
            <a:ext cx="2664296"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调用</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query ()</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方法查询数据库中的数据，返回一个行数集合</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Cursor</a:t>
            </a:r>
          </a:p>
        </p:txBody>
      </p:sp>
      <p:cxnSp>
        <p:nvCxnSpPr>
          <p:cNvPr id="9" name="直接箭头连接符 8">
            <a:extLst>
              <a:ext uri="{FF2B5EF4-FFF2-40B4-BE49-F238E27FC236}">
                <a16:creationId xmlns:a16="http://schemas.microsoft.com/office/drawing/2014/main" id="{A9619AF1-D8ED-0BA8-E6C1-2EEB26881260}"/>
              </a:ext>
            </a:extLst>
          </p:cNvPr>
          <p:cNvCxnSpPr/>
          <p:nvPr/>
        </p:nvCxnSpPr>
        <p:spPr bwMode="auto">
          <a:xfrm>
            <a:off x="7752184" y="2996953"/>
            <a:ext cx="0" cy="433619"/>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a:extLst>
              <a:ext uri="{FF2B5EF4-FFF2-40B4-BE49-F238E27FC236}">
                <a16:creationId xmlns:a16="http://schemas.microsoft.com/office/drawing/2014/main" id="{EB9DB33A-F7B8-6CF6-9B5A-503109E21FA7}"/>
              </a:ext>
            </a:extLst>
          </p:cNvPr>
          <p:cNvSpPr/>
          <p:nvPr/>
        </p:nvSpPr>
        <p:spPr>
          <a:xfrm>
            <a:off x="2495600" y="2636912"/>
            <a:ext cx="7560840" cy="36004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DA91664-F398-2C93-E019-BB03B09DA44D}"/>
              </a:ext>
            </a:extLst>
          </p:cNvPr>
          <p:cNvSpPr/>
          <p:nvPr/>
        </p:nvSpPr>
        <p:spPr>
          <a:xfrm>
            <a:off x="2927649" y="3789040"/>
            <a:ext cx="5416451" cy="108012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801AC26D-F2D6-C972-4FE2-8A65BCA5A614}"/>
              </a:ext>
            </a:extLst>
          </p:cNvPr>
          <p:cNvCxnSpPr>
            <a:stCxn id="14" idx="3"/>
          </p:cNvCxnSpPr>
          <p:nvPr/>
        </p:nvCxnSpPr>
        <p:spPr bwMode="auto">
          <a:xfrm flipV="1">
            <a:off x="5046704" y="3212976"/>
            <a:ext cx="409608" cy="1"/>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a:extLst>
              <a:ext uri="{FF2B5EF4-FFF2-40B4-BE49-F238E27FC236}">
                <a16:creationId xmlns:a16="http://schemas.microsoft.com/office/drawing/2014/main" id="{16AC70C4-F850-6150-FAB5-A26420FB7211}"/>
              </a:ext>
            </a:extLst>
          </p:cNvPr>
          <p:cNvSpPr/>
          <p:nvPr/>
        </p:nvSpPr>
        <p:spPr>
          <a:xfrm>
            <a:off x="4851882" y="5330491"/>
            <a:ext cx="1256087"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获取数据</a:t>
            </a:r>
            <a:endParaRPr lang="en-US" altLang="zh-CN" b="1" dirty="0">
              <a:solidFill>
                <a:schemeClr val="bg1"/>
              </a:solidFill>
              <a:latin typeface="Times New Roman" panose="02020603050405020304" pitchFamily="18" charset="0"/>
              <a:ea typeface="宋体" pitchFamily="2" charset="-122"/>
              <a:cs typeface="Times New Roman" panose="02020603050405020304" pitchFamily="18" charset="0"/>
            </a:endParaRPr>
          </a:p>
        </p:txBody>
      </p:sp>
      <p:sp>
        <p:nvSpPr>
          <p:cNvPr id="14" name="矩形 13">
            <a:extLst>
              <a:ext uri="{FF2B5EF4-FFF2-40B4-BE49-F238E27FC236}">
                <a16:creationId xmlns:a16="http://schemas.microsoft.com/office/drawing/2014/main" id="{2987CEE4-7CE4-C102-2024-B08302FA04F4}"/>
              </a:ext>
            </a:extLst>
          </p:cNvPr>
          <p:cNvSpPr/>
          <p:nvPr/>
        </p:nvSpPr>
        <p:spPr>
          <a:xfrm>
            <a:off x="2501490" y="3068960"/>
            <a:ext cx="2545214" cy="28803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9F56B109-9F6D-5C0F-40FB-056526550A6E}"/>
              </a:ext>
            </a:extLst>
          </p:cNvPr>
          <p:cNvCxnSpPr/>
          <p:nvPr/>
        </p:nvCxnSpPr>
        <p:spPr bwMode="auto">
          <a:xfrm>
            <a:off x="5456312" y="4869160"/>
            <a:ext cx="0" cy="46133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7">
            <a:extLst>
              <a:ext uri="{FF2B5EF4-FFF2-40B4-BE49-F238E27FC236}">
                <a16:creationId xmlns:a16="http://schemas.microsoft.com/office/drawing/2014/main" id="{EBFD177E-7940-160D-513F-B9F38C78FCA1}"/>
              </a:ext>
            </a:extLst>
          </p:cNvPr>
          <p:cNvSpPr/>
          <p:nvPr/>
        </p:nvSpPr>
        <p:spPr>
          <a:xfrm>
            <a:off x="5456313" y="3008665"/>
            <a:ext cx="1644241"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数据总条数</a:t>
            </a:r>
            <a:endParaRPr lang="en-US" altLang="zh-CN" b="1" dirty="0">
              <a:solidFill>
                <a:schemeClr val="bg1"/>
              </a:solidFill>
              <a:latin typeface="Times New Roman" panose="02020603050405020304" pitchFamily="18" charset="0"/>
              <a:ea typeface="宋体"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232BD362-1EBA-689C-93A7-B04047C0A0CE}"/>
              </a:ext>
            </a:extLst>
          </p:cNvPr>
          <p:cNvSpPr/>
          <p:nvPr/>
        </p:nvSpPr>
        <p:spPr>
          <a:xfrm>
            <a:off x="3399668" y="3417287"/>
            <a:ext cx="1904244" cy="288032"/>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3A6773B8-3D5E-A6FD-80AF-F38C0723021A}"/>
              </a:ext>
            </a:extLst>
          </p:cNvPr>
          <p:cNvCxnSpPr/>
          <p:nvPr/>
        </p:nvCxnSpPr>
        <p:spPr bwMode="auto">
          <a:xfrm>
            <a:off x="5303913" y="3562169"/>
            <a:ext cx="352027"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20">
            <a:extLst>
              <a:ext uri="{FF2B5EF4-FFF2-40B4-BE49-F238E27FC236}">
                <a16:creationId xmlns:a16="http://schemas.microsoft.com/office/drawing/2014/main" id="{D3CF2B10-AB11-5681-7BEB-336A591E8420}"/>
              </a:ext>
            </a:extLst>
          </p:cNvPr>
          <p:cNvSpPr/>
          <p:nvPr/>
        </p:nvSpPr>
        <p:spPr>
          <a:xfrm>
            <a:off x="5635874" y="3356992"/>
            <a:ext cx="290839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移动游标指向下一行数据</a:t>
            </a:r>
            <a:endParaRPr lang="en-US" altLang="zh-CN" b="1" dirty="0">
              <a:solidFill>
                <a:schemeClr val="bg1"/>
              </a:solidFill>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420088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4"/>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6"/>
                                        </p:tgtEl>
                                        <p:attrNameLst>
                                          <p:attrName>style.visibility</p:attrName>
                                        </p:attrNameLst>
                                      </p:cBhvr>
                                      <p:to>
                                        <p:strVal val="hidden"/>
                                      </p:to>
                                    </p:se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par>
                                <p:cTn id="61" presetID="22" presetClass="entr" presetSubtype="1"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up)">
                                      <p:cBhvr>
                                        <p:cTn id="63" dur="500"/>
                                        <p:tgtEl>
                                          <p:spTgt spid="11"/>
                                        </p:tgtEl>
                                      </p:cBhvr>
                                    </p:animEffect>
                                  </p:childTnLst>
                                </p:cTn>
                              </p:par>
                              <p:par>
                                <p:cTn id="64" presetID="22" presetClass="entr" presetSubtype="1" fill="hold"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up)">
                                      <p:cBhvr>
                                        <p:cTn id="66" dur="500"/>
                                        <p:tgtEl>
                                          <p:spTgt spid="15"/>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up)">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10" grpId="0" animBg="1"/>
      <p:bldP spid="10" grpId="1" animBg="1"/>
      <p:bldP spid="11" grpId="0" animBg="1"/>
      <p:bldP spid="13" grpId="0" animBg="1"/>
      <p:bldP spid="14" grpId="0" animBg="1"/>
      <p:bldP spid="14" grpId="1" animBg="1"/>
      <p:bldP spid="16" grpId="0" animBg="1"/>
      <p:bldP spid="16" grpId="1" animBg="1"/>
      <p:bldP spid="17" grpId="0" animBg="1"/>
      <p:bldP spid="17" grpId="1" animBg="1"/>
      <p:bldP spid="19" grpId="0" animBg="1"/>
      <p:bldP spid="1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BD38-F94D-4047-BE02-1CA0DF348ACF}"/>
              </a:ext>
            </a:extLst>
          </p:cNvPr>
          <p:cNvSpPr>
            <a:spLocks noGrp="1"/>
          </p:cNvSpPr>
          <p:nvPr>
            <p:ph type="title"/>
          </p:nvPr>
        </p:nvSpPr>
        <p:spPr/>
        <p:txBody>
          <a:bodyPr/>
          <a:lstStyle/>
          <a:p>
            <a:r>
              <a:rPr lang="zh-CN" altLang="en-US" b="1" dirty="0"/>
              <a:t>删除数据</a:t>
            </a:r>
          </a:p>
        </p:txBody>
      </p:sp>
      <p:sp>
        <p:nvSpPr>
          <p:cNvPr id="3" name="内容占位符 2">
            <a:extLst>
              <a:ext uri="{FF2B5EF4-FFF2-40B4-BE49-F238E27FC236}">
                <a16:creationId xmlns:a16="http://schemas.microsoft.com/office/drawing/2014/main" id="{9C57C0A7-6568-4B19-8BAF-75008914E936}"/>
              </a:ext>
            </a:extLst>
          </p:cNvPr>
          <p:cNvSpPr>
            <a:spLocks noGrp="1"/>
          </p:cNvSpPr>
          <p:nvPr>
            <p:ph idx="1"/>
          </p:nvPr>
        </p:nvSpPr>
        <p:spPr/>
        <p:txBody>
          <a:bodyPr/>
          <a:lstStyle/>
          <a:p>
            <a:r>
              <a:rPr lang="zh-CN" altLang="en-US" sz="2400" b="1" dirty="0"/>
              <a:t>从数据库中删除信息</a:t>
            </a:r>
          </a:p>
          <a:p>
            <a:pPr lvl="1"/>
            <a:r>
              <a:rPr lang="zh-CN" altLang="en-US" sz="2000" dirty="0"/>
              <a:t>为删除表中的行，你需要提供</a:t>
            </a:r>
            <a:r>
              <a:rPr lang="en-US" altLang="zh-CN" sz="2000" dirty="0"/>
              <a:t>selection</a:t>
            </a:r>
            <a:r>
              <a:rPr lang="zh-CN" altLang="en-US" sz="2000" dirty="0"/>
              <a:t>条件，该条件标示出这些行。数据库的</a:t>
            </a:r>
            <a:r>
              <a:rPr lang="en-US" altLang="zh-CN" sz="2000" dirty="0"/>
              <a:t>API</a:t>
            </a:r>
            <a:r>
              <a:rPr lang="zh-CN" altLang="en-US" sz="2000" dirty="0"/>
              <a:t>提供了一个防止</a:t>
            </a:r>
            <a:r>
              <a:rPr lang="en-US" altLang="zh-CN" sz="2000" dirty="0"/>
              <a:t>SQL</a:t>
            </a:r>
            <a:r>
              <a:rPr lang="zh-CN" altLang="en-US" sz="2000" dirty="0"/>
              <a:t>注入的机制来创建查询条件。这个机制将查询分为了</a:t>
            </a:r>
            <a:r>
              <a:rPr lang="en-US" altLang="zh-CN" sz="2000" dirty="0"/>
              <a:t>select</a:t>
            </a:r>
            <a:r>
              <a:rPr lang="zh-CN" altLang="en-US" sz="2000" dirty="0"/>
              <a:t>子句和</a:t>
            </a:r>
            <a:r>
              <a:rPr lang="en-US" altLang="zh-CN" sz="2000" dirty="0"/>
              <a:t>select</a:t>
            </a:r>
            <a:r>
              <a:rPr lang="zh-CN" altLang="en-US" sz="2000" dirty="0"/>
              <a:t>参数。子句定义了要查询的列，参数就是在子句中要测试的条件。因为结果不能用常规的</a:t>
            </a:r>
            <a:r>
              <a:rPr lang="en-US" altLang="zh-CN" sz="2000" dirty="0"/>
              <a:t>SQL</a:t>
            </a:r>
            <a:r>
              <a:rPr lang="zh-CN" altLang="en-US" sz="2000" dirty="0"/>
              <a:t>来处理，所以就避免了</a:t>
            </a:r>
            <a:r>
              <a:rPr lang="en-US" altLang="zh-CN" sz="2000" dirty="0"/>
              <a:t>SQL</a:t>
            </a:r>
            <a:r>
              <a:rPr lang="zh-CN" altLang="en-US" sz="2000" dirty="0"/>
              <a:t>注入。</a:t>
            </a:r>
          </a:p>
          <a:p>
            <a:pPr lvl="1"/>
            <a:r>
              <a:rPr lang="zh-CN" altLang="en-US" sz="2000" dirty="0"/>
              <a:t>该方法如下：</a:t>
            </a:r>
          </a:p>
          <a:p>
            <a:pPr lvl="2"/>
            <a:r>
              <a:rPr lang="en-US" altLang="zh-CN" sz="1800" dirty="0"/>
              <a:t>public int delete (String table, String </a:t>
            </a:r>
            <a:r>
              <a:rPr lang="en-US" altLang="zh-CN" sz="1800" dirty="0" err="1"/>
              <a:t>whereClause</a:t>
            </a:r>
            <a:r>
              <a:rPr lang="en-US" altLang="zh-CN" sz="1800" dirty="0"/>
              <a:t>, String[] </a:t>
            </a:r>
            <a:r>
              <a:rPr lang="en-US" altLang="zh-CN" sz="1800" dirty="0" err="1"/>
              <a:t>whereArgs</a:t>
            </a:r>
            <a:r>
              <a:rPr lang="en-US" altLang="zh-CN" sz="1800" dirty="0"/>
              <a:t>)</a:t>
            </a:r>
          </a:p>
          <a:p>
            <a:pPr lvl="1"/>
            <a:r>
              <a:rPr lang="zh-CN" altLang="en-US" sz="2000" dirty="0"/>
              <a:t>参数：</a:t>
            </a:r>
          </a:p>
          <a:p>
            <a:pPr lvl="1"/>
            <a:endParaRPr lang="zh-CN" altLang="en-US" sz="2000" dirty="0"/>
          </a:p>
          <a:p>
            <a:pPr lvl="2"/>
            <a:r>
              <a:rPr lang="en-US" altLang="zh-CN" sz="1800" dirty="0"/>
              <a:t>table </a:t>
            </a:r>
            <a:r>
              <a:rPr lang="zh-CN" altLang="en-US" sz="1800" dirty="0"/>
              <a:t>表名</a:t>
            </a:r>
          </a:p>
          <a:p>
            <a:pPr lvl="2"/>
            <a:r>
              <a:rPr lang="en-US" altLang="zh-CN" sz="1800" dirty="0" err="1"/>
              <a:t>whereClause</a:t>
            </a:r>
            <a:r>
              <a:rPr lang="en-US" altLang="zh-CN" sz="1800" dirty="0"/>
              <a:t> </a:t>
            </a:r>
            <a:r>
              <a:rPr lang="zh-CN" altLang="en-US" sz="1800" dirty="0"/>
              <a:t>相当于</a:t>
            </a:r>
            <a:r>
              <a:rPr lang="en-US" altLang="zh-CN" sz="1800" dirty="0"/>
              <a:t>where</a:t>
            </a:r>
            <a:r>
              <a:rPr lang="zh-CN" altLang="en-US" sz="1800" dirty="0"/>
              <a:t>子句，如为</a:t>
            </a:r>
            <a:r>
              <a:rPr lang="en-US" altLang="zh-CN" sz="1800" dirty="0"/>
              <a:t>null</a:t>
            </a:r>
            <a:r>
              <a:rPr lang="zh-CN" altLang="en-US" sz="1800" dirty="0"/>
              <a:t>，则删除所有行</a:t>
            </a:r>
          </a:p>
          <a:p>
            <a:pPr lvl="2"/>
            <a:r>
              <a:rPr lang="en-US" altLang="zh-CN" sz="1800" dirty="0" err="1"/>
              <a:t>whereArgs</a:t>
            </a:r>
            <a:r>
              <a:rPr lang="en-US" altLang="zh-CN" sz="1800" dirty="0"/>
              <a:t> </a:t>
            </a:r>
            <a:r>
              <a:rPr lang="zh-CN" altLang="en-US" sz="1800" dirty="0"/>
              <a:t>对应</a:t>
            </a:r>
            <a:r>
              <a:rPr lang="en-US" altLang="zh-CN" sz="1800" dirty="0"/>
              <a:t>where</a:t>
            </a:r>
            <a:r>
              <a:rPr lang="zh-CN" altLang="en-US" sz="1800" dirty="0"/>
              <a:t>中的？的实际参数</a:t>
            </a:r>
          </a:p>
          <a:p>
            <a:pPr lvl="1"/>
            <a:r>
              <a:rPr lang="zh-CN" altLang="en-US" sz="2000" dirty="0"/>
              <a:t>返回：</a:t>
            </a:r>
          </a:p>
          <a:p>
            <a:pPr lvl="2"/>
            <a:r>
              <a:rPr lang="zh-CN" altLang="en-US" sz="1800" dirty="0"/>
              <a:t>受影响的行数，没有行被删除则返回</a:t>
            </a:r>
            <a:r>
              <a:rPr lang="en-US" altLang="zh-CN" sz="1800" dirty="0"/>
              <a:t>0.</a:t>
            </a:r>
            <a:endParaRPr lang="zh-CN" altLang="en-US" sz="1800" dirty="0"/>
          </a:p>
        </p:txBody>
      </p:sp>
    </p:spTree>
    <p:extLst>
      <p:ext uri="{BB962C8B-B14F-4D97-AF65-F5344CB8AC3E}">
        <p14:creationId xmlns:p14="http://schemas.microsoft.com/office/powerpoint/2010/main" val="58053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F72AE-19C0-4ED3-9F3B-AA7A88072AB2}"/>
              </a:ext>
            </a:extLst>
          </p:cNvPr>
          <p:cNvSpPr>
            <a:spLocks noGrp="1"/>
          </p:cNvSpPr>
          <p:nvPr>
            <p:ph type="title"/>
          </p:nvPr>
        </p:nvSpPr>
        <p:spPr/>
        <p:txBody>
          <a:bodyPr/>
          <a:lstStyle/>
          <a:p>
            <a:r>
              <a:rPr lang="en-US" altLang="zh-CN" dirty="0"/>
              <a:t>internal</a:t>
            </a:r>
            <a:r>
              <a:rPr lang="zh-CN" altLang="en-US" dirty="0"/>
              <a:t>存储区</a:t>
            </a:r>
          </a:p>
        </p:txBody>
      </p:sp>
      <p:sp>
        <p:nvSpPr>
          <p:cNvPr id="3" name="内容占位符 2">
            <a:extLst>
              <a:ext uri="{FF2B5EF4-FFF2-40B4-BE49-F238E27FC236}">
                <a16:creationId xmlns:a16="http://schemas.microsoft.com/office/drawing/2014/main" id="{9C6D30BF-AD49-4C0E-AE70-C6F7EBA227B5}"/>
              </a:ext>
            </a:extLst>
          </p:cNvPr>
          <p:cNvSpPr>
            <a:spLocks noGrp="1"/>
          </p:cNvSpPr>
          <p:nvPr>
            <p:ph idx="1"/>
          </p:nvPr>
        </p:nvSpPr>
        <p:spPr/>
        <p:txBody>
          <a:bodyPr/>
          <a:lstStyle/>
          <a:p>
            <a:pPr algn="l"/>
            <a:r>
              <a:rPr lang="en-US" altLang="zh-CN" dirty="0"/>
              <a:t>app</a:t>
            </a:r>
            <a:r>
              <a:rPr lang="zh-CN" altLang="en-US" dirty="0"/>
              <a:t>的内部存储区的目录在</a:t>
            </a:r>
            <a:r>
              <a:rPr lang="en-US" altLang="zh-CN" dirty="0"/>
              <a:t>Android</a:t>
            </a:r>
            <a:r>
              <a:rPr lang="zh-CN" altLang="en-US" dirty="0"/>
              <a:t>文件系统的指定目录下，由你的</a:t>
            </a:r>
            <a:r>
              <a:rPr lang="en-US" altLang="zh-CN" dirty="0"/>
              <a:t>app</a:t>
            </a:r>
            <a:r>
              <a:rPr lang="zh-CN" altLang="en-US" dirty="0"/>
              <a:t>的包名命名，通常为</a:t>
            </a:r>
            <a:r>
              <a:rPr lang="en-US" altLang="zh-CN" dirty="0"/>
              <a:t>data/data/</a:t>
            </a:r>
            <a:r>
              <a:rPr lang="en-US" altLang="zh-CN" dirty="0" err="1"/>
              <a:t>package_name</a:t>
            </a:r>
            <a:r>
              <a:rPr lang="en-US" altLang="zh-CN" dirty="0"/>
              <a:t>/</a:t>
            </a:r>
            <a:r>
              <a:rPr lang="zh-CN" altLang="en-US" dirty="0"/>
              <a:t>。</a:t>
            </a:r>
            <a:r>
              <a:rPr lang="zh-CN" altLang="en-US" b="0" i="0" dirty="0">
                <a:solidFill>
                  <a:srgbClr val="333333"/>
                </a:solidFill>
                <a:effectLst/>
                <a:latin typeface="Helvetica Neue"/>
              </a:rPr>
              <a:t>这些目录既包括用于存储持久性文件的专属位置，也包括用于存储缓存数据的其他位置。系统会阻止其他应用访问这些位置，并且在 </a:t>
            </a:r>
            <a:r>
              <a:rPr lang="en-US" altLang="zh-CN" b="0" i="0" dirty="0">
                <a:solidFill>
                  <a:srgbClr val="333333"/>
                </a:solidFill>
                <a:effectLst/>
                <a:latin typeface="Helvetica Neue"/>
              </a:rPr>
              <a:t>Android 10</a:t>
            </a:r>
            <a:r>
              <a:rPr lang="zh-CN" altLang="en-US" b="0" i="0" dirty="0">
                <a:solidFill>
                  <a:srgbClr val="333333"/>
                </a:solidFill>
                <a:effectLst/>
                <a:latin typeface="Helvetica Neue"/>
              </a:rPr>
              <a:t>（</a:t>
            </a:r>
            <a:r>
              <a:rPr lang="en-US" altLang="zh-CN" b="0" i="0" dirty="0">
                <a:solidFill>
                  <a:srgbClr val="333333"/>
                </a:solidFill>
                <a:effectLst/>
                <a:latin typeface="Helvetica Neue"/>
              </a:rPr>
              <a:t>API </a:t>
            </a:r>
            <a:r>
              <a:rPr lang="zh-CN" altLang="en-US" b="0" i="0" dirty="0">
                <a:solidFill>
                  <a:srgbClr val="333333"/>
                </a:solidFill>
                <a:effectLst/>
                <a:latin typeface="Helvetica Neue"/>
              </a:rPr>
              <a:t>级别 </a:t>
            </a:r>
            <a:r>
              <a:rPr lang="en-US" altLang="zh-CN" b="0" i="0" dirty="0">
                <a:solidFill>
                  <a:srgbClr val="333333"/>
                </a:solidFill>
                <a:effectLst/>
                <a:latin typeface="Helvetica Neue"/>
              </a:rPr>
              <a:t>29</a:t>
            </a:r>
            <a:r>
              <a:rPr lang="zh-CN" altLang="en-US" b="0" i="0" dirty="0">
                <a:solidFill>
                  <a:srgbClr val="333333"/>
                </a:solidFill>
                <a:effectLst/>
                <a:latin typeface="Helvetica Neue"/>
              </a:rPr>
              <a:t>）及更高版本中，系统会对这些位置进行加密。这些特征使得这些位置非常适合存储只有应用本身才能访问的敏感数据。</a:t>
            </a:r>
          </a:p>
          <a:p>
            <a:pPr algn="l"/>
            <a:r>
              <a:rPr lang="zh-CN" altLang="en-US" b="0" i="0" dirty="0">
                <a:solidFill>
                  <a:srgbClr val="333333"/>
                </a:solidFill>
                <a:effectLst/>
                <a:latin typeface="Helvetica Neue"/>
              </a:rPr>
              <a:t>对于每个应用，系统都会在内部存储空间中提供目录，一个目录专为应用的持久性文件而设计，而另一个目录包含应用的缓存文件。</a:t>
            </a:r>
            <a:endParaRPr lang="en-US" altLang="zh-CN" dirty="0"/>
          </a:p>
          <a:p>
            <a:endParaRPr lang="zh-CN" altLang="en-US" dirty="0"/>
          </a:p>
        </p:txBody>
      </p:sp>
    </p:spTree>
    <p:extLst>
      <p:ext uri="{BB962C8B-B14F-4D97-AF65-F5344CB8AC3E}">
        <p14:creationId xmlns:p14="http://schemas.microsoft.com/office/powerpoint/2010/main" val="1089374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4B3DC-BA21-D86B-E615-E6D1434EF640}"/>
              </a:ext>
            </a:extLst>
          </p:cNvPr>
          <p:cNvSpPr>
            <a:spLocks noGrp="1"/>
          </p:cNvSpPr>
          <p:nvPr>
            <p:ph type="title"/>
          </p:nvPr>
        </p:nvSpPr>
        <p:spPr/>
        <p:txBody>
          <a:bodyPr/>
          <a:lstStyle/>
          <a:p>
            <a:r>
              <a:rPr lang="zh-CN" altLang="en-US" dirty="0"/>
              <a:t>删除数据</a:t>
            </a:r>
          </a:p>
        </p:txBody>
      </p:sp>
      <p:sp>
        <p:nvSpPr>
          <p:cNvPr id="4" name="矩形 24">
            <a:extLst>
              <a:ext uri="{FF2B5EF4-FFF2-40B4-BE49-F238E27FC236}">
                <a16:creationId xmlns:a16="http://schemas.microsoft.com/office/drawing/2014/main" id="{F31CCA16-4C70-59B3-7267-A8738BD6B792}"/>
              </a:ext>
            </a:extLst>
          </p:cNvPr>
          <p:cNvSpPr>
            <a:spLocks noChangeArrowheads="1"/>
          </p:cNvSpPr>
          <p:nvPr/>
        </p:nvSpPr>
        <p:spPr bwMode="auto">
          <a:xfrm>
            <a:off x="2066925" y="1988296"/>
            <a:ext cx="8102600" cy="3456384"/>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3">
            <a:extLst>
              <a:ext uri="{FF2B5EF4-FFF2-40B4-BE49-F238E27FC236}">
                <a16:creationId xmlns:a16="http://schemas.microsoft.com/office/drawing/2014/main" id="{754FBB35-67BC-96CF-EBB9-BAC6C7FC135C}"/>
              </a:ext>
            </a:extLst>
          </p:cNvPr>
          <p:cNvSpPr/>
          <p:nvPr/>
        </p:nvSpPr>
        <p:spPr bwMode="auto">
          <a:xfrm>
            <a:off x="7104112" y="1760838"/>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删除数据</a:t>
            </a:r>
          </a:p>
        </p:txBody>
      </p:sp>
      <p:sp>
        <p:nvSpPr>
          <p:cNvPr id="6" name="矩形 17">
            <a:extLst>
              <a:ext uri="{FF2B5EF4-FFF2-40B4-BE49-F238E27FC236}">
                <a16:creationId xmlns:a16="http://schemas.microsoft.com/office/drawing/2014/main" id="{D7C9FD60-82DE-A0DB-51BF-C83606F54D30}"/>
              </a:ext>
            </a:extLst>
          </p:cNvPr>
          <p:cNvSpPr>
            <a:spLocks noChangeArrowheads="1"/>
          </p:cNvSpPr>
          <p:nvPr/>
        </p:nvSpPr>
        <p:spPr bwMode="auto">
          <a:xfrm>
            <a:off x="2349550" y="2425336"/>
            <a:ext cx="7493000" cy="265930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dirty="0">
                <a:latin typeface="Times New Roman" panose="02020603050405020304" pitchFamily="18" charset="0"/>
                <a:cs typeface="Times New Roman" panose="02020603050405020304" pitchFamily="18" charset="0"/>
              </a:rPr>
              <a:t>     public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delete(long id){	</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SQLiteDatabase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db</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helper.getWritableDatabase</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number = </a:t>
            </a:r>
            <a:r>
              <a:rPr lang="en-US" altLang="zh-CN" dirty="0" err="1">
                <a:latin typeface="Times New Roman" panose="02020603050405020304" pitchFamily="18" charset="0"/>
                <a:cs typeface="Times New Roman" panose="02020603050405020304" pitchFamily="18" charset="0"/>
              </a:rPr>
              <a:t>db.delete</a:t>
            </a:r>
            <a:r>
              <a:rPr lang="en-US" altLang="zh-CN" dirty="0">
                <a:latin typeface="Times New Roman" panose="02020603050405020304" pitchFamily="18" charset="0"/>
                <a:cs typeface="Times New Roman" panose="02020603050405020304" pitchFamily="18" charset="0"/>
              </a:rPr>
              <a:t>("information", "_id=?", new String[]{id+""});</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db.close</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return number;</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itchFamily="18" charset="0"/>
              <a:ea typeface="宋体" pitchFamily="2" charset="-122"/>
              <a:cs typeface="Times New Roman" pitchFamily="18" charset="0"/>
            </a:endParaRPr>
          </a:p>
        </p:txBody>
      </p:sp>
      <p:sp>
        <p:nvSpPr>
          <p:cNvPr id="7" name="矩形 6">
            <a:extLst>
              <a:ext uri="{FF2B5EF4-FFF2-40B4-BE49-F238E27FC236}">
                <a16:creationId xmlns:a16="http://schemas.microsoft.com/office/drawing/2014/main" id="{EBB0B8F9-04A6-4A16-FCB3-0DF85F57905C}"/>
              </a:ext>
            </a:extLst>
          </p:cNvPr>
          <p:cNvSpPr/>
          <p:nvPr/>
        </p:nvSpPr>
        <p:spPr>
          <a:xfrm>
            <a:off x="2927648" y="3284441"/>
            <a:ext cx="6624736" cy="430887"/>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zh-CN" altLang="en-US" sz="1100" dirty="0"/>
          </a:p>
        </p:txBody>
      </p:sp>
      <p:sp>
        <p:nvSpPr>
          <p:cNvPr id="8" name="圆角矩形 6">
            <a:extLst>
              <a:ext uri="{FF2B5EF4-FFF2-40B4-BE49-F238E27FC236}">
                <a16:creationId xmlns:a16="http://schemas.microsoft.com/office/drawing/2014/main" id="{590C3D8B-BF65-CCC1-8C22-5DF3DB6DA4B2}"/>
              </a:ext>
            </a:extLst>
          </p:cNvPr>
          <p:cNvSpPr/>
          <p:nvPr/>
        </p:nvSpPr>
        <p:spPr>
          <a:xfrm>
            <a:off x="4943872" y="4077073"/>
            <a:ext cx="2664296"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调用</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delete</a:t>
            </a:r>
            <a:r>
              <a:rPr lang="en-US" altLang="zh-CN" b="1" dirty="0">
                <a:solidFill>
                  <a:schemeClr val="bg1"/>
                </a:solidFill>
                <a:ea typeface="宋体" pitchFamily="2" charset="-122"/>
              </a:rPr>
              <a:t> ()</a:t>
            </a:r>
            <a:r>
              <a:rPr lang="zh-CN" altLang="en-US" b="1" dirty="0">
                <a:solidFill>
                  <a:schemeClr val="bg1"/>
                </a:solidFill>
                <a:ea typeface="宋体" pitchFamily="2" charset="-122"/>
              </a:rPr>
              <a:t>方法删除数据库中指定数据</a:t>
            </a:r>
            <a:endParaRPr lang="en-US" altLang="zh-CN" b="1" dirty="0">
              <a:solidFill>
                <a:schemeClr val="bg1"/>
              </a:solidFill>
              <a:ea typeface="宋体" pitchFamily="2" charset="-122"/>
            </a:endParaRPr>
          </a:p>
        </p:txBody>
      </p:sp>
      <p:cxnSp>
        <p:nvCxnSpPr>
          <p:cNvPr id="9" name="直接箭头连接符 8">
            <a:extLst>
              <a:ext uri="{FF2B5EF4-FFF2-40B4-BE49-F238E27FC236}">
                <a16:creationId xmlns:a16="http://schemas.microsoft.com/office/drawing/2014/main" id="{5FC968AB-9839-79F2-3479-E7E3391DF536}"/>
              </a:ext>
            </a:extLst>
          </p:cNvPr>
          <p:cNvCxnSpPr/>
          <p:nvPr/>
        </p:nvCxnSpPr>
        <p:spPr bwMode="auto">
          <a:xfrm>
            <a:off x="6276020" y="3717032"/>
            <a:ext cx="0" cy="36004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7516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E439D-73FD-4EF2-95F5-6D8910D786F7}"/>
              </a:ext>
            </a:extLst>
          </p:cNvPr>
          <p:cNvSpPr>
            <a:spLocks noGrp="1"/>
          </p:cNvSpPr>
          <p:nvPr>
            <p:ph type="title"/>
          </p:nvPr>
        </p:nvSpPr>
        <p:spPr/>
        <p:txBody>
          <a:bodyPr/>
          <a:lstStyle/>
          <a:p>
            <a:r>
              <a:rPr lang="zh-CN" altLang="en-US" sz="4400" dirty="0"/>
              <a:t>更新一个数据库</a:t>
            </a:r>
          </a:p>
        </p:txBody>
      </p:sp>
      <p:sp>
        <p:nvSpPr>
          <p:cNvPr id="3" name="内容占位符 2">
            <a:extLst>
              <a:ext uri="{FF2B5EF4-FFF2-40B4-BE49-F238E27FC236}">
                <a16:creationId xmlns:a16="http://schemas.microsoft.com/office/drawing/2014/main" id="{47B5EBE1-75FA-4037-9D3A-AEC1AA572AA7}"/>
              </a:ext>
            </a:extLst>
          </p:cNvPr>
          <p:cNvSpPr>
            <a:spLocks noGrp="1"/>
          </p:cNvSpPr>
          <p:nvPr>
            <p:ph idx="1"/>
          </p:nvPr>
        </p:nvSpPr>
        <p:spPr/>
        <p:txBody>
          <a:bodyPr/>
          <a:lstStyle/>
          <a:p>
            <a:r>
              <a:rPr lang="zh-CN" altLang="en-US" sz="2800" dirty="0"/>
              <a:t>当你需要修改你的数据库值的子集的时候，使用</a:t>
            </a:r>
            <a:r>
              <a:rPr lang="en-US" altLang="zh-CN" sz="2800" dirty="0"/>
              <a:t>update()</a:t>
            </a:r>
            <a:r>
              <a:rPr lang="zh-CN" altLang="en-US" sz="2800" dirty="0"/>
              <a:t>方法。如下：</a:t>
            </a:r>
          </a:p>
          <a:p>
            <a:pPr lvl="1"/>
            <a:r>
              <a:rPr lang="en-US" altLang="zh-CN" sz="2400" dirty="0"/>
              <a:t>public int update (String table, </a:t>
            </a:r>
            <a:r>
              <a:rPr lang="en-US" altLang="zh-CN" sz="2400" dirty="0" err="1"/>
              <a:t>ContentValues</a:t>
            </a:r>
            <a:r>
              <a:rPr lang="en-US" altLang="zh-CN" sz="2400" dirty="0"/>
              <a:t> values, String </a:t>
            </a:r>
            <a:r>
              <a:rPr lang="en-US" altLang="zh-CN" sz="2400" dirty="0" err="1"/>
              <a:t>whereClause</a:t>
            </a:r>
            <a:r>
              <a:rPr lang="en-US" altLang="zh-CN" sz="2400" dirty="0"/>
              <a:t>, String[] </a:t>
            </a:r>
            <a:r>
              <a:rPr lang="en-US" altLang="zh-CN" sz="2400" dirty="0" err="1"/>
              <a:t>whereArgs</a:t>
            </a:r>
            <a:r>
              <a:rPr lang="en-US" altLang="zh-CN" sz="2400" dirty="0"/>
              <a:t>)</a:t>
            </a:r>
          </a:p>
          <a:p>
            <a:r>
              <a:rPr lang="zh-CN" altLang="en-US" sz="2800" dirty="0"/>
              <a:t>参数：</a:t>
            </a:r>
          </a:p>
          <a:p>
            <a:pPr lvl="1"/>
            <a:r>
              <a:rPr lang="en-US" altLang="zh-CN" sz="2400" dirty="0"/>
              <a:t>table </a:t>
            </a:r>
            <a:r>
              <a:rPr lang="zh-CN" altLang="en-US" sz="2400" dirty="0"/>
              <a:t>被更新的表</a:t>
            </a:r>
          </a:p>
          <a:p>
            <a:pPr lvl="1"/>
            <a:r>
              <a:rPr lang="en-US" altLang="zh-CN" sz="2400" dirty="0"/>
              <a:t>values </a:t>
            </a:r>
            <a:r>
              <a:rPr lang="zh-CN" altLang="en-US" sz="2400" dirty="0"/>
              <a:t>被更新列的新值的列名与列值的</a:t>
            </a:r>
            <a:r>
              <a:rPr lang="en-US" altLang="zh-CN" sz="2400" dirty="0"/>
              <a:t>map</a:t>
            </a:r>
            <a:r>
              <a:rPr lang="zh-CN" altLang="en-US" sz="2400" dirty="0"/>
              <a:t>，可以使用</a:t>
            </a:r>
            <a:r>
              <a:rPr lang="en-US" altLang="zh-CN" sz="2400" dirty="0"/>
              <a:t>null</a:t>
            </a:r>
            <a:r>
              <a:rPr lang="zh-CN" altLang="en-US" sz="2400" dirty="0"/>
              <a:t>，会被转换为</a:t>
            </a:r>
            <a:r>
              <a:rPr lang="en-US" altLang="zh-CN" sz="2400" dirty="0"/>
              <a:t>NULL</a:t>
            </a:r>
          </a:p>
          <a:p>
            <a:pPr lvl="1"/>
            <a:r>
              <a:rPr lang="en-US" altLang="zh-CN" sz="2400" dirty="0" err="1"/>
              <a:t>whereClause</a:t>
            </a:r>
            <a:r>
              <a:rPr lang="en-US" altLang="zh-CN" sz="2400" dirty="0"/>
              <a:t> </a:t>
            </a:r>
            <a:r>
              <a:rPr lang="zh-CN" altLang="en-US" sz="2400" dirty="0"/>
              <a:t>相当于</a:t>
            </a:r>
            <a:r>
              <a:rPr lang="en-US" altLang="zh-CN" sz="2400" dirty="0"/>
              <a:t>where</a:t>
            </a:r>
            <a:r>
              <a:rPr lang="zh-CN" altLang="en-US" sz="2400" dirty="0"/>
              <a:t>子句，</a:t>
            </a:r>
            <a:r>
              <a:rPr lang="en-US" altLang="zh-CN" sz="2400" dirty="0"/>
              <a:t>null</a:t>
            </a:r>
            <a:r>
              <a:rPr lang="zh-CN" altLang="en-US" sz="2400" dirty="0"/>
              <a:t>则更新所有行</a:t>
            </a:r>
            <a:r>
              <a:rPr lang="en-US" altLang="zh-CN" sz="2400" dirty="0"/>
              <a:t>.</a:t>
            </a:r>
          </a:p>
          <a:p>
            <a:pPr lvl="1"/>
            <a:r>
              <a:rPr lang="en-US" altLang="zh-CN" sz="2400" dirty="0" err="1"/>
              <a:t>whereArgs</a:t>
            </a:r>
            <a:r>
              <a:rPr lang="en-US" altLang="zh-CN" sz="2400" dirty="0"/>
              <a:t> </a:t>
            </a:r>
            <a:r>
              <a:rPr lang="zh-CN" altLang="en-US" sz="2400" dirty="0"/>
              <a:t>对应</a:t>
            </a:r>
            <a:r>
              <a:rPr lang="en-US" altLang="zh-CN" sz="2400" dirty="0"/>
              <a:t>where</a:t>
            </a:r>
            <a:r>
              <a:rPr lang="zh-CN" altLang="en-US" sz="2400" dirty="0"/>
              <a:t>子句中的？的实际参数</a:t>
            </a:r>
            <a:r>
              <a:rPr lang="en-US" altLang="zh-CN" sz="2400" dirty="0"/>
              <a:t>.</a:t>
            </a:r>
          </a:p>
          <a:p>
            <a:pPr lvl="1"/>
            <a:r>
              <a:rPr lang="zh-CN" altLang="en-US" sz="2400" dirty="0"/>
              <a:t>返回值为受影响的行数</a:t>
            </a:r>
          </a:p>
        </p:txBody>
      </p:sp>
    </p:spTree>
    <p:extLst>
      <p:ext uri="{BB962C8B-B14F-4D97-AF65-F5344CB8AC3E}">
        <p14:creationId xmlns:p14="http://schemas.microsoft.com/office/powerpoint/2010/main" val="1612365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D2D70-2B7F-D5E3-4F18-B86D5B3418EB}"/>
              </a:ext>
            </a:extLst>
          </p:cNvPr>
          <p:cNvSpPr>
            <a:spLocks noGrp="1"/>
          </p:cNvSpPr>
          <p:nvPr>
            <p:ph type="title"/>
          </p:nvPr>
        </p:nvSpPr>
        <p:spPr/>
        <p:txBody>
          <a:bodyPr/>
          <a:lstStyle/>
          <a:p>
            <a:r>
              <a:rPr lang="zh-CN" altLang="en-US" sz="4400" dirty="0"/>
              <a:t>更新一个数据库</a:t>
            </a:r>
            <a:endParaRPr lang="zh-CN" altLang="en-US" dirty="0"/>
          </a:p>
        </p:txBody>
      </p:sp>
      <p:sp>
        <p:nvSpPr>
          <p:cNvPr id="4" name="矩形 24">
            <a:extLst>
              <a:ext uri="{FF2B5EF4-FFF2-40B4-BE49-F238E27FC236}">
                <a16:creationId xmlns:a16="http://schemas.microsoft.com/office/drawing/2014/main" id="{C3A4A3AE-C1A9-821F-33C4-8591BDDF966E}"/>
              </a:ext>
            </a:extLst>
          </p:cNvPr>
          <p:cNvSpPr>
            <a:spLocks noChangeArrowheads="1"/>
          </p:cNvSpPr>
          <p:nvPr/>
        </p:nvSpPr>
        <p:spPr bwMode="auto">
          <a:xfrm>
            <a:off x="2066925" y="1875110"/>
            <a:ext cx="8102600" cy="4434210"/>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3">
            <a:extLst>
              <a:ext uri="{FF2B5EF4-FFF2-40B4-BE49-F238E27FC236}">
                <a16:creationId xmlns:a16="http://schemas.microsoft.com/office/drawing/2014/main" id="{04DA7254-3C46-ED0D-081C-1008100568E9}"/>
              </a:ext>
            </a:extLst>
          </p:cNvPr>
          <p:cNvSpPr/>
          <p:nvPr/>
        </p:nvSpPr>
        <p:spPr bwMode="auto">
          <a:xfrm>
            <a:off x="7104112" y="1689374"/>
            <a:ext cx="2198688"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修改数据</a:t>
            </a:r>
          </a:p>
        </p:txBody>
      </p:sp>
      <p:sp>
        <p:nvSpPr>
          <p:cNvPr id="6" name="矩形 17">
            <a:extLst>
              <a:ext uri="{FF2B5EF4-FFF2-40B4-BE49-F238E27FC236}">
                <a16:creationId xmlns:a16="http://schemas.microsoft.com/office/drawing/2014/main" id="{EA9CD46C-5ECD-D605-D2EE-5B8E84987AE5}"/>
              </a:ext>
            </a:extLst>
          </p:cNvPr>
          <p:cNvSpPr>
            <a:spLocks noChangeArrowheads="1"/>
          </p:cNvSpPr>
          <p:nvPr/>
        </p:nvSpPr>
        <p:spPr bwMode="auto">
          <a:xfrm>
            <a:off x="2349550" y="2353871"/>
            <a:ext cx="7493000" cy="3811433"/>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dirty="0">
                <a:latin typeface="Times New Roman" panose="02020603050405020304" pitchFamily="18" charset="0"/>
                <a:cs typeface="Times New Roman" panose="02020603050405020304" pitchFamily="18" charset="0"/>
              </a:rPr>
              <a:t>     public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update(String name, String price) {	</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SQLiteDatabase</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db</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helper.getWritableDatabase</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ContentValues</a:t>
            </a:r>
            <a:r>
              <a:rPr lang="en-US" altLang="zh-CN" dirty="0">
                <a:latin typeface="Times New Roman" panose="02020603050405020304" pitchFamily="18" charset="0"/>
                <a:cs typeface="Times New Roman" panose="02020603050405020304" pitchFamily="18" charset="0"/>
              </a:rPr>
              <a:t> values = new </a:t>
            </a:r>
            <a:r>
              <a:rPr lang="en-US" altLang="zh-CN" dirty="0" err="1">
                <a:latin typeface="Times New Roman" panose="02020603050405020304" pitchFamily="18" charset="0"/>
                <a:cs typeface="Times New Roman" panose="02020603050405020304" pitchFamily="18" charset="0"/>
              </a:rPr>
              <a:t>ContentValues</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values.put</a:t>
            </a:r>
            <a:r>
              <a:rPr lang="en-US" altLang="zh-CN" dirty="0">
                <a:latin typeface="Times New Roman" panose="02020603050405020304" pitchFamily="18" charset="0"/>
                <a:cs typeface="Times New Roman" panose="02020603050405020304" pitchFamily="18" charset="0"/>
              </a:rPr>
              <a:t>("price", price); </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number = </a:t>
            </a:r>
            <a:r>
              <a:rPr lang="en-US" altLang="zh-CN" dirty="0" err="1">
                <a:latin typeface="Times New Roman" panose="02020603050405020304" pitchFamily="18" charset="0"/>
                <a:cs typeface="Times New Roman" panose="02020603050405020304" pitchFamily="18" charset="0"/>
              </a:rPr>
              <a:t>db.update</a:t>
            </a:r>
            <a:r>
              <a:rPr lang="en-US" altLang="zh-CN" dirty="0">
                <a:latin typeface="Times New Roman" panose="02020603050405020304" pitchFamily="18" charset="0"/>
                <a:cs typeface="Times New Roman" panose="02020603050405020304" pitchFamily="18" charset="0"/>
              </a:rPr>
              <a:t>("information", values, " name =?", new        	String[]{name}); </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db.close</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return number;</a:t>
            </a:r>
            <a:endParaRPr lang="zh-CN"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itchFamily="18" charset="0"/>
              <a:ea typeface="宋体" pitchFamily="2" charset="-122"/>
              <a:cs typeface="Times New Roman" pitchFamily="18" charset="0"/>
            </a:endParaRPr>
          </a:p>
        </p:txBody>
      </p:sp>
      <p:sp>
        <p:nvSpPr>
          <p:cNvPr id="7" name="矩形 6">
            <a:extLst>
              <a:ext uri="{FF2B5EF4-FFF2-40B4-BE49-F238E27FC236}">
                <a16:creationId xmlns:a16="http://schemas.microsoft.com/office/drawing/2014/main" id="{364F0730-AC9D-892A-C3C7-9C06C3CABEC2}"/>
              </a:ext>
            </a:extLst>
          </p:cNvPr>
          <p:cNvSpPr/>
          <p:nvPr/>
        </p:nvSpPr>
        <p:spPr>
          <a:xfrm>
            <a:off x="2927648" y="3284985"/>
            <a:ext cx="4392488" cy="769441"/>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en-US" altLang="zh-CN" sz="1100"/>
          </a:p>
          <a:p>
            <a:pPr algn="ctr">
              <a:defRPr/>
            </a:pPr>
            <a:endParaRPr lang="en-US" altLang="zh-CN" sz="1100"/>
          </a:p>
          <a:p>
            <a:pPr algn="ctr">
              <a:defRPr/>
            </a:pPr>
            <a:endParaRPr lang="zh-CN" altLang="en-US" sz="1100" dirty="0"/>
          </a:p>
        </p:txBody>
      </p:sp>
      <p:sp>
        <p:nvSpPr>
          <p:cNvPr id="8" name="圆角矩形 9">
            <a:extLst>
              <a:ext uri="{FF2B5EF4-FFF2-40B4-BE49-F238E27FC236}">
                <a16:creationId xmlns:a16="http://schemas.microsoft.com/office/drawing/2014/main" id="{9EE9C6E0-2BCC-C637-78B9-E203DB41F3A8}"/>
              </a:ext>
            </a:extLst>
          </p:cNvPr>
          <p:cNvSpPr/>
          <p:nvPr/>
        </p:nvSpPr>
        <p:spPr>
          <a:xfrm>
            <a:off x="7679138" y="3158926"/>
            <a:ext cx="2664296"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创建</a:t>
            </a:r>
            <a:r>
              <a:rPr lang="en-US" altLang="zh-CN" b="1" dirty="0" err="1">
                <a:solidFill>
                  <a:schemeClr val="bg1"/>
                </a:solidFill>
                <a:latin typeface="Times New Roman" panose="02020603050405020304" pitchFamily="18" charset="0"/>
                <a:ea typeface="宋体" pitchFamily="2" charset="-122"/>
                <a:cs typeface="Times New Roman" panose="02020603050405020304" pitchFamily="18" charset="0"/>
              </a:rPr>
              <a:t>ContentValues</a:t>
            </a:r>
            <a:r>
              <a:rPr lang="zh-CN" altLang="en-US" b="1" dirty="0">
                <a:solidFill>
                  <a:schemeClr val="bg1"/>
                </a:solidFill>
                <a:latin typeface="Times New Roman" panose="02020603050405020304" pitchFamily="18" charset="0"/>
                <a:ea typeface="宋体" pitchFamily="2" charset="-122"/>
                <a:cs typeface="Times New Roman" panose="02020603050405020304" pitchFamily="18" charset="0"/>
              </a:rPr>
              <a:t>对象将修改的数据添加到</a:t>
            </a:r>
            <a:r>
              <a:rPr lang="en-US" altLang="zh-CN" b="1" dirty="0" err="1">
                <a:solidFill>
                  <a:schemeClr val="bg1"/>
                </a:solidFill>
                <a:latin typeface="Times New Roman" panose="02020603050405020304" pitchFamily="18" charset="0"/>
                <a:ea typeface="宋体" pitchFamily="2" charset="-122"/>
                <a:cs typeface="Times New Roman" panose="02020603050405020304" pitchFamily="18" charset="0"/>
              </a:rPr>
              <a:t>ContentValues</a:t>
            </a:r>
            <a:r>
              <a:rPr lang="zh-CN" altLang="en-US" b="1" dirty="0">
                <a:solidFill>
                  <a:schemeClr val="bg1"/>
                </a:solidFill>
                <a:ea typeface="宋体" pitchFamily="2" charset="-122"/>
              </a:rPr>
              <a:t>对象中</a:t>
            </a:r>
            <a:endParaRPr lang="en-US" altLang="zh-CN" b="1" dirty="0">
              <a:solidFill>
                <a:schemeClr val="bg1"/>
              </a:solidFill>
              <a:ea typeface="宋体" pitchFamily="2" charset="-122"/>
            </a:endParaRPr>
          </a:p>
        </p:txBody>
      </p:sp>
      <p:cxnSp>
        <p:nvCxnSpPr>
          <p:cNvPr id="9" name="直接箭头连接符 8">
            <a:extLst>
              <a:ext uri="{FF2B5EF4-FFF2-40B4-BE49-F238E27FC236}">
                <a16:creationId xmlns:a16="http://schemas.microsoft.com/office/drawing/2014/main" id="{62214C2E-9A15-853D-5676-D0F8A5B4C94A}"/>
              </a:ext>
            </a:extLst>
          </p:cNvPr>
          <p:cNvCxnSpPr/>
          <p:nvPr/>
        </p:nvCxnSpPr>
        <p:spPr bwMode="auto">
          <a:xfrm flipV="1">
            <a:off x="7320136" y="3669704"/>
            <a:ext cx="360000"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a:extLst>
              <a:ext uri="{FF2B5EF4-FFF2-40B4-BE49-F238E27FC236}">
                <a16:creationId xmlns:a16="http://schemas.microsoft.com/office/drawing/2014/main" id="{0B43BE0F-0496-4294-F94F-1ED3D67486D4}"/>
              </a:ext>
            </a:extLst>
          </p:cNvPr>
          <p:cNvSpPr/>
          <p:nvPr/>
        </p:nvSpPr>
        <p:spPr>
          <a:xfrm>
            <a:off x="2927648" y="4099720"/>
            <a:ext cx="6083638" cy="769441"/>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en-US" altLang="zh-CN" sz="1100"/>
          </a:p>
          <a:p>
            <a:pPr algn="ctr">
              <a:defRPr/>
            </a:pPr>
            <a:endParaRPr lang="en-US" altLang="zh-CN" sz="1100"/>
          </a:p>
          <a:p>
            <a:pPr algn="ctr">
              <a:defRPr/>
            </a:pPr>
            <a:endParaRPr lang="zh-CN" altLang="en-US" sz="1100" dirty="0"/>
          </a:p>
        </p:txBody>
      </p:sp>
      <p:cxnSp>
        <p:nvCxnSpPr>
          <p:cNvPr id="11" name="直接箭头连接符 10">
            <a:extLst>
              <a:ext uri="{FF2B5EF4-FFF2-40B4-BE49-F238E27FC236}">
                <a16:creationId xmlns:a16="http://schemas.microsoft.com/office/drawing/2014/main" id="{979E5435-EEB0-F8E6-38A9-C9C63CB8614C}"/>
              </a:ext>
            </a:extLst>
          </p:cNvPr>
          <p:cNvCxnSpPr/>
          <p:nvPr/>
        </p:nvCxnSpPr>
        <p:spPr bwMode="auto">
          <a:xfrm>
            <a:off x="5971208" y="4869160"/>
            <a:ext cx="0" cy="383526"/>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圆角矩形 13">
            <a:extLst>
              <a:ext uri="{FF2B5EF4-FFF2-40B4-BE49-F238E27FC236}">
                <a16:creationId xmlns:a16="http://schemas.microsoft.com/office/drawing/2014/main" id="{71590323-AB79-9FD3-F2F7-725FFC8D9DF9}"/>
              </a:ext>
            </a:extLst>
          </p:cNvPr>
          <p:cNvSpPr/>
          <p:nvPr/>
        </p:nvSpPr>
        <p:spPr>
          <a:xfrm>
            <a:off x="4745331" y="5252687"/>
            <a:ext cx="2448272"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调用</a:t>
            </a:r>
            <a:r>
              <a:rPr lang="en-US" altLang="zh-CN" b="1" dirty="0">
                <a:solidFill>
                  <a:schemeClr val="bg1"/>
                </a:solidFill>
                <a:latin typeface="Times New Roman" panose="02020603050405020304" pitchFamily="18" charset="0"/>
                <a:ea typeface="宋体" pitchFamily="2" charset="-122"/>
                <a:cs typeface="Times New Roman" panose="02020603050405020304" pitchFamily="18" charset="0"/>
              </a:rPr>
              <a:t>update</a:t>
            </a:r>
            <a:r>
              <a:rPr lang="en-US" altLang="zh-CN" b="1" dirty="0">
                <a:solidFill>
                  <a:schemeClr val="bg1"/>
                </a:solidFill>
                <a:ea typeface="宋体" pitchFamily="2" charset="-122"/>
              </a:rPr>
              <a:t> ()</a:t>
            </a:r>
            <a:r>
              <a:rPr lang="zh-CN" altLang="en-US" b="1" dirty="0">
                <a:solidFill>
                  <a:schemeClr val="bg1"/>
                </a:solidFill>
                <a:ea typeface="宋体" pitchFamily="2" charset="-122"/>
              </a:rPr>
              <a:t>方法修改数据</a:t>
            </a:r>
            <a:endParaRPr lang="en-US" altLang="zh-CN" b="1" dirty="0">
              <a:solidFill>
                <a:schemeClr val="bg1"/>
              </a:solidFill>
              <a:ea typeface="宋体" pitchFamily="2" charset="-122"/>
            </a:endParaRPr>
          </a:p>
        </p:txBody>
      </p:sp>
    </p:spTree>
    <p:extLst>
      <p:ext uri="{BB962C8B-B14F-4D97-AF65-F5344CB8AC3E}">
        <p14:creationId xmlns:p14="http://schemas.microsoft.com/office/powerpoint/2010/main" val="251022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10" grpId="0" animBg="1"/>
      <p:bldP spid="10" grpId="1" animBg="1"/>
      <p:bldP spid="12" grpId="0" animBg="1"/>
      <p:bldP spid="1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8C26B-F280-3673-A20D-7A2FC180301E}"/>
              </a:ext>
            </a:extLst>
          </p:cNvPr>
          <p:cNvSpPr>
            <a:spLocks noGrp="1"/>
          </p:cNvSpPr>
          <p:nvPr>
            <p:ph type="title"/>
          </p:nvPr>
        </p:nvSpPr>
        <p:spPr>
          <a:xfrm>
            <a:off x="1020726" y="274638"/>
            <a:ext cx="7467058" cy="692314"/>
          </a:xfrm>
        </p:spPr>
        <p:txBody>
          <a:bodyPr/>
          <a:lstStyle/>
          <a:p>
            <a:r>
              <a:rPr lang="zh-CN" altLang="en-US" dirty="0"/>
              <a:t>使用</a:t>
            </a:r>
            <a:r>
              <a:rPr lang="en-US" altLang="zh-CN" dirty="0" err="1"/>
              <a:t>sql</a:t>
            </a:r>
            <a:r>
              <a:rPr lang="zh-CN" altLang="en-US" dirty="0"/>
              <a:t>语句进行数据库操作</a:t>
            </a:r>
            <a:br>
              <a:rPr lang="zh-CN" altLang="en-US" dirty="0"/>
            </a:br>
            <a:endParaRPr lang="zh-CN" altLang="en-US" dirty="0"/>
          </a:p>
        </p:txBody>
      </p:sp>
      <p:sp>
        <p:nvSpPr>
          <p:cNvPr id="4" name="矩形 24">
            <a:extLst>
              <a:ext uri="{FF2B5EF4-FFF2-40B4-BE49-F238E27FC236}">
                <a16:creationId xmlns:a16="http://schemas.microsoft.com/office/drawing/2014/main" id="{94EA0122-E587-8273-50FD-2D224C29AAF7}"/>
              </a:ext>
            </a:extLst>
          </p:cNvPr>
          <p:cNvSpPr>
            <a:spLocks noChangeArrowheads="1"/>
          </p:cNvSpPr>
          <p:nvPr/>
        </p:nvSpPr>
        <p:spPr bwMode="auto">
          <a:xfrm>
            <a:off x="2031601" y="1503358"/>
            <a:ext cx="8136904" cy="4877971"/>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6" name="矩形 17">
            <a:extLst>
              <a:ext uri="{FF2B5EF4-FFF2-40B4-BE49-F238E27FC236}">
                <a16:creationId xmlns:a16="http://schemas.microsoft.com/office/drawing/2014/main" id="{DB3D9ABB-6CC7-F08F-E6FC-639CD76AC5D0}"/>
              </a:ext>
            </a:extLst>
          </p:cNvPr>
          <p:cNvSpPr>
            <a:spLocks noChangeArrowheads="1"/>
          </p:cNvSpPr>
          <p:nvPr/>
        </p:nvSpPr>
        <p:spPr bwMode="auto">
          <a:xfrm>
            <a:off x="2155703" y="2276872"/>
            <a:ext cx="7873784" cy="3816424"/>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增加一条数据</a:t>
            </a:r>
          </a:p>
          <a:p>
            <a:pPr>
              <a:lnSpc>
                <a:spcPct val="150000"/>
              </a:lnSpc>
            </a:pPr>
            <a:r>
              <a:rPr lang="en-US" altLang="zh-CN" sz="1600" dirty="0">
                <a:latin typeface="Times New Roman" panose="02020603050405020304" pitchFamily="18" charset="0"/>
                <a:cs typeface="Times New Roman" panose="02020603050405020304" pitchFamily="18" charset="0"/>
              </a:rPr>
              <a:t>db.execSQL("insert into information (name, price) values (?,?)", new Object[]{name, price });</a:t>
            </a:r>
          </a:p>
          <a:p>
            <a:pPr>
              <a:lnSpc>
                <a:spcPct val="150000"/>
              </a:lnSpc>
            </a:pP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删除一条数据</a:t>
            </a:r>
          </a:p>
          <a:p>
            <a:pPr>
              <a:lnSpc>
                <a:spcPct val="150000"/>
              </a:lnSpc>
            </a:pPr>
            <a:r>
              <a:rPr lang="en-US" altLang="zh-CN" sz="1600" dirty="0">
                <a:latin typeface="Times New Roman" panose="02020603050405020304" pitchFamily="18" charset="0"/>
                <a:cs typeface="Times New Roman" panose="02020603050405020304" pitchFamily="18" charset="0"/>
              </a:rPr>
              <a:t>db.execSQL("delete from information where _id  = 1");</a:t>
            </a:r>
          </a:p>
          <a:p>
            <a:pPr>
              <a:lnSpc>
                <a:spcPct val="150000"/>
              </a:lnSpc>
            </a:pP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修改一条数据</a:t>
            </a:r>
          </a:p>
          <a:p>
            <a:pPr>
              <a:lnSpc>
                <a:spcPct val="150000"/>
              </a:lnSpc>
            </a:pPr>
            <a:r>
              <a:rPr lang="en-US" altLang="zh-CN" sz="1600" dirty="0">
                <a:latin typeface="Times New Roman" panose="02020603050405020304" pitchFamily="18" charset="0"/>
                <a:cs typeface="Times New Roman" panose="02020603050405020304" pitchFamily="18" charset="0"/>
              </a:rPr>
              <a:t>db.execSQL("update information set name=? where price =?", new Object[]{name, price });</a:t>
            </a:r>
          </a:p>
          <a:p>
            <a:pPr>
              <a:lnSpc>
                <a:spcPct val="150000"/>
              </a:lnSpc>
            </a:pP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执行查询的</a:t>
            </a:r>
            <a:r>
              <a:rPr lang="en-US" altLang="zh-CN" sz="1600" dirty="0">
                <a:latin typeface="Times New Roman" panose="02020603050405020304" pitchFamily="18" charset="0"/>
                <a:cs typeface="Times New Roman" panose="02020603050405020304" pitchFamily="18" charset="0"/>
              </a:rPr>
              <a:t>SQL</a:t>
            </a:r>
            <a:r>
              <a:rPr lang="zh-CN" altLang="en-US" sz="1600" dirty="0">
                <a:latin typeface="Times New Roman" panose="02020603050405020304" pitchFamily="18" charset="0"/>
                <a:cs typeface="Times New Roman" panose="02020603050405020304" pitchFamily="18" charset="0"/>
              </a:rPr>
              <a:t>语句</a:t>
            </a:r>
          </a:p>
          <a:p>
            <a:pPr>
              <a:lnSpc>
                <a:spcPct val="150000"/>
              </a:lnSpc>
            </a:pPr>
            <a:r>
              <a:rPr lang="en-US" altLang="zh-CN" sz="1600" dirty="0">
                <a:latin typeface="Times New Roman" panose="02020603050405020304" pitchFamily="18" charset="0"/>
                <a:cs typeface="Times New Roman" panose="02020603050405020304" pitchFamily="18" charset="0"/>
              </a:rPr>
              <a:t>Cursor cursor = db.rawQuery("select * from information where name=?", </a:t>
            </a:r>
          </a:p>
          <a:p>
            <a:pPr>
              <a:lnSpc>
                <a:spcPct val="150000"/>
              </a:lnSpc>
            </a:pPr>
            <a:r>
              <a:rPr lang="en-US" altLang="zh-CN" sz="1600" dirty="0">
                <a:latin typeface="Times New Roman" panose="02020603050405020304" pitchFamily="18" charset="0"/>
                <a:cs typeface="Times New Roman" panose="02020603050405020304" pitchFamily="18" charset="0"/>
              </a:rPr>
              <a:t>                                                                                                                  new String[]{name});</a:t>
            </a:r>
          </a:p>
        </p:txBody>
      </p:sp>
      <p:sp>
        <p:nvSpPr>
          <p:cNvPr id="7" name="内容占位符 2">
            <a:extLst>
              <a:ext uri="{FF2B5EF4-FFF2-40B4-BE49-F238E27FC236}">
                <a16:creationId xmlns:a16="http://schemas.microsoft.com/office/drawing/2014/main" id="{1CB96776-E82C-3DF6-B38F-BC2FB08682AB}"/>
              </a:ext>
            </a:extLst>
          </p:cNvPr>
          <p:cNvSpPr txBox="1">
            <a:spLocks/>
          </p:cNvSpPr>
          <p:nvPr/>
        </p:nvSpPr>
        <p:spPr bwMode="auto">
          <a:xfrm>
            <a:off x="1631504" y="1672592"/>
            <a:ext cx="8051428" cy="9361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zh-CN" altLang="en-US" sz="2000" dirty="0">
                <a:latin typeface="Times New Roman" panose="02020603050405020304" pitchFamily="18" charset="0"/>
                <a:cs typeface="Times New Roman" panose="02020603050405020304" pitchFamily="18" charset="0"/>
              </a:rPr>
              <a:t>使用</a:t>
            </a:r>
            <a:r>
              <a:rPr lang="en-US" altLang="zh-CN" sz="2000" dirty="0">
                <a:latin typeface="Times New Roman" panose="02020603050405020304" pitchFamily="18" charset="0"/>
                <a:cs typeface="Times New Roman" panose="02020603050405020304" pitchFamily="18" charset="0"/>
              </a:rPr>
              <a:t>sql</a:t>
            </a:r>
            <a:r>
              <a:rPr lang="zh-CN" altLang="en-US" sz="2000" dirty="0">
                <a:latin typeface="Times New Roman" panose="02020603050405020304" pitchFamily="18" charset="0"/>
                <a:cs typeface="Times New Roman" panose="02020603050405020304" pitchFamily="18" charset="0"/>
              </a:rPr>
              <a:t>语句进行数据库操作</a:t>
            </a:r>
            <a:r>
              <a:rPr lang="zh-CN" altLang="en-US" sz="2000" dirty="0"/>
              <a:t>。</a:t>
            </a:r>
            <a:endParaRPr lang="en-US" altLang="zh-CN" sz="2000" dirty="0"/>
          </a:p>
          <a:p>
            <a:pPr lvl="1">
              <a:lnSpc>
                <a:spcPct val="150000"/>
              </a:lnSpc>
              <a:defRPr/>
            </a:pPr>
            <a:endParaRPr lang="en-US" altLang="zh-CN" sz="2000" dirty="0"/>
          </a:p>
        </p:txBody>
      </p:sp>
    </p:spTree>
    <p:extLst>
      <p:ext uri="{BB962C8B-B14F-4D97-AF65-F5344CB8AC3E}">
        <p14:creationId xmlns:p14="http://schemas.microsoft.com/office/powerpoint/2010/main" val="375455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AB05AE-BE4F-4E15-8F49-974E0F6B48CD}"/>
              </a:ext>
            </a:extLst>
          </p:cNvPr>
          <p:cNvSpPr>
            <a:spLocks noGrp="1"/>
          </p:cNvSpPr>
          <p:nvPr>
            <p:ph type="title"/>
          </p:nvPr>
        </p:nvSpPr>
        <p:spPr/>
        <p:txBody>
          <a:bodyPr/>
          <a:lstStyle/>
          <a:p>
            <a:r>
              <a:rPr lang="zh-CN" altLang="en-US" sz="4400" b="1" dirty="0"/>
              <a:t>数据库的事务</a:t>
            </a:r>
          </a:p>
        </p:txBody>
      </p:sp>
      <p:sp>
        <p:nvSpPr>
          <p:cNvPr id="3" name="内容占位符 2">
            <a:extLst>
              <a:ext uri="{FF2B5EF4-FFF2-40B4-BE49-F238E27FC236}">
                <a16:creationId xmlns:a16="http://schemas.microsoft.com/office/drawing/2014/main" id="{15FA7322-92C8-4A09-B011-28B0E4E6120C}"/>
              </a:ext>
            </a:extLst>
          </p:cNvPr>
          <p:cNvSpPr>
            <a:spLocks noGrp="1"/>
          </p:cNvSpPr>
          <p:nvPr>
            <p:ph idx="1"/>
          </p:nvPr>
        </p:nvSpPr>
        <p:spPr/>
        <p:txBody>
          <a:bodyPr/>
          <a:lstStyle/>
          <a:p>
            <a:r>
              <a:rPr lang="zh-CN" altLang="en-US" sz="1800" dirty="0"/>
              <a:t>所谓事务就是针对数据库的一组操作，它可以由一条或者多条</a:t>
            </a:r>
            <a:r>
              <a:rPr lang="en-US" altLang="zh-CN" sz="1800" dirty="0"/>
              <a:t>SQL</a:t>
            </a:r>
            <a:r>
              <a:rPr lang="zh-CN" altLang="en-US" sz="1800" dirty="0"/>
              <a:t>语句组成。事务具有原子性，就是说，事务中的语句要么都执行，要么都不执行，若其中有语句没有成功执行，则已经成功执行的语句会发生回滚。</a:t>
            </a:r>
            <a:endParaRPr lang="en-US" altLang="zh-CN" sz="1800" dirty="0"/>
          </a:p>
          <a:p>
            <a:r>
              <a:rPr lang="en-US" altLang="zh-CN" sz="1800" dirty="0">
                <a:latin typeface="Times New Roman" panose="02020603050405020304" pitchFamily="18" charset="0"/>
                <a:cs typeface="Times New Roman" panose="02020603050405020304" pitchFamily="18" charset="0"/>
              </a:rPr>
              <a:t>SQLite</a:t>
            </a:r>
            <a:r>
              <a:rPr lang="zh-CN" altLang="zh-CN" sz="1800" dirty="0">
                <a:latin typeface="Times New Roman" panose="02020603050405020304" pitchFamily="18" charset="0"/>
                <a:cs typeface="Times New Roman" panose="02020603050405020304" pitchFamily="18" charset="0"/>
              </a:rPr>
              <a:t>是遵守</a:t>
            </a:r>
            <a:r>
              <a:rPr lang="en-US" altLang="zh-CN" sz="1800" dirty="0">
                <a:latin typeface="Times New Roman" panose="02020603050405020304" pitchFamily="18" charset="0"/>
                <a:cs typeface="Times New Roman" panose="02020603050405020304" pitchFamily="18" charset="0"/>
              </a:rPr>
              <a:t>ACID</a:t>
            </a:r>
            <a:r>
              <a:rPr lang="zh-CN" altLang="zh-CN" sz="1800" dirty="0">
                <a:latin typeface="Times New Roman" panose="02020603050405020304" pitchFamily="18" charset="0"/>
                <a:cs typeface="Times New Roman" panose="02020603050405020304" pitchFamily="18" charset="0"/>
              </a:rPr>
              <a:t>的关系型数据库管理系统</a:t>
            </a:r>
            <a:r>
              <a:rPr lang="zh-CN" altLang="en-US" sz="18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ACID</a:t>
            </a:r>
            <a:r>
              <a:rPr lang="zh-CN" altLang="zh-CN" sz="1800" dirty="0">
                <a:latin typeface="Times New Roman" panose="02020603050405020304" pitchFamily="18" charset="0"/>
                <a:cs typeface="Times New Roman" panose="02020603050405020304" pitchFamily="18" charset="0"/>
              </a:rPr>
              <a:t>是指数据库事务正确执行的四</a:t>
            </a:r>
            <a:r>
              <a:rPr lang="zh-CN" altLang="zh-CN" sz="1800" dirty="0"/>
              <a:t>个基本要素</a:t>
            </a:r>
            <a:r>
              <a:rPr lang="zh-CN" altLang="en-US" sz="1800" dirty="0"/>
              <a:t>：原子性（</a:t>
            </a:r>
            <a:r>
              <a:rPr lang="en-US" altLang="zh-CN" sz="1800" dirty="0"/>
              <a:t>Atomicity</a:t>
            </a:r>
            <a:r>
              <a:rPr lang="zh-CN" altLang="en-US" sz="1800" dirty="0"/>
              <a:t>）、一致性（</a:t>
            </a:r>
            <a:r>
              <a:rPr lang="en-US" altLang="zh-CN" sz="1800" dirty="0"/>
              <a:t>Consistency</a:t>
            </a:r>
            <a:r>
              <a:rPr lang="zh-CN" altLang="en-US" sz="1800" dirty="0"/>
              <a:t>）、隔离性（</a:t>
            </a:r>
            <a:r>
              <a:rPr lang="en-US" altLang="zh-CN" sz="1800" dirty="0"/>
              <a:t>Isolation</a:t>
            </a:r>
            <a:r>
              <a:rPr lang="zh-CN" altLang="en-US" sz="1800" dirty="0"/>
              <a:t>）、持久性（</a:t>
            </a:r>
            <a:r>
              <a:rPr lang="en-US" altLang="zh-CN" sz="1800" dirty="0"/>
              <a:t>Durability</a:t>
            </a:r>
            <a:r>
              <a:rPr lang="zh-CN" altLang="en-US" sz="1800" dirty="0"/>
              <a:t>）</a:t>
            </a:r>
          </a:p>
          <a:p>
            <a:r>
              <a:rPr lang="zh-CN" altLang="en-US" sz="1800" dirty="0"/>
              <a:t>下面是标准的事务处理模式</a:t>
            </a:r>
            <a:r>
              <a:rPr lang="en-US" altLang="zh-CN" sz="1800" dirty="0"/>
              <a:t>:</a:t>
            </a:r>
          </a:p>
          <a:p>
            <a:pPr lvl="1"/>
            <a:r>
              <a:rPr lang="en-US" altLang="zh-CN" sz="1600" dirty="0"/>
              <a:t>   </a:t>
            </a:r>
            <a:r>
              <a:rPr lang="en-US" altLang="zh-CN" sz="1600" dirty="0" err="1"/>
              <a:t>db.beginTransaction</a:t>
            </a:r>
            <a:r>
              <a:rPr lang="en-US" altLang="zh-CN" sz="1600" dirty="0"/>
              <a:t>();</a:t>
            </a:r>
          </a:p>
          <a:p>
            <a:pPr lvl="1"/>
            <a:r>
              <a:rPr lang="en-US" altLang="zh-CN" sz="1600" dirty="0"/>
              <a:t>   try {</a:t>
            </a:r>
          </a:p>
          <a:p>
            <a:pPr lvl="1"/>
            <a:r>
              <a:rPr lang="en-US" altLang="zh-CN" sz="1600" dirty="0"/>
              <a:t>     ...</a:t>
            </a:r>
          </a:p>
          <a:p>
            <a:pPr lvl="1"/>
            <a:r>
              <a:rPr lang="en-US" altLang="zh-CN" sz="1600" dirty="0"/>
              <a:t>     </a:t>
            </a:r>
            <a:r>
              <a:rPr lang="en-US" altLang="zh-CN" sz="1600" dirty="0" err="1"/>
              <a:t>db.setTransactionSuccessful</a:t>
            </a:r>
            <a:r>
              <a:rPr lang="en-US" altLang="zh-CN" sz="1600" dirty="0"/>
              <a:t>();</a:t>
            </a:r>
          </a:p>
          <a:p>
            <a:pPr lvl="1"/>
            <a:r>
              <a:rPr lang="en-US" altLang="zh-CN" sz="1600" dirty="0"/>
              <a:t>   } finally {</a:t>
            </a:r>
          </a:p>
          <a:p>
            <a:pPr lvl="1"/>
            <a:r>
              <a:rPr lang="en-US" altLang="zh-CN" sz="1600" dirty="0"/>
              <a:t>     </a:t>
            </a:r>
            <a:r>
              <a:rPr lang="en-US" altLang="zh-CN" sz="1600" dirty="0" err="1"/>
              <a:t>db.endTransaction</a:t>
            </a:r>
            <a:r>
              <a:rPr lang="en-US" altLang="zh-CN" sz="1600" dirty="0"/>
              <a:t>();</a:t>
            </a:r>
          </a:p>
          <a:p>
            <a:pPr lvl="1"/>
            <a:r>
              <a:rPr lang="en-US" altLang="zh-CN" sz="1600" dirty="0"/>
              <a:t>   }</a:t>
            </a:r>
          </a:p>
          <a:p>
            <a:r>
              <a:rPr lang="zh-CN" altLang="en-US" sz="1800" dirty="0"/>
              <a:t>事务是可以嵌套的，也就是说在</a:t>
            </a:r>
            <a:r>
              <a:rPr lang="en-US" altLang="zh-CN" sz="1800" dirty="0"/>
              <a:t>try</a:t>
            </a:r>
            <a:r>
              <a:rPr lang="zh-CN" altLang="en-US" sz="1800" dirty="0"/>
              <a:t>中可以有子事务，只有外层的事务完成，则全部事务才算完成。</a:t>
            </a:r>
            <a:r>
              <a:rPr lang="en-US" altLang="zh-CN" sz="1800" dirty="0"/>
              <a:t>try</a:t>
            </a:r>
            <a:r>
              <a:rPr lang="zh-CN" altLang="en-US" sz="1800" dirty="0"/>
              <a:t>中的最后一条语句应是</a:t>
            </a:r>
            <a:r>
              <a:rPr lang="en-US" altLang="zh-CN" sz="1800" dirty="0" err="1"/>
              <a:t>setTransactionSuccessful</a:t>
            </a:r>
            <a:r>
              <a:rPr lang="zh-CN" altLang="en-US" sz="1800" dirty="0"/>
              <a:t>，设置事务成功执行。在</a:t>
            </a:r>
            <a:r>
              <a:rPr lang="en-US" altLang="zh-CN" sz="1800" dirty="0"/>
              <a:t>finally</a:t>
            </a:r>
            <a:r>
              <a:rPr lang="zh-CN" altLang="en-US" sz="1800" dirty="0"/>
              <a:t>子句中关闭事务：</a:t>
            </a:r>
            <a:r>
              <a:rPr lang="en-US" altLang="zh-CN" sz="1800" dirty="0" err="1"/>
              <a:t>endTransaction</a:t>
            </a:r>
            <a:r>
              <a:rPr lang="zh-CN" altLang="en-US" sz="1800" dirty="0"/>
              <a:t>。</a:t>
            </a:r>
          </a:p>
        </p:txBody>
      </p:sp>
    </p:spTree>
    <p:extLst>
      <p:ext uri="{BB962C8B-B14F-4D97-AF65-F5344CB8AC3E}">
        <p14:creationId xmlns:p14="http://schemas.microsoft.com/office/powerpoint/2010/main" val="2507123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7B888-5315-D50A-BD2B-088E7826FBA4}"/>
              </a:ext>
            </a:extLst>
          </p:cNvPr>
          <p:cNvSpPr>
            <a:spLocks noGrp="1"/>
          </p:cNvSpPr>
          <p:nvPr>
            <p:ph type="title"/>
          </p:nvPr>
        </p:nvSpPr>
        <p:spPr/>
        <p:txBody>
          <a:bodyPr/>
          <a:lstStyle/>
          <a:p>
            <a:r>
              <a:rPr lang="en-US" altLang="zh-CN" dirty="0"/>
              <a:t>SQLite</a:t>
            </a:r>
            <a:r>
              <a:rPr lang="zh-CN" altLang="en-US" dirty="0"/>
              <a:t>中的事务</a:t>
            </a:r>
          </a:p>
        </p:txBody>
      </p:sp>
      <p:sp>
        <p:nvSpPr>
          <p:cNvPr id="4" name="标题 1">
            <a:extLst>
              <a:ext uri="{FF2B5EF4-FFF2-40B4-BE49-F238E27FC236}">
                <a16:creationId xmlns:a16="http://schemas.microsoft.com/office/drawing/2014/main" id="{90F6A9DC-443B-B240-E9AB-4A00FC67DCAD}"/>
              </a:ext>
            </a:extLst>
          </p:cNvPr>
          <p:cNvSpPr>
            <a:spLocks noChangeArrowheads="1"/>
          </p:cNvSpPr>
          <p:nvPr/>
        </p:nvSpPr>
        <p:spPr bwMode="auto">
          <a:xfrm>
            <a:off x="1775521" y="923156"/>
            <a:ext cx="4944491" cy="561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en-US" sz="2400" b="1" dirty="0">
              <a:solidFill>
                <a:srgbClr val="006BA9"/>
              </a:solidFill>
              <a:latin typeface="微软雅黑" pitchFamily="34" charset="-122"/>
              <a:ea typeface="微软雅黑" pitchFamily="34" charset="-122"/>
              <a:sym typeface="宋体" charset="-122"/>
            </a:endParaRPr>
          </a:p>
        </p:txBody>
      </p:sp>
      <p:sp>
        <p:nvSpPr>
          <p:cNvPr id="5" name="矩形 17">
            <a:extLst>
              <a:ext uri="{FF2B5EF4-FFF2-40B4-BE49-F238E27FC236}">
                <a16:creationId xmlns:a16="http://schemas.microsoft.com/office/drawing/2014/main" id="{58678F22-93A8-26CC-A6A0-C34938F27C77}"/>
              </a:ext>
            </a:extLst>
          </p:cNvPr>
          <p:cNvSpPr>
            <a:spLocks noChangeArrowheads="1"/>
          </p:cNvSpPr>
          <p:nvPr/>
        </p:nvSpPr>
        <p:spPr bwMode="auto">
          <a:xfrm>
            <a:off x="2135561" y="1011349"/>
            <a:ext cx="7973009" cy="5544616"/>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lvl="1">
              <a:lnSpc>
                <a:spcPct val="150000"/>
              </a:lnSpc>
            </a:pPr>
            <a:r>
              <a:rPr lang="en-US" altLang="zh-CN" sz="1600" dirty="0">
                <a:latin typeface="Times New Roman" panose="02020603050405020304" pitchFamily="18" charset="0"/>
                <a:cs typeface="Times New Roman" panose="02020603050405020304" pitchFamily="18" charset="0"/>
              </a:rPr>
              <a:t>PersonSQLiteOpenHelper helper = new PersonSQLiteOpenHelper (getApplication());</a:t>
            </a:r>
          </a:p>
          <a:p>
            <a:pPr lvl="1">
              <a:lnSpc>
                <a:spcPct val="150000"/>
              </a:lnSpc>
            </a:pPr>
            <a:r>
              <a:rPr lang="en-US" altLang="zh-CN" sz="1600" dirty="0">
                <a:latin typeface="Times New Roman" panose="02020603050405020304" pitchFamily="18" charset="0"/>
                <a:cs typeface="Times New Roman" panose="02020603050405020304" pitchFamily="18" charset="0"/>
              </a:rPr>
              <a:t>SQLiteDatabase db = helper.getWritableDatabase();</a:t>
            </a:r>
          </a:p>
          <a:p>
            <a:pPr lvl="1">
              <a:lnSpc>
                <a:spcPct val="150000"/>
              </a:lnSpc>
            </a:pPr>
            <a:r>
              <a:rPr lang="en-US" altLang="zh-CN" sz="1600" dirty="0">
                <a:latin typeface="Times New Roman" panose="02020603050405020304" pitchFamily="18" charset="0"/>
                <a:cs typeface="Times New Roman" panose="02020603050405020304" pitchFamily="18" charset="0"/>
              </a:rPr>
              <a:t>db.beginTransaction();</a:t>
            </a:r>
          </a:p>
          <a:p>
            <a:pPr lvl="1">
              <a:lnSpc>
                <a:spcPct val="150000"/>
              </a:lnSpc>
            </a:pPr>
            <a:r>
              <a:rPr lang="en-US" altLang="zh-CN" sz="1600" dirty="0">
                <a:latin typeface="Times New Roman" panose="02020603050405020304" pitchFamily="18" charset="0"/>
                <a:cs typeface="Times New Roman" panose="02020603050405020304" pitchFamily="18" charset="0"/>
              </a:rPr>
              <a:t>try {</a:t>
            </a:r>
          </a:p>
          <a:p>
            <a:pPr lvl="1">
              <a:lnSpc>
                <a:spcPct val="150000"/>
              </a:lnSpc>
            </a:pPr>
            <a:r>
              <a:rPr lang="en-US" altLang="zh-CN" sz="1600" dirty="0">
                <a:latin typeface="Times New Roman" panose="02020603050405020304" pitchFamily="18" charset="0"/>
                <a:cs typeface="Times New Roman" panose="02020603050405020304" pitchFamily="18" charset="0"/>
              </a:rPr>
              <a:t>db.execSQL("update person set account = account-1000 where name =?", </a:t>
            </a:r>
          </a:p>
          <a:p>
            <a:pPr lvl="1">
              <a:lnSpc>
                <a:spcPct val="150000"/>
              </a:lnSpc>
            </a:pPr>
            <a:r>
              <a:rPr lang="en-US" altLang="zh-CN" sz="1600" dirty="0">
                <a:latin typeface="Times New Roman" panose="02020603050405020304" pitchFamily="18" charset="0"/>
                <a:cs typeface="Times New Roman" panose="02020603050405020304" pitchFamily="18" charset="0"/>
              </a:rPr>
              <a:t>new Object[] { "</a:t>
            </a:r>
            <a:r>
              <a:rPr lang="zh-CN" altLang="en-US" sz="1600" dirty="0">
                <a:latin typeface="Times New Roman" panose="02020603050405020304" pitchFamily="18" charset="0"/>
                <a:cs typeface="Times New Roman" panose="02020603050405020304" pitchFamily="18" charset="0"/>
              </a:rPr>
              <a:t>张三</a:t>
            </a:r>
            <a:r>
              <a:rPr lang="en-US" altLang="zh-CN" sz="1600" dirty="0">
                <a:latin typeface="Times New Roman" panose="02020603050405020304" pitchFamily="18" charset="0"/>
                <a:cs typeface="Times New Roman" panose="02020603050405020304" pitchFamily="18" charset="0"/>
              </a:rPr>
              <a:t>" });</a:t>
            </a:r>
          </a:p>
          <a:p>
            <a:pPr lvl="1">
              <a:lnSpc>
                <a:spcPct val="150000"/>
              </a:lnSpc>
            </a:pPr>
            <a:r>
              <a:rPr lang="en-US" altLang="zh-CN" sz="1600" dirty="0">
                <a:latin typeface="Times New Roman" panose="02020603050405020304" pitchFamily="18" charset="0"/>
                <a:cs typeface="Times New Roman" panose="02020603050405020304" pitchFamily="18" charset="0"/>
              </a:rPr>
              <a:t>db.execSQL("update information set account = account +1000 where name =?", </a:t>
            </a:r>
          </a:p>
          <a:p>
            <a:pPr lvl="1">
              <a:lnSpc>
                <a:spcPct val="150000"/>
              </a:lnSpc>
            </a:pPr>
            <a:r>
              <a:rPr lang="en-US" altLang="zh-CN" sz="1600" dirty="0">
                <a:latin typeface="Times New Roman" panose="02020603050405020304" pitchFamily="18" charset="0"/>
                <a:cs typeface="Times New Roman" panose="02020603050405020304" pitchFamily="18" charset="0"/>
              </a:rPr>
              <a:t>new Object[] { "</a:t>
            </a:r>
            <a:r>
              <a:rPr lang="zh-CN" altLang="en-US" sz="1600" dirty="0">
                <a:latin typeface="Times New Roman" panose="02020603050405020304" pitchFamily="18" charset="0"/>
                <a:cs typeface="Times New Roman" panose="02020603050405020304" pitchFamily="18" charset="0"/>
              </a:rPr>
              <a:t>王五</a:t>
            </a:r>
            <a:r>
              <a:rPr lang="en-US" altLang="zh-CN" sz="1600" dirty="0">
                <a:latin typeface="Times New Roman" panose="02020603050405020304" pitchFamily="18" charset="0"/>
                <a:cs typeface="Times New Roman" panose="02020603050405020304" pitchFamily="18" charset="0"/>
              </a:rPr>
              <a:t>" });</a:t>
            </a:r>
          </a:p>
          <a:p>
            <a:pPr lvl="1">
              <a:lnSpc>
                <a:spcPct val="150000"/>
              </a:lnSpc>
            </a:pPr>
            <a:r>
              <a:rPr lang="en-US" altLang="zh-CN" sz="1600" dirty="0">
                <a:latin typeface="Times New Roman" panose="02020603050405020304" pitchFamily="18" charset="0"/>
                <a:cs typeface="Times New Roman" panose="02020603050405020304" pitchFamily="18" charset="0"/>
              </a:rPr>
              <a:t>db.setTransactionSuccessful();</a:t>
            </a:r>
          </a:p>
          <a:p>
            <a:pPr lvl="1">
              <a:lnSpc>
                <a:spcPct val="150000"/>
              </a:lnSpc>
            </a:pPr>
            <a:r>
              <a:rPr lang="en-US" altLang="zh-CN" sz="1600" dirty="0">
                <a:latin typeface="Times New Roman" panose="02020603050405020304" pitchFamily="18" charset="0"/>
                <a:cs typeface="Times New Roman" panose="02020603050405020304" pitchFamily="18" charset="0"/>
              </a:rPr>
              <a:t>}catch (Exception e) {</a:t>
            </a:r>
          </a:p>
          <a:p>
            <a:pPr lvl="1">
              <a:lnSpc>
                <a:spcPct val="150000"/>
              </a:lnSpc>
            </a:pPr>
            <a:r>
              <a:rPr lang="en-US" altLang="zh-CN" sz="1600" dirty="0">
                <a:latin typeface="Times New Roman" panose="02020603050405020304" pitchFamily="18" charset="0"/>
                <a:cs typeface="Times New Roman" panose="02020603050405020304" pitchFamily="18" charset="0"/>
              </a:rPr>
              <a:t>    Log.i("</a:t>
            </a:r>
            <a:r>
              <a:rPr lang="zh-CN" altLang="en-US" sz="1600" dirty="0">
                <a:latin typeface="Times New Roman" panose="02020603050405020304" pitchFamily="18" charset="0"/>
                <a:cs typeface="Times New Roman" panose="02020603050405020304" pitchFamily="18" charset="0"/>
              </a:rPr>
              <a:t>事务处理失败</a:t>
            </a:r>
            <a:r>
              <a:rPr lang="en-US" altLang="zh-CN" sz="1600" dirty="0">
                <a:latin typeface="Times New Roman" panose="02020603050405020304" pitchFamily="18" charset="0"/>
                <a:cs typeface="Times New Roman" panose="02020603050405020304" pitchFamily="18" charset="0"/>
              </a:rPr>
              <a:t>", e.toString());</a:t>
            </a:r>
          </a:p>
          <a:p>
            <a:pPr lvl="1">
              <a:lnSpc>
                <a:spcPct val="150000"/>
              </a:lnSpc>
            </a:pPr>
            <a:r>
              <a:rPr lang="en-US" altLang="zh-CN" sz="1600" dirty="0">
                <a:latin typeface="Times New Roman" panose="02020603050405020304" pitchFamily="18" charset="0"/>
                <a:cs typeface="Times New Roman" panose="02020603050405020304" pitchFamily="18" charset="0"/>
              </a:rPr>
              <a:t>} finally {</a:t>
            </a:r>
          </a:p>
          <a:p>
            <a:pPr lvl="1">
              <a:lnSpc>
                <a:spcPct val="150000"/>
              </a:lnSpc>
            </a:pPr>
            <a:r>
              <a:rPr lang="en-US" altLang="zh-CN" sz="1600" dirty="0">
                <a:latin typeface="Times New Roman" panose="02020603050405020304" pitchFamily="18" charset="0"/>
                <a:cs typeface="Times New Roman" panose="02020603050405020304" pitchFamily="18" charset="0"/>
              </a:rPr>
              <a:t>    db.endTransaction();    </a:t>
            </a:r>
            <a:endParaRPr lang="zh-CN" altLang="en-US" sz="1600" dirty="0">
              <a:latin typeface="Times New Roman" panose="02020603050405020304" pitchFamily="18" charset="0"/>
              <a:cs typeface="Times New Roman" panose="02020603050405020304" pitchFamily="18" charset="0"/>
            </a:endParaRPr>
          </a:p>
          <a:p>
            <a:pPr lvl="1">
              <a:lnSpc>
                <a:spcPct val="150000"/>
              </a:lnSpc>
            </a:pP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db.close();              //</a:t>
            </a:r>
            <a:r>
              <a:rPr lang="zh-CN" altLang="en-US" sz="1600" dirty="0">
                <a:latin typeface="Times New Roman" panose="02020603050405020304" pitchFamily="18" charset="0"/>
                <a:cs typeface="Times New Roman" panose="02020603050405020304" pitchFamily="18" charset="0"/>
              </a:rPr>
              <a:t>关闭数据库</a:t>
            </a:r>
          </a:p>
          <a:p>
            <a:pPr lvl="1">
              <a:lnSpc>
                <a:spcPct val="150000"/>
              </a:lnSpc>
            </a:pPr>
            <a:r>
              <a:rPr lang="en-US" altLang="zh-CN" sz="1600"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8EFF0CDC-F33A-C8E1-F31D-8E358EFE67CB}"/>
              </a:ext>
            </a:extLst>
          </p:cNvPr>
          <p:cNvSpPr/>
          <p:nvPr/>
        </p:nvSpPr>
        <p:spPr>
          <a:xfrm>
            <a:off x="2598068" y="1772817"/>
            <a:ext cx="2083060" cy="430887"/>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zh-CN" altLang="en-US" sz="1100" dirty="0"/>
          </a:p>
        </p:txBody>
      </p:sp>
      <p:sp>
        <p:nvSpPr>
          <p:cNvPr id="7" name="圆角矩形 4">
            <a:extLst>
              <a:ext uri="{FF2B5EF4-FFF2-40B4-BE49-F238E27FC236}">
                <a16:creationId xmlns:a16="http://schemas.microsoft.com/office/drawing/2014/main" id="{0D3BBC04-8EDF-8B9B-D06F-E0F061E43352}"/>
              </a:ext>
            </a:extLst>
          </p:cNvPr>
          <p:cNvSpPr/>
          <p:nvPr/>
        </p:nvSpPr>
        <p:spPr>
          <a:xfrm>
            <a:off x="5159896" y="1760795"/>
            <a:ext cx="201585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a:solidFill>
                  <a:schemeClr val="bg1"/>
                </a:solidFill>
                <a:ea typeface="宋体" pitchFamily="2" charset="-122"/>
              </a:rPr>
              <a:t>开启数据库事务</a:t>
            </a:r>
            <a:endParaRPr lang="en-US" altLang="zh-CN" b="1" dirty="0">
              <a:solidFill>
                <a:schemeClr val="bg1"/>
              </a:solidFill>
              <a:ea typeface="宋体" pitchFamily="2" charset="-122"/>
            </a:endParaRPr>
          </a:p>
        </p:txBody>
      </p:sp>
      <p:cxnSp>
        <p:nvCxnSpPr>
          <p:cNvPr id="8" name="直接箭头连接符 7">
            <a:extLst>
              <a:ext uri="{FF2B5EF4-FFF2-40B4-BE49-F238E27FC236}">
                <a16:creationId xmlns:a16="http://schemas.microsoft.com/office/drawing/2014/main" id="{5E99E65D-058C-9337-5D02-979057E7D088}"/>
              </a:ext>
            </a:extLst>
          </p:cNvPr>
          <p:cNvCxnSpPr/>
          <p:nvPr/>
        </p:nvCxnSpPr>
        <p:spPr bwMode="auto">
          <a:xfrm>
            <a:off x="4681128" y="1988259"/>
            <a:ext cx="478768"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8">
            <a:extLst>
              <a:ext uri="{FF2B5EF4-FFF2-40B4-BE49-F238E27FC236}">
                <a16:creationId xmlns:a16="http://schemas.microsoft.com/office/drawing/2014/main" id="{153B268E-E3D1-D427-7D0B-DABC9F611B5F}"/>
              </a:ext>
            </a:extLst>
          </p:cNvPr>
          <p:cNvSpPr/>
          <p:nvPr/>
        </p:nvSpPr>
        <p:spPr>
          <a:xfrm>
            <a:off x="2608312" y="5445225"/>
            <a:ext cx="2191544" cy="430887"/>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zh-CN" altLang="en-US" sz="1100" dirty="0"/>
          </a:p>
        </p:txBody>
      </p:sp>
      <p:sp>
        <p:nvSpPr>
          <p:cNvPr id="10" name="圆角矩形 9">
            <a:extLst>
              <a:ext uri="{FF2B5EF4-FFF2-40B4-BE49-F238E27FC236}">
                <a16:creationId xmlns:a16="http://schemas.microsoft.com/office/drawing/2014/main" id="{6BAA0511-D7D2-1C47-A572-57A32626DB68}"/>
              </a:ext>
            </a:extLst>
          </p:cNvPr>
          <p:cNvSpPr/>
          <p:nvPr/>
        </p:nvSpPr>
        <p:spPr>
          <a:xfrm>
            <a:off x="5303912" y="5439785"/>
            <a:ext cx="2015852"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a:solidFill>
                  <a:schemeClr val="bg1"/>
                </a:solidFill>
                <a:ea typeface="宋体" pitchFamily="2" charset="-122"/>
              </a:rPr>
              <a:t>关闭数据库事务</a:t>
            </a:r>
            <a:endParaRPr lang="en-US" altLang="zh-CN" b="1" dirty="0">
              <a:solidFill>
                <a:schemeClr val="bg1"/>
              </a:solidFill>
              <a:ea typeface="宋体" pitchFamily="2" charset="-122"/>
            </a:endParaRPr>
          </a:p>
        </p:txBody>
      </p:sp>
      <p:cxnSp>
        <p:nvCxnSpPr>
          <p:cNvPr id="11" name="直接箭头连接符 10">
            <a:extLst>
              <a:ext uri="{FF2B5EF4-FFF2-40B4-BE49-F238E27FC236}">
                <a16:creationId xmlns:a16="http://schemas.microsoft.com/office/drawing/2014/main" id="{F5B6EC2D-CB3B-E9A2-E930-6387725C0F9F}"/>
              </a:ext>
            </a:extLst>
          </p:cNvPr>
          <p:cNvCxnSpPr/>
          <p:nvPr/>
        </p:nvCxnSpPr>
        <p:spPr bwMode="auto">
          <a:xfrm>
            <a:off x="4799856" y="5659089"/>
            <a:ext cx="504056" cy="1579"/>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a:extLst>
              <a:ext uri="{FF2B5EF4-FFF2-40B4-BE49-F238E27FC236}">
                <a16:creationId xmlns:a16="http://schemas.microsoft.com/office/drawing/2014/main" id="{A0084453-A389-4DCC-5172-49EB43B3366D}"/>
              </a:ext>
            </a:extLst>
          </p:cNvPr>
          <p:cNvSpPr/>
          <p:nvPr/>
        </p:nvSpPr>
        <p:spPr>
          <a:xfrm>
            <a:off x="2562358" y="4002553"/>
            <a:ext cx="2741555" cy="430887"/>
          </a:xfrm>
          <a:prstGeom prst="rect">
            <a:avLst/>
          </a:prstGeom>
          <a:ln w="19050">
            <a:solidFill>
              <a:srgbClr val="006BA9"/>
            </a:solidFill>
          </a:ln>
        </p:spPr>
        <p:txBody>
          <a:bodyPr wrap="square" anchor="ctr">
            <a:spAutoFit/>
          </a:bodyPr>
          <a:lstStyle/>
          <a:p>
            <a:pPr algn="ctr">
              <a:defRPr/>
            </a:pPr>
            <a:endParaRPr lang="en-US" altLang="zh-CN" sz="1100"/>
          </a:p>
          <a:p>
            <a:pPr algn="ctr">
              <a:defRPr/>
            </a:pPr>
            <a:endParaRPr lang="zh-CN" altLang="en-US" sz="1100" dirty="0"/>
          </a:p>
        </p:txBody>
      </p:sp>
      <p:sp>
        <p:nvSpPr>
          <p:cNvPr id="13" name="圆角矩形 12">
            <a:extLst>
              <a:ext uri="{FF2B5EF4-FFF2-40B4-BE49-F238E27FC236}">
                <a16:creationId xmlns:a16="http://schemas.microsoft.com/office/drawing/2014/main" id="{25FA32C4-19C1-1375-1E80-588F6B3C36FF}"/>
              </a:ext>
            </a:extLst>
          </p:cNvPr>
          <p:cNvSpPr/>
          <p:nvPr/>
        </p:nvSpPr>
        <p:spPr>
          <a:xfrm>
            <a:off x="5777825" y="3740101"/>
            <a:ext cx="2015852"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设置事务标志为成功，当事务结束时，提交事务</a:t>
            </a:r>
            <a:endParaRPr lang="en-US" altLang="zh-CN" b="1" dirty="0">
              <a:solidFill>
                <a:schemeClr val="bg1"/>
              </a:solidFill>
              <a:ea typeface="宋体" pitchFamily="2" charset="-122"/>
            </a:endParaRPr>
          </a:p>
        </p:txBody>
      </p:sp>
      <p:cxnSp>
        <p:nvCxnSpPr>
          <p:cNvPr id="14" name="直接箭头连接符 13">
            <a:extLst>
              <a:ext uri="{FF2B5EF4-FFF2-40B4-BE49-F238E27FC236}">
                <a16:creationId xmlns:a16="http://schemas.microsoft.com/office/drawing/2014/main" id="{A959CCD9-986E-5756-8555-0CA33F611512}"/>
              </a:ext>
            </a:extLst>
          </p:cNvPr>
          <p:cNvCxnSpPr/>
          <p:nvPr/>
        </p:nvCxnSpPr>
        <p:spPr bwMode="auto">
          <a:xfrm>
            <a:off x="5303913" y="4206890"/>
            <a:ext cx="467973"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506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par>
                                <p:cTn id="35" presetID="22" presetClass="entr" presetSubtype="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animBg="1"/>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B98CE0-4FD6-4D8D-8498-0F8864217FA9}"/>
              </a:ext>
            </a:extLst>
          </p:cNvPr>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marL="0" indent="0" algn="ctr" eaLnBrk="1" hangingPunct="1">
              <a:buFontTx/>
              <a:buNone/>
              <a:defRPr/>
            </a:pPr>
            <a:endParaRPr lang="zh-CN" altLang="en-US" sz="4000" noProof="1">
              <a:solidFill>
                <a:schemeClr val="accent4"/>
              </a:solidFill>
            </a:endParaRPr>
          </a:p>
          <a:p>
            <a:pPr marL="0" indent="0" algn="ctr" eaLnBrk="1" hangingPunct="1">
              <a:buFontTx/>
              <a:buNone/>
              <a:defRPr/>
            </a:pPr>
            <a:endParaRPr lang="zh-CN" altLang="en-US" sz="4000" noProof="1">
              <a:solidFill>
                <a:schemeClr val="accent4"/>
              </a:solidFill>
            </a:endParaRPr>
          </a:p>
          <a:p>
            <a:pPr marL="0" indent="0" algn="ctr" eaLnBrk="1" hangingPunct="1">
              <a:buFontTx/>
              <a:buNone/>
              <a:defRPr/>
            </a:pPr>
            <a:r>
              <a:rPr lang="zh-CN" altLang="en-US" sz="4000" noProof="1">
                <a:solidFill>
                  <a:srgbClr val="0070C0"/>
                </a:solidFill>
                <a:latin typeface="楷体" panose="02010609060101010101" charset="-122"/>
                <a:ea typeface="楷体" panose="02010609060101010101" charset="-122"/>
              </a:rPr>
              <a:t>感谢观看！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66583-282D-4117-81E0-3B892B86FC72}"/>
              </a:ext>
            </a:extLst>
          </p:cNvPr>
          <p:cNvSpPr>
            <a:spLocks noGrp="1"/>
          </p:cNvSpPr>
          <p:nvPr>
            <p:ph type="title"/>
          </p:nvPr>
        </p:nvSpPr>
        <p:spPr/>
        <p:txBody>
          <a:bodyPr/>
          <a:lstStyle/>
          <a:p>
            <a:r>
              <a:rPr lang="zh-CN" altLang="en-US" dirty="0"/>
              <a:t>获取或者打开目录</a:t>
            </a:r>
          </a:p>
        </p:txBody>
      </p:sp>
      <p:sp>
        <p:nvSpPr>
          <p:cNvPr id="3" name="内容占位符 2">
            <a:extLst>
              <a:ext uri="{FF2B5EF4-FFF2-40B4-BE49-F238E27FC236}">
                <a16:creationId xmlns:a16="http://schemas.microsoft.com/office/drawing/2014/main" id="{50A75368-298C-4AB5-9B62-915FF0974797}"/>
              </a:ext>
            </a:extLst>
          </p:cNvPr>
          <p:cNvSpPr>
            <a:spLocks noGrp="1"/>
          </p:cNvSpPr>
          <p:nvPr>
            <p:ph idx="1"/>
          </p:nvPr>
        </p:nvSpPr>
        <p:spPr/>
        <p:txBody>
          <a:bodyPr/>
          <a:lstStyle/>
          <a:p>
            <a:r>
              <a:rPr lang="en-US" altLang="zh-CN" dirty="0" err="1"/>
              <a:t>getFilesDir</a:t>
            </a:r>
            <a:r>
              <a:rPr lang="en-US" altLang="zh-CN" dirty="0"/>
              <a:t>() </a:t>
            </a:r>
            <a:r>
              <a:rPr lang="zh-CN" altLang="en-US" dirty="0"/>
              <a:t>返回一个代表</a:t>
            </a:r>
            <a:r>
              <a:rPr lang="en-US" altLang="zh-CN" dirty="0"/>
              <a:t>internal</a:t>
            </a:r>
            <a:r>
              <a:rPr lang="zh-CN" altLang="en-US" dirty="0"/>
              <a:t>目录的</a:t>
            </a:r>
            <a:r>
              <a:rPr lang="en-US" altLang="zh-CN" dirty="0"/>
              <a:t>File</a:t>
            </a:r>
            <a:r>
              <a:rPr lang="zh-CN" altLang="en-US" dirty="0"/>
              <a:t>对象</a:t>
            </a:r>
          </a:p>
          <a:p>
            <a:r>
              <a:rPr lang="en-US" altLang="zh-CN" dirty="0" err="1"/>
              <a:t>getCacheDir</a:t>
            </a:r>
            <a:r>
              <a:rPr lang="en-US" altLang="zh-CN" dirty="0"/>
              <a:t>() </a:t>
            </a:r>
            <a:r>
              <a:rPr lang="zh-CN" altLang="en-US" dirty="0"/>
              <a:t>返回一个用于存放临时缓存文件的</a:t>
            </a:r>
            <a:r>
              <a:rPr lang="en-US" altLang="zh-CN" dirty="0"/>
              <a:t>internal</a:t>
            </a:r>
            <a:r>
              <a:rPr lang="zh-CN" altLang="en-US" dirty="0"/>
              <a:t>目录。确保这些文件一旦不再需要就马上删除掉，并给出一个合理大小的使用限制，比如</a:t>
            </a:r>
            <a:r>
              <a:rPr lang="en-US" altLang="zh-CN" dirty="0"/>
              <a:t>1MB</a:t>
            </a:r>
            <a:r>
              <a:rPr lang="zh-CN" altLang="en-US" dirty="0"/>
              <a:t>。如果系统的运行存储低了，</a:t>
            </a:r>
            <a:r>
              <a:rPr lang="en-US" altLang="zh-CN" dirty="0"/>
              <a:t>cache</a:t>
            </a:r>
            <a:r>
              <a:rPr lang="zh-CN" altLang="en-US" dirty="0"/>
              <a:t>文件会被自行删除。</a:t>
            </a:r>
          </a:p>
          <a:p>
            <a:r>
              <a:rPr lang="en-US" altLang="zh-CN" dirty="0" err="1"/>
              <a:t>fileList</a:t>
            </a:r>
            <a:r>
              <a:rPr lang="en-US" altLang="zh-CN" dirty="0"/>
              <a:t>() </a:t>
            </a:r>
            <a:r>
              <a:rPr lang="zh-CN" altLang="en-US" dirty="0"/>
              <a:t>获取私有目录中所有文件或文件夹列表，返回一个字符串数组。</a:t>
            </a:r>
          </a:p>
        </p:txBody>
      </p:sp>
    </p:spTree>
    <p:extLst>
      <p:ext uri="{BB962C8B-B14F-4D97-AF65-F5344CB8AC3E}">
        <p14:creationId xmlns:p14="http://schemas.microsoft.com/office/powerpoint/2010/main" val="224005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D677D-E028-C306-90FF-CCD1EE1DDC73}"/>
              </a:ext>
            </a:extLst>
          </p:cNvPr>
          <p:cNvSpPr>
            <a:spLocks noGrp="1"/>
          </p:cNvSpPr>
          <p:nvPr>
            <p:ph type="title"/>
          </p:nvPr>
        </p:nvSpPr>
        <p:spPr/>
        <p:txBody>
          <a:bodyPr/>
          <a:lstStyle/>
          <a:p>
            <a:r>
              <a:rPr lang="zh-CN" altLang="en-US" dirty="0"/>
              <a:t>操作文件</a:t>
            </a:r>
            <a:r>
              <a:rPr lang="en-US" altLang="zh-CN" dirty="0"/>
              <a:t>-</a:t>
            </a:r>
            <a:r>
              <a:rPr lang="zh-CN" altLang="en-US" dirty="0"/>
              <a:t>获取文件对象</a:t>
            </a:r>
          </a:p>
        </p:txBody>
      </p:sp>
      <p:sp>
        <p:nvSpPr>
          <p:cNvPr id="3" name="内容占位符 2">
            <a:extLst>
              <a:ext uri="{FF2B5EF4-FFF2-40B4-BE49-F238E27FC236}">
                <a16:creationId xmlns:a16="http://schemas.microsoft.com/office/drawing/2014/main" id="{BCC7E9EC-DFB8-5A46-6987-5F02C745B6A7}"/>
              </a:ext>
            </a:extLst>
          </p:cNvPr>
          <p:cNvSpPr>
            <a:spLocks noGrp="1"/>
          </p:cNvSpPr>
          <p:nvPr>
            <p:ph idx="1"/>
          </p:nvPr>
        </p:nvSpPr>
        <p:spPr/>
        <p:txBody>
          <a:bodyPr/>
          <a:lstStyle/>
          <a:p>
            <a:r>
              <a:rPr lang="zh-CN" altLang="en-US" dirty="0"/>
              <a:t>为了在这种目录中使用或者创建一个文件，你可以使用</a:t>
            </a:r>
            <a:r>
              <a:rPr lang="en-US" altLang="zh-CN" dirty="0"/>
              <a:t>File()</a:t>
            </a:r>
            <a:r>
              <a:rPr lang="zh-CN" altLang="en-US" dirty="0"/>
              <a:t>构造方法，将上述方法作为参数传递过去。如：</a:t>
            </a:r>
          </a:p>
          <a:p>
            <a:pPr lvl="1"/>
            <a:r>
              <a:rPr lang="en-US" altLang="zh-CN" dirty="0"/>
              <a:t>File </a:t>
            </a:r>
            <a:r>
              <a:rPr lang="en-US" altLang="zh-CN" dirty="0" err="1"/>
              <a:t>file</a:t>
            </a:r>
            <a:r>
              <a:rPr lang="en-US" altLang="zh-CN" dirty="0"/>
              <a:t> = new File(</a:t>
            </a:r>
            <a:r>
              <a:rPr lang="en-US" altLang="zh-CN" dirty="0" err="1"/>
              <a:t>context.getFilesDir</a:t>
            </a:r>
            <a:r>
              <a:rPr lang="en-US" altLang="zh-CN" dirty="0"/>
              <a:t>(), filename);</a:t>
            </a:r>
          </a:p>
          <a:p>
            <a:r>
              <a:rPr lang="zh-CN" altLang="en-US" dirty="0"/>
              <a:t>有了</a:t>
            </a:r>
            <a:r>
              <a:rPr lang="en-US" altLang="zh-CN" dirty="0"/>
              <a:t>File</a:t>
            </a:r>
            <a:r>
              <a:rPr lang="zh-CN" altLang="en-US" dirty="0"/>
              <a:t>对象，可以对文件本身进行操作。</a:t>
            </a:r>
          </a:p>
        </p:txBody>
      </p:sp>
    </p:spTree>
    <p:extLst>
      <p:ext uri="{BB962C8B-B14F-4D97-AF65-F5344CB8AC3E}">
        <p14:creationId xmlns:p14="http://schemas.microsoft.com/office/powerpoint/2010/main" val="226021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66BDE-C23C-661B-335B-C90DD26BEDF2}"/>
              </a:ext>
            </a:extLst>
          </p:cNvPr>
          <p:cNvSpPr>
            <a:spLocks noGrp="1"/>
          </p:cNvSpPr>
          <p:nvPr>
            <p:ph type="title"/>
          </p:nvPr>
        </p:nvSpPr>
        <p:spPr/>
        <p:txBody>
          <a:bodyPr/>
          <a:lstStyle/>
          <a:p>
            <a:r>
              <a:rPr lang="zh-CN" altLang="en-US" dirty="0"/>
              <a:t>操作文件</a:t>
            </a:r>
            <a:r>
              <a:rPr lang="en-US" altLang="zh-CN" dirty="0"/>
              <a:t>-</a:t>
            </a:r>
            <a:r>
              <a:rPr lang="zh-CN" altLang="en-US" b="0" i="0" dirty="0">
                <a:solidFill>
                  <a:srgbClr val="333333"/>
                </a:solidFill>
                <a:effectLst/>
                <a:latin typeface="Helvetica Neue"/>
              </a:rPr>
              <a:t>获取文件输出流</a:t>
            </a:r>
            <a:endParaRPr lang="zh-CN" altLang="en-US" dirty="0"/>
          </a:p>
        </p:txBody>
      </p:sp>
      <p:sp>
        <p:nvSpPr>
          <p:cNvPr id="3" name="内容占位符 2">
            <a:extLst>
              <a:ext uri="{FF2B5EF4-FFF2-40B4-BE49-F238E27FC236}">
                <a16:creationId xmlns:a16="http://schemas.microsoft.com/office/drawing/2014/main" id="{240B98C6-DCC9-11DA-DBDE-D79914315DCB}"/>
              </a:ext>
            </a:extLst>
          </p:cNvPr>
          <p:cNvSpPr>
            <a:spLocks noGrp="1"/>
          </p:cNvSpPr>
          <p:nvPr>
            <p:ph idx="1"/>
          </p:nvPr>
        </p:nvSpPr>
        <p:spPr/>
        <p:txBody>
          <a:bodyPr/>
          <a:lstStyle/>
          <a:p>
            <a:r>
              <a:rPr lang="zh-CN" altLang="en-US" dirty="0"/>
              <a:t>调用</a:t>
            </a:r>
            <a:r>
              <a:rPr lang="en-US" altLang="zh-CN" dirty="0" err="1"/>
              <a:t>openFileOutput</a:t>
            </a:r>
            <a:r>
              <a:rPr lang="en-US" altLang="zh-CN" dirty="0"/>
              <a:t>()</a:t>
            </a:r>
            <a:r>
              <a:rPr lang="zh-CN" altLang="en-US" dirty="0"/>
              <a:t>方法来获取</a:t>
            </a:r>
            <a:r>
              <a:rPr lang="en-US" altLang="zh-CN" dirty="0" err="1"/>
              <a:t>FileOutputStream</a:t>
            </a:r>
            <a:r>
              <a:rPr lang="zh-CN" altLang="en-US" dirty="0"/>
              <a:t>，使用</a:t>
            </a:r>
            <a:r>
              <a:rPr lang="en-US" altLang="zh-CN" dirty="0" err="1"/>
              <a:t>FileOutputStream</a:t>
            </a:r>
            <a:r>
              <a:rPr lang="zh-CN" altLang="en-US" dirty="0"/>
              <a:t>对象的</a:t>
            </a:r>
            <a:r>
              <a:rPr lang="en-US" altLang="zh-CN" dirty="0"/>
              <a:t>write()</a:t>
            </a:r>
            <a:r>
              <a:rPr lang="zh-CN" altLang="en-US" dirty="0"/>
              <a:t>方法写入文件，使用</a:t>
            </a:r>
            <a:r>
              <a:rPr lang="en-US" altLang="zh-CN" dirty="0"/>
              <a:t>close()</a:t>
            </a:r>
            <a:r>
              <a:rPr lang="zh-CN" altLang="en-US" dirty="0"/>
              <a:t>方法关闭流。如：</a:t>
            </a:r>
          </a:p>
        </p:txBody>
      </p:sp>
      <p:pic>
        <p:nvPicPr>
          <p:cNvPr id="5" name="图片 4">
            <a:extLst>
              <a:ext uri="{FF2B5EF4-FFF2-40B4-BE49-F238E27FC236}">
                <a16:creationId xmlns:a16="http://schemas.microsoft.com/office/drawing/2014/main" id="{CD978332-1A27-C4D0-9F79-F90EE0D8A071}"/>
              </a:ext>
            </a:extLst>
          </p:cNvPr>
          <p:cNvPicPr>
            <a:picLocks noChangeAspect="1"/>
          </p:cNvPicPr>
          <p:nvPr/>
        </p:nvPicPr>
        <p:blipFill>
          <a:blip r:embed="rId2"/>
          <a:stretch>
            <a:fillRect/>
          </a:stretch>
        </p:blipFill>
        <p:spPr>
          <a:xfrm>
            <a:off x="1020726" y="3331968"/>
            <a:ext cx="10412584" cy="1810187"/>
          </a:xfrm>
          <a:prstGeom prst="rect">
            <a:avLst/>
          </a:prstGeom>
        </p:spPr>
      </p:pic>
    </p:spTree>
    <p:extLst>
      <p:ext uri="{BB962C8B-B14F-4D97-AF65-F5344CB8AC3E}">
        <p14:creationId xmlns:p14="http://schemas.microsoft.com/office/powerpoint/2010/main" val="194834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4">
            <a:extLst>
              <a:ext uri="{FF2B5EF4-FFF2-40B4-BE49-F238E27FC236}">
                <a16:creationId xmlns:a16="http://schemas.microsoft.com/office/drawing/2014/main" id="{498F1193-CD29-AD56-4992-C5AADDCCA6B9}"/>
              </a:ext>
            </a:extLst>
          </p:cNvPr>
          <p:cNvSpPr>
            <a:spLocks noChangeArrowheads="1"/>
          </p:cNvSpPr>
          <p:nvPr/>
        </p:nvSpPr>
        <p:spPr bwMode="auto">
          <a:xfrm>
            <a:off x="2082974" y="1484784"/>
            <a:ext cx="8102600" cy="3099661"/>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5" name="任意多边形 2">
            <a:extLst>
              <a:ext uri="{FF2B5EF4-FFF2-40B4-BE49-F238E27FC236}">
                <a16:creationId xmlns:a16="http://schemas.microsoft.com/office/drawing/2014/main" id="{4C534AFF-9826-6F6C-3F72-B1753130598E}"/>
              </a:ext>
            </a:extLst>
          </p:cNvPr>
          <p:cNvSpPr/>
          <p:nvPr/>
        </p:nvSpPr>
        <p:spPr bwMode="auto">
          <a:xfrm>
            <a:off x="7198280" y="1324051"/>
            <a:ext cx="2198688" cy="321469"/>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内部存储</a:t>
            </a:r>
          </a:p>
        </p:txBody>
      </p:sp>
      <p:sp>
        <p:nvSpPr>
          <p:cNvPr id="6" name="内容占位符 2">
            <a:extLst>
              <a:ext uri="{FF2B5EF4-FFF2-40B4-BE49-F238E27FC236}">
                <a16:creationId xmlns:a16="http://schemas.microsoft.com/office/drawing/2014/main" id="{47F533C5-E1AB-F96C-41D1-A4CA0350C351}"/>
              </a:ext>
            </a:extLst>
          </p:cNvPr>
          <p:cNvSpPr txBox="1">
            <a:spLocks/>
          </p:cNvSpPr>
          <p:nvPr/>
        </p:nvSpPr>
        <p:spPr bwMode="auto">
          <a:xfrm>
            <a:off x="2056731" y="1668775"/>
            <a:ext cx="8051428" cy="810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buNone/>
              <a:defRPr/>
            </a:pPr>
            <a:endParaRPr lang="en-US" altLang="zh-CN" sz="2000" dirty="0"/>
          </a:p>
        </p:txBody>
      </p:sp>
      <p:sp>
        <p:nvSpPr>
          <p:cNvPr id="8" name="矩形 17">
            <a:extLst>
              <a:ext uri="{FF2B5EF4-FFF2-40B4-BE49-F238E27FC236}">
                <a16:creationId xmlns:a16="http://schemas.microsoft.com/office/drawing/2014/main" id="{C93649F0-9234-0C26-0CC6-CCDDBA5C09CE}"/>
              </a:ext>
            </a:extLst>
          </p:cNvPr>
          <p:cNvSpPr>
            <a:spLocks noChangeArrowheads="1"/>
          </p:cNvSpPr>
          <p:nvPr/>
        </p:nvSpPr>
        <p:spPr bwMode="auto">
          <a:xfrm>
            <a:off x="2498290" y="1805904"/>
            <a:ext cx="6766063" cy="1152127"/>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dirty="0">
                <a:latin typeface="Times New Roman" pitchFamily="18" charset="0"/>
                <a:ea typeface="宋体" pitchFamily="2" charset="-122"/>
                <a:cs typeface="Times New Roman" pitchFamily="18" charset="0"/>
              </a:rPr>
              <a:t>FileOutputStream fos = openFileOutput(String name, int mode);</a:t>
            </a:r>
          </a:p>
          <a:p>
            <a:pPr>
              <a:lnSpc>
                <a:spcPct val="150000"/>
              </a:lnSpc>
            </a:pPr>
            <a:r>
              <a:rPr lang="en-US" altLang="zh-CN" dirty="0">
                <a:latin typeface="Times New Roman" pitchFamily="18" charset="0"/>
                <a:ea typeface="宋体" pitchFamily="2" charset="-122"/>
                <a:cs typeface="Times New Roman" pitchFamily="18" charset="0"/>
              </a:rPr>
              <a:t>FileInputStream fis = openFileInput(String name);</a:t>
            </a:r>
          </a:p>
          <a:p>
            <a:pPr>
              <a:lnSpc>
                <a:spcPct val="150000"/>
              </a:lnSpc>
            </a:pPr>
            <a:endParaRPr lang="zh-CN" altLang="zh-CN" dirty="0">
              <a:latin typeface="Times New Roman" pitchFamily="18" charset="0"/>
              <a:ea typeface="宋体" pitchFamily="2" charset="-122"/>
              <a:cs typeface="Times New Roman" pitchFamily="18" charset="0"/>
            </a:endParaRPr>
          </a:p>
        </p:txBody>
      </p:sp>
      <p:cxnSp>
        <p:nvCxnSpPr>
          <p:cNvPr id="9" name="直接箭头连接符 8">
            <a:extLst>
              <a:ext uri="{FF2B5EF4-FFF2-40B4-BE49-F238E27FC236}">
                <a16:creationId xmlns:a16="http://schemas.microsoft.com/office/drawing/2014/main" id="{FBEDBEB4-890D-35AA-CF1F-CD6824AC387F}"/>
              </a:ext>
            </a:extLst>
          </p:cNvPr>
          <p:cNvCxnSpPr/>
          <p:nvPr/>
        </p:nvCxnSpPr>
        <p:spPr bwMode="auto">
          <a:xfrm>
            <a:off x="7562482" y="2237950"/>
            <a:ext cx="0" cy="305046"/>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圆角矩形 7">
            <a:extLst>
              <a:ext uri="{FF2B5EF4-FFF2-40B4-BE49-F238E27FC236}">
                <a16:creationId xmlns:a16="http://schemas.microsoft.com/office/drawing/2014/main" id="{17DB4AB4-7D8D-E1E8-C7EE-8914BC3B89FF}"/>
              </a:ext>
            </a:extLst>
          </p:cNvPr>
          <p:cNvSpPr/>
          <p:nvPr/>
        </p:nvSpPr>
        <p:spPr>
          <a:xfrm>
            <a:off x="4746176" y="1949918"/>
            <a:ext cx="3726088" cy="288032"/>
          </a:xfrm>
          <a:prstGeom prst="roundRect">
            <a:avLst>
              <a:gd name="adj" fmla="val 4457"/>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2">
            <a:extLst>
              <a:ext uri="{FF2B5EF4-FFF2-40B4-BE49-F238E27FC236}">
                <a16:creationId xmlns:a16="http://schemas.microsoft.com/office/drawing/2014/main" id="{524F5765-C588-3F5A-A879-1559AAAB614B}"/>
              </a:ext>
            </a:extLst>
          </p:cNvPr>
          <p:cNvSpPr/>
          <p:nvPr/>
        </p:nvSpPr>
        <p:spPr>
          <a:xfrm>
            <a:off x="6481817" y="2545300"/>
            <a:ext cx="3100967" cy="1021556"/>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打开应用程序中对应的输出流，将数据存储到指定的文件中</a:t>
            </a:r>
            <a:endParaRPr lang="en-US" altLang="zh-CN" b="1" dirty="0">
              <a:solidFill>
                <a:schemeClr val="bg1"/>
              </a:solidFill>
              <a:ea typeface="宋体" pitchFamily="2" charset="-122"/>
            </a:endParaRPr>
          </a:p>
        </p:txBody>
      </p:sp>
      <p:sp>
        <p:nvSpPr>
          <p:cNvPr id="12" name="圆角矩形 23">
            <a:extLst>
              <a:ext uri="{FF2B5EF4-FFF2-40B4-BE49-F238E27FC236}">
                <a16:creationId xmlns:a16="http://schemas.microsoft.com/office/drawing/2014/main" id="{9A0CD02D-5C20-AA2F-8B8E-596C3B2E1842}"/>
              </a:ext>
            </a:extLst>
          </p:cNvPr>
          <p:cNvSpPr/>
          <p:nvPr/>
        </p:nvSpPr>
        <p:spPr>
          <a:xfrm>
            <a:off x="4585291" y="2390473"/>
            <a:ext cx="2772276" cy="288032"/>
          </a:xfrm>
          <a:prstGeom prst="roundRect">
            <a:avLst>
              <a:gd name="adj" fmla="val 1404"/>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26366B8C-9D40-DF4D-98A9-B836FA09D3FB}"/>
              </a:ext>
            </a:extLst>
          </p:cNvPr>
          <p:cNvCxnSpPr>
            <a:endCxn id="14" idx="0"/>
          </p:cNvCxnSpPr>
          <p:nvPr/>
        </p:nvCxnSpPr>
        <p:spPr bwMode="auto">
          <a:xfrm>
            <a:off x="5631462" y="2669998"/>
            <a:ext cx="0" cy="291276"/>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25">
            <a:extLst>
              <a:ext uri="{FF2B5EF4-FFF2-40B4-BE49-F238E27FC236}">
                <a16:creationId xmlns:a16="http://schemas.microsoft.com/office/drawing/2014/main" id="{0E2EE83D-187D-9F30-7B6F-AF6AB4072A1D}"/>
              </a:ext>
            </a:extLst>
          </p:cNvPr>
          <p:cNvSpPr/>
          <p:nvPr/>
        </p:nvSpPr>
        <p:spPr>
          <a:xfrm>
            <a:off x="4101097" y="2961275"/>
            <a:ext cx="3100967" cy="715089"/>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打开应用程序对应的输入流，读取指定文件中的数据</a:t>
            </a:r>
            <a:endParaRPr lang="en-US" altLang="zh-CN" b="1" dirty="0">
              <a:solidFill>
                <a:schemeClr val="bg1"/>
              </a:solidFill>
              <a:ea typeface="宋体" pitchFamily="2" charset="-122"/>
            </a:endParaRPr>
          </a:p>
        </p:txBody>
      </p:sp>
      <p:sp>
        <p:nvSpPr>
          <p:cNvPr id="15" name="内容占位符 2">
            <a:extLst>
              <a:ext uri="{FF2B5EF4-FFF2-40B4-BE49-F238E27FC236}">
                <a16:creationId xmlns:a16="http://schemas.microsoft.com/office/drawing/2014/main" id="{FEBA58F0-67E2-359E-F619-98462DE46EEB}"/>
              </a:ext>
            </a:extLst>
          </p:cNvPr>
          <p:cNvSpPr txBox="1">
            <a:spLocks/>
          </p:cNvSpPr>
          <p:nvPr/>
        </p:nvSpPr>
        <p:spPr bwMode="auto">
          <a:xfrm>
            <a:off x="1625865" y="2968517"/>
            <a:ext cx="8051428" cy="161592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r>
              <a:rPr lang="en-US" altLang="zh-CN" sz="2000" dirty="0"/>
              <a:t>mode</a:t>
            </a:r>
            <a:r>
              <a:rPr lang="zh-CN" altLang="en-US" sz="2000" dirty="0"/>
              <a:t>取值：</a:t>
            </a:r>
            <a:endParaRPr lang="en-US" altLang="zh-CN" sz="2000" dirty="0"/>
          </a:p>
          <a:p>
            <a:pPr lvl="2">
              <a:lnSpc>
                <a:spcPct val="150000"/>
              </a:lnSpc>
              <a:defRPr/>
            </a:pPr>
            <a:r>
              <a:rPr lang="en-US" altLang="zh-CN" sz="1600" dirty="0"/>
              <a:t>MODE_PRIVATE</a:t>
            </a:r>
            <a:r>
              <a:rPr lang="zh-CN" altLang="en-US" sz="1600" dirty="0"/>
              <a:t>：该文件只能被当前程序读写</a:t>
            </a:r>
            <a:endParaRPr lang="en-US" altLang="zh-CN" sz="1600" dirty="0"/>
          </a:p>
          <a:p>
            <a:pPr lvl="2">
              <a:lnSpc>
                <a:spcPct val="150000"/>
              </a:lnSpc>
              <a:defRPr/>
            </a:pPr>
            <a:r>
              <a:rPr lang="en-US" altLang="zh-CN" sz="1600" dirty="0"/>
              <a:t>MODE_APPEND</a:t>
            </a:r>
            <a:r>
              <a:rPr lang="zh-CN" altLang="en-US" sz="1600" dirty="0"/>
              <a:t>：该文件的内容可以追加； </a:t>
            </a:r>
            <a:endParaRPr lang="en-US" altLang="zh-CN" sz="2000" dirty="0"/>
          </a:p>
          <a:p>
            <a:pPr lvl="1">
              <a:lnSpc>
                <a:spcPct val="150000"/>
              </a:lnSpc>
              <a:defRPr/>
            </a:pPr>
            <a:endParaRPr lang="en-US" altLang="zh-CN" sz="2000" dirty="0"/>
          </a:p>
        </p:txBody>
      </p:sp>
      <p:sp>
        <p:nvSpPr>
          <p:cNvPr id="16" name="圆角矩形 32">
            <a:extLst>
              <a:ext uri="{FF2B5EF4-FFF2-40B4-BE49-F238E27FC236}">
                <a16:creationId xmlns:a16="http://schemas.microsoft.com/office/drawing/2014/main" id="{AB91B03C-A371-98AE-A3EA-0CD8619481AD}"/>
              </a:ext>
            </a:extLst>
          </p:cNvPr>
          <p:cNvSpPr/>
          <p:nvPr/>
        </p:nvSpPr>
        <p:spPr>
          <a:xfrm>
            <a:off x="6842792" y="1966261"/>
            <a:ext cx="603674" cy="288032"/>
          </a:xfrm>
          <a:prstGeom prst="roundRect">
            <a:avLst>
              <a:gd name="adj" fmla="val 0"/>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073CEE09-9A9C-3181-161D-428893CC26BA}"/>
              </a:ext>
            </a:extLst>
          </p:cNvPr>
          <p:cNvCxnSpPr/>
          <p:nvPr/>
        </p:nvCxnSpPr>
        <p:spPr bwMode="auto">
          <a:xfrm>
            <a:off x="7144629" y="2245260"/>
            <a:ext cx="0" cy="322314"/>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圆角矩形 34">
            <a:extLst>
              <a:ext uri="{FF2B5EF4-FFF2-40B4-BE49-F238E27FC236}">
                <a16:creationId xmlns:a16="http://schemas.microsoft.com/office/drawing/2014/main" id="{8FA03B89-F039-6115-6F49-24F12E867CEE}"/>
              </a:ext>
            </a:extLst>
          </p:cNvPr>
          <p:cNvSpPr/>
          <p:nvPr/>
        </p:nvSpPr>
        <p:spPr>
          <a:xfrm>
            <a:off x="6481816" y="2537841"/>
            <a:ext cx="1051730"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文件名</a:t>
            </a:r>
            <a:endParaRPr lang="en-US" altLang="zh-CN" b="1" dirty="0">
              <a:solidFill>
                <a:schemeClr val="bg1"/>
              </a:solidFill>
              <a:ea typeface="宋体" pitchFamily="2" charset="-122"/>
            </a:endParaRPr>
          </a:p>
        </p:txBody>
      </p:sp>
      <p:sp>
        <p:nvSpPr>
          <p:cNvPr id="19" name="圆角矩形 35">
            <a:extLst>
              <a:ext uri="{FF2B5EF4-FFF2-40B4-BE49-F238E27FC236}">
                <a16:creationId xmlns:a16="http://schemas.microsoft.com/office/drawing/2014/main" id="{86C90F9E-5781-F008-052E-B2C9D8631038}"/>
              </a:ext>
            </a:extLst>
          </p:cNvPr>
          <p:cNvSpPr/>
          <p:nvPr/>
        </p:nvSpPr>
        <p:spPr>
          <a:xfrm>
            <a:off x="7823539" y="1974645"/>
            <a:ext cx="603674" cy="288032"/>
          </a:xfrm>
          <a:prstGeom prst="roundRect">
            <a:avLst>
              <a:gd name="adj" fmla="val 0"/>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F211F710-88DD-7A8C-62C0-C1A461CEDAED}"/>
              </a:ext>
            </a:extLst>
          </p:cNvPr>
          <p:cNvCxnSpPr/>
          <p:nvPr/>
        </p:nvCxnSpPr>
        <p:spPr bwMode="auto">
          <a:xfrm>
            <a:off x="8189847" y="2233098"/>
            <a:ext cx="0" cy="297736"/>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圆角矩形 37">
            <a:extLst>
              <a:ext uri="{FF2B5EF4-FFF2-40B4-BE49-F238E27FC236}">
                <a16:creationId xmlns:a16="http://schemas.microsoft.com/office/drawing/2014/main" id="{26DCE2FF-9D0D-E061-8F74-FBAA1CCFCB31}"/>
              </a:ext>
            </a:extLst>
          </p:cNvPr>
          <p:cNvSpPr/>
          <p:nvPr/>
        </p:nvSpPr>
        <p:spPr>
          <a:xfrm>
            <a:off x="7490182" y="2537247"/>
            <a:ext cx="1906786"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文件的操作模式</a:t>
            </a:r>
            <a:endParaRPr lang="en-US" altLang="zh-CN" b="1" dirty="0">
              <a:solidFill>
                <a:schemeClr val="bg1"/>
              </a:solidFill>
              <a:ea typeface="宋体" pitchFamily="2" charset="-122"/>
            </a:endParaRPr>
          </a:p>
        </p:txBody>
      </p:sp>
      <p:sp>
        <p:nvSpPr>
          <p:cNvPr id="23" name="矩形 24">
            <a:extLst>
              <a:ext uri="{FF2B5EF4-FFF2-40B4-BE49-F238E27FC236}">
                <a16:creationId xmlns:a16="http://schemas.microsoft.com/office/drawing/2014/main" id="{8BBE23F9-8A93-1B5D-8CE2-240030D6F6FA}"/>
              </a:ext>
            </a:extLst>
          </p:cNvPr>
          <p:cNvSpPr>
            <a:spLocks noChangeArrowheads="1"/>
          </p:cNvSpPr>
          <p:nvPr/>
        </p:nvSpPr>
        <p:spPr bwMode="auto">
          <a:xfrm>
            <a:off x="2070509" y="4929171"/>
            <a:ext cx="8102600" cy="1407081"/>
          </a:xfrm>
          <a:prstGeom prst="rect">
            <a:avLst/>
          </a:prstGeom>
          <a:noFill/>
          <a:ln w="19050" algn="ctr">
            <a:solidFill>
              <a:srgbClr val="006BA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charset="0"/>
              <a:buNone/>
            </a:pPr>
            <a:endParaRPr lang="zh-CN" altLang="en-US"/>
          </a:p>
        </p:txBody>
      </p:sp>
      <p:sp>
        <p:nvSpPr>
          <p:cNvPr id="24" name="任意多边形 2">
            <a:extLst>
              <a:ext uri="{FF2B5EF4-FFF2-40B4-BE49-F238E27FC236}">
                <a16:creationId xmlns:a16="http://schemas.microsoft.com/office/drawing/2014/main" id="{B06E2534-4772-A16B-D80D-33A2737BC6A4}"/>
              </a:ext>
            </a:extLst>
          </p:cNvPr>
          <p:cNvSpPr/>
          <p:nvPr/>
        </p:nvSpPr>
        <p:spPr bwMode="auto">
          <a:xfrm>
            <a:off x="7229213" y="4768436"/>
            <a:ext cx="2198688" cy="321469"/>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algn="ctr"/>
            <a:r>
              <a:rPr lang="zh-CN" altLang="en-US" dirty="0">
                <a:solidFill>
                  <a:schemeClr val="bg1"/>
                </a:solidFill>
                <a:latin typeface="微软雅黑" pitchFamily="34" charset="-122"/>
                <a:ea typeface="微软雅黑" pitchFamily="34" charset="-122"/>
              </a:rPr>
              <a:t>内部存储</a:t>
            </a:r>
          </a:p>
        </p:txBody>
      </p:sp>
      <p:sp>
        <p:nvSpPr>
          <p:cNvPr id="25" name="内容占位符 2">
            <a:extLst>
              <a:ext uri="{FF2B5EF4-FFF2-40B4-BE49-F238E27FC236}">
                <a16:creationId xmlns:a16="http://schemas.microsoft.com/office/drawing/2014/main" id="{CB81CAF0-5B8B-3094-FBE1-EF4FA8053B39}"/>
              </a:ext>
            </a:extLst>
          </p:cNvPr>
          <p:cNvSpPr txBox="1">
            <a:spLocks/>
          </p:cNvSpPr>
          <p:nvPr/>
        </p:nvSpPr>
        <p:spPr bwMode="auto">
          <a:xfrm>
            <a:off x="2044266" y="5319784"/>
            <a:ext cx="8051428" cy="81008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defRPr/>
            </a:pPr>
            <a:endParaRPr lang="en-US" altLang="zh-CN" sz="2000" dirty="0"/>
          </a:p>
        </p:txBody>
      </p:sp>
      <p:sp>
        <p:nvSpPr>
          <p:cNvPr id="26" name="矩形 17">
            <a:extLst>
              <a:ext uri="{FF2B5EF4-FFF2-40B4-BE49-F238E27FC236}">
                <a16:creationId xmlns:a16="http://schemas.microsoft.com/office/drawing/2014/main" id="{A0D96B37-0104-17DD-157D-B51CC2752442}"/>
              </a:ext>
            </a:extLst>
          </p:cNvPr>
          <p:cNvSpPr>
            <a:spLocks noChangeArrowheads="1"/>
          </p:cNvSpPr>
          <p:nvPr/>
        </p:nvSpPr>
        <p:spPr bwMode="auto">
          <a:xfrm>
            <a:off x="2275408" y="5480518"/>
            <a:ext cx="7493000" cy="649355"/>
          </a:xfrm>
          <a:prstGeom prst="rect">
            <a:avLst/>
          </a:prstGeom>
          <a:solidFill>
            <a:srgbClr val="E7F4FF"/>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a:lnSpc>
                <a:spcPct val="150000"/>
              </a:lnSpc>
            </a:pPr>
            <a:r>
              <a:rPr lang="en-US" altLang="zh-CN" sz="1600" dirty="0" err="1">
                <a:latin typeface="Times New Roman" pitchFamily="18" charset="0"/>
                <a:cs typeface="Times New Roman" pitchFamily="18" charset="0"/>
              </a:rPr>
              <a:t>fos.write</a:t>
            </a:r>
            <a:r>
              <a:rPr lang="en-US" altLang="zh-CN" sz="1600" dirty="0">
                <a:latin typeface="Times New Roman" pitchFamily="18" charset="0"/>
                <a:cs typeface="Times New Roman" pitchFamily="18" charset="0"/>
              </a:rPr>
              <a:t>(content.getBytes());	</a:t>
            </a:r>
            <a:endParaRPr lang="zh-CN" altLang="zh-CN" dirty="0">
              <a:latin typeface="Times New Roman" pitchFamily="18" charset="0"/>
              <a:ea typeface="宋体" pitchFamily="2" charset="-122"/>
              <a:cs typeface="Times New Roman" pitchFamily="18" charset="0"/>
            </a:endParaRPr>
          </a:p>
        </p:txBody>
      </p:sp>
      <p:sp>
        <p:nvSpPr>
          <p:cNvPr id="27" name="圆角矩形 24">
            <a:extLst>
              <a:ext uri="{FF2B5EF4-FFF2-40B4-BE49-F238E27FC236}">
                <a16:creationId xmlns:a16="http://schemas.microsoft.com/office/drawing/2014/main" id="{1C861827-B916-AE72-C8CF-DF4315A1C93F}"/>
              </a:ext>
            </a:extLst>
          </p:cNvPr>
          <p:cNvSpPr/>
          <p:nvPr/>
        </p:nvSpPr>
        <p:spPr>
          <a:xfrm>
            <a:off x="5216958" y="5531617"/>
            <a:ext cx="2327939" cy="408623"/>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lstStyle/>
          <a:p>
            <a:pPr>
              <a:defRPr/>
            </a:pPr>
            <a:r>
              <a:rPr lang="zh-CN" altLang="en-US" b="1" dirty="0">
                <a:solidFill>
                  <a:schemeClr val="bg1"/>
                </a:solidFill>
                <a:ea typeface="宋体" pitchFamily="2" charset="-122"/>
              </a:rPr>
              <a:t>将数据写入文件中</a:t>
            </a:r>
            <a:endParaRPr lang="en-US" altLang="zh-CN" b="1" dirty="0">
              <a:solidFill>
                <a:schemeClr val="bg1"/>
              </a:solidFill>
              <a:ea typeface="宋体" pitchFamily="2" charset="-122"/>
            </a:endParaRPr>
          </a:p>
        </p:txBody>
      </p:sp>
      <p:sp>
        <p:nvSpPr>
          <p:cNvPr id="28" name="圆角矩形 9">
            <a:extLst>
              <a:ext uri="{FF2B5EF4-FFF2-40B4-BE49-F238E27FC236}">
                <a16:creationId xmlns:a16="http://schemas.microsoft.com/office/drawing/2014/main" id="{2BF7C10D-48EC-1B2B-32AB-3D65B7419D19}"/>
              </a:ext>
            </a:extLst>
          </p:cNvPr>
          <p:cNvSpPr/>
          <p:nvPr/>
        </p:nvSpPr>
        <p:spPr>
          <a:xfrm>
            <a:off x="2365887" y="5591911"/>
            <a:ext cx="2376264" cy="288032"/>
          </a:xfrm>
          <a:prstGeom prst="roundRect">
            <a:avLst>
              <a:gd name="adj" fmla="val 0"/>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FA935E21-796F-FB68-37E6-B4B1DBF201AA}"/>
              </a:ext>
            </a:extLst>
          </p:cNvPr>
          <p:cNvCxnSpPr/>
          <p:nvPr/>
        </p:nvCxnSpPr>
        <p:spPr bwMode="auto">
          <a:xfrm>
            <a:off x="4742151" y="5716111"/>
            <a:ext cx="474806" cy="0"/>
          </a:xfrm>
          <a:prstGeom prst="straightConnector1">
            <a:avLst/>
          </a:prstGeom>
          <a:noFill/>
          <a:ln w="28575" cap="flat" cmpd="sng" algn="ctr">
            <a:solidFill>
              <a:srgbClr val="006BA9"/>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8438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0"/>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par>
                                <p:cTn id="28" presetID="2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22"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par>
                                <p:cTn id="48" presetID="22" presetClass="entr" presetSubtype="1"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6"/>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17"/>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8"/>
                                        </p:tgtEl>
                                        <p:attrNameLst>
                                          <p:attrName>style.visibility</p:attrName>
                                        </p:attrNameLst>
                                      </p:cBhvr>
                                      <p:to>
                                        <p:strVal val="hidden"/>
                                      </p:to>
                                    </p:set>
                                  </p:childTnLst>
                                </p:cTn>
                              </p:par>
                              <p:par>
                                <p:cTn id="62" presetID="22" presetClass="entr" presetSubtype="1"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up)">
                                      <p:cBhvr>
                                        <p:cTn id="64" dur="500"/>
                                        <p:tgtEl>
                                          <p:spTgt spid="19"/>
                                        </p:tgtEl>
                                      </p:cBhvr>
                                    </p:animEffect>
                                  </p:childTnLst>
                                </p:cTn>
                              </p:par>
                              <p:par>
                                <p:cTn id="65" presetID="22" presetClass="entr" presetSubtype="1"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up)">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22" presetClass="entr" presetSubtype="8"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par>
                                <p:cTn id="82" presetID="2" presetClass="entr" presetSubtype="8"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additive="base">
                                        <p:cTn id="84" dur="500" fill="hold"/>
                                        <p:tgtEl>
                                          <p:spTgt spid="26"/>
                                        </p:tgtEl>
                                        <p:attrNameLst>
                                          <p:attrName>ppt_x</p:attrName>
                                        </p:attrNameLst>
                                      </p:cBhvr>
                                      <p:tavLst>
                                        <p:tav tm="0">
                                          <p:val>
                                            <p:strVal val="0-#ppt_w/2"/>
                                          </p:val>
                                        </p:tav>
                                        <p:tav tm="100000">
                                          <p:val>
                                            <p:strVal val="#ppt_x"/>
                                          </p:val>
                                        </p:tav>
                                      </p:tavLst>
                                    </p:anim>
                                    <p:anim calcmode="lin" valueType="num">
                                      <p:cBhvr additive="base">
                                        <p:cTn id="8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wipe(left)">
                                      <p:cBhvr>
                                        <p:cTn id="90" dur="500"/>
                                        <p:tgtEl>
                                          <p:spTgt spid="27"/>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left)">
                                      <p:cBhvr>
                                        <p:cTn id="93" dur="500"/>
                                        <p:tgtEl>
                                          <p:spTgt spid="28"/>
                                        </p:tgtEl>
                                      </p:cBhvr>
                                    </p:animEffect>
                                  </p:childTnLst>
                                </p:cTn>
                              </p:par>
                              <p:par>
                                <p:cTn id="94" presetID="22" presetClass="entr" presetSubtype="8"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wipe(left)">
                                      <p:cBhvr>
                                        <p:cTn id="9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0" grpId="1" animBg="1"/>
      <p:bldP spid="11" grpId="0" animBg="1"/>
      <p:bldP spid="11" grpId="1" animBg="1"/>
      <p:bldP spid="12" grpId="0" animBg="1"/>
      <p:bldP spid="12" grpId="1" animBg="1"/>
      <p:bldP spid="14" grpId="0" animBg="1"/>
      <p:bldP spid="14" grpId="1" animBg="1"/>
      <p:bldP spid="15" grpId="0"/>
      <p:bldP spid="16" grpId="0" animBg="1"/>
      <p:bldP spid="16" grpId="1" animBg="1"/>
      <p:bldP spid="18" grpId="0" animBg="1"/>
      <p:bldP spid="18" grpId="1" animBg="1"/>
      <p:bldP spid="19" grpId="0" animBg="1"/>
      <p:bldP spid="19" grpId="1" animBg="1"/>
      <p:bldP spid="21" grpId="0" animBg="1"/>
      <p:bldP spid="21" grpId="1" animBg="1"/>
      <p:bldP spid="26"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68262-D21E-C964-7E93-C628DAF51306}"/>
              </a:ext>
            </a:extLst>
          </p:cNvPr>
          <p:cNvSpPr>
            <a:spLocks noGrp="1"/>
          </p:cNvSpPr>
          <p:nvPr>
            <p:ph type="title"/>
          </p:nvPr>
        </p:nvSpPr>
        <p:spPr/>
        <p:txBody>
          <a:bodyPr/>
          <a:lstStyle/>
          <a:p>
            <a:r>
              <a:rPr lang="zh-CN" altLang="en-US" dirty="0"/>
              <a:t>操作文件</a:t>
            </a:r>
            <a:r>
              <a:rPr lang="en-US" altLang="zh-CN" dirty="0"/>
              <a:t>-</a:t>
            </a:r>
            <a:r>
              <a:rPr lang="zh-CN" altLang="en-US" b="0" i="0" dirty="0">
                <a:solidFill>
                  <a:srgbClr val="333333"/>
                </a:solidFill>
                <a:effectLst/>
                <a:latin typeface="Helvetica Neue"/>
              </a:rPr>
              <a:t>获取文件输入流</a:t>
            </a:r>
            <a:endParaRPr lang="zh-CN" altLang="en-US" dirty="0"/>
          </a:p>
        </p:txBody>
      </p:sp>
      <p:sp>
        <p:nvSpPr>
          <p:cNvPr id="3" name="内容占位符 2">
            <a:extLst>
              <a:ext uri="{FF2B5EF4-FFF2-40B4-BE49-F238E27FC236}">
                <a16:creationId xmlns:a16="http://schemas.microsoft.com/office/drawing/2014/main" id="{4EB2448B-159D-5A61-A126-69E02E465D48}"/>
              </a:ext>
            </a:extLst>
          </p:cNvPr>
          <p:cNvSpPr>
            <a:spLocks noGrp="1"/>
          </p:cNvSpPr>
          <p:nvPr>
            <p:ph idx="1"/>
          </p:nvPr>
        </p:nvSpPr>
        <p:spPr/>
        <p:txBody>
          <a:bodyPr/>
          <a:lstStyle/>
          <a:p>
            <a:r>
              <a:rPr lang="zh-CN" altLang="en-US" dirty="0"/>
              <a:t>调用</a:t>
            </a:r>
            <a:r>
              <a:rPr lang="en-US" altLang="zh-CN" dirty="0" err="1"/>
              <a:t>openFileInput</a:t>
            </a:r>
            <a:r>
              <a:rPr lang="en-US" altLang="zh-CN" dirty="0"/>
              <a:t>()</a:t>
            </a:r>
            <a:r>
              <a:rPr lang="zh-CN" altLang="en-US" dirty="0"/>
              <a:t>方法来获取</a:t>
            </a:r>
            <a:r>
              <a:rPr lang="en-US" altLang="zh-CN" dirty="0" err="1"/>
              <a:t>FileInputStream</a:t>
            </a:r>
            <a:r>
              <a:rPr lang="zh-CN" altLang="en-US" dirty="0"/>
              <a:t>，如下：</a:t>
            </a:r>
          </a:p>
        </p:txBody>
      </p:sp>
      <p:pic>
        <p:nvPicPr>
          <p:cNvPr id="5" name="图片 4">
            <a:extLst>
              <a:ext uri="{FF2B5EF4-FFF2-40B4-BE49-F238E27FC236}">
                <a16:creationId xmlns:a16="http://schemas.microsoft.com/office/drawing/2014/main" id="{AEB00F3E-5A56-39AD-6486-C550D18408A7}"/>
              </a:ext>
            </a:extLst>
          </p:cNvPr>
          <p:cNvPicPr>
            <a:picLocks noChangeAspect="1"/>
          </p:cNvPicPr>
          <p:nvPr/>
        </p:nvPicPr>
        <p:blipFill>
          <a:blip r:embed="rId2"/>
          <a:stretch>
            <a:fillRect/>
          </a:stretch>
        </p:blipFill>
        <p:spPr>
          <a:xfrm>
            <a:off x="1020726" y="2190192"/>
            <a:ext cx="9837670" cy="4135304"/>
          </a:xfrm>
          <a:prstGeom prst="rect">
            <a:avLst/>
          </a:prstGeom>
        </p:spPr>
      </p:pic>
    </p:spTree>
    <p:extLst>
      <p:ext uri="{BB962C8B-B14F-4D97-AF65-F5344CB8AC3E}">
        <p14:creationId xmlns:p14="http://schemas.microsoft.com/office/powerpoint/2010/main" val="4245812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第三章 通讯卫士模块"/>
  <p:tag name="KSO_WM_SLIDE_MODEL_TYPE" val="cover"/>
</p:tagLst>
</file>

<file path=ppt/theme/theme1.xml><?xml version="1.0" encoding="utf-8"?>
<a:theme xmlns:a="http://schemas.openxmlformats.org/drawingml/2006/main" name="henu1">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defRPr dirty="0"/>
        </a:defPPr>
      </a:lstStyle>
    </a:spDef>
    <a:lnDef>
      <a:spPr bwMode="auto">
        <a:xfrm>
          <a:off x="0" y="0"/>
          <a:ext cx="1" cy="1"/>
        </a:xfrm>
        <a:custGeom>
          <a:avLst/>
          <a:gdLst/>
          <a:ahLst/>
          <a:cxnLst/>
          <a:rect l="0" t="0" r="0" b="0"/>
          <a:pathLst/>
        </a:custGeom>
        <a:noFill/>
        <a:ln w="28575" cap="flat" cmpd="sng" algn="ctr">
          <a:solidFill>
            <a:srgbClr val="00ACE6"/>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幻灯片模板.potx" id="{78CB97A4-FE04-4730-9456-2E161257660E}" vid="{02FFDE21-C5F8-4C32-A59F-D69EEFA970F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幻灯片模板</Template>
  <TotalTime>2703</TotalTime>
  <Words>4596</Words>
  <Application>Microsoft Office PowerPoint</Application>
  <PresentationFormat>宽屏</PresentationFormat>
  <Paragraphs>351</Paragraphs>
  <Slides>46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Helvetica Neue</vt:lpstr>
      <vt:lpstr>楷体</vt:lpstr>
      <vt:lpstr>微软雅黑</vt:lpstr>
      <vt:lpstr>Arial</vt:lpstr>
      <vt:lpstr>Calibri</vt:lpstr>
      <vt:lpstr>Times New Roman</vt:lpstr>
      <vt:lpstr>henu1</vt:lpstr>
      <vt:lpstr>PowerPoint 演示文稿</vt:lpstr>
      <vt:lpstr>数据存储方式 </vt:lpstr>
      <vt:lpstr>数据存储-保存数据到文件</vt:lpstr>
      <vt:lpstr>internal存储区</vt:lpstr>
      <vt:lpstr>获取或者打开目录</vt:lpstr>
      <vt:lpstr>操作文件-获取文件对象</vt:lpstr>
      <vt:lpstr>操作文件-获取文件输出流</vt:lpstr>
      <vt:lpstr>PowerPoint 演示文稿</vt:lpstr>
      <vt:lpstr>操作文件-获取文件输入流</vt:lpstr>
      <vt:lpstr>总结-从内部存储中读取文件</vt:lpstr>
      <vt:lpstr>操作缓存文件-创建缓存文件</vt:lpstr>
      <vt:lpstr>操作缓存文件-删除缓存文件</vt:lpstr>
      <vt:lpstr>外部存储区</vt:lpstr>
      <vt:lpstr>外部存储区-校验外部存储可用</vt:lpstr>
      <vt:lpstr>外部存储区-访问文件</vt:lpstr>
      <vt:lpstr>从文件中读取数据</vt:lpstr>
      <vt:lpstr>外部存储区-选择物理存储位置</vt:lpstr>
      <vt:lpstr>外部存储区-缓存文件</vt:lpstr>
      <vt:lpstr>外部存储区-媒体内容</vt:lpstr>
      <vt:lpstr>外部存储区-查询剩余空间</vt:lpstr>
      <vt:lpstr>共享偏好设置</vt:lpstr>
      <vt:lpstr>共享偏好设置-获取handle</vt:lpstr>
      <vt:lpstr>共享偏好设置-获取handle</vt:lpstr>
      <vt:lpstr>共享偏好设置-写入Shared Preferences</vt:lpstr>
      <vt:lpstr>PowerPoint 演示文稿</vt:lpstr>
      <vt:lpstr>共享偏好设置-读取数据</vt:lpstr>
      <vt:lpstr>PowerPoint 演示文稿</vt:lpstr>
      <vt:lpstr>SQLite数据库</vt:lpstr>
      <vt:lpstr>SQLite数据库</vt:lpstr>
      <vt:lpstr>在SQL数据库中存放数据</vt:lpstr>
      <vt:lpstr>在SQL数据库中存放数据</vt:lpstr>
      <vt:lpstr>在SQL数据库中存放数据</vt:lpstr>
      <vt:lpstr>创建数据库</vt:lpstr>
      <vt:lpstr>在SQL数据库中存放数据</vt:lpstr>
      <vt:lpstr>添加数据</vt:lpstr>
      <vt:lpstr>在SQL数据库中存放数据</vt:lpstr>
      <vt:lpstr>在SQL数据库中存放数据</vt:lpstr>
      <vt:lpstr>查询数据</vt:lpstr>
      <vt:lpstr>删除数据</vt:lpstr>
      <vt:lpstr>删除数据</vt:lpstr>
      <vt:lpstr>更新一个数据库</vt:lpstr>
      <vt:lpstr>更新一个数据库</vt:lpstr>
      <vt:lpstr>使用sql语句进行数据库操作 </vt:lpstr>
      <vt:lpstr>数据库的事务</vt:lpstr>
      <vt:lpstr>SQLite中的事务</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红涛 王</dc:creator>
  <cp:lastModifiedBy>王 红涛</cp:lastModifiedBy>
  <cp:revision>137</cp:revision>
  <dcterms:created xsi:type="dcterms:W3CDTF">2019-12-16T09:40:16Z</dcterms:created>
  <dcterms:modified xsi:type="dcterms:W3CDTF">2023-03-28T10:31:44Z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2052-11.1.0.9031</vt:lpwstr>
  </property>
</Properties>
</file>