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d6e3d5ab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d6e3d5ab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the </a:t>
            </a:r>
            <a:r>
              <a:rPr lang="en"/>
              <a:t>vectorization</a:t>
            </a:r>
            <a:r>
              <a:rPr lang="en"/>
              <a:t> using the data itself</a:t>
            </a:r>
            <a:r>
              <a:rPr lang="en">
                <a:solidFill>
                  <a:schemeClr val="dk1"/>
                </a:solidFill>
              </a:rPr>
              <a:t> </a:t>
            </a:r>
            <a:r>
              <a:rPr lang="en" sz="1200">
                <a:solidFill>
                  <a:schemeClr val="dk1"/>
                </a:solidFill>
                <a:latin typeface="Roboto"/>
                <a:ea typeface="Roboto"/>
                <a:cs typeface="Roboto"/>
                <a:sym typeface="Roboto"/>
              </a:rPr>
              <a:t>better adapts the model to the linguistic usage specific to the task at hand.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d55068c3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d55068c3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f08bb49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f08bb49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f08bb49b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f08bb49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aa9e9ab9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aa9e9ab9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aa9e9ab9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aa9e9ab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f08a0ac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f08a0ac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ee9b74b2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ee9b74b2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d55068c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d55068c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fundamental technique that today’s LLMs are built upon is the RNN. However, it is hard for RNN to keep track of early information </a:t>
            </a:r>
            <a:r>
              <a:rPr lang="en"/>
              <a:t>due to gradient explode/vanishing issue. This happens</a:t>
            </a:r>
            <a:r>
              <a:rPr lang="en"/>
              <a:t> when the sequence </a:t>
            </a:r>
            <a:r>
              <a:rPr lang="en"/>
              <a:t>length, or say, time step greater than 100. LSTM partially fixes this problem with gate control, thereby being called Long Short-Term memory. To put theory into practice, we built a CNN and RNN to perform classification and compared their results.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fundamental technique that today’s LLMs (Large Language Models) are built upon is the RNN (Recurrent Neural Network). However, it is hard for RNN to keep track of early information due to gradient exploding/vanishing issues. This usually happens when the sequence length (i.e. time step) is greater than 100. LSTM (Long Short-Term Memory) partially fixes this problem with gate control, thereby being called Long Short-Term Memory. To investigate the differences between these deep learning techniques, we built 2 LSTMs using with transfer learning method (i.e. W2V) and embedding method (i.e. embedding is performed on the embedding layer) and 1 RNN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d55068c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d55068c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d55068c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d55068c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d55068c3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d55068c3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News Topic Identification</a:t>
            </a:r>
            <a:endParaRPr/>
          </a:p>
          <a:p>
            <a:pPr indent="0" lvl="0" marL="0" rtl="0" algn="ctr">
              <a:spcBef>
                <a:spcPts val="0"/>
              </a:spcBef>
              <a:spcAft>
                <a:spcPts val="0"/>
              </a:spcAft>
              <a:buNone/>
            </a:pPr>
            <a:r>
              <a:rPr lang="en"/>
              <a:t>with NLP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Yuanshan Zhang, Mengxin Zhao, Yahui Wen,</a:t>
            </a:r>
            <a:br>
              <a:rPr lang="en"/>
            </a:br>
            <a:r>
              <a:rPr lang="en"/>
              <a:t>Yiming Wang, Jiayun Liu</a:t>
            </a:r>
            <a:endParaRPr/>
          </a:p>
        </p:txBody>
      </p:sp>
      <p:pic>
        <p:nvPicPr>
          <p:cNvPr id="56" name="Google Shape;56;p13"/>
          <p:cNvPicPr preferRelativeResize="0"/>
          <p:nvPr/>
        </p:nvPicPr>
        <p:blipFill>
          <a:blip r:embed="rId3">
            <a:alphaModFix/>
          </a:blip>
          <a:stretch>
            <a:fillRect/>
          </a:stretch>
        </p:blipFill>
        <p:spPr>
          <a:xfrm>
            <a:off x="6235325" y="4120075"/>
            <a:ext cx="2908675" cy="1023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2"/>
          <p:cNvSpPr txBox="1"/>
          <p:nvPr>
            <p:ph idx="1" type="body"/>
          </p:nvPr>
        </p:nvSpPr>
        <p:spPr>
          <a:xfrm>
            <a:off x="235500" y="771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Transfer Learning (LSTM with W2V)</a:t>
            </a:r>
            <a:br>
              <a:rPr lang="en"/>
            </a:br>
            <a:endParaRPr/>
          </a:p>
        </p:txBody>
      </p:sp>
      <p:sp>
        <p:nvSpPr>
          <p:cNvPr id="160" name="Google Shape;160;p22"/>
          <p:cNvSpPr txBox="1"/>
          <p:nvPr>
            <p:ph idx="2" type="body"/>
          </p:nvPr>
        </p:nvSpPr>
        <p:spPr>
          <a:xfrm>
            <a:off x="4832400" y="771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LSTM with an embedding layer</a:t>
            </a:r>
            <a:endParaRPr/>
          </a:p>
        </p:txBody>
      </p:sp>
      <p:grpSp>
        <p:nvGrpSpPr>
          <p:cNvPr id="161" name="Google Shape;161;p22"/>
          <p:cNvGrpSpPr/>
          <p:nvPr/>
        </p:nvGrpSpPr>
        <p:grpSpPr>
          <a:xfrm>
            <a:off x="194463" y="1597775"/>
            <a:ext cx="3996537" cy="2065200"/>
            <a:chOff x="423063" y="1597775"/>
            <a:chExt cx="3996537" cy="2065200"/>
          </a:xfrm>
        </p:grpSpPr>
        <p:pic>
          <p:nvPicPr>
            <p:cNvPr id="162" name="Google Shape;162;p22"/>
            <p:cNvPicPr preferRelativeResize="0"/>
            <p:nvPr/>
          </p:nvPicPr>
          <p:blipFill>
            <a:blip r:embed="rId3">
              <a:alphaModFix/>
            </a:blip>
            <a:stretch>
              <a:fillRect/>
            </a:stretch>
          </p:blipFill>
          <p:spPr>
            <a:xfrm>
              <a:off x="423063" y="1597775"/>
              <a:ext cx="3996537" cy="2065200"/>
            </a:xfrm>
            <a:prstGeom prst="rect">
              <a:avLst/>
            </a:prstGeom>
            <a:noFill/>
            <a:ln>
              <a:noFill/>
            </a:ln>
          </p:spPr>
        </p:pic>
        <p:sp>
          <p:nvSpPr>
            <p:cNvPr id="163" name="Google Shape;163;p22"/>
            <p:cNvSpPr/>
            <p:nvPr/>
          </p:nvSpPr>
          <p:spPr>
            <a:xfrm>
              <a:off x="458325" y="1884250"/>
              <a:ext cx="3853200" cy="1037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64" name="Google Shape;164;p22"/>
          <p:cNvGrpSpPr/>
          <p:nvPr/>
        </p:nvGrpSpPr>
        <p:grpSpPr>
          <a:xfrm>
            <a:off x="4905225" y="1308525"/>
            <a:ext cx="4079475" cy="2342275"/>
            <a:chOff x="4752825" y="1308525"/>
            <a:chExt cx="4079475" cy="2342275"/>
          </a:xfrm>
        </p:grpSpPr>
        <p:pic>
          <p:nvPicPr>
            <p:cNvPr id="165" name="Google Shape;165;p22"/>
            <p:cNvPicPr preferRelativeResize="0"/>
            <p:nvPr/>
          </p:nvPicPr>
          <p:blipFill>
            <a:blip r:embed="rId4">
              <a:alphaModFix/>
            </a:blip>
            <a:stretch>
              <a:fillRect/>
            </a:stretch>
          </p:blipFill>
          <p:spPr>
            <a:xfrm>
              <a:off x="4752825" y="1308525"/>
              <a:ext cx="4079475" cy="2342275"/>
            </a:xfrm>
            <a:prstGeom prst="rect">
              <a:avLst/>
            </a:prstGeom>
            <a:noFill/>
            <a:ln>
              <a:noFill/>
            </a:ln>
          </p:spPr>
        </p:pic>
        <p:sp>
          <p:nvSpPr>
            <p:cNvPr id="166" name="Google Shape;166;p22"/>
            <p:cNvSpPr/>
            <p:nvPr/>
          </p:nvSpPr>
          <p:spPr>
            <a:xfrm>
              <a:off x="4832400" y="1597775"/>
              <a:ext cx="3863100" cy="18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2"/>
            <p:cNvSpPr/>
            <p:nvPr/>
          </p:nvSpPr>
          <p:spPr>
            <a:xfrm>
              <a:off x="4837350" y="1839700"/>
              <a:ext cx="3853200" cy="1082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68" name="Google Shape;168;p22"/>
          <p:cNvCxnSpPr>
            <a:stCxn id="162" idx="3"/>
          </p:cNvCxnSpPr>
          <p:nvPr/>
        </p:nvCxnSpPr>
        <p:spPr>
          <a:xfrm flipH="1" rot="10800000">
            <a:off x="4191000" y="2629175"/>
            <a:ext cx="648900" cy="1200"/>
          </a:xfrm>
          <a:prstGeom prst="straightConnector1">
            <a:avLst/>
          </a:prstGeom>
          <a:noFill/>
          <a:ln cap="flat" cmpd="sng" w="9525">
            <a:solidFill>
              <a:srgbClr val="4A86E8"/>
            </a:solidFill>
            <a:prstDash val="solid"/>
            <a:round/>
            <a:headEnd len="med" w="med" type="triangle"/>
            <a:tailEnd len="med" w="med" type="triangle"/>
          </a:ln>
        </p:spPr>
      </p:cxnSp>
      <p:sp>
        <p:nvSpPr>
          <p:cNvPr id="169" name="Google Shape;169;p22"/>
          <p:cNvSpPr txBox="1"/>
          <p:nvPr/>
        </p:nvSpPr>
        <p:spPr>
          <a:xfrm>
            <a:off x="4158900" y="2140650"/>
            <a:ext cx="71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4A86E8"/>
                </a:solidFill>
              </a:rPr>
              <a:t>same</a:t>
            </a:r>
            <a:endParaRPr sz="1600">
              <a:solidFill>
                <a:srgbClr val="4A86E8"/>
              </a:solidFill>
            </a:endParaRPr>
          </a:p>
        </p:txBody>
      </p:sp>
      <p:sp>
        <p:nvSpPr>
          <p:cNvPr id="170" name="Google Shape;170;p22"/>
          <p:cNvSpPr txBox="1"/>
          <p:nvPr/>
        </p:nvSpPr>
        <p:spPr>
          <a:xfrm>
            <a:off x="194463" y="3574600"/>
            <a:ext cx="3830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980000"/>
                </a:solidFill>
                <a:highlight>
                  <a:srgbClr val="FFFFFF"/>
                </a:highlight>
                <a:latin typeface="Courier New"/>
                <a:ea typeface="Courier New"/>
                <a:cs typeface="Courier New"/>
                <a:sym typeface="Courier New"/>
              </a:rPr>
              <a:t>accuracy: 0.7723 - val_accuracy: 0.7063</a:t>
            </a:r>
            <a:endParaRPr sz="1200">
              <a:solidFill>
                <a:srgbClr val="980000"/>
              </a:solidFill>
            </a:endParaRPr>
          </a:p>
        </p:txBody>
      </p:sp>
      <p:sp>
        <p:nvSpPr>
          <p:cNvPr id="171" name="Google Shape;171;p22"/>
          <p:cNvSpPr txBox="1"/>
          <p:nvPr/>
        </p:nvSpPr>
        <p:spPr>
          <a:xfrm>
            <a:off x="4877350" y="3574600"/>
            <a:ext cx="3830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980000"/>
                </a:solidFill>
                <a:highlight>
                  <a:srgbClr val="FFFFFF"/>
                </a:highlight>
                <a:latin typeface="Courier New"/>
                <a:ea typeface="Courier New"/>
                <a:cs typeface="Courier New"/>
                <a:sym typeface="Courier New"/>
              </a:rPr>
              <a:t>accuracy: 0.9945 - val_accuracy: 0.7566</a:t>
            </a:r>
            <a:endParaRPr sz="1200">
              <a:solidFill>
                <a:srgbClr val="980000"/>
              </a:solidFill>
            </a:endParaRPr>
          </a:p>
        </p:txBody>
      </p:sp>
      <p:sp>
        <p:nvSpPr>
          <p:cNvPr id="172" name="Google Shape;172;p22"/>
          <p:cNvSpPr txBox="1"/>
          <p:nvPr/>
        </p:nvSpPr>
        <p:spPr>
          <a:xfrm>
            <a:off x="460075" y="5732975"/>
            <a:ext cx="304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grpSp>
        <p:nvGrpSpPr>
          <p:cNvPr id="173" name="Google Shape;173;p22"/>
          <p:cNvGrpSpPr/>
          <p:nvPr/>
        </p:nvGrpSpPr>
        <p:grpSpPr>
          <a:xfrm>
            <a:off x="133763" y="3870975"/>
            <a:ext cx="8613788" cy="997500"/>
            <a:chOff x="133763" y="3870975"/>
            <a:chExt cx="8613788" cy="997500"/>
          </a:xfrm>
        </p:grpSpPr>
        <p:sp>
          <p:nvSpPr>
            <p:cNvPr id="174" name="Google Shape;174;p22"/>
            <p:cNvSpPr txBox="1"/>
            <p:nvPr/>
          </p:nvSpPr>
          <p:spPr>
            <a:xfrm>
              <a:off x="133763" y="3870975"/>
              <a:ext cx="38304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rPr>
                <a:t>• Converges faster</a:t>
              </a:r>
              <a:br>
                <a:rPr lang="en" sz="1600">
                  <a:solidFill>
                    <a:schemeClr val="dk2"/>
                  </a:solidFill>
                </a:rPr>
              </a:br>
              <a:r>
                <a:rPr lang="en" sz="1600">
                  <a:solidFill>
                    <a:schemeClr val="dk2"/>
                  </a:solidFill>
                </a:rPr>
                <a:t>• Less accurate</a:t>
              </a:r>
              <a:endParaRPr sz="1600">
                <a:solidFill>
                  <a:schemeClr val="dk2"/>
                </a:solidFill>
              </a:endParaRPr>
            </a:p>
          </p:txBody>
        </p:sp>
        <p:sp>
          <p:nvSpPr>
            <p:cNvPr id="175" name="Google Shape;175;p22"/>
            <p:cNvSpPr txBox="1"/>
            <p:nvPr/>
          </p:nvSpPr>
          <p:spPr>
            <a:xfrm>
              <a:off x="4917150" y="3870975"/>
              <a:ext cx="3830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rPr>
                <a:t>• Converges slower</a:t>
              </a:r>
              <a:br>
                <a:rPr lang="en" sz="1600">
                  <a:solidFill>
                    <a:schemeClr val="dk2"/>
                  </a:solidFill>
                </a:rPr>
              </a:br>
              <a:r>
                <a:rPr lang="en" sz="1600">
                  <a:solidFill>
                    <a:schemeClr val="dk2"/>
                  </a:solidFill>
                </a:rPr>
                <a:t>• More accurate</a:t>
              </a:r>
              <a:endParaRPr sz="1600">
                <a:solidFill>
                  <a:schemeClr val="dk2"/>
                </a:solidFill>
              </a:endParaRPr>
            </a:p>
            <a:p>
              <a:pPr indent="0" lvl="0" marL="0" rtl="0" algn="l">
                <a:lnSpc>
                  <a:spcPct val="115000"/>
                </a:lnSpc>
                <a:spcBef>
                  <a:spcPts val="0"/>
                </a:spcBef>
                <a:spcAft>
                  <a:spcPts val="0"/>
                </a:spcAft>
                <a:buNone/>
              </a:pPr>
              <a:r>
                <a:rPr lang="en" sz="1600">
                  <a:solidFill>
                    <a:schemeClr val="dk2"/>
                  </a:solidFill>
                </a:rPr>
                <a:t>• Tend to overfit</a:t>
              </a:r>
              <a:endParaRPr sz="1600">
                <a:solidFill>
                  <a:schemeClr val="dk2"/>
                </a:solidFill>
              </a:endParaRPr>
            </a:p>
          </p:txBody>
        </p:sp>
      </p:grpSp>
      <p:sp>
        <p:nvSpPr>
          <p:cNvPr id="176" name="Google Shape;176;p22"/>
          <p:cNvSpPr txBox="1"/>
          <p:nvPr>
            <p:ph type="title"/>
          </p:nvPr>
        </p:nvSpPr>
        <p:spPr>
          <a:xfrm>
            <a:off x="311700" y="198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Structure Design</a:t>
            </a:r>
            <a:endParaRPr sz="202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23"/>
          <p:cNvSpPr txBox="1"/>
          <p:nvPr>
            <p:ph idx="1" type="body"/>
          </p:nvPr>
        </p:nvSpPr>
        <p:spPr>
          <a:xfrm>
            <a:off x="387900" y="771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RNN</a:t>
            </a:r>
            <a:br>
              <a:rPr lang="en"/>
            </a:br>
            <a:endParaRPr/>
          </a:p>
        </p:txBody>
      </p:sp>
      <p:sp>
        <p:nvSpPr>
          <p:cNvPr id="182" name="Google Shape;182;p23"/>
          <p:cNvSpPr txBox="1"/>
          <p:nvPr>
            <p:ph idx="2" type="body"/>
          </p:nvPr>
        </p:nvSpPr>
        <p:spPr>
          <a:xfrm>
            <a:off x="4832400" y="771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LSTM with an embedding layer</a:t>
            </a:r>
            <a:endParaRPr/>
          </a:p>
        </p:txBody>
      </p:sp>
      <p:pic>
        <p:nvPicPr>
          <p:cNvPr id="183" name="Google Shape;183;p23"/>
          <p:cNvPicPr preferRelativeResize="0"/>
          <p:nvPr/>
        </p:nvPicPr>
        <p:blipFill>
          <a:blip r:embed="rId3">
            <a:alphaModFix/>
          </a:blip>
          <a:stretch>
            <a:fillRect/>
          </a:stretch>
        </p:blipFill>
        <p:spPr>
          <a:xfrm>
            <a:off x="4905225" y="1308525"/>
            <a:ext cx="4079475" cy="2342275"/>
          </a:xfrm>
          <a:prstGeom prst="rect">
            <a:avLst/>
          </a:prstGeom>
          <a:noFill/>
          <a:ln>
            <a:noFill/>
          </a:ln>
        </p:spPr>
      </p:pic>
      <p:sp>
        <p:nvSpPr>
          <p:cNvPr id="184" name="Google Shape;184;p23"/>
          <p:cNvSpPr/>
          <p:nvPr/>
        </p:nvSpPr>
        <p:spPr>
          <a:xfrm>
            <a:off x="5013400" y="2425550"/>
            <a:ext cx="3863100" cy="23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85" name="Google Shape;185;p23"/>
          <p:cNvGrpSpPr/>
          <p:nvPr/>
        </p:nvGrpSpPr>
        <p:grpSpPr>
          <a:xfrm>
            <a:off x="250825" y="1308538"/>
            <a:ext cx="4090851" cy="2342275"/>
            <a:chOff x="403225" y="1308538"/>
            <a:chExt cx="4090851" cy="2342275"/>
          </a:xfrm>
        </p:grpSpPr>
        <p:pic>
          <p:nvPicPr>
            <p:cNvPr id="186" name="Google Shape;186;p23"/>
            <p:cNvPicPr preferRelativeResize="0"/>
            <p:nvPr/>
          </p:nvPicPr>
          <p:blipFill>
            <a:blip r:embed="rId4">
              <a:alphaModFix/>
            </a:blip>
            <a:stretch>
              <a:fillRect/>
            </a:stretch>
          </p:blipFill>
          <p:spPr>
            <a:xfrm>
              <a:off x="403225" y="1308538"/>
              <a:ext cx="4090851" cy="2342275"/>
            </a:xfrm>
            <a:prstGeom prst="rect">
              <a:avLst/>
            </a:prstGeom>
            <a:noFill/>
            <a:ln>
              <a:noFill/>
            </a:ln>
          </p:spPr>
        </p:pic>
        <p:sp>
          <p:nvSpPr>
            <p:cNvPr id="187" name="Google Shape;187;p23"/>
            <p:cNvSpPr/>
            <p:nvPr/>
          </p:nvSpPr>
          <p:spPr>
            <a:xfrm>
              <a:off x="479425" y="2425550"/>
              <a:ext cx="3863100" cy="23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88" name="Google Shape;188;p23"/>
          <p:cNvSpPr txBox="1"/>
          <p:nvPr/>
        </p:nvSpPr>
        <p:spPr>
          <a:xfrm>
            <a:off x="4877350" y="3574600"/>
            <a:ext cx="3830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980000"/>
                </a:solidFill>
                <a:highlight>
                  <a:srgbClr val="FFFFFF"/>
                </a:highlight>
                <a:latin typeface="Courier New"/>
                <a:ea typeface="Courier New"/>
                <a:cs typeface="Courier New"/>
                <a:sym typeface="Courier New"/>
              </a:rPr>
              <a:t>accuracy: 0.9945 - val_accuracy: 0.7566</a:t>
            </a:r>
            <a:endParaRPr sz="1200">
              <a:solidFill>
                <a:srgbClr val="980000"/>
              </a:solidFill>
            </a:endParaRPr>
          </a:p>
        </p:txBody>
      </p:sp>
      <p:sp>
        <p:nvSpPr>
          <p:cNvPr id="189" name="Google Shape;189;p23"/>
          <p:cNvSpPr txBox="1"/>
          <p:nvPr/>
        </p:nvSpPr>
        <p:spPr>
          <a:xfrm>
            <a:off x="250825" y="3574600"/>
            <a:ext cx="3830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980000"/>
                </a:solidFill>
                <a:highlight>
                  <a:srgbClr val="FFFFFF"/>
                </a:highlight>
                <a:latin typeface="Courier New"/>
                <a:ea typeface="Courier New"/>
                <a:cs typeface="Courier New"/>
                <a:sym typeface="Courier New"/>
              </a:rPr>
              <a:t>accuracy: 0.9841 - val_accuracy: 0.7225</a:t>
            </a:r>
            <a:endParaRPr sz="1200">
              <a:solidFill>
                <a:srgbClr val="980000"/>
              </a:solidFill>
            </a:endParaRPr>
          </a:p>
        </p:txBody>
      </p:sp>
      <p:grpSp>
        <p:nvGrpSpPr>
          <p:cNvPr id="190" name="Google Shape;190;p23"/>
          <p:cNvGrpSpPr/>
          <p:nvPr/>
        </p:nvGrpSpPr>
        <p:grpSpPr>
          <a:xfrm>
            <a:off x="133763" y="3870975"/>
            <a:ext cx="8613788" cy="997500"/>
            <a:chOff x="133763" y="3870975"/>
            <a:chExt cx="8613788" cy="997500"/>
          </a:xfrm>
        </p:grpSpPr>
        <p:sp>
          <p:nvSpPr>
            <p:cNvPr id="191" name="Google Shape;191;p23"/>
            <p:cNvSpPr txBox="1"/>
            <p:nvPr/>
          </p:nvSpPr>
          <p:spPr>
            <a:xfrm>
              <a:off x="133763" y="3870975"/>
              <a:ext cx="3830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rPr>
                <a:t>• Less parameters than LSTM</a:t>
              </a:r>
              <a:br>
                <a:rPr lang="en" sz="1600">
                  <a:solidFill>
                    <a:schemeClr val="dk2"/>
                  </a:solidFill>
                </a:rPr>
              </a:br>
              <a:r>
                <a:rPr lang="en" sz="1600">
                  <a:solidFill>
                    <a:schemeClr val="dk2"/>
                  </a:solidFill>
                </a:rPr>
                <a:t>• </a:t>
              </a:r>
              <a:r>
                <a:rPr lang="en" sz="1600">
                  <a:solidFill>
                    <a:schemeClr val="dk2"/>
                  </a:solidFill>
                </a:rPr>
                <a:t>Tend to overfit</a:t>
              </a:r>
              <a:endParaRPr sz="1600">
                <a:solidFill>
                  <a:schemeClr val="dk2"/>
                </a:solidFill>
              </a:endParaRPr>
            </a:p>
            <a:p>
              <a:pPr indent="0" lvl="0" marL="0" rtl="0" algn="l">
                <a:lnSpc>
                  <a:spcPct val="115000"/>
                </a:lnSpc>
                <a:spcBef>
                  <a:spcPts val="0"/>
                </a:spcBef>
                <a:spcAft>
                  <a:spcPts val="0"/>
                </a:spcAft>
                <a:buNone/>
              </a:pPr>
              <a:r>
                <a:rPr lang="en" sz="1600">
                  <a:solidFill>
                    <a:schemeClr val="dk2"/>
                  </a:solidFill>
                </a:rPr>
                <a:t>• Suitable for time step &lt; 100</a:t>
              </a:r>
              <a:endParaRPr sz="1600">
                <a:solidFill>
                  <a:schemeClr val="dk2"/>
                </a:solidFill>
              </a:endParaRPr>
            </a:p>
          </p:txBody>
        </p:sp>
        <p:sp>
          <p:nvSpPr>
            <p:cNvPr id="192" name="Google Shape;192;p23"/>
            <p:cNvSpPr txBox="1"/>
            <p:nvPr/>
          </p:nvSpPr>
          <p:spPr>
            <a:xfrm>
              <a:off x="4917150" y="3870975"/>
              <a:ext cx="3830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rPr>
                <a:t>• Converges slower</a:t>
              </a:r>
              <a:br>
                <a:rPr lang="en" sz="1600">
                  <a:solidFill>
                    <a:schemeClr val="dk2"/>
                  </a:solidFill>
                </a:rPr>
              </a:br>
              <a:r>
                <a:rPr lang="en" sz="1600">
                  <a:solidFill>
                    <a:schemeClr val="dk2"/>
                  </a:solidFill>
                </a:rPr>
                <a:t>• More accurate</a:t>
              </a:r>
              <a:endParaRPr sz="1600">
                <a:solidFill>
                  <a:schemeClr val="dk2"/>
                </a:solidFill>
              </a:endParaRPr>
            </a:p>
            <a:p>
              <a:pPr indent="0" lvl="0" marL="0" rtl="0" algn="l">
                <a:lnSpc>
                  <a:spcPct val="115000"/>
                </a:lnSpc>
                <a:spcBef>
                  <a:spcPts val="0"/>
                </a:spcBef>
                <a:spcAft>
                  <a:spcPts val="0"/>
                </a:spcAft>
                <a:buNone/>
              </a:pPr>
              <a:r>
                <a:rPr lang="en" sz="1600">
                  <a:solidFill>
                    <a:schemeClr val="dk2"/>
                  </a:solidFill>
                </a:rPr>
                <a:t>• Tend to overfit</a:t>
              </a:r>
              <a:endParaRPr sz="1600">
                <a:solidFill>
                  <a:schemeClr val="dk2"/>
                </a:solidFill>
              </a:endParaRPr>
            </a:p>
          </p:txBody>
        </p:sp>
      </p:grpSp>
      <p:sp>
        <p:nvSpPr>
          <p:cNvPr id="193" name="Google Shape;193;p23"/>
          <p:cNvSpPr txBox="1"/>
          <p:nvPr>
            <p:ph type="title"/>
          </p:nvPr>
        </p:nvSpPr>
        <p:spPr>
          <a:xfrm>
            <a:off x="311700" y="198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Structure Design</a:t>
            </a:r>
            <a:endParaRPr sz="20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471350" y="879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Conclusion</a:t>
            </a:r>
            <a:endParaRPr sz="3600"/>
          </a:p>
        </p:txBody>
      </p:sp>
      <p:sp>
        <p:nvSpPr>
          <p:cNvPr id="199" name="Google Shape;199;p24"/>
          <p:cNvSpPr txBox="1"/>
          <p:nvPr>
            <p:ph idx="1" type="body"/>
          </p:nvPr>
        </p:nvSpPr>
        <p:spPr>
          <a:xfrm>
            <a:off x="368475" y="958750"/>
            <a:ext cx="4900200" cy="1260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SzPts val="1400"/>
              <a:buChar char="●"/>
            </a:pPr>
            <a:r>
              <a:rPr lang="en"/>
              <a:t>TF-IDF combined with SVM emerges as the best-performed model, achieving an accuracy of 0.82.</a:t>
            </a:r>
            <a:endParaRPr/>
          </a:p>
          <a:p>
            <a:pPr indent="-317500" lvl="0" marL="457200" rtl="0" algn="l">
              <a:lnSpc>
                <a:spcPct val="115000"/>
              </a:lnSpc>
              <a:spcBef>
                <a:spcPts val="0"/>
              </a:spcBef>
              <a:spcAft>
                <a:spcPts val="0"/>
              </a:spcAft>
              <a:buSzPts val="1400"/>
              <a:buChar char="●"/>
            </a:pPr>
            <a:r>
              <a:rPr lang="en"/>
              <a:t>GloV</a:t>
            </a:r>
            <a:r>
              <a:rPr lang="en">
                <a:highlight>
                  <a:schemeClr val="lt2"/>
                </a:highlight>
              </a:rPr>
              <a:t>e model has demonstrated a comparable accuracy of 0.81 with a vector dimension of only 100, proves that as a pre-trained model, GloVe can understand the meaning of text data very well.</a:t>
            </a:r>
            <a:endParaRPr>
              <a:highlight>
                <a:schemeClr val="lt2"/>
              </a:highlight>
            </a:endParaRPr>
          </a:p>
          <a:p>
            <a:pPr indent="-317500" lvl="0" marL="457200" rtl="0" algn="l">
              <a:lnSpc>
                <a:spcPct val="115000"/>
              </a:lnSpc>
              <a:spcBef>
                <a:spcPts val="0"/>
              </a:spcBef>
              <a:spcAft>
                <a:spcPts val="0"/>
              </a:spcAft>
              <a:buSzPts val="1400"/>
              <a:buChar char="●"/>
            </a:pPr>
            <a:r>
              <a:rPr lang="en">
                <a:highlight>
                  <a:schemeClr val="lt2"/>
                </a:highlight>
              </a:rPr>
              <a:t>Traditional ML models using TF-IDF or pre-tra</a:t>
            </a:r>
            <a:r>
              <a:rPr lang="en"/>
              <a:t>ined models such as GloVe could outperform deep learning models. Possible reasons can be: </a:t>
            </a:r>
            <a:endParaRPr/>
          </a:p>
          <a:p>
            <a:pPr indent="-317500" lvl="1" marL="914400" rtl="0" algn="l">
              <a:lnSpc>
                <a:spcPct val="115000"/>
              </a:lnSpc>
              <a:spcBef>
                <a:spcPts val="0"/>
              </a:spcBef>
              <a:spcAft>
                <a:spcPts val="0"/>
              </a:spcAft>
              <a:buSzPts val="1400"/>
              <a:buChar char="○"/>
            </a:pPr>
            <a:r>
              <a:rPr lang="en" sz="1400"/>
              <a:t>1. Sample size is too small.</a:t>
            </a:r>
            <a:endParaRPr sz="1400"/>
          </a:p>
          <a:p>
            <a:pPr indent="-317500" lvl="1" marL="914400" rtl="0" algn="l">
              <a:lnSpc>
                <a:spcPct val="115000"/>
              </a:lnSpc>
              <a:spcBef>
                <a:spcPts val="0"/>
              </a:spcBef>
              <a:spcAft>
                <a:spcPts val="0"/>
              </a:spcAft>
              <a:buSzPts val="1400"/>
              <a:buChar char="○"/>
            </a:pPr>
            <a:r>
              <a:rPr lang="en" sz="1400"/>
              <a:t>2. The context might not be very complex.</a:t>
            </a:r>
            <a:endParaRPr sz="1400"/>
          </a:p>
          <a:p>
            <a:pPr indent="-317500" lvl="1" marL="914400" rtl="0" algn="l">
              <a:lnSpc>
                <a:spcPct val="115000"/>
              </a:lnSpc>
              <a:spcBef>
                <a:spcPts val="0"/>
              </a:spcBef>
              <a:spcAft>
                <a:spcPts val="0"/>
              </a:spcAft>
              <a:buSzPts val="1400"/>
              <a:buChar char="○"/>
            </a:pPr>
            <a:r>
              <a:rPr lang="en" sz="1400"/>
              <a:t>3. Didn’t design a sophisticated network structure for the deep learning model: using convolution and pooling layers to extract features reduce the information we have.</a:t>
            </a:r>
            <a:endParaRPr/>
          </a:p>
        </p:txBody>
      </p:sp>
      <p:sp>
        <p:nvSpPr>
          <p:cNvPr id="200" name="Google Shape;200;p24"/>
          <p:cNvSpPr txBox="1"/>
          <p:nvPr>
            <p:ph idx="2" type="body"/>
          </p:nvPr>
        </p:nvSpPr>
        <p:spPr>
          <a:xfrm>
            <a:off x="5220950" y="958750"/>
            <a:ext cx="3771000" cy="962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SzPts val="1400"/>
              <a:buChar char="●"/>
            </a:pPr>
            <a:r>
              <a:rPr lang="en"/>
              <a:t>Business Application: Analyzing news titles and descriptions facilitates sentiment analysis, trend analysis, and risk assessment. </a:t>
            </a:r>
            <a:endParaRPr/>
          </a:p>
        </p:txBody>
      </p:sp>
      <p:pic>
        <p:nvPicPr>
          <p:cNvPr id="201" name="Google Shape;201;p24"/>
          <p:cNvPicPr preferRelativeResize="0"/>
          <p:nvPr/>
        </p:nvPicPr>
        <p:blipFill rotWithShape="1">
          <a:blip r:embed="rId3">
            <a:alphaModFix/>
          </a:blip>
          <a:srcRect b="40659" l="0" r="42459" t="0"/>
          <a:stretch/>
        </p:blipFill>
        <p:spPr>
          <a:xfrm>
            <a:off x="7578600" y="3592800"/>
            <a:ext cx="1565400" cy="155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402925" y="65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t>Challenge</a:t>
            </a:r>
            <a:endParaRPr sz="3600"/>
          </a:p>
        </p:txBody>
      </p:sp>
      <p:sp>
        <p:nvSpPr>
          <p:cNvPr id="207" name="Google Shape;207;p25"/>
          <p:cNvSpPr txBox="1"/>
          <p:nvPr>
            <p:ph idx="1" type="body"/>
          </p:nvPr>
        </p:nvSpPr>
        <p:spPr>
          <a:xfrm>
            <a:off x="402925" y="981375"/>
            <a:ext cx="7722300" cy="34164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Switching from Food Recipe Review to AG news since the variable planing to be used for evaluation is inconsistent with the sentiment of the reviews.</a:t>
            </a:r>
            <a:endParaRPr sz="1600"/>
          </a:p>
          <a:p>
            <a:pPr indent="-330200" lvl="0" marL="457200" rtl="0" algn="l">
              <a:lnSpc>
                <a:spcPct val="200000"/>
              </a:lnSpc>
              <a:spcBef>
                <a:spcPts val="0"/>
              </a:spcBef>
              <a:spcAft>
                <a:spcPts val="0"/>
              </a:spcAft>
              <a:buSzPts val="1600"/>
              <a:buChar char="●"/>
            </a:pPr>
            <a:r>
              <a:rPr lang="en" sz="1600"/>
              <a:t>Colab crashing, try to minimize the frequency of storing outputs into variables to reduce computational cost and optimized the cell block for Word2Vec and TF-IDF.</a:t>
            </a:r>
            <a:endParaRPr sz="1600"/>
          </a:p>
          <a:p>
            <a:pPr indent="-330200" lvl="0" marL="457200" rtl="0" algn="l">
              <a:lnSpc>
                <a:spcPct val="200000"/>
              </a:lnSpc>
              <a:spcBef>
                <a:spcPts val="0"/>
              </a:spcBef>
              <a:spcAft>
                <a:spcPts val="0"/>
              </a:spcAft>
              <a:buSzPts val="1600"/>
              <a:buChar char="●"/>
            </a:pPr>
            <a:r>
              <a:rPr lang="en" sz="1600"/>
              <a:t>Hard to conduct EDA since it’s pure text data, tried to visualize tokenized word frequency distributions and create word clouds for EDA.</a:t>
            </a:r>
            <a:endParaRPr sz="1600"/>
          </a:p>
        </p:txBody>
      </p:sp>
      <p:pic>
        <p:nvPicPr>
          <p:cNvPr id="208" name="Google Shape;208;p25"/>
          <p:cNvPicPr preferRelativeResize="0"/>
          <p:nvPr/>
        </p:nvPicPr>
        <p:blipFill rotWithShape="1">
          <a:blip r:embed="rId3">
            <a:alphaModFix/>
          </a:blip>
          <a:srcRect b="40659" l="0" r="42459" t="0"/>
          <a:stretch/>
        </p:blipFill>
        <p:spPr>
          <a:xfrm>
            <a:off x="7797000" y="3809150"/>
            <a:ext cx="1347000" cy="133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18125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Problem Definition &amp; Motivation</a:t>
            </a:r>
            <a:endParaRPr sz="3600"/>
          </a:p>
        </p:txBody>
      </p:sp>
      <p:pic>
        <p:nvPicPr>
          <p:cNvPr id="62" name="Google Shape;62;p14"/>
          <p:cNvPicPr preferRelativeResize="0"/>
          <p:nvPr/>
        </p:nvPicPr>
        <p:blipFill rotWithShape="1">
          <a:blip r:embed="rId3">
            <a:alphaModFix/>
          </a:blip>
          <a:srcRect b="40659" l="0" r="42459" t="0"/>
          <a:stretch/>
        </p:blipFill>
        <p:spPr>
          <a:xfrm>
            <a:off x="7661375" y="3674800"/>
            <a:ext cx="1482625" cy="1468700"/>
          </a:xfrm>
          <a:prstGeom prst="rect">
            <a:avLst/>
          </a:prstGeom>
          <a:noFill/>
          <a:ln>
            <a:noFill/>
          </a:ln>
        </p:spPr>
      </p:pic>
      <p:sp>
        <p:nvSpPr>
          <p:cNvPr id="63" name="Google Shape;63;p14"/>
          <p:cNvSpPr txBox="1"/>
          <p:nvPr/>
        </p:nvSpPr>
        <p:spPr>
          <a:xfrm>
            <a:off x="338350" y="1056350"/>
            <a:ext cx="3651900" cy="3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4" name="Google Shape;64;p14"/>
          <p:cNvSpPr txBox="1"/>
          <p:nvPr/>
        </p:nvSpPr>
        <p:spPr>
          <a:xfrm>
            <a:off x="591475" y="1056350"/>
            <a:ext cx="3651900" cy="3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Issue: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Unclassified/Missing label documents’ </a:t>
            </a:r>
            <a:r>
              <a:rPr lang="en" sz="1800">
                <a:solidFill>
                  <a:schemeClr val="dk2"/>
                </a:solidFill>
              </a:rPr>
              <a:t>predominant</a:t>
            </a:r>
            <a:r>
              <a:rPr lang="en" sz="1800">
                <a:solidFill>
                  <a:schemeClr val="dk2"/>
                </a:solidFill>
              </a:rPr>
              <a:t> presence</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Costly in time, monetary and manpower</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Inscalable</a:t>
            </a:r>
            <a:endParaRPr sz="1800">
              <a:solidFill>
                <a:schemeClr val="dk2"/>
              </a:solidFill>
            </a:endParaRPr>
          </a:p>
        </p:txBody>
      </p:sp>
      <p:sp>
        <p:nvSpPr>
          <p:cNvPr id="65" name="Google Shape;65;p14"/>
          <p:cNvSpPr txBox="1"/>
          <p:nvPr/>
        </p:nvSpPr>
        <p:spPr>
          <a:xfrm>
            <a:off x="4243375" y="1056350"/>
            <a:ext cx="3651900" cy="3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Motivation</a:t>
            </a:r>
            <a:r>
              <a:rPr lang="en" sz="1800">
                <a:solidFill>
                  <a:schemeClr val="dk2"/>
                </a:solidFill>
              </a:rPr>
              <a: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Point a possible direction of model building</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Run through NLP models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Evaluate performance with sklearn</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Integrate with SML and deep learning</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311700" y="18125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Dataset Info</a:t>
            </a:r>
            <a:endParaRPr sz="3600"/>
          </a:p>
        </p:txBody>
      </p:sp>
      <p:pic>
        <p:nvPicPr>
          <p:cNvPr id="71" name="Google Shape;71;p15"/>
          <p:cNvPicPr preferRelativeResize="0"/>
          <p:nvPr/>
        </p:nvPicPr>
        <p:blipFill rotWithShape="1">
          <a:blip r:embed="rId3">
            <a:alphaModFix/>
          </a:blip>
          <a:srcRect b="40659" l="0" r="42459" t="0"/>
          <a:stretch/>
        </p:blipFill>
        <p:spPr>
          <a:xfrm>
            <a:off x="7661375" y="3674800"/>
            <a:ext cx="1482625" cy="1468700"/>
          </a:xfrm>
          <a:prstGeom prst="rect">
            <a:avLst/>
          </a:prstGeom>
          <a:noFill/>
          <a:ln>
            <a:noFill/>
          </a:ln>
        </p:spPr>
      </p:pic>
      <p:pic>
        <p:nvPicPr>
          <p:cNvPr id="72" name="Google Shape;72;p15"/>
          <p:cNvPicPr preferRelativeResize="0"/>
          <p:nvPr/>
        </p:nvPicPr>
        <p:blipFill>
          <a:blip r:embed="rId4">
            <a:alphaModFix/>
          </a:blip>
          <a:stretch>
            <a:fillRect/>
          </a:stretch>
        </p:blipFill>
        <p:spPr>
          <a:xfrm>
            <a:off x="4572000" y="1489620"/>
            <a:ext cx="4260301" cy="2164280"/>
          </a:xfrm>
          <a:prstGeom prst="rect">
            <a:avLst/>
          </a:prstGeom>
          <a:noFill/>
          <a:ln>
            <a:noFill/>
          </a:ln>
        </p:spPr>
      </p:pic>
      <p:sp>
        <p:nvSpPr>
          <p:cNvPr id="73" name="Google Shape;73;p15"/>
          <p:cNvSpPr txBox="1"/>
          <p:nvPr/>
        </p:nvSpPr>
        <p:spPr>
          <a:xfrm>
            <a:off x="202750" y="1119625"/>
            <a:ext cx="3884700" cy="344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Archived from AG News corpus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Collected by Antonio Gull</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14 classes, each with 30,000 training instances and 1,900 test instances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Sampled data for analysis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Business, Entertainment, Sports, and Sci/Tech</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5000 instances from each class</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0" y="234500"/>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Methods Application</a:t>
            </a:r>
            <a:endParaRPr sz="3600"/>
          </a:p>
        </p:txBody>
      </p:sp>
      <p:sp>
        <p:nvSpPr>
          <p:cNvPr id="79" name="Google Shape;79;p16"/>
          <p:cNvSpPr txBox="1"/>
          <p:nvPr/>
        </p:nvSpPr>
        <p:spPr>
          <a:xfrm>
            <a:off x="495875" y="1011100"/>
            <a:ext cx="23043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Sampling &amp; cleaning</a:t>
            </a:r>
            <a:endParaRPr sz="1800">
              <a:solidFill>
                <a:schemeClr val="dk2"/>
              </a:solidFill>
            </a:endParaRPr>
          </a:p>
        </p:txBody>
      </p:sp>
      <p:sp>
        <p:nvSpPr>
          <p:cNvPr id="80" name="Google Shape;80;p16"/>
          <p:cNvSpPr txBox="1"/>
          <p:nvPr/>
        </p:nvSpPr>
        <p:spPr>
          <a:xfrm>
            <a:off x="3681300" y="1011100"/>
            <a:ext cx="15654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Tokenization</a:t>
            </a:r>
            <a:endParaRPr sz="1800">
              <a:solidFill>
                <a:schemeClr val="dk2"/>
              </a:solidFill>
            </a:endParaRPr>
          </a:p>
        </p:txBody>
      </p:sp>
      <p:sp>
        <p:nvSpPr>
          <p:cNvPr id="81" name="Google Shape;81;p16"/>
          <p:cNvSpPr txBox="1"/>
          <p:nvPr/>
        </p:nvSpPr>
        <p:spPr>
          <a:xfrm>
            <a:off x="6502475" y="1011100"/>
            <a:ext cx="18279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Vectorization</a:t>
            </a:r>
            <a:endParaRPr sz="1800">
              <a:solidFill>
                <a:schemeClr val="dk2"/>
              </a:solidFill>
            </a:endParaRPr>
          </a:p>
        </p:txBody>
      </p:sp>
      <p:sp>
        <p:nvSpPr>
          <p:cNvPr id="82" name="Google Shape;82;p16"/>
          <p:cNvSpPr txBox="1"/>
          <p:nvPr/>
        </p:nvSpPr>
        <p:spPr>
          <a:xfrm>
            <a:off x="972150" y="2732000"/>
            <a:ext cx="15654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Embedding</a:t>
            </a:r>
            <a:endParaRPr sz="1800">
              <a:solidFill>
                <a:schemeClr val="dk2"/>
              </a:solidFill>
            </a:endParaRPr>
          </a:p>
        </p:txBody>
      </p:sp>
      <p:sp>
        <p:nvSpPr>
          <p:cNvPr id="83" name="Google Shape;83;p16"/>
          <p:cNvSpPr txBox="1"/>
          <p:nvPr/>
        </p:nvSpPr>
        <p:spPr>
          <a:xfrm>
            <a:off x="3441975" y="2732000"/>
            <a:ext cx="1954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Model Building</a:t>
            </a:r>
            <a:endParaRPr sz="1800">
              <a:solidFill>
                <a:schemeClr val="dk2"/>
              </a:solidFill>
            </a:endParaRPr>
          </a:p>
        </p:txBody>
      </p:sp>
      <p:sp>
        <p:nvSpPr>
          <p:cNvPr id="84" name="Google Shape;84;p16"/>
          <p:cNvSpPr txBox="1"/>
          <p:nvPr/>
        </p:nvSpPr>
        <p:spPr>
          <a:xfrm>
            <a:off x="6368675" y="2732000"/>
            <a:ext cx="17697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Deep Learning</a:t>
            </a:r>
            <a:endParaRPr sz="1800">
              <a:solidFill>
                <a:schemeClr val="dk2"/>
              </a:solidFill>
            </a:endParaRPr>
          </a:p>
        </p:txBody>
      </p:sp>
      <p:sp>
        <p:nvSpPr>
          <p:cNvPr id="85" name="Google Shape;85;p16"/>
          <p:cNvSpPr txBox="1"/>
          <p:nvPr/>
        </p:nvSpPr>
        <p:spPr>
          <a:xfrm>
            <a:off x="213900" y="1497350"/>
            <a:ext cx="2547300" cy="1020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300">
                <a:solidFill>
                  <a:schemeClr val="dk2"/>
                </a:solidFill>
              </a:rPr>
              <a:t>Sample 5000 records of each category</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Keep only lowercase letters and single space</a:t>
            </a:r>
            <a:endParaRPr sz="1300">
              <a:solidFill>
                <a:schemeClr val="dk2"/>
              </a:solidFill>
            </a:endParaRPr>
          </a:p>
        </p:txBody>
      </p:sp>
      <p:sp>
        <p:nvSpPr>
          <p:cNvPr id="86" name="Google Shape;86;p16"/>
          <p:cNvSpPr txBox="1"/>
          <p:nvPr/>
        </p:nvSpPr>
        <p:spPr>
          <a:xfrm>
            <a:off x="3344775" y="1565425"/>
            <a:ext cx="1769700" cy="952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
        <p:nvSpPr>
          <p:cNvPr id="87" name="Google Shape;87;p16"/>
          <p:cNvSpPr/>
          <p:nvPr/>
        </p:nvSpPr>
        <p:spPr>
          <a:xfrm>
            <a:off x="2954838" y="1184500"/>
            <a:ext cx="5718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6"/>
          <p:cNvSpPr/>
          <p:nvPr/>
        </p:nvSpPr>
        <p:spPr>
          <a:xfrm>
            <a:off x="5528463" y="1184500"/>
            <a:ext cx="5718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6"/>
          <p:cNvSpPr/>
          <p:nvPr/>
        </p:nvSpPr>
        <p:spPr>
          <a:xfrm>
            <a:off x="2537538" y="2868050"/>
            <a:ext cx="5718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6"/>
          <p:cNvSpPr/>
          <p:nvPr/>
        </p:nvSpPr>
        <p:spPr>
          <a:xfrm>
            <a:off x="5528463" y="2868050"/>
            <a:ext cx="5718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6"/>
          <p:cNvSpPr txBox="1"/>
          <p:nvPr/>
        </p:nvSpPr>
        <p:spPr>
          <a:xfrm>
            <a:off x="3433350" y="1497350"/>
            <a:ext cx="2153700" cy="10209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Lemmatization</a:t>
            </a:r>
            <a:endParaRPr sz="1300">
              <a:solidFill>
                <a:schemeClr val="dk2"/>
              </a:solidFill>
            </a:endParaRPr>
          </a:p>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Remove stopwords</a:t>
            </a:r>
            <a:endParaRPr sz="1300">
              <a:solidFill>
                <a:schemeClr val="dk2"/>
              </a:solidFill>
            </a:endParaRPr>
          </a:p>
        </p:txBody>
      </p:sp>
      <p:sp>
        <p:nvSpPr>
          <p:cNvPr id="92" name="Google Shape;92;p16"/>
          <p:cNvSpPr txBox="1"/>
          <p:nvPr/>
        </p:nvSpPr>
        <p:spPr>
          <a:xfrm>
            <a:off x="6470825" y="1497350"/>
            <a:ext cx="1565400" cy="10209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BoW</a:t>
            </a:r>
            <a:endParaRPr sz="1300">
              <a:solidFill>
                <a:schemeClr val="dk2"/>
              </a:solidFill>
            </a:endParaRPr>
          </a:p>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N-gram</a:t>
            </a:r>
            <a:endParaRPr sz="1300">
              <a:solidFill>
                <a:schemeClr val="dk2"/>
              </a:solidFill>
            </a:endParaRPr>
          </a:p>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TF-IDF</a:t>
            </a:r>
            <a:endParaRPr sz="1300">
              <a:solidFill>
                <a:schemeClr val="dk2"/>
              </a:solidFill>
            </a:endParaRPr>
          </a:p>
        </p:txBody>
      </p:sp>
      <p:sp>
        <p:nvSpPr>
          <p:cNvPr id="93" name="Google Shape;93;p16"/>
          <p:cNvSpPr txBox="1"/>
          <p:nvPr/>
        </p:nvSpPr>
        <p:spPr>
          <a:xfrm>
            <a:off x="678000" y="3208400"/>
            <a:ext cx="2153700" cy="10209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Word2Vec</a:t>
            </a:r>
            <a:endParaRPr sz="1300">
              <a:solidFill>
                <a:schemeClr val="dk2"/>
              </a:solidFill>
            </a:endParaRPr>
          </a:p>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TF-IDF weighted averaging</a:t>
            </a:r>
            <a:endParaRPr sz="1300">
              <a:solidFill>
                <a:schemeClr val="dk2"/>
              </a:solidFill>
            </a:endParaRPr>
          </a:p>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Doc2Vec</a:t>
            </a:r>
            <a:endParaRPr sz="1300">
              <a:solidFill>
                <a:schemeClr val="dk2"/>
              </a:solidFill>
            </a:endParaRPr>
          </a:p>
        </p:txBody>
      </p:sp>
      <p:sp>
        <p:nvSpPr>
          <p:cNvPr id="94" name="Google Shape;94;p16"/>
          <p:cNvSpPr txBox="1"/>
          <p:nvPr/>
        </p:nvSpPr>
        <p:spPr>
          <a:xfrm>
            <a:off x="3342225" y="3208400"/>
            <a:ext cx="2153700" cy="12933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RandomForest</a:t>
            </a:r>
            <a:endParaRPr sz="1300">
              <a:solidFill>
                <a:schemeClr val="dk2"/>
              </a:solidFill>
            </a:endParaRPr>
          </a:p>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Logistic Regression</a:t>
            </a:r>
            <a:endParaRPr sz="1300">
              <a:solidFill>
                <a:schemeClr val="dk2"/>
              </a:solidFill>
            </a:endParaRPr>
          </a:p>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XGBoost</a:t>
            </a:r>
            <a:endParaRPr sz="1300">
              <a:solidFill>
                <a:schemeClr val="dk2"/>
              </a:solidFill>
            </a:endParaRPr>
          </a:p>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SVM</a:t>
            </a:r>
            <a:endParaRPr sz="1300">
              <a:solidFill>
                <a:schemeClr val="dk2"/>
              </a:solidFill>
            </a:endParaRPr>
          </a:p>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NaiveBayes</a:t>
            </a:r>
            <a:endParaRPr sz="1300">
              <a:solidFill>
                <a:schemeClr val="dk2"/>
              </a:solidFill>
            </a:endParaRPr>
          </a:p>
        </p:txBody>
      </p:sp>
      <p:sp>
        <p:nvSpPr>
          <p:cNvPr id="95" name="Google Shape;95;p16"/>
          <p:cNvSpPr txBox="1"/>
          <p:nvPr/>
        </p:nvSpPr>
        <p:spPr>
          <a:xfrm>
            <a:off x="6339575" y="3208400"/>
            <a:ext cx="2153700" cy="10209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LSTM</a:t>
            </a:r>
            <a:endParaRPr sz="1300">
              <a:solidFill>
                <a:schemeClr val="dk2"/>
              </a:solidFill>
            </a:endParaRPr>
          </a:p>
          <a:p>
            <a:pPr indent="-311150" lvl="0" marL="457200" marR="0" rtl="0" algn="l">
              <a:lnSpc>
                <a:spcPct val="100000"/>
              </a:lnSpc>
              <a:spcBef>
                <a:spcPts val="0"/>
              </a:spcBef>
              <a:spcAft>
                <a:spcPts val="0"/>
              </a:spcAft>
              <a:buClr>
                <a:schemeClr val="dk2"/>
              </a:buClr>
              <a:buSzPts val="1300"/>
              <a:buChar char="●"/>
            </a:pPr>
            <a:r>
              <a:rPr lang="en" sz="1300">
                <a:solidFill>
                  <a:schemeClr val="dk2"/>
                </a:solidFill>
              </a:rPr>
              <a:t>Simple RNN</a:t>
            </a:r>
            <a:endParaRPr sz="1300">
              <a:solidFill>
                <a:schemeClr val="dk2"/>
              </a:solidFill>
            </a:endParaRPr>
          </a:p>
        </p:txBody>
      </p:sp>
      <p:pic>
        <p:nvPicPr>
          <p:cNvPr id="96" name="Google Shape;96;p16"/>
          <p:cNvPicPr preferRelativeResize="0"/>
          <p:nvPr/>
        </p:nvPicPr>
        <p:blipFill rotWithShape="1">
          <a:blip r:embed="rId3">
            <a:alphaModFix/>
          </a:blip>
          <a:srcRect b="40659" l="0" r="42459" t="0"/>
          <a:stretch/>
        </p:blipFill>
        <p:spPr>
          <a:xfrm>
            <a:off x="7661375" y="3674800"/>
            <a:ext cx="1482625" cy="146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1" type="subTitle"/>
          </p:nvPr>
        </p:nvSpPr>
        <p:spPr>
          <a:xfrm>
            <a:off x="311700" y="1509500"/>
            <a:ext cx="3555000" cy="1425900"/>
          </a:xfrm>
          <a:prstGeom prst="rect">
            <a:avLst/>
          </a:prstGeom>
        </p:spPr>
        <p:txBody>
          <a:bodyPr anchorCtr="0" anchor="t" bIns="91425" lIns="91425" spcFirstLastPara="1" rIns="91425" wrap="square" tIns="91425">
            <a:normAutofit fontScale="85000" lnSpcReduction="10000"/>
          </a:bodyPr>
          <a:lstStyle/>
          <a:p>
            <a:pPr indent="-325755" lvl="0" marL="457200" rtl="0" algn="l">
              <a:lnSpc>
                <a:spcPct val="150000"/>
              </a:lnSpc>
              <a:spcBef>
                <a:spcPts val="0"/>
              </a:spcBef>
              <a:spcAft>
                <a:spcPts val="0"/>
              </a:spcAft>
              <a:buSzPct val="100000"/>
              <a:buChar char="-"/>
            </a:pPr>
            <a:r>
              <a:rPr lang="en" sz="1800"/>
              <a:t>Best model: TF-IDF in SVM</a:t>
            </a:r>
            <a:endParaRPr sz="1800"/>
          </a:p>
          <a:p>
            <a:pPr indent="-325755" lvl="0" marL="457200" rtl="0" algn="l">
              <a:lnSpc>
                <a:spcPct val="150000"/>
              </a:lnSpc>
              <a:spcBef>
                <a:spcPts val="0"/>
              </a:spcBef>
              <a:spcAft>
                <a:spcPts val="0"/>
              </a:spcAft>
              <a:buSzPct val="100000"/>
              <a:buChar char="-"/>
            </a:pPr>
            <a:r>
              <a:rPr lang="en" sz="1800"/>
              <a:t>Best overall: GloVe 100</a:t>
            </a:r>
            <a:endParaRPr sz="1800"/>
          </a:p>
          <a:p>
            <a:pPr indent="-325755" lvl="0" marL="457200" rtl="0" algn="l">
              <a:lnSpc>
                <a:spcPct val="150000"/>
              </a:lnSpc>
              <a:spcBef>
                <a:spcPts val="0"/>
              </a:spcBef>
              <a:spcAft>
                <a:spcPts val="0"/>
              </a:spcAft>
              <a:buSzPct val="100000"/>
              <a:buChar char="-"/>
            </a:pPr>
            <a:r>
              <a:rPr lang="en" sz="1800"/>
              <a:t>Most accurate category: Sports</a:t>
            </a:r>
            <a:endParaRPr sz="1800"/>
          </a:p>
          <a:p>
            <a:pPr indent="0" lvl="0" marL="0" rtl="0" algn="l">
              <a:lnSpc>
                <a:spcPct val="150000"/>
              </a:lnSpc>
              <a:spcBef>
                <a:spcPts val="0"/>
              </a:spcBef>
              <a:spcAft>
                <a:spcPts val="0"/>
              </a:spcAft>
              <a:buNone/>
            </a:pPr>
            <a:r>
              <a:t/>
            </a:r>
            <a:endParaRPr sz="1800"/>
          </a:p>
        </p:txBody>
      </p:sp>
      <p:sp>
        <p:nvSpPr>
          <p:cNvPr id="102" name="Google Shape;102;p17"/>
          <p:cNvSpPr txBox="1"/>
          <p:nvPr>
            <p:ph type="ctrTitle"/>
          </p:nvPr>
        </p:nvSpPr>
        <p:spPr>
          <a:xfrm>
            <a:off x="311700" y="17187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Results</a:t>
            </a:r>
            <a:endParaRPr sz="3600"/>
          </a:p>
        </p:txBody>
      </p:sp>
      <p:pic>
        <p:nvPicPr>
          <p:cNvPr id="103" name="Google Shape;103;p17"/>
          <p:cNvPicPr preferRelativeResize="0"/>
          <p:nvPr/>
        </p:nvPicPr>
        <p:blipFill>
          <a:blip r:embed="rId3">
            <a:alphaModFix/>
          </a:blip>
          <a:stretch>
            <a:fillRect/>
          </a:stretch>
        </p:blipFill>
        <p:spPr>
          <a:xfrm>
            <a:off x="4572000" y="1335950"/>
            <a:ext cx="3933825" cy="1647825"/>
          </a:xfrm>
          <a:prstGeom prst="rect">
            <a:avLst/>
          </a:prstGeom>
          <a:noFill/>
          <a:ln>
            <a:noFill/>
          </a:ln>
        </p:spPr>
      </p:pic>
      <p:sp>
        <p:nvSpPr>
          <p:cNvPr id="104" name="Google Shape;104;p17"/>
          <p:cNvSpPr txBox="1"/>
          <p:nvPr/>
        </p:nvSpPr>
        <p:spPr>
          <a:xfrm>
            <a:off x="4572000" y="874250"/>
            <a:ext cx="353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dk2"/>
                </a:solidFill>
              </a:rPr>
              <a:t>TF-IDF in SVM</a:t>
            </a:r>
            <a:endParaRPr sz="1800" u="sng">
              <a:solidFill>
                <a:schemeClr val="dk2"/>
              </a:solidFill>
            </a:endParaRPr>
          </a:p>
        </p:txBody>
      </p:sp>
      <p:pic>
        <p:nvPicPr>
          <p:cNvPr id="105" name="Google Shape;105;p17"/>
          <p:cNvPicPr preferRelativeResize="0"/>
          <p:nvPr/>
        </p:nvPicPr>
        <p:blipFill>
          <a:blip r:embed="rId4">
            <a:alphaModFix/>
          </a:blip>
          <a:stretch>
            <a:fillRect/>
          </a:stretch>
        </p:blipFill>
        <p:spPr>
          <a:xfrm>
            <a:off x="4572000" y="3397110"/>
            <a:ext cx="3933825" cy="1627140"/>
          </a:xfrm>
          <a:prstGeom prst="rect">
            <a:avLst/>
          </a:prstGeom>
          <a:noFill/>
          <a:ln>
            <a:noFill/>
          </a:ln>
        </p:spPr>
      </p:pic>
      <p:sp>
        <p:nvSpPr>
          <p:cNvPr id="106" name="Google Shape;106;p17"/>
          <p:cNvSpPr txBox="1"/>
          <p:nvPr/>
        </p:nvSpPr>
        <p:spPr>
          <a:xfrm>
            <a:off x="4572000" y="29354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dk2"/>
                </a:solidFill>
              </a:rPr>
              <a:t>GloVe</a:t>
            </a:r>
            <a:r>
              <a:rPr lang="en" sz="1800" u="sng">
                <a:solidFill>
                  <a:schemeClr val="dk2"/>
                </a:solidFill>
              </a:rPr>
              <a:t> in SVM</a:t>
            </a:r>
            <a:endParaRPr sz="1800" u="sng">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8"/>
          <p:cNvSpPr txBox="1"/>
          <p:nvPr>
            <p:ph idx="1" type="body"/>
          </p:nvPr>
        </p:nvSpPr>
        <p:spPr>
          <a:xfrm>
            <a:off x="311700" y="8445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Simple RNN (Recurrent Neural Network)</a:t>
            </a:r>
            <a:endParaRPr/>
          </a:p>
        </p:txBody>
      </p:sp>
      <p:sp>
        <p:nvSpPr>
          <p:cNvPr id="112" name="Google Shape;112;p18"/>
          <p:cNvSpPr txBox="1"/>
          <p:nvPr>
            <p:ph idx="2" type="body"/>
          </p:nvPr>
        </p:nvSpPr>
        <p:spPr>
          <a:xfrm>
            <a:off x="4832400" y="863563"/>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LSTM</a:t>
            </a:r>
            <a:endParaRPr/>
          </a:p>
        </p:txBody>
      </p:sp>
      <p:pic>
        <p:nvPicPr>
          <p:cNvPr id="113" name="Google Shape;113;p18"/>
          <p:cNvPicPr preferRelativeResize="0"/>
          <p:nvPr/>
        </p:nvPicPr>
        <p:blipFill>
          <a:blip r:embed="rId3">
            <a:alphaModFix/>
          </a:blip>
          <a:stretch>
            <a:fillRect/>
          </a:stretch>
        </p:blipFill>
        <p:spPr>
          <a:xfrm>
            <a:off x="5109424" y="1438550"/>
            <a:ext cx="3445850" cy="2266450"/>
          </a:xfrm>
          <a:prstGeom prst="rect">
            <a:avLst/>
          </a:prstGeom>
          <a:noFill/>
          <a:ln>
            <a:noFill/>
          </a:ln>
        </p:spPr>
      </p:pic>
      <p:pic>
        <p:nvPicPr>
          <p:cNvPr id="114" name="Google Shape;114;p18"/>
          <p:cNvPicPr preferRelativeResize="0"/>
          <p:nvPr/>
        </p:nvPicPr>
        <p:blipFill rotWithShape="1">
          <a:blip r:embed="rId4">
            <a:alphaModFix/>
          </a:blip>
          <a:srcRect b="0" l="73551" r="0" t="0"/>
          <a:stretch/>
        </p:blipFill>
        <p:spPr>
          <a:xfrm>
            <a:off x="1480025" y="1268988"/>
            <a:ext cx="1663250" cy="2605525"/>
          </a:xfrm>
          <a:prstGeom prst="rect">
            <a:avLst/>
          </a:prstGeom>
          <a:noFill/>
          <a:ln>
            <a:noFill/>
          </a:ln>
        </p:spPr>
      </p:pic>
      <p:sp>
        <p:nvSpPr>
          <p:cNvPr id="115" name="Google Shape;115;p18"/>
          <p:cNvSpPr txBox="1"/>
          <p:nvPr/>
        </p:nvSpPr>
        <p:spPr>
          <a:xfrm>
            <a:off x="480000" y="3809875"/>
            <a:ext cx="4092000" cy="1215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800">
                <a:solidFill>
                  <a:schemeClr val="dk2"/>
                </a:solidFill>
              </a:rPr>
              <a:t>Gradient Explode/Vanishing</a:t>
            </a:r>
            <a:br>
              <a:rPr lang="en" sz="1800">
                <a:solidFill>
                  <a:schemeClr val="dk2"/>
                </a:solidFill>
              </a:rPr>
            </a:br>
            <a:r>
              <a:rPr lang="en" sz="1600">
                <a:solidFill>
                  <a:schemeClr val="dk2"/>
                </a:solidFill>
              </a:rPr>
              <a:t>• Cannot memorize early information </a:t>
            </a:r>
            <a:br>
              <a:rPr lang="en" sz="1600">
                <a:solidFill>
                  <a:schemeClr val="dk2"/>
                </a:solidFill>
              </a:rPr>
            </a:br>
            <a:r>
              <a:rPr lang="en" sz="1600">
                <a:solidFill>
                  <a:schemeClr val="dk2"/>
                </a:solidFill>
              </a:rPr>
              <a:t>• Happens when sequence length &gt; 100</a:t>
            </a:r>
            <a:endParaRPr sz="1600">
              <a:solidFill>
                <a:schemeClr val="dk2"/>
              </a:solidFill>
            </a:endParaRPr>
          </a:p>
        </p:txBody>
      </p:sp>
      <p:sp>
        <p:nvSpPr>
          <p:cNvPr id="116" name="Google Shape;116;p18"/>
          <p:cNvSpPr txBox="1"/>
          <p:nvPr/>
        </p:nvSpPr>
        <p:spPr>
          <a:xfrm>
            <a:off x="4786350" y="3752850"/>
            <a:ext cx="4092000" cy="1215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800">
                <a:solidFill>
                  <a:schemeClr val="dk2"/>
                </a:solidFill>
              </a:rPr>
              <a:t>Long Short-Term Memory</a:t>
            </a:r>
            <a:br>
              <a:rPr lang="en" sz="1800">
                <a:solidFill>
                  <a:schemeClr val="dk2"/>
                </a:solidFill>
              </a:rPr>
            </a:br>
            <a:r>
              <a:rPr lang="en" sz="1600">
                <a:solidFill>
                  <a:schemeClr val="dk2"/>
                </a:solidFill>
              </a:rPr>
              <a:t>• Able to capture</a:t>
            </a:r>
            <a:r>
              <a:rPr lang="en" sz="1600">
                <a:solidFill>
                  <a:schemeClr val="dk2"/>
                </a:solidFill>
              </a:rPr>
              <a:t> long-term dependency</a:t>
            </a:r>
            <a:br>
              <a:rPr lang="en" sz="1600">
                <a:solidFill>
                  <a:schemeClr val="dk2"/>
                </a:solidFill>
              </a:rPr>
            </a:br>
            <a:r>
              <a:rPr lang="en" sz="1600">
                <a:solidFill>
                  <a:schemeClr val="dk2"/>
                </a:solidFill>
              </a:rPr>
              <a:t>• Able to handle </a:t>
            </a:r>
            <a:r>
              <a:rPr lang="en" sz="1600">
                <a:solidFill>
                  <a:schemeClr val="dk2"/>
                </a:solidFill>
              </a:rPr>
              <a:t>with short term task</a:t>
            </a:r>
            <a:endParaRPr sz="1600">
              <a:solidFill>
                <a:schemeClr val="dk2"/>
              </a:solidFill>
            </a:endParaRPr>
          </a:p>
        </p:txBody>
      </p:sp>
      <p:sp>
        <p:nvSpPr>
          <p:cNvPr id="117" name="Google Shape;117;p18"/>
          <p:cNvSpPr txBox="1"/>
          <p:nvPr/>
        </p:nvSpPr>
        <p:spPr>
          <a:xfrm>
            <a:off x="3717925" y="604450"/>
            <a:ext cx="5937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8" name="Google Shape;118;p18"/>
          <p:cNvSpPr txBox="1"/>
          <p:nvPr>
            <p:ph type="title"/>
          </p:nvPr>
        </p:nvSpPr>
        <p:spPr>
          <a:xfrm>
            <a:off x="311700" y="263975"/>
            <a:ext cx="8398800" cy="4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18"/>
              <a:t>Deep Learning</a:t>
            </a:r>
            <a:endParaRPr sz="2018"/>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263975"/>
            <a:ext cx="8398800" cy="4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18"/>
              <a:t>Preprocessing</a:t>
            </a:r>
            <a:endParaRPr sz="2018"/>
          </a:p>
        </p:txBody>
      </p:sp>
      <p:sp>
        <p:nvSpPr>
          <p:cNvPr id="124" name="Google Shape;124;p19"/>
          <p:cNvSpPr txBox="1"/>
          <p:nvPr>
            <p:ph idx="1" type="body"/>
          </p:nvPr>
        </p:nvSpPr>
        <p:spPr>
          <a:xfrm>
            <a:off x="311700" y="827700"/>
            <a:ext cx="7280700" cy="4050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lang="en">
                <a:solidFill>
                  <a:schemeClr val="dk1"/>
                </a:solidFill>
              </a:rPr>
              <a:t>Embed tokens into </a:t>
            </a:r>
            <a:r>
              <a:rPr b="1" lang="en">
                <a:solidFill>
                  <a:schemeClr val="dk1"/>
                </a:solidFill>
              </a:rPr>
              <a:t>fixed-size vectors</a:t>
            </a:r>
            <a:r>
              <a:rPr lang="en">
                <a:solidFill>
                  <a:schemeClr val="dk1"/>
                </a:solidFill>
              </a:rPr>
              <a:t> (n_dim &lt;&lt; n_tokens)</a:t>
            </a:r>
            <a:endParaRPr>
              <a:solidFill>
                <a:schemeClr val="dk1"/>
              </a:solidFill>
            </a:endParaRPr>
          </a:p>
          <a:p>
            <a:pPr indent="0" lvl="0" marL="457200" rtl="0" algn="l">
              <a:spcBef>
                <a:spcPts val="1200"/>
              </a:spcBef>
              <a:spcAft>
                <a:spcPts val="0"/>
              </a:spcAft>
              <a:buNone/>
            </a:pPr>
            <a:r>
              <a:rPr lang="en"/>
              <a:t>‘I’ → </a:t>
            </a:r>
            <a:r>
              <a:rPr lang="en"/>
              <a:t>[0.2, 0.1], ‘am’ → [0.8, 0.63], ‘batman’ → [0.33, 0.99]</a:t>
            </a:r>
            <a:endParaRPr/>
          </a:p>
          <a:p>
            <a:pPr indent="-317500" lvl="0" marL="457200" rtl="0" algn="l">
              <a:spcBef>
                <a:spcPts val="1200"/>
              </a:spcBef>
              <a:spcAft>
                <a:spcPts val="0"/>
              </a:spcAft>
              <a:buClr>
                <a:schemeClr val="dk1"/>
              </a:buClr>
              <a:buSzPts val="1400"/>
              <a:buAutoNum type="arabicPeriod"/>
            </a:pPr>
            <a:r>
              <a:rPr lang="en">
                <a:solidFill>
                  <a:schemeClr val="dk1"/>
                </a:solidFill>
              </a:rPr>
              <a:t>For each document, </a:t>
            </a:r>
            <a:r>
              <a:rPr lang="en">
                <a:solidFill>
                  <a:schemeClr val="dk1"/>
                </a:solidFill>
              </a:rPr>
              <a:t>arrange vectors</a:t>
            </a:r>
            <a:r>
              <a:rPr lang="en">
                <a:solidFill>
                  <a:schemeClr val="dk1"/>
                </a:solidFill>
              </a:rPr>
              <a:t> to</a:t>
            </a:r>
            <a:r>
              <a:rPr b="1" lang="en">
                <a:solidFill>
                  <a:schemeClr val="dk1"/>
                </a:solidFill>
              </a:rPr>
              <a:t> form sequence</a:t>
            </a:r>
            <a:endParaRPr>
              <a:solidFill>
                <a:schemeClr val="dk1"/>
              </a:solidFill>
            </a:endParaRPr>
          </a:p>
          <a:p>
            <a:pPr indent="0" lvl="0" marL="457200" rtl="0" algn="l">
              <a:spcBef>
                <a:spcPts val="1200"/>
              </a:spcBef>
              <a:spcAft>
                <a:spcPts val="0"/>
              </a:spcAft>
              <a:buNone/>
            </a:pPr>
            <a:r>
              <a:rPr lang="en"/>
              <a:t>[‘I’, ‘am’, ‘batman’] → [[0.2, 0.1], [0.8, 0.63], [0.33, 0.99]]</a:t>
            </a:r>
            <a:endParaRPr/>
          </a:p>
          <a:p>
            <a:pPr indent="-317500" lvl="0" marL="457200" rtl="0" algn="l">
              <a:spcBef>
                <a:spcPts val="1200"/>
              </a:spcBef>
              <a:spcAft>
                <a:spcPts val="0"/>
              </a:spcAft>
              <a:buClr>
                <a:schemeClr val="dk1"/>
              </a:buClr>
              <a:buSzPts val="1400"/>
              <a:buAutoNum type="arabicPeriod"/>
            </a:pPr>
            <a:r>
              <a:rPr lang="en">
                <a:solidFill>
                  <a:schemeClr val="dk1"/>
                </a:solidFill>
              </a:rPr>
              <a:t>Pad sequences so that </a:t>
            </a:r>
            <a:r>
              <a:rPr b="1" lang="en">
                <a:solidFill>
                  <a:schemeClr val="dk1"/>
                </a:solidFill>
              </a:rPr>
              <a:t>all documents have the same length</a:t>
            </a:r>
            <a:r>
              <a:rPr lang="en">
                <a:solidFill>
                  <a:schemeClr val="dk1"/>
                </a:solidFill>
              </a:rPr>
              <a:t> (suppose 5)</a:t>
            </a:r>
            <a:endParaRPr>
              <a:solidFill>
                <a:schemeClr val="dk1"/>
              </a:solidFill>
            </a:endParaRPr>
          </a:p>
          <a:p>
            <a:pPr indent="0" lvl="0" marL="457200" rtl="0" algn="l">
              <a:spcBef>
                <a:spcPts val="1200"/>
              </a:spcBef>
              <a:spcAft>
                <a:spcPts val="0"/>
              </a:spcAft>
              <a:buNone/>
            </a:pPr>
            <a:r>
              <a:rPr lang="en"/>
              <a:t>[[0.2, 0.1], [0.8, 0.63], [0.33, 0.99]] →</a:t>
            </a:r>
            <a:br>
              <a:rPr lang="en"/>
            </a:br>
            <a:r>
              <a:rPr lang="en"/>
              <a:t>[[0.2, 0.1], [0.8, 0.63], [0.33, 0.99], </a:t>
            </a:r>
            <a:r>
              <a:rPr lang="en">
                <a:solidFill>
                  <a:srgbClr val="FF0000"/>
                </a:solidFill>
              </a:rPr>
              <a:t>[0, 0]</a:t>
            </a:r>
            <a:r>
              <a:rPr lang="en"/>
              <a:t>, </a:t>
            </a:r>
            <a:r>
              <a:rPr lang="en">
                <a:solidFill>
                  <a:srgbClr val="FF0000"/>
                </a:solidFill>
              </a:rPr>
              <a:t>[0, 0]</a:t>
            </a:r>
            <a:r>
              <a:rPr lang="en"/>
              <a:t>]</a:t>
            </a:r>
            <a:endParaRPr/>
          </a:p>
          <a:p>
            <a:pPr indent="-317500" lvl="0" marL="457200" rtl="0" algn="l">
              <a:spcBef>
                <a:spcPts val="1200"/>
              </a:spcBef>
              <a:spcAft>
                <a:spcPts val="0"/>
              </a:spcAft>
              <a:buClr>
                <a:schemeClr val="dk1"/>
              </a:buClr>
              <a:buSzPts val="1400"/>
              <a:buAutoNum type="arabicPeriod"/>
            </a:pPr>
            <a:r>
              <a:rPr b="1" lang="en">
                <a:solidFill>
                  <a:schemeClr val="dk1"/>
                </a:solidFill>
              </a:rPr>
              <a:t>One-hot encode</a:t>
            </a:r>
            <a:r>
              <a:rPr lang="en">
                <a:solidFill>
                  <a:schemeClr val="dk1"/>
                </a:solidFill>
              </a:rPr>
              <a:t> the target</a:t>
            </a:r>
            <a:endParaRPr>
              <a:solidFill>
                <a:schemeClr val="dk1"/>
              </a:solidFill>
            </a:endParaRPr>
          </a:p>
          <a:p>
            <a:pPr indent="0" lvl="0" marL="457200" rtl="0" algn="l">
              <a:spcBef>
                <a:spcPts val="1200"/>
              </a:spcBef>
              <a:spcAft>
                <a:spcPts val="1200"/>
              </a:spcAft>
              <a:buNone/>
            </a:pPr>
            <a:r>
              <a:rPr lang="en"/>
              <a:t>[‘Business’, ‘Entertainment’, ‘Sci/Tech’, ‘Sports’] →</a:t>
            </a:r>
            <a:br>
              <a:rPr lang="en"/>
            </a:br>
            <a:r>
              <a:rPr lang="en"/>
              <a:t>[[1,0,0,0], [0,1,0,0], [0,0,1,0], [0,0,0,1]]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1666925" y="708000"/>
            <a:ext cx="5810126" cy="3421300"/>
          </a:xfrm>
          <a:prstGeom prst="rect">
            <a:avLst/>
          </a:prstGeom>
          <a:noFill/>
          <a:ln>
            <a:noFill/>
          </a:ln>
        </p:spPr>
      </p:pic>
      <p:sp>
        <p:nvSpPr>
          <p:cNvPr id="130" name="Google Shape;130;p20"/>
          <p:cNvSpPr txBox="1"/>
          <p:nvPr>
            <p:ph type="title"/>
          </p:nvPr>
        </p:nvSpPr>
        <p:spPr>
          <a:xfrm>
            <a:off x="311700" y="216700"/>
            <a:ext cx="6599400" cy="4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Convolution and </a:t>
            </a:r>
            <a:r>
              <a:rPr lang="en" sz="2020"/>
              <a:t>Max Pooling</a:t>
            </a:r>
            <a:endParaRPr sz="2020"/>
          </a:p>
        </p:txBody>
      </p:sp>
      <p:grpSp>
        <p:nvGrpSpPr>
          <p:cNvPr id="131" name="Google Shape;131;p20"/>
          <p:cNvGrpSpPr/>
          <p:nvPr/>
        </p:nvGrpSpPr>
        <p:grpSpPr>
          <a:xfrm>
            <a:off x="2095625" y="4173225"/>
            <a:ext cx="5967625" cy="738900"/>
            <a:chOff x="564425" y="4173225"/>
            <a:chExt cx="5967625" cy="738900"/>
          </a:xfrm>
        </p:grpSpPr>
        <p:sp>
          <p:nvSpPr>
            <p:cNvPr id="132" name="Google Shape;132;p20"/>
            <p:cNvSpPr txBox="1"/>
            <p:nvPr/>
          </p:nvSpPr>
          <p:spPr>
            <a:xfrm>
              <a:off x="564425" y="4173225"/>
              <a:ext cx="222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90 time steps</a:t>
              </a:r>
              <a:endParaRPr sz="1800">
                <a:solidFill>
                  <a:schemeClr val="dk2"/>
                </a:solidFill>
              </a:endParaRPr>
            </a:p>
            <a:p>
              <a:pPr indent="0" lvl="0" marL="0" rtl="0" algn="l">
                <a:spcBef>
                  <a:spcPts val="0"/>
                </a:spcBef>
                <a:spcAft>
                  <a:spcPts val="0"/>
                </a:spcAft>
                <a:buNone/>
              </a:pPr>
              <a:r>
                <a:rPr lang="en" sz="1800">
                  <a:solidFill>
                    <a:schemeClr val="dk2"/>
                  </a:solidFill>
                </a:rPr>
                <a:t>100 features/step</a:t>
              </a:r>
              <a:endParaRPr sz="1800">
                <a:solidFill>
                  <a:schemeClr val="dk2"/>
                </a:solidFill>
              </a:endParaRPr>
            </a:p>
          </p:txBody>
        </p:sp>
        <p:sp>
          <p:nvSpPr>
            <p:cNvPr id="133" name="Google Shape;133;p20"/>
            <p:cNvSpPr/>
            <p:nvPr/>
          </p:nvSpPr>
          <p:spPr>
            <a:xfrm>
              <a:off x="2686500" y="4447450"/>
              <a:ext cx="1282500" cy="25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0"/>
            <p:cNvSpPr txBox="1"/>
            <p:nvPr/>
          </p:nvSpPr>
          <p:spPr>
            <a:xfrm>
              <a:off x="4304850" y="4173225"/>
              <a:ext cx="222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21</a:t>
              </a:r>
              <a:r>
                <a:rPr lang="en" sz="1800">
                  <a:solidFill>
                    <a:schemeClr val="dk2"/>
                  </a:solidFill>
                </a:rPr>
                <a:t> time steps</a:t>
              </a:r>
              <a:endParaRPr sz="1800">
                <a:solidFill>
                  <a:schemeClr val="dk2"/>
                </a:solidFill>
              </a:endParaRPr>
            </a:p>
            <a:p>
              <a:pPr indent="0" lvl="0" marL="0" rtl="0" algn="l">
                <a:spcBef>
                  <a:spcPts val="0"/>
                </a:spcBef>
                <a:spcAft>
                  <a:spcPts val="0"/>
                </a:spcAft>
                <a:buNone/>
              </a:pPr>
              <a:r>
                <a:rPr lang="en" sz="1800">
                  <a:solidFill>
                    <a:schemeClr val="dk2"/>
                  </a:solidFill>
                </a:rPr>
                <a:t>128 features/step</a:t>
              </a:r>
              <a:endParaRPr sz="1800">
                <a:solidFill>
                  <a:schemeClr val="dk2"/>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198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Structure Design</a:t>
            </a:r>
            <a:endParaRPr sz="2020"/>
          </a:p>
        </p:txBody>
      </p:sp>
      <p:sp>
        <p:nvSpPr>
          <p:cNvPr id="140" name="Google Shape;140;p21"/>
          <p:cNvSpPr txBox="1"/>
          <p:nvPr>
            <p:ph idx="1" type="body"/>
          </p:nvPr>
        </p:nvSpPr>
        <p:spPr>
          <a:xfrm>
            <a:off x="235500" y="771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Transfer Learning (LSTM with W2V)</a:t>
            </a:r>
            <a:br>
              <a:rPr lang="en"/>
            </a:br>
            <a:endParaRPr/>
          </a:p>
        </p:txBody>
      </p:sp>
      <p:sp>
        <p:nvSpPr>
          <p:cNvPr id="141" name="Google Shape;141;p21"/>
          <p:cNvSpPr txBox="1"/>
          <p:nvPr>
            <p:ph idx="2" type="body"/>
          </p:nvPr>
        </p:nvSpPr>
        <p:spPr>
          <a:xfrm>
            <a:off x="4832400" y="771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LSTM with an embedding layer</a:t>
            </a:r>
            <a:endParaRPr/>
          </a:p>
        </p:txBody>
      </p:sp>
      <p:sp>
        <p:nvSpPr>
          <p:cNvPr id="142" name="Google Shape;142;p21"/>
          <p:cNvSpPr txBox="1"/>
          <p:nvPr/>
        </p:nvSpPr>
        <p:spPr>
          <a:xfrm>
            <a:off x="1357400" y="3879950"/>
            <a:ext cx="6532500" cy="8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a:t>
            </a:r>
            <a:r>
              <a:rPr lang="en" sz="1800">
                <a:solidFill>
                  <a:schemeClr val="dk2"/>
                </a:solidFill>
              </a:rPr>
              <a:t>embedding layer maps each token to a fixed-size vector, thereby having</a:t>
            </a:r>
            <a:r>
              <a:rPr lang="en" sz="1800">
                <a:solidFill>
                  <a:srgbClr val="666666"/>
                </a:solidFill>
              </a:rPr>
              <a:t> </a:t>
            </a:r>
            <a:r>
              <a:rPr b="1" lang="en" sz="1800">
                <a:solidFill>
                  <a:srgbClr val="FF0000"/>
                </a:solidFill>
              </a:rPr>
              <a:t>5 million</a:t>
            </a:r>
            <a:r>
              <a:rPr lang="en" sz="1800">
                <a:solidFill>
                  <a:schemeClr val="dk2"/>
                </a:solidFill>
              </a:rPr>
              <a:t> more parameters to train!</a:t>
            </a:r>
            <a:endParaRPr sz="1800">
              <a:solidFill>
                <a:schemeClr val="dk2"/>
              </a:solidFill>
            </a:endParaRPr>
          </a:p>
        </p:txBody>
      </p:sp>
      <p:grpSp>
        <p:nvGrpSpPr>
          <p:cNvPr id="143" name="Google Shape;143;p21"/>
          <p:cNvGrpSpPr/>
          <p:nvPr/>
        </p:nvGrpSpPr>
        <p:grpSpPr>
          <a:xfrm>
            <a:off x="194463" y="1597775"/>
            <a:ext cx="3996537" cy="2065200"/>
            <a:chOff x="423063" y="1597775"/>
            <a:chExt cx="3996537" cy="2065200"/>
          </a:xfrm>
        </p:grpSpPr>
        <p:pic>
          <p:nvPicPr>
            <p:cNvPr id="144" name="Google Shape;144;p21"/>
            <p:cNvPicPr preferRelativeResize="0"/>
            <p:nvPr/>
          </p:nvPicPr>
          <p:blipFill>
            <a:blip r:embed="rId3">
              <a:alphaModFix/>
            </a:blip>
            <a:stretch>
              <a:fillRect/>
            </a:stretch>
          </p:blipFill>
          <p:spPr>
            <a:xfrm>
              <a:off x="423063" y="1597775"/>
              <a:ext cx="3996537" cy="2065200"/>
            </a:xfrm>
            <a:prstGeom prst="rect">
              <a:avLst/>
            </a:prstGeom>
            <a:noFill/>
            <a:ln>
              <a:noFill/>
            </a:ln>
          </p:spPr>
        </p:pic>
        <p:sp>
          <p:nvSpPr>
            <p:cNvPr id="145" name="Google Shape;145;p21"/>
            <p:cNvSpPr/>
            <p:nvPr/>
          </p:nvSpPr>
          <p:spPr>
            <a:xfrm>
              <a:off x="458325" y="1884250"/>
              <a:ext cx="3853200" cy="1037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46" name="Google Shape;146;p21"/>
          <p:cNvGrpSpPr/>
          <p:nvPr/>
        </p:nvGrpSpPr>
        <p:grpSpPr>
          <a:xfrm>
            <a:off x="4905225" y="1308525"/>
            <a:ext cx="4079475" cy="2342275"/>
            <a:chOff x="4752825" y="1308525"/>
            <a:chExt cx="4079475" cy="2342275"/>
          </a:xfrm>
        </p:grpSpPr>
        <p:pic>
          <p:nvPicPr>
            <p:cNvPr id="147" name="Google Shape;147;p21"/>
            <p:cNvPicPr preferRelativeResize="0"/>
            <p:nvPr/>
          </p:nvPicPr>
          <p:blipFill>
            <a:blip r:embed="rId4">
              <a:alphaModFix/>
            </a:blip>
            <a:stretch>
              <a:fillRect/>
            </a:stretch>
          </p:blipFill>
          <p:spPr>
            <a:xfrm>
              <a:off x="4752825" y="1308525"/>
              <a:ext cx="4079475" cy="2342275"/>
            </a:xfrm>
            <a:prstGeom prst="rect">
              <a:avLst/>
            </a:prstGeom>
            <a:noFill/>
            <a:ln>
              <a:noFill/>
            </a:ln>
          </p:spPr>
        </p:pic>
        <p:sp>
          <p:nvSpPr>
            <p:cNvPr id="148" name="Google Shape;148;p21"/>
            <p:cNvSpPr/>
            <p:nvPr/>
          </p:nvSpPr>
          <p:spPr>
            <a:xfrm>
              <a:off x="4832400" y="1597775"/>
              <a:ext cx="3863100" cy="18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1"/>
            <p:cNvSpPr/>
            <p:nvPr/>
          </p:nvSpPr>
          <p:spPr>
            <a:xfrm>
              <a:off x="4837350" y="1839700"/>
              <a:ext cx="3853200" cy="1082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50" name="Google Shape;150;p21"/>
          <p:cNvCxnSpPr>
            <a:stCxn id="144" idx="3"/>
          </p:cNvCxnSpPr>
          <p:nvPr/>
        </p:nvCxnSpPr>
        <p:spPr>
          <a:xfrm flipH="1" rot="10800000">
            <a:off x="4191000" y="2629175"/>
            <a:ext cx="648900" cy="1200"/>
          </a:xfrm>
          <a:prstGeom prst="straightConnector1">
            <a:avLst/>
          </a:prstGeom>
          <a:noFill/>
          <a:ln cap="flat" cmpd="sng" w="9525">
            <a:solidFill>
              <a:srgbClr val="4A86E8"/>
            </a:solidFill>
            <a:prstDash val="solid"/>
            <a:round/>
            <a:headEnd len="med" w="med" type="triangle"/>
            <a:tailEnd len="med" w="med" type="triangle"/>
          </a:ln>
        </p:spPr>
      </p:cxnSp>
      <p:sp>
        <p:nvSpPr>
          <p:cNvPr id="151" name="Google Shape;151;p21"/>
          <p:cNvSpPr txBox="1"/>
          <p:nvPr/>
        </p:nvSpPr>
        <p:spPr>
          <a:xfrm>
            <a:off x="4158900" y="2140650"/>
            <a:ext cx="71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4A86E8"/>
                </a:solidFill>
              </a:rPr>
              <a:t>same</a:t>
            </a:r>
            <a:endParaRPr sz="1600">
              <a:solidFill>
                <a:srgbClr val="4A86E8"/>
              </a:solidFill>
            </a:endParaRPr>
          </a:p>
        </p:txBody>
      </p:sp>
      <p:sp>
        <p:nvSpPr>
          <p:cNvPr id="152" name="Google Shape;152;p21"/>
          <p:cNvSpPr txBox="1"/>
          <p:nvPr/>
        </p:nvSpPr>
        <p:spPr>
          <a:xfrm>
            <a:off x="194463" y="3574600"/>
            <a:ext cx="3830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980000"/>
                </a:solidFill>
                <a:highlight>
                  <a:srgbClr val="FFFFFF"/>
                </a:highlight>
                <a:latin typeface="Courier New"/>
                <a:ea typeface="Courier New"/>
                <a:cs typeface="Courier New"/>
                <a:sym typeface="Courier New"/>
              </a:rPr>
              <a:t>accuracy: 0.7723 - val_accuracy: 0.7063</a:t>
            </a:r>
            <a:endParaRPr sz="1200">
              <a:solidFill>
                <a:srgbClr val="980000"/>
              </a:solidFill>
            </a:endParaRPr>
          </a:p>
        </p:txBody>
      </p:sp>
      <p:sp>
        <p:nvSpPr>
          <p:cNvPr id="153" name="Google Shape;153;p21"/>
          <p:cNvSpPr txBox="1"/>
          <p:nvPr/>
        </p:nvSpPr>
        <p:spPr>
          <a:xfrm>
            <a:off x="4877350" y="3574600"/>
            <a:ext cx="3830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980000"/>
                </a:solidFill>
                <a:highlight>
                  <a:srgbClr val="FFFFFF"/>
                </a:highlight>
                <a:latin typeface="Courier New"/>
                <a:ea typeface="Courier New"/>
                <a:cs typeface="Courier New"/>
                <a:sym typeface="Courier New"/>
              </a:rPr>
              <a:t>accuracy: 0.9945 - val_accuracy: 0.7566</a:t>
            </a:r>
            <a:endParaRPr sz="1200">
              <a:solidFill>
                <a:srgbClr val="980000"/>
              </a:solidFill>
            </a:endParaRPr>
          </a:p>
        </p:txBody>
      </p:sp>
      <p:sp>
        <p:nvSpPr>
          <p:cNvPr id="154" name="Google Shape;154;p21"/>
          <p:cNvSpPr txBox="1"/>
          <p:nvPr/>
        </p:nvSpPr>
        <p:spPr>
          <a:xfrm>
            <a:off x="460075" y="5732975"/>
            <a:ext cx="304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