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sldIdLst>
    <p:sldId id="556" r:id="rId2"/>
    <p:sldId id="378" r:id="rId3"/>
    <p:sldId id="402" r:id="rId4"/>
    <p:sldId id="287" r:id="rId5"/>
    <p:sldId id="292" r:id="rId6"/>
    <p:sldId id="374" r:id="rId7"/>
    <p:sldId id="375" r:id="rId8"/>
    <p:sldId id="299" r:id="rId9"/>
    <p:sldId id="376" r:id="rId10"/>
    <p:sldId id="319" r:id="rId11"/>
    <p:sldId id="320" r:id="rId12"/>
    <p:sldId id="355" r:id="rId13"/>
    <p:sldId id="324" r:id="rId14"/>
    <p:sldId id="385" r:id="rId15"/>
    <p:sldId id="394" r:id="rId16"/>
    <p:sldId id="555" r:id="rId17"/>
    <p:sldId id="269" r:id="rId18"/>
    <p:sldId id="270" r:id="rId19"/>
    <p:sldId id="271" r:id="rId20"/>
    <p:sldId id="416" r:id="rId21"/>
    <p:sldId id="317" r:id="rId22"/>
    <p:sldId id="318" r:id="rId23"/>
    <p:sldId id="311" r:id="rId24"/>
    <p:sldId id="277" r:id="rId25"/>
    <p:sldId id="547" r:id="rId26"/>
    <p:sldId id="554" r:id="rId27"/>
    <p:sldId id="267" r:id="rId28"/>
    <p:sldId id="264" r:id="rId29"/>
    <p:sldId id="552" r:id="rId30"/>
    <p:sldId id="346" r:id="rId31"/>
    <p:sldId id="313" r:id="rId32"/>
    <p:sldId id="366" r:id="rId33"/>
    <p:sldId id="341" r:id="rId34"/>
    <p:sldId id="557" r:id="rId35"/>
    <p:sldId id="268" r:id="rId36"/>
    <p:sldId id="492" r:id="rId37"/>
    <p:sldId id="278" r:id="rId38"/>
    <p:sldId id="501" r:id="rId39"/>
    <p:sldId id="513" r:id="rId40"/>
    <p:sldId id="309" r:id="rId41"/>
    <p:sldId id="543" r:id="rId42"/>
    <p:sldId id="545" r:id="rId43"/>
    <p:sldId id="395" r:id="rId44"/>
    <p:sldId id="389" r:id="rId45"/>
    <p:sldId id="392" r:id="rId46"/>
    <p:sldId id="286" r:id="rId47"/>
    <p:sldId id="294" r:id="rId48"/>
    <p:sldId id="544" r:id="rId49"/>
    <p:sldId id="370" r:id="rId50"/>
    <p:sldId id="727" r:id="rId51"/>
    <p:sldId id="730" r:id="rId52"/>
    <p:sldId id="260" r:id="rId53"/>
    <p:sldId id="262" r:id="rId54"/>
    <p:sldId id="768" r:id="rId55"/>
    <p:sldId id="769" r:id="rId56"/>
    <p:sldId id="770" r:id="rId57"/>
    <p:sldId id="732" r:id="rId58"/>
    <p:sldId id="771" r:id="rId59"/>
    <p:sldId id="330" r:id="rId60"/>
    <p:sldId id="772" r:id="rId61"/>
    <p:sldId id="336" r:id="rId62"/>
    <p:sldId id="353" r:id="rId63"/>
    <p:sldId id="338" r:id="rId64"/>
    <p:sldId id="344" r:id="rId65"/>
    <p:sldId id="342" r:id="rId66"/>
    <p:sldId id="328" r:id="rId67"/>
    <p:sldId id="733" r:id="rId68"/>
    <p:sldId id="734" r:id="rId69"/>
    <p:sldId id="735" r:id="rId70"/>
    <p:sldId id="306" r:id="rId71"/>
    <p:sldId id="308" r:id="rId72"/>
    <p:sldId id="323" r:id="rId73"/>
    <p:sldId id="737" r:id="rId74"/>
    <p:sldId id="339" r:id="rId75"/>
    <p:sldId id="738" r:id="rId76"/>
    <p:sldId id="259" r:id="rId77"/>
    <p:sldId id="261" r:id="rId78"/>
    <p:sldId id="275" r:id="rId79"/>
    <p:sldId id="340" r:id="rId80"/>
    <p:sldId id="343" r:id="rId81"/>
    <p:sldId id="736" r:id="rId82"/>
    <p:sldId id="322" r:id="rId83"/>
    <p:sldId id="326" r:id="rId84"/>
    <p:sldId id="347" r:id="rId85"/>
    <p:sldId id="348" r:id="rId86"/>
    <p:sldId id="325" r:id="rId87"/>
    <p:sldId id="327" r:id="rId8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81C"/>
    <a:srgbClr val="E4C0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3" autoAdjust="0"/>
    <p:restoredTop sz="94613" autoAdjust="0"/>
  </p:normalViewPr>
  <p:slideViewPr>
    <p:cSldViewPr>
      <p:cViewPr varScale="1">
        <p:scale>
          <a:sx n="78" d="100"/>
          <a:sy n="78" d="100"/>
        </p:scale>
        <p:origin x="1512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3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#1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3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33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4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35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#36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#31" qsCatId="simple" csTypeId="urn:microsoft.com/office/officeart/2005/8/colors/accent1_2#31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B0CC4D66-61DB-49E7-BAEA-89885E977FD6}" type="presOf" srcId="{45ECB1DE-4976-41EA-BF4A-BA9625218151}" destId="{61DA2F6A-A3A4-47F6-9631-E32DDDDECDEE}" srcOrd="0" destOrd="0" presId="urn:microsoft.com/office/officeart/2005/8/layout/venn1"/>
    <dgm:cxn modelId="{EA758E7E-8BFF-41B9-96FF-D1CF5E1610C3}" type="presOf" srcId="{EF24F56F-F948-4FAE-A21B-C908CFF0947F}" destId="{04E584C8-CAF4-4F3A-A494-457051CBD1BA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FAF310D5-EEF5-4DC3-83B1-B48034456884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#4" qsCatId="simple" csTypeId="urn:microsoft.com/office/officeart/2005/8/colors/accent1_2#4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5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#5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#6" qsCatId="simple" csTypeId="urn:microsoft.com/office/officeart/2005/8/colors/accent1_2#6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355D2B8-C21E-40FE-8768-DDE282C0C744}" type="doc">
      <dgm:prSet loTypeId="urn:microsoft.com/office/officeart/2005/8/layout/radial1#1" loCatId="relationship" qsTypeId="urn:microsoft.com/office/officeart/2005/8/quickstyle/simple1#13" qsCatId="simple" csTypeId="urn:microsoft.com/office/officeart/2005/8/colors/accent1_2#13" csCatId="accent1" phldr="1"/>
      <dgm:spPr/>
      <dgm:t>
        <a:bodyPr/>
        <a:lstStyle/>
        <a:p>
          <a:endParaRPr lang="zh-CN" altLang="en-US"/>
        </a:p>
      </dgm:t>
    </dgm:pt>
    <dgm:pt modelId="{64D4BE46-E98C-499A-9CA6-F92B282C9592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600" b="1" dirty="0">
              <a:solidFill>
                <a:srgbClr val="FF0000"/>
              </a:solidFill>
            </a:rPr>
            <a:t>性质</a:t>
          </a:r>
        </a:p>
      </dgm:t>
    </dgm:pt>
    <dgm:pt modelId="{09F7EACB-1128-40E8-A0CC-E7A0C51C9555}" type="par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135FCAE1-A32B-4E01-AAC9-82601E6FAFDC}" type="sib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73426051-445C-4BE7-B24B-5FD466000FF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3CD757F0-2CC9-462E-92AC-3412748A5362}" type="par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2C0B2E82-12D8-4538-BF29-9C02E531B725}" type="sib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7E281866-7C6F-46E2-8268-75BFBA7379CC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14A968A9-0B7F-41FF-BF12-5E81AA97B429}" type="par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7127EC46-3A34-4904-B8F6-74F1977B05AE}" type="sib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6CE3551A-4145-49FC-B8CC-1B44989026A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E4660758-AA9F-4A8F-A764-61AC4BA74000}" type="par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E1C24D6A-4A62-4984-8AA1-B4DDB13FDD23}" type="sib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5AF90A85-CC05-4028-B79E-1FD57BA57016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D48B6D48-4949-4EEA-B9D3-70CE681E539A}" type="par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98DA25F5-63CF-4DE3-9EA0-56803A16A41F}" type="sib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D57A290B-6ED3-4624-9CFE-D9C7504F9F3A}" type="pres">
      <dgm:prSet presAssocID="{3355D2B8-C21E-40FE-8768-DDE282C0C744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896CA5D-B0AB-419A-A8E8-60979AE3E493}" type="pres">
      <dgm:prSet presAssocID="{64D4BE46-E98C-499A-9CA6-F92B282C9592}" presName="centerShape" presStyleLbl="node0" presStyleIdx="0" presStyleCnt="1" custLinFactNeighborX="562"/>
      <dgm:spPr/>
    </dgm:pt>
    <dgm:pt modelId="{BE99A2BC-623E-47B8-9EC1-2FFFAA8FAB5E}" type="pres">
      <dgm:prSet presAssocID="{3CD757F0-2CC9-462E-92AC-3412748A5362}" presName="Name9" presStyleLbl="parChTrans1D2" presStyleIdx="0" presStyleCnt="4"/>
      <dgm:spPr/>
    </dgm:pt>
    <dgm:pt modelId="{70F5E4A7-E54C-4446-A360-F0E1668F5A97}" type="pres">
      <dgm:prSet presAssocID="{3CD757F0-2CC9-462E-92AC-3412748A5362}" presName="connTx" presStyleLbl="parChTrans1D2" presStyleIdx="0" presStyleCnt="4"/>
      <dgm:spPr/>
    </dgm:pt>
    <dgm:pt modelId="{86983E86-B74D-4DAD-9361-B65E2189CC1B}" type="pres">
      <dgm:prSet presAssocID="{73426051-445C-4BE7-B24B-5FD466000FF9}" presName="node" presStyleLbl="node1" presStyleIdx="0" presStyleCnt="4" custScaleX="158576">
        <dgm:presLayoutVars>
          <dgm:bulletEnabled val="1"/>
        </dgm:presLayoutVars>
      </dgm:prSet>
      <dgm:spPr/>
    </dgm:pt>
    <dgm:pt modelId="{B5889148-079C-4192-B97D-8A7EF0CEA987}" type="pres">
      <dgm:prSet presAssocID="{14A968A9-0B7F-41FF-BF12-5E81AA97B429}" presName="Name9" presStyleLbl="parChTrans1D2" presStyleIdx="1" presStyleCnt="4"/>
      <dgm:spPr/>
    </dgm:pt>
    <dgm:pt modelId="{736F69E4-F7F3-4BBC-9DFB-4E5C7C4892E8}" type="pres">
      <dgm:prSet presAssocID="{14A968A9-0B7F-41FF-BF12-5E81AA97B429}" presName="connTx" presStyleLbl="parChTrans1D2" presStyleIdx="1" presStyleCnt="4"/>
      <dgm:spPr/>
    </dgm:pt>
    <dgm:pt modelId="{94C464DF-28D5-405A-8AFE-179F12C1EBD2}" type="pres">
      <dgm:prSet presAssocID="{7E281866-7C6F-46E2-8268-75BFBA7379CC}" presName="node" presStyleLbl="node1" presStyleIdx="1" presStyleCnt="4" custScaleX="157812" custRadScaleRad="135038">
        <dgm:presLayoutVars>
          <dgm:bulletEnabled val="1"/>
        </dgm:presLayoutVars>
      </dgm:prSet>
      <dgm:spPr/>
    </dgm:pt>
    <dgm:pt modelId="{DCF056AB-E9CD-4BEA-B796-D55EC1369A94}" type="pres">
      <dgm:prSet presAssocID="{E4660758-AA9F-4A8F-A764-61AC4BA74000}" presName="Name9" presStyleLbl="parChTrans1D2" presStyleIdx="2" presStyleCnt="4"/>
      <dgm:spPr/>
    </dgm:pt>
    <dgm:pt modelId="{04FB3B29-D0E7-4E50-BE3D-3C7BCE77B245}" type="pres">
      <dgm:prSet presAssocID="{E4660758-AA9F-4A8F-A764-61AC4BA74000}" presName="connTx" presStyleLbl="parChTrans1D2" presStyleIdx="2" presStyleCnt="4"/>
      <dgm:spPr/>
    </dgm:pt>
    <dgm:pt modelId="{8E039C0A-98C5-4247-B8DB-486B350906B1}" type="pres">
      <dgm:prSet presAssocID="{6CE3551A-4145-49FC-B8CC-1B44989026A9}" presName="node" presStyleLbl="node1" presStyleIdx="2" presStyleCnt="4" custScaleX="173241" custRadScaleRad="101374" custRadScaleInc="1395">
        <dgm:presLayoutVars>
          <dgm:bulletEnabled val="1"/>
        </dgm:presLayoutVars>
      </dgm:prSet>
      <dgm:spPr/>
    </dgm:pt>
    <dgm:pt modelId="{FABB7A96-1F6D-4F4D-AC56-A9211E08635B}" type="pres">
      <dgm:prSet presAssocID="{D48B6D48-4949-4EEA-B9D3-70CE681E539A}" presName="Name9" presStyleLbl="parChTrans1D2" presStyleIdx="3" presStyleCnt="4"/>
      <dgm:spPr/>
    </dgm:pt>
    <dgm:pt modelId="{0959F69E-2C7E-4AC9-96DA-8BC3A8A217D2}" type="pres">
      <dgm:prSet presAssocID="{D48B6D48-4949-4EEA-B9D3-70CE681E539A}" presName="connTx" presStyleLbl="parChTrans1D2" presStyleIdx="3" presStyleCnt="4"/>
      <dgm:spPr/>
    </dgm:pt>
    <dgm:pt modelId="{2C9768A1-C09C-4B77-96FD-1D4AC0224B69}" type="pres">
      <dgm:prSet presAssocID="{5AF90A85-CC05-4028-B79E-1FD57BA57016}" presName="node" presStyleLbl="node1" presStyleIdx="3" presStyleCnt="4" custScaleX="143570" custRadScaleRad="130091">
        <dgm:presLayoutVars>
          <dgm:bulletEnabled val="1"/>
        </dgm:presLayoutVars>
      </dgm:prSet>
      <dgm:spPr/>
    </dgm:pt>
  </dgm:ptLst>
  <dgm:cxnLst>
    <dgm:cxn modelId="{AE347300-B496-411B-B0EF-C74FD9A36BA4}" type="presOf" srcId="{73426051-445C-4BE7-B24B-5FD466000FF9}" destId="{86983E86-B74D-4DAD-9361-B65E2189CC1B}" srcOrd="0" destOrd="0" presId="urn:microsoft.com/office/officeart/2005/8/layout/radial1#1"/>
    <dgm:cxn modelId="{227E7119-F192-4556-97A2-3E5D4323DEE6}" type="presOf" srcId="{3CD757F0-2CC9-462E-92AC-3412748A5362}" destId="{BE99A2BC-623E-47B8-9EC1-2FFFAA8FAB5E}" srcOrd="0" destOrd="0" presId="urn:microsoft.com/office/officeart/2005/8/layout/radial1#1"/>
    <dgm:cxn modelId="{EBC2643F-B3CA-49FB-9377-16440E2B89D0}" type="presOf" srcId="{D48B6D48-4949-4EEA-B9D3-70CE681E539A}" destId="{FABB7A96-1F6D-4F4D-AC56-A9211E08635B}" srcOrd="0" destOrd="0" presId="urn:microsoft.com/office/officeart/2005/8/layout/radial1#1"/>
    <dgm:cxn modelId="{2065665D-74D8-4444-BF0F-15201D691788}" srcId="{64D4BE46-E98C-499A-9CA6-F92B282C9592}" destId="{73426051-445C-4BE7-B24B-5FD466000FF9}" srcOrd="0" destOrd="0" parTransId="{3CD757F0-2CC9-462E-92AC-3412748A5362}" sibTransId="{2C0B2E82-12D8-4538-BF29-9C02E531B725}"/>
    <dgm:cxn modelId="{8978D85D-6ABC-464C-A02E-3927CA02D9D9}" type="presOf" srcId="{D48B6D48-4949-4EEA-B9D3-70CE681E539A}" destId="{0959F69E-2C7E-4AC9-96DA-8BC3A8A217D2}" srcOrd="1" destOrd="0" presId="urn:microsoft.com/office/officeart/2005/8/layout/radial1#1"/>
    <dgm:cxn modelId="{CD6ED862-EAA5-4363-A1B7-36C10BD78F13}" type="presOf" srcId="{3CD757F0-2CC9-462E-92AC-3412748A5362}" destId="{70F5E4A7-E54C-4446-A360-F0E1668F5A97}" srcOrd="1" destOrd="0" presId="urn:microsoft.com/office/officeart/2005/8/layout/radial1#1"/>
    <dgm:cxn modelId="{F9954848-EE4A-45F7-AE6B-CC9467BD5DD2}" type="presOf" srcId="{14A968A9-0B7F-41FF-BF12-5E81AA97B429}" destId="{B5889148-079C-4192-B97D-8A7EF0CEA987}" srcOrd="0" destOrd="0" presId="urn:microsoft.com/office/officeart/2005/8/layout/radial1#1"/>
    <dgm:cxn modelId="{D5FD5F4A-617C-4395-A111-506FA2991B13}" type="presOf" srcId="{E4660758-AA9F-4A8F-A764-61AC4BA74000}" destId="{04FB3B29-D0E7-4E50-BE3D-3C7BCE77B245}" srcOrd="1" destOrd="0" presId="urn:microsoft.com/office/officeart/2005/8/layout/radial1#1"/>
    <dgm:cxn modelId="{0CC76F83-34C9-49FD-B361-61BE751D8AC5}" type="presOf" srcId="{6CE3551A-4145-49FC-B8CC-1B44989026A9}" destId="{8E039C0A-98C5-4247-B8DB-486B350906B1}" srcOrd="0" destOrd="0" presId="urn:microsoft.com/office/officeart/2005/8/layout/radial1#1"/>
    <dgm:cxn modelId="{EFC01087-462E-4E06-B404-ECAE40CD7063}" srcId="{64D4BE46-E98C-499A-9CA6-F92B282C9592}" destId="{7E281866-7C6F-46E2-8268-75BFBA7379CC}" srcOrd="1" destOrd="0" parTransId="{14A968A9-0B7F-41FF-BF12-5E81AA97B429}" sibTransId="{7127EC46-3A34-4904-B8F6-74F1977B05AE}"/>
    <dgm:cxn modelId="{8AF7F895-7CA1-4FA1-A825-78CC34DAEF22}" srcId="{64D4BE46-E98C-499A-9CA6-F92B282C9592}" destId="{5AF90A85-CC05-4028-B79E-1FD57BA57016}" srcOrd="3" destOrd="0" parTransId="{D48B6D48-4949-4EEA-B9D3-70CE681E539A}" sibTransId="{98DA25F5-63CF-4DE3-9EA0-56803A16A41F}"/>
    <dgm:cxn modelId="{B66161B2-1C3C-4BEE-8A32-65E6E5A43908}" type="presOf" srcId="{E4660758-AA9F-4A8F-A764-61AC4BA74000}" destId="{DCF056AB-E9CD-4BEA-B796-D55EC1369A94}" srcOrd="0" destOrd="0" presId="urn:microsoft.com/office/officeart/2005/8/layout/radial1#1"/>
    <dgm:cxn modelId="{E5CAD1BC-5E32-4FA2-B84B-DAB235D3316B}" srcId="{64D4BE46-E98C-499A-9CA6-F92B282C9592}" destId="{6CE3551A-4145-49FC-B8CC-1B44989026A9}" srcOrd="2" destOrd="0" parTransId="{E4660758-AA9F-4A8F-A764-61AC4BA74000}" sibTransId="{E1C24D6A-4A62-4984-8AA1-B4DDB13FDD23}"/>
    <dgm:cxn modelId="{7ECAE0D4-9F87-4491-A199-FCE8A3942CBC}" srcId="{3355D2B8-C21E-40FE-8768-DDE282C0C744}" destId="{64D4BE46-E98C-499A-9CA6-F92B282C9592}" srcOrd="0" destOrd="0" parTransId="{09F7EACB-1128-40E8-A0CC-E7A0C51C9555}" sibTransId="{135FCAE1-A32B-4E01-AAC9-82601E6FAFDC}"/>
    <dgm:cxn modelId="{4795D0E2-2AE1-4FA5-A521-60A83EB5A683}" type="presOf" srcId="{3355D2B8-C21E-40FE-8768-DDE282C0C744}" destId="{D57A290B-6ED3-4624-9CFE-D9C7504F9F3A}" srcOrd="0" destOrd="0" presId="urn:microsoft.com/office/officeart/2005/8/layout/radial1#1"/>
    <dgm:cxn modelId="{B6D98AEC-860E-473C-A9BE-446AA4394971}" type="presOf" srcId="{5AF90A85-CC05-4028-B79E-1FD57BA57016}" destId="{2C9768A1-C09C-4B77-96FD-1D4AC0224B69}" srcOrd="0" destOrd="0" presId="urn:microsoft.com/office/officeart/2005/8/layout/radial1#1"/>
    <dgm:cxn modelId="{BD62A3F0-4349-4A62-9D51-E76DBEB93508}" type="presOf" srcId="{64D4BE46-E98C-499A-9CA6-F92B282C9592}" destId="{2896CA5D-B0AB-419A-A8E8-60979AE3E493}" srcOrd="0" destOrd="0" presId="urn:microsoft.com/office/officeart/2005/8/layout/radial1#1"/>
    <dgm:cxn modelId="{09EE51F5-F5B5-4E47-A2B5-26C5019FE76D}" type="presOf" srcId="{7E281866-7C6F-46E2-8268-75BFBA7379CC}" destId="{94C464DF-28D5-405A-8AFE-179F12C1EBD2}" srcOrd="0" destOrd="0" presId="urn:microsoft.com/office/officeart/2005/8/layout/radial1#1"/>
    <dgm:cxn modelId="{7CACE5F6-01F2-43B8-BEBD-EA7C8A97F9F7}" type="presOf" srcId="{14A968A9-0B7F-41FF-BF12-5E81AA97B429}" destId="{736F69E4-F7F3-4BBC-9DFB-4E5C7C4892E8}" srcOrd="1" destOrd="0" presId="urn:microsoft.com/office/officeart/2005/8/layout/radial1#1"/>
    <dgm:cxn modelId="{491DFF35-A602-4B6C-AFA4-E97CA7F759B6}" type="presParOf" srcId="{D57A290B-6ED3-4624-9CFE-D9C7504F9F3A}" destId="{2896CA5D-B0AB-419A-A8E8-60979AE3E493}" srcOrd="0" destOrd="0" presId="urn:microsoft.com/office/officeart/2005/8/layout/radial1#1"/>
    <dgm:cxn modelId="{11749FB8-9159-4CDA-85CC-42AA16B31832}" type="presParOf" srcId="{D57A290B-6ED3-4624-9CFE-D9C7504F9F3A}" destId="{BE99A2BC-623E-47B8-9EC1-2FFFAA8FAB5E}" srcOrd="1" destOrd="0" presId="urn:microsoft.com/office/officeart/2005/8/layout/radial1#1"/>
    <dgm:cxn modelId="{4205C124-CFE3-4681-AEB8-5E93849D5292}" type="presParOf" srcId="{BE99A2BC-623E-47B8-9EC1-2FFFAA8FAB5E}" destId="{70F5E4A7-E54C-4446-A360-F0E1668F5A97}" srcOrd="0" destOrd="0" presId="urn:microsoft.com/office/officeart/2005/8/layout/radial1#1"/>
    <dgm:cxn modelId="{B7FFA9C3-75D3-4BF5-A2D0-6CB9678B5B44}" type="presParOf" srcId="{D57A290B-6ED3-4624-9CFE-D9C7504F9F3A}" destId="{86983E86-B74D-4DAD-9361-B65E2189CC1B}" srcOrd="2" destOrd="0" presId="urn:microsoft.com/office/officeart/2005/8/layout/radial1#1"/>
    <dgm:cxn modelId="{D0D46C90-52D3-4021-A1A8-ED9379AD0B91}" type="presParOf" srcId="{D57A290B-6ED3-4624-9CFE-D9C7504F9F3A}" destId="{B5889148-079C-4192-B97D-8A7EF0CEA987}" srcOrd="3" destOrd="0" presId="urn:microsoft.com/office/officeart/2005/8/layout/radial1#1"/>
    <dgm:cxn modelId="{81632037-EF73-4B12-A416-BE8D6AC2BD42}" type="presParOf" srcId="{B5889148-079C-4192-B97D-8A7EF0CEA987}" destId="{736F69E4-F7F3-4BBC-9DFB-4E5C7C4892E8}" srcOrd="0" destOrd="0" presId="urn:microsoft.com/office/officeart/2005/8/layout/radial1#1"/>
    <dgm:cxn modelId="{209F6916-F443-4929-89F0-8EBBAF907F92}" type="presParOf" srcId="{D57A290B-6ED3-4624-9CFE-D9C7504F9F3A}" destId="{94C464DF-28D5-405A-8AFE-179F12C1EBD2}" srcOrd="4" destOrd="0" presId="urn:microsoft.com/office/officeart/2005/8/layout/radial1#1"/>
    <dgm:cxn modelId="{59090CC5-F5BA-48F1-AA05-B1C145F16CB0}" type="presParOf" srcId="{D57A290B-6ED3-4624-9CFE-D9C7504F9F3A}" destId="{DCF056AB-E9CD-4BEA-B796-D55EC1369A94}" srcOrd="5" destOrd="0" presId="urn:microsoft.com/office/officeart/2005/8/layout/radial1#1"/>
    <dgm:cxn modelId="{E6AAE93D-BF2D-4E58-B902-F73DEFC2C60E}" type="presParOf" srcId="{DCF056AB-E9CD-4BEA-B796-D55EC1369A94}" destId="{04FB3B29-D0E7-4E50-BE3D-3C7BCE77B245}" srcOrd="0" destOrd="0" presId="urn:microsoft.com/office/officeart/2005/8/layout/radial1#1"/>
    <dgm:cxn modelId="{CD7EA5AF-9EFC-4661-80E5-7D113653B2B6}" type="presParOf" srcId="{D57A290B-6ED3-4624-9CFE-D9C7504F9F3A}" destId="{8E039C0A-98C5-4247-B8DB-486B350906B1}" srcOrd="6" destOrd="0" presId="urn:microsoft.com/office/officeart/2005/8/layout/radial1#1"/>
    <dgm:cxn modelId="{8DD8EAE8-9979-4EC1-B344-3043709FA8A1}" type="presParOf" srcId="{D57A290B-6ED3-4624-9CFE-D9C7504F9F3A}" destId="{FABB7A96-1F6D-4F4D-AC56-A9211E08635B}" srcOrd="7" destOrd="0" presId="urn:microsoft.com/office/officeart/2005/8/layout/radial1#1"/>
    <dgm:cxn modelId="{540E9319-C771-4715-A1CD-C68EA9CB4EEC}" type="presParOf" srcId="{FABB7A96-1F6D-4F4D-AC56-A9211E08635B}" destId="{0959F69E-2C7E-4AC9-96DA-8BC3A8A217D2}" srcOrd="0" destOrd="0" presId="urn:microsoft.com/office/officeart/2005/8/layout/radial1#1"/>
    <dgm:cxn modelId="{A7C65AB5-B402-46D5-B850-3AD9B53E41B0}" type="presParOf" srcId="{D57A290B-6ED3-4624-9CFE-D9C7504F9F3A}" destId="{2C9768A1-C09C-4B77-96FD-1D4AC0224B69}" srcOrd="8" destOrd="0" presId="urn:microsoft.com/office/officeart/2005/8/layout/radial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#32" qsCatId="simple" csTypeId="urn:microsoft.com/office/officeart/2005/8/colors/accent1_2#3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CFCB4742-8D43-489A-BBF7-CC1618D35DDE}" type="presOf" srcId="{CE6CFCA0-C49C-4951-BE4A-2894AF7F0369}" destId="{7B1E7C52-CF18-48B2-BB65-024F73E359D3}" srcOrd="0" destOrd="0" presId="urn:microsoft.com/office/officeart/2005/8/layout/venn1"/>
    <dgm:cxn modelId="{940C2563-554A-40FF-BFAA-B9E7252C1331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A68D63EC-F0C0-48C7-85F1-4B6BB935A87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#33" qsCatId="simple" csTypeId="urn:microsoft.com/office/officeart/2005/8/colors/accent1_2#33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D43FCD64-D388-4F1E-81B9-6AE5D558BA3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5D5C12DA-2293-40FC-9C98-B8EBC099190B}" type="presOf" srcId="{4E65984A-BA92-43D1-B9A2-B9086CB43038}" destId="{952DD290-D500-4BE9-9525-723274617DF1}" srcOrd="0" destOrd="0" presId="urn:microsoft.com/office/officeart/2005/8/layout/venn1"/>
    <dgm:cxn modelId="{5F2702CE-E9D9-422B-8A29-83C8384984E5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#34" qsCatId="simple" csTypeId="urn:microsoft.com/office/officeart/2005/8/colors/accent1_2#34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43D1A862-1819-4382-88C8-92EC13DE91AF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7E47EBF9-071A-48E8-8DDF-9B2761B17C55}" type="presOf" srcId="{A4DBE9E6-97EB-4725-A2C1-3C97D390DE6E}" destId="{CD4B3101-F142-4E5E-B80A-8D9996F097C7}" srcOrd="0" destOrd="0" presId="urn:microsoft.com/office/officeart/2005/8/layout/venn1"/>
    <dgm:cxn modelId="{FFE8A4CA-71B5-49AE-881D-C3BACB9E8C8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#35" qsCatId="simple" csTypeId="urn:microsoft.com/office/officeart/2005/8/colors/accent1_2#35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F4B9BC46-93C9-4047-AAD5-A14D165FCF9F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D6041BE0-6D4E-473B-A1ED-2F2B3022DA1D}" type="presOf" srcId="{737B5EC5-D0D2-4529-A675-2479ADB7512A}" destId="{4470F79F-6492-40EA-A900-0CDDBA36E791}" srcOrd="0" destOrd="0" presId="urn:microsoft.com/office/officeart/2005/8/layout/venn1"/>
    <dgm:cxn modelId="{37E773E1-BF54-4BA0-BDD2-2C83FEC93439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#36" qsCatId="simple" csTypeId="urn:microsoft.com/office/officeart/2005/8/colors/accent1_2#36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C9EA9A5D-C28C-4927-B438-5465022C1C39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781CDEC6-F3C1-4873-BDF7-C03E8B350879}" type="presOf" srcId="{AABD46EF-623D-4EC1-9905-9F9517C84035}" destId="{8A8110AF-7FCF-4E47-932E-B9CB33926204}" srcOrd="0" destOrd="0" presId="urn:microsoft.com/office/officeart/2005/8/layout/venn1"/>
    <dgm:cxn modelId="{8B6FDE82-CBB2-4741-B2CC-8A894F534C5C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#1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#2" qsCatId="simple" csTypeId="urn:microsoft.com/office/officeart/2005/8/colors/accent1_2#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#3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4104"/>
          <a:ext cx="327787" cy="3574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03" y="226452"/>
        <a:ext cx="231781" cy="25276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 bwMode="white"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 bwMode="white"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 bwMode="white"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6CA5D-B0AB-419A-A8E8-60979AE3E493}">
      <dsp:nvSpPr>
        <dsp:cNvPr id="0" name=""/>
        <dsp:cNvSpPr/>
      </dsp:nvSpPr>
      <dsp:spPr>
        <a:xfrm>
          <a:off x="2801697" y="1472855"/>
          <a:ext cx="1118172" cy="11181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rgbClr val="FF0000"/>
              </a:solidFill>
            </a:rPr>
            <a:t>性质</a:t>
          </a:r>
        </a:p>
      </dsp:txBody>
      <dsp:txXfrm>
        <a:off x="2965449" y="1636607"/>
        <a:ext cx="790668" cy="790668"/>
      </dsp:txXfrm>
    </dsp:sp>
    <dsp:sp modelId="{BE99A2BC-623E-47B8-9EC1-2FFFAA8FAB5E}">
      <dsp:nvSpPr>
        <dsp:cNvPr id="0" name=""/>
        <dsp:cNvSpPr/>
      </dsp:nvSpPr>
      <dsp:spPr>
        <a:xfrm rot="16161361">
          <a:off x="3183818" y="1289249"/>
          <a:ext cx="337568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37568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344163" y="1295678"/>
        <a:ext cx="16878" cy="16878"/>
      </dsp:txXfrm>
    </dsp:sp>
    <dsp:sp modelId="{86983E86-B74D-4DAD-9361-B65E2189CC1B}">
      <dsp:nvSpPr>
        <dsp:cNvPr id="0" name=""/>
        <dsp:cNvSpPr/>
      </dsp:nvSpPr>
      <dsp:spPr>
        <a:xfrm>
          <a:off x="2457845" y="17185"/>
          <a:ext cx="177315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717517" y="180937"/>
        <a:ext cx="1253808" cy="790668"/>
      </dsp:txXfrm>
    </dsp:sp>
    <dsp:sp modelId="{B5889148-079C-4192-B97D-8A7EF0CEA987}">
      <dsp:nvSpPr>
        <dsp:cNvPr id="0" name=""/>
        <dsp:cNvSpPr/>
      </dsp:nvSpPr>
      <dsp:spPr>
        <a:xfrm>
          <a:off x="3919869" y="2017073"/>
          <a:ext cx="507954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07954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161148" y="2019242"/>
        <a:ext cx="25397" cy="25397"/>
      </dsp:txXfrm>
    </dsp:sp>
    <dsp:sp modelId="{94C464DF-28D5-405A-8AFE-179F12C1EBD2}">
      <dsp:nvSpPr>
        <dsp:cNvPr id="0" name=""/>
        <dsp:cNvSpPr/>
      </dsp:nvSpPr>
      <dsp:spPr>
        <a:xfrm>
          <a:off x="4427824" y="1472855"/>
          <a:ext cx="176460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4686245" y="1636607"/>
        <a:ext cx="1247767" cy="790668"/>
      </dsp:txXfrm>
    </dsp:sp>
    <dsp:sp modelId="{DCF056AB-E9CD-4BEA-B796-D55EC1369A94}">
      <dsp:nvSpPr>
        <dsp:cNvPr id="0" name=""/>
        <dsp:cNvSpPr/>
      </dsp:nvSpPr>
      <dsp:spPr>
        <a:xfrm rot="5475913">
          <a:off x="3167044" y="2753455"/>
          <a:ext cx="35495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5495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3335646" y="2759450"/>
        <a:ext cx="17747" cy="17747"/>
      </dsp:txXfrm>
    </dsp:sp>
    <dsp:sp modelId="{8E039C0A-98C5-4247-B8DB-486B350906B1}">
      <dsp:nvSpPr>
        <dsp:cNvPr id="0" name=""/>
        <dsp:cNvSpPr/>
      </dsp:nvSpPr>
      <dsp:spPr>
        <a:xfrm>
          <a:off x="2359688" y="2945710"/>
          <a:ext cx="193713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643374" y="3109462"/>
        <a:ext cx="1369760" cy="790668"/>
      </dsp:txXfrm>
    </dsp:sp>
    <dsp:sp modelId="{FABB7A96-1F6D-4F4D-AC56-A9211E08635B}">
      <dsp:nvSpPr>
        <dsp:cNvPr id="0" name=""/>
        <dsp:cNvSpPr/>
      </dsp:nvSpPr>
      <dsp:spPr>
        <a:xfrm rot="10800000">
          <a:off x="2253406" y="2017073"/>
          <a:ext cx="54829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4829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513844" y="2018234"/>
        <a:ext cx="27414" cy="27414"/>
      </dsp:txXfrm>
    </dsp:sp>
    <dsp:sp modelId="{2C9768A1-C09C-4B77-96FD-1D4AC0224B69}">
      <dsp:nvSpPr>
        <dsp:cNvPr id="0" name=""/>
        <dsp:cNvSpPr/>
      </dsp:nvSpPr>
      <dsp:spPr>
        <a:xfrm>
          <a:off x="648046" y="1472855"/>
          <a:ext cx="160535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883145" y="1636607"/>
        <a:ext cx="1135161" cy="79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520"/>
          <a:ext cx="350149" cy="39071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78" y="371738"/>
        <a:ext cx="247593" cy="2762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04" y="0"/>
          <a:ext cx="593958" cy="49415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79" y="72367"/>
        <a:ext cx="419992" cy="3494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2031"/>
          <a:ext cx="503851" cy="5038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787" y="165818"/>
        <a:ext cx="356277" cy="3562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23" y="144390"/>
          <a:ext cx="463126" cy="41688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46" y="205442"/>
        <a:ext cx="327480" cy="2947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37" y="143426"/>
          <a:ext cx="363818" cy="53209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17" y="221350"/>
        <a:ext cx="257258" cy="3762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 bwMode="white"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 bwMode="white"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 bwMode="white"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#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Sty" val="noArr"/>
              <dgm:param type="endSty" val="noArr"/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3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#1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3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3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34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35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#36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CA3407C-D516-4245-9C54-224DA662DA8D}" type="datetimeFigureOut">
              <a:rPr lang="zh-CN" altLang="en-US"/>
              <a:pPr>
                <a:defRPr/>
              </a:pPr>
              <a:t>2023/4/26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6CD00AE-5785-4BDC-A4AC-CCCCBDA481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6046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784DDE-F595-4184-BEAD-032985C87B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4C0232-94FA-4EBE-BB9B-79FBE486032D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4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51555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F784DDE-F595-4184-BEAD-032985C87B73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CD00AE-5785-4BDC-A4AC-CCCCBDA481B4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CD00AE-5785-4BDC-A4AC-CCCCBDA481B4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89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2235AC-2205-4D51-B519-6C7584CF6C1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7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874651-8817-4A6F-BF50-A4D528784E48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角三角形 10"/>
          <p:cNvSpPr/>
          <p:nvPr/>
        </p:nvSpPr>
        <p:spPr>
          <a:xfrm rot="16200000">
            <a:off x="7389019" y="5103019"/>
            <a:ext cx="1385887" cy="2124075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6" name="圆角矩形 16"/>
          <p:cNvSpPr/>
          <p:nvPr/>
        </p:nvSpPr>
        <p:spPr>
          <a:xfrm>
            <a:off x="-36513" y="6021388"/>
            <a:ext cx="8766176" cy="819150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圆角矩形 11"/>
          <p:cNvSpPr/>
          <p:nvPr/>
        </p:nvSpPr>
        <p:spPr>
          <a:xfrm>
            <a:off x="8316913" y="0"/>
            <a:ext cx="827087" cy="6430963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7672388" y="5516563"/>
            <a:ext cx="1508125" cy="1463675"/>
            <a:chOff x="7668345" y="5566926"/>
            <a:chExt cx="1508740" cy="1462473"/>
          </a:xfrm>
        </p:grpSpPr>
        <p:grpSp>
          <p:nvGrpSpPr>
            <p:cNvPr id="9" name="组合 18"/>
            <p:cNvGrpSpPr>
              <a:grpSpLocks/>
            </p:cNvGrpSpPr>
            <p:nvPr/>
          </p:nvGrpSpPr>
          <p:grpSpPr bwMode="auto"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3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4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1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/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BD4598-ACA7-4851-886E-F93D7B0A57AA}" type="datetimeFigureOut">
              <a:rPr lang="zh-CN" altLang="en-US" smtClean="0"/>
              <a:pPr>
                <a:defRPr/>
              </a:pPr>
              <a:t>2023/4/26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4F908-A230-47A8-83CF-D8F4CE35564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68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>
                  <a:solidFill>
                    <a:srgbClr val="000000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1756989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41834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72443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7500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BD4598-ACA7-4851-886E-F93D7B0A57AA}" type="datetimeFigureOut">
              <a:rPr lang="zh-CN" altLang="en-US"/>
              <a:pPr>
                <a:defRPr/>
              </a:pPr>
              <a:t>2023/4/26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584F908-A230-47A8-83CF-D8F4CE3556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8.wmf"/><Relationship Id="rId12" Type="http://schemas.openxmlformats.org/officeDocument/2006/relationships/image" Target="../media/image30.wmf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27.wmf"/><Relationship Id="rId10" Type="http://schemas.openxmlformats.org/officeDocument/2006/relationships/image" Target="../media/image12.pn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5.wmf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0.bin"/><Relationship Id="rId2" Type="http://schemas.openxmlformats.org/officeDocument/2006/relationships/audio" Target="../media/media9.wav"/><Relationship Id="rId1" Type="http://schemas.microsoft.com/office/2007/relationships/media" Target="../media/media9.wav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3.wmf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4" Type="http://schemas.openxmlformats.org/officeDocument/2006/relationships/image" Target="../media/image3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8.wmf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image" Target="../media/image43.png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2.wmf"/><Relationship Id="rId2" Type="http://schemas.openxmlformats.org/officeDocument/2006/relationships/audio" Target="../media/media11.wav"/><Relationship Id="rId1" Type="http://schemas.microsoft.com/office/2007/relationships/media" Target="../media/media11.wav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1.wmf"/><Relationship Id="rId4" Type="http://schemas.openxmlformats.org/officeDocument/2006/relationships/notesSlide" Target="../notesSlides/notesSlide4.xml"/><Relationship Id="rId9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9.png"/><Relationship Id="rId3" Type="http://schemas.openxmlformats.org/officeDocument/2006/relationships/image" Target="../media/image50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1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13" Type="http://schemas.openxmlformats.org/officeDocument/2006/relationships/oleObject" Target="../embeddings/oleObject72.bin"/><Relationship Id="rId18" Type="http://schemas.openxmlformats.org/officeDocument/2006/relationships/image" Target="../media/image80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7.wmf"/><Relationship Id="rId17" Type="http://schemas.openxmlformats.org/officeDocument/2006/relationships/oleObject" Target="../embeddings/oleObject74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9.wmf"/><Relationship Id="rId20" Type="http://schemas.openxmlformats.org/officeDocument/2006/relationships/image" Target="../media/image81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75.bin"/><Relationship Id="rId4" Type="http://schemas.openxmlformats.org/officeDocument/2006/relationships/image" Target="../media/image73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82.wmf"/><Relationship Id="rId21" Type="http://schemas.openxmlformats.org/officeDocument/2006/relationships/image" Target="../media/image91.wmf"/><Relationship Id="rId7" Type="http://schemas.openxmlformats.org/officeDocument/2006/relationships/image" Target="../media/image84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89.wmf"/><Relationship Id="rId2" Type="http://schemas.openxmlformats.org/officeDocument/2006/relationships/oleObject" Target="../embeddings/oleObject76.bin"/><Relationship Id="rId16" Type="http://schemas.openxmlformats.org/officeDocument/2006/relationships/oleObject" Target="../embeddings/oleObject83.bin"/><Relationship Id="rId20" Type="http://schemas.openxmlformats.org/officeDocument/2006/relationships/oleObject" Target="../embeddings/oleObject8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6.wmf"/><Relationship Id="rId5" Type="http://schemas.openxmlformats.org/officeDocument/2006/relationships/image" Target="../media/image83.wmf"/><Relationship Id="rId15" Type="http://schemas.openxmlformats.org/officeDocument/2006/relationships/image" Target="../media/image88.wmf"/><Relationship Id="rId23" Type="http://schemas.openxmlformats.org/officeDocument/2006/relationships/image" Target="../media/image92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90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82.bin"/><Relationship Id="rId22" Type="http://schemas.openxmlformats.org/officeDocument/2006/relationships/oleObject" Target="../embeddings/oleObject8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3" Type="http://schemas.openxmlformats.org/officeDocument/2006/relationships/image" Target="../media/image93.wmf"/><Relationship Id="rId7" Type="http://schemas.openxmlformats.org/officeDocument/2006/relationships/image" Target="../media/image94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6.wmf"/><Relationship Id="rId5" Type="http://schemas.openxmlformats.org/officeDocument/2006/relationships/oleObject" Target="../embeddings/oleObject89.bin"/><Relationship Id="rId10" Type="http://schemas.openxmlformats.org/officeDocument/2006/relationships/oleObject" Target="../embeddings/oleObject92.bin"/><Relationship Id="rId4" Type="http://schemas.openxmlformats.org/officeDocument/2006/relationships/oleObject" Target="../embeddings/oleObject88.bin"/><Relationship Id="rId9" Type="http://schemas.openxmlformats.org/officeDocument/2006/relationships/image" Target="../media/image95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6.bin"/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2" Type="http://schemas.openxmlformats.org/officeDocument/2006/relationships/oleObject" Target="../embeddings/oleObject9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95.bin"/><Relationship Id="rId11" Type="http://schemas.openxmlformats.org/officeDocument/2006/relationships/image" Target="../media/image101.wmf"/><Relationship Id="rId5" Type="http://schemas.openxmlformats.org/officeDocument/2006/relationships/image" Target="../media/image98.wmf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0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7" Type="http://schemas.openxmlformats.org/officeDocument/2006/relationships/image" Target="NULL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9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7" Type="http://schemas.openxmlformats.org/officeDocument/2006/relationships/image" Target="../media/image6.png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105.wmf"/><Relationship Id="rId4" Type="http://schemas.openxmlformats.org/officeDocument/2006/relationships/oleObject" Target="../embeddings/oleObject10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7.wmf"/><Relationship Id="rId4" Type="http://schemas.openxmlformats.org/officeDocument/2006/relationships/oleObject" Target="../embeddings/oleObject10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0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9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1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1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17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oleObject" Target="../embeddings/oleObject11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wmf"/><Relationship Id="rId11" Type="http://schemas.openxmlformats.org/officeDocument/2006/relationships/image" Target="../media/image116.wmf"/><Relationship Id="rId5" Type="http://schemas.openxmlformats.org/officeDocument/2006/relationships/oleObject" Target="../embeddings/oleObject113.bin"/><Relationship Id="rId10" Type="http://schemas.openxmlformats.org/officeDocument/2006/relationships/oleObject" Target="../embeddings/oleObject116.bin"/><Relationship Id="rId4" Type="http://schemas.openxmlformats.org/officeDocument/2006/relationships/image" Target="../media/image113.wmf"/><Relationship Id="rId9" Type="http://schemas.openxmlformats.org/officeDocument/2006/relationships/image" Target="../media/image115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image" Target="../media/image123.wmf"/><Relationship Id="rId3" Type="http://schemas.openxmlformats.org/officeDocument/2006/relationships/image" Target="../media/image118.wmf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24.bin"/><Relationship Id="rId17" Type="http://schemas.openxmlformats.org/officeDocument/2006/relationships/image" Target="../media/image125.wmf"/><Relationship Id="rId2" Type="http://schemas.openxmlformats.org/officeDocument/2006/relationships/oleObject" Target="../embeddings/oleObject119.bin"/><Relationship Id="rId16" Type="http://schemas.openxmlformats.org/officeDocument/2006/relationships/oleObject" Target="../embeddings/oleObject12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5" Type="http://schemas.openxmlformats.org/officeDocument/2006/relationships/image" Target="../media/image124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25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8.bin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128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9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34.wmf"/><Relationship Id="rId18" Type="http://schemas.openxmlformats.org/officeDocument/2006/relationships/oleObject" Target="../embeddings/oleObject138.bin"/><Relationship Id="rId3" Type="http://schemas.openxmlformats.org/officeDocument/2006/relationships/image" Target="../media/image129.wmf"/><Relationship Id="rId21" Type="http://schemas.openxmlformats.org/officeDocument/2006/relationships/image" Target="../media/image138.wmf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36.wmf"/><Relationship Id="rId2" Type="http://schemas.openxmlformats.org/officeDocument/2006/relationships/oleObject" Target="../embeddings/oleObject130.bin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3.wmf"/><Relationship Id="rId5" Type="http://schemas.openxmlformats.org/officeDocument/2006/relationships/image" Target="../media/image130.wmf"/><Relationship Id="rId15" Type="http://schemas.openxmlformats.org/officeDocument/2006/relationships/image" Target="../media/image135.wmf"/><Relationship Id="rId23" Type="http://schemas.openxmlformats.org/officeDocument/2006/relationships/image" Target="../media/image139.wmf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37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32.wmf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0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13" Type="http://schemas.openxmlformats.org/officeDocument/2006/relationships/oleObject" Target="../embeddings/oleObject146.bin"/><Relationship Id="rId18" Type="http://schemas.openxmlformats.org/officeDocument/2006/relationships/image" Target="../media/image147.w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12" Type="http://schemas.openxmlformats.org/officeDocument/2006/relationships/image" Target="../media/image144.wmf"/><Relationship Id="rId17" Type="http://schemas.openxmlformats.org/officeDocument/2006/relationships/oleObject" Target="../embeddings/oleObject148.bin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4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wmf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42.bin"/><Relationship Id="rId15" Type="http://schemas.openxmlformats.org/officeDocument/2006/relationships/oleObject" Target="../embeddings/oleObject147.bin"/><Relationship Id="rId10" Type="http://schemas.openxmlformats.org/officeDocument/2006/relationships/image" Target="../media/image143.wmf"/><Relationship Id="rId4" Type="http://schemas.openxmlformats.org/officeDocument/2006/relationships/image" Target="../media/image140.wmf"/><Relationship Id="rId9" Type="http://schemas.openxmlformats.org/officeDocument/2006/relationships/oleObject" Target="../embeddings/oleObject144.bin"/><Relationship Id="rId14" Type="http://schemas.openxmlformats.org/officeDocument/2006/relationships/image" Target="../media/image145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image" Target="../media/image148.wmf"/><Relationship Id="rId7" Type="http://schemas.openxmlformats.org/officeDocument/2006/relationships/image" Target="../media/image150.wmf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1.bin"/><Relationship Id="rId5" Type="http://schemas.openxmlformats.org/officeDocument/2006/relationships/image" Target="../media/image149.wmf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51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5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0.bin"/><Relationship Id="rId18" Type="http://schemas.openxmlformats.org/officeDocument/2006/relationships/image" Target="../media/image161.wmf"/><Relationship Id="rId3" Type="http://schemas.openxmlformats.org/officeDocument/2006/relationships/oleObject" Target="../embeddings/oleObject155.bin"/><Relationship Id="rId7" Type="http://schemas.openxmlformats.org/officeDocument/2006/relationships/oleObject" Target="../embeddings/oleObject157.bin"/><Relationship Id="rId12" Type="http://schemas.openxmlformats.org/officeDocument/2006/relationships/image" Target="../media/image158.wmf"/><Relationship Id="rId17" Type="http://schemas.openxmlformats.org/officeDocument/2006/relationships/oleObject" Target="../embeddings/oleObject162.bin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60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9.bin"/><Relationship Id="rId5" Type="http://schemas.openxmlformats.org/officeDocument/2006/relationships/oleObject" Target="../embeddings/oleObject156.bin"/><Relationship Id="rId15" Type="http://schemas.openxmlformats.org/officeDocument/2006/relationships/oleObject" Target="../embeddings/oleObject161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8.bin"/><Relationship Id="rId14" Type="http://schemas.openxmlformats.org/officeDocument/2006/relationships/image" Target="../media/image15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1.wmf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0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3" Type="http://schemas.openxmlformats.org/officeDocument/2006/relationships/oleObject" Target="../embeddings/oleObject163.bin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69.bin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65.bin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4.bin"/><Relationship Id="rId10" Type="http://schemas.openxmlformats.org/officeDocument/2006/relationships/oleObject" Target="../embeddings/oleObject167.bin"/><Relationship Id="rId4" Type="http://schemas.openxmlformats.org/officeDocument/2006/relationships/image" Target="../media/image162.wmf"/><Relationship Id="rId9" Type="http://schemas.openxmlformats.org/officeDocument/2006/relationships/image" Target="../media/image164.w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76.bin"/><Relationship Id="rId3" Type="http://schemas.openxmlformats.org/officeDocument/2006/relationships/image" Target="../media/image165.wmf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68.wmf"/><Relationship Id="rId2" Type="http://schemas.openxmlformats.org/officeDocument/2006/relationships/oleObject" Target="../embeddings/oleObject170.bin"/><Relationship Id="rId16" Type="http://schemas.openxmlformats.org/officeDocument/2006/relationships/image" Target="../media/image170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2.bin"/><Relationship Id="rId11" Type="http://schemas.openxmlformats.org/officeDocument/2006/relationships/oleObject" Target="../embeddings/oleObject175.bin"/><Relationship Id="rId5" Type="http://schemas.openxmlformats.org/officeDocument/2006/relationships/image" Target="../media/image128.wmf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67.wmf"/><Relationship Id="rId4" Type="http://schemas.openxmlformats.org/officeDocument/2006/relationships/oleObject" Target="../embeddings/oleObject171.bin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6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76.wmf"/><Relationship Id="rId18" Type="http://schemas.openxmlformats.org/officeDocument/2006/relationships/oleObject" Target="../embeddings/oleObject186.bin"/><Relationship Id="rId3" Type="http://schemas.openxmlformats.org/officeDocument/2006/relationships/image" Target="../media/image171.wmf"/><Relationship Id="rId21" Type="http://schemas.openxmlformats.org/officeDocument/2006/relationships/image" Target="../media/image180.wmf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183.bin"/><Relationship Id="rId17" Type="http://schemas.openxmlformats.org/officeDocument/2006/relationships/image" Target="../media/image178.wmf"/><Relationship Id="rId2" Type="http://schemas.openxmlformats.org/officeDocument/2006/relationships/oleObject" Target="../embeddings/oleObject178.bin"/><Relationship Id="rId16" Type="http://schemas.openxmlformats.org/officeDocument/2006/relationships/oleObject" Target="../embeddings/oleObject185.bin"/><Relationship Id="rId20" Type="http://schemas.openxmlformats.org/officeDocument/2006/relationships/oleObject" Target="../embeddings/oleObject18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75.wmf"/><Relationship Id="rId5" Type="http://schemas.openxmlformats.org/officeDocument/2006/relationships/image" Target="../media/image172.wmf"/><Relationship Id="rId15" Type="http://schemas.openxmlformats.org/officeDocument/2006/relationships/image" Target="../media/image177.wmf"/><Relationship Id="rId23" Type="http://schemas.openxmlformats.org/officeDocument/2006/relationships/image" Target="../media/image181.wmf"/><Relationship Id="rId10" Type="http://schemas.openxmlformats.org/officeDocument/2006/relationships/oleObject" Target="../embeddings/oleObject182.bin"/><Relationship Id="rId19" Type="http://schemas.openxmlformats.org/officeDocument/2006/relationships/image" Target="../media/image179.wmf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74.wmf"/><Relationship Id="rId14" Type="http://schemas.openxmlformats.org/officeDocument/2006/relationships/oleObject" Target="../embeddings/oleObject184.bin"/><Relationship Id="rId22" Type="http://schemas.openxmlformats.org/officeDocument/2006/relationships/oleObject" Target="../embeddings/oleObject188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187.wmf"/><Relationship Id="rId18" Type="http://schemas.openxmlformats.org/officeDocument/2006/relationships/oleObject" Target="../embeddings/oleObject197.bin"/><Relationship Id="rId3" Type="http://schemas.openxmlformats.org/officeDocument/2006/relationships/image" Target="../media/image182.wmf"/><Relationship Id="rId21" Type="http://schemas.openxmlformats.org/officeDocument/2006/relationships/image" Target="../media/image191.wmf"/><Relationship Id="rId7" Type="http://schemas.openxmlformats.org/officeDocument/2006/relationships/image" Target="../media/image184.wmf"/><Relationship Id="rId12" Type="http://schemas.openxmlformats.org/officeDocument/2006/relationships/oleObject" Target="../embeddings/oleObject194.bin"/><Relationship Id="rId17" Type="http://schemas.openxmlformats.org/officeDocument/2006/relationships/image" Target="../media/image189.wmf"/><Relationship Id="rId2" Type="http://schemas.openxmlformats.org/officeDocument/2006/relationships/oleObject" Target="../embeddings/oleObject189.bin"/><Relationship Id="rId16" Type="http://schemas.openxmlformats.org/officeDocument/2006/relationships/oleObject" Target="../embeddings/oleObject196.bin"/><Relationship Id="rId20" Type="http://schemas.openxmlformats.org/officeDocument/2006/relationships/oleObject" Target="../embeddings/oleObject19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86.wmf"/><Relationship Id="rId5" Type="http://schemas.openxmlformats.org/officeDocument/2006/relationships/image" Target="../media/image183.wmf"/><Relationship Id="rId15" Type="http://schemas.openxmlformats.org/officeDocument/2006/relationships/image" Target="../media/image188.wmf"/><Relationship Id="rId10" Type="http://schemas.openxmlformats.org/officeDocument/2006/relationships/oleObject" Target="../embeddings/oleObject193.bin"/><Relationship Id="rId19" Type="http://schemas.openxmlformats.org/officeDocument/2006/relationships/image" Target="../media/image190.w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85.wmf"/><Relationship Id="rId14" Type="http://schemas.openxmlformats.org/officeDocument/2006/relationships/oleObject" Target="../embeddings/oleObject195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9.bin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9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oleObject" Target="../embeddings/oleObject20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03.bin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202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7.bin"/><Relationship Id="rId13" Type="http://schemas.openxmlformats.org/officeDocument/2006/relationships/oleObject" Target="../embeddings/oleObject210.bin"/><Relationship Id="rId3" Type="http://schemas.openxmlformats.org/officeDocument/2006/relationships/image" Target="../media/image196.wmf"/><Relationship Id="rId7" Type="http://schemas.openxmlformats.org/officeDocument/2006/relationships/image" Target="../media/image198.png"/><Relationship Id="rId12" Type="http://schemas.openxmlformats.org/officeDocument/2006/relationships/image" Target="../media/image199.wmf"/><Relationship Id="rId2" Type="http://schemas.openxmlformats.org/officeDocument/2006/relationships/oleObject" Target="../embeddings/oleObject20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06.bin"/><Relationship Id="rId11" Type="http://schemas.openxmlformats.org/officeDocument/2006/relationships/oleObject" Target="../embeddings/oleObject209.bin"/><Relationship Id="rId5" Type="http://schemas.openxmlformats.org/officeDocument/2006/relationships/image" Target="../media/image197.wmf"/><Relationship Id="rId10" Type="http://schemas.openxmlformats.org/officeDocument/2006/relationships/image" Target="../media/image195.wmf"/><Relationship Id="rId4" Type="http://schemas.openxmlformats.org/officeDocument/2006/relationships/oleObject" Target="../embeddings/oleObject205.bin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0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microsoft.com/office/2007/relationships/media" Target="../media/media3.wav"/><Relationship Id="rId7" Type="http://schemas.openxmlformats.org/officeDocument/2006/relationships/image" Target="../media/image13.wmf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5.png"/><Relationship Id="rId4" Type="http://schemas.openxmlformats.org/officeDocument/2006/relationships/audio" Target="../media/media3.wav"/><Relationship Id="rId9" Type="http://schemas.openxmlformats.org/officeDocument/2006/relationships/image" Target="../media/image14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image" Target="../media/image201.wmf"/><Relationship Id="rId7" Type="http://schemas.openxmlformats.org/officeDocument/2006/relationships/image" Target="../media/image203.wmf"/><Relationship Id="rId2" Type="http://schemas.openxmlformats.org/officeDocument/2006/relationships/oleObject" Target="../embeddings/oleObject2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02.wmf"/><Relationship Id="rId4" Type="http://schemas.openxmlformats.org/officeDocument/2006/relationships/oleObject" Target="../embeddings/oleObject212.bin"/><Relationship Id="rId9" Type="http://schemas.openxmlformats.org/officeDocument/2006/relationships/oleObject" Target="../embeddings/oleObject215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oleObject" Target="../embeddings/oleObject216.bin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3" Type="http://schemas.openxmlformats.org/officeDocument/2006/relationships/image" Target="../media/image205.wmf"/><Relationship Id="rId7" Type="http://schemas.openxmlformats.org/officeDocument/2006/relationships/image" Target="../media/image207.wmf"/><Relationship Id="rId2" Type="http://schemas.openxmlformats.org/officeDocument/2006/relationships/oleObject" Target="../embeddings/oleObject21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19.bin"/><Relationship Id="rId5" Type="http://schemas.openxmlformats.org/officeDocument/2006/relationships/image" Target="../media/image206.wmf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08.w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oleObject" Target="../embeddings/oleObject22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5" Type="http://schemas.openxmlformats.org/officeDocument/2006/relationships/image" Target="../media/image210.wmf"/><Relationship Id="rId4" Type="http://schemas.openxmlformats.org/officeDocument/2006/relationships/oleObject" Target="../embeddings/oleObject222.bin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13" Type="http://schemas.openxmlformats.org/officeDocument/2006/relationships/image" Target="../media/image216.wmf"/><Relationship Id="rId3" Type="http://schemas.openxmlformats.org/officeDocument/2006/relationships/image" Target="../media/image211.wmf"/><Relationship Id="rId7" Type="http://schemas.openxmlformats.org/officeDocument/2006/relationships/image" Target="../media/image213.wmf"/><Relationship Id="rId12" Type="http://schemas.openxmlformats.org/officeDocument/2006/relationships/oleObject" Target="../embeddings/oleObject228.bin"/><Relationship Id="rId2" Type="http://schemas.openxmlformats.org/officeDocument/2006/relationships/oleObject" Target="../embeddings/oleObject22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215.wmf"/><Relationship Id="rId5" Type="http://schemas.openxmlformats.org/officeDocument/2006/relationships/image" Target="../media/image212.w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214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8.wmf"/><Relationship Id="rId3" Type="http://schemas.openxmlformats.org/officeDocument/2006/relationships/diagramLayout" Target="../diagrams/layout13.xml"/><Relationship Id="rId7" Type="http://schemas.openxmlformats.org/officeDocument/2006/relationships/image" Target="../media/image217.png"/><Relationship Id="rId12" Type="http://schemas.openxmlformats.org/officeDocument/2006/relationships/oleObject" Target="../embeddings/oleObject230.bin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11" Type="http://schemas.openxmlformats.org/officeDocument/2006/relationships/image" Target="../media/image220.wmf"/><Relationship Id="rId5" Type="http://schemas.openxmlformats.org/officeDocument/2006/relationships/diagramColors" Target="../diagrams/colors13.xml"/><Relationship Id="rId10" Type="http://schemas.openxmlformats.org/officeDocument/2006/relationships/oleObject" Target="../embeddings/oleObject229.bin"/><Relationship Id="rId4" Type="http://schemas.openxmlformats.org/officeDocument/2006/relationships/diagramQuickStyle" Target="../diagrams/quickStyle13.xml"/><Relationship Id="rId9" Type="http://schemas.openxmlformats.org/officeDocument/2006/relationships/image" Target="../media/image219.wmf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microsoft.com/office/2007/relationships/media" Target="../media/media5.wav"/><Relationship Id="rId7" Type="http://schemas.openxmlformats.org/officeDocument/2006/relationships/image" Target="../media/image17.wmf"/><Relationship Id="rId12" Type="http://schemas.openxmlformats.org/officeDocument/2006/relationships/image" Target="../media/image20.png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15.png"/><Relationship Id="rId4" Type="http://schemas.openxmlformats.org/officeDocument/2006/relationships/audio" Target="../media/media5.wav"/><Relationship Id="rId9" Type="http://schemas.openxmlformats.org/officeDocument/2006/relationships/image" Target="../media/image18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32.bin"/><Relationship Id="rId4" Type="http://schemas.openxmlformats.org/officeDocument/2006/relationships/image" Target="../media/image221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6.bin"/><Relationship Id="rId12" Type="http://schemas.openxmlformats.org/officeDocument/2006/relationships/image" Target="../media/image22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5.wmf"/><Relationship Id="rId11" Type="http://schemas.openxmlformats.org/officeDocument/2006/relationships/oleObject" Target="../embeddings/oleObject238.bin"/><Relationship Id="rId5" Type="http://schemas.openxmlformats.org/officeDocument/2006/relationships/oleObject" Target="../embeddings/oleObject235.bin"/><Relationship Id="rId10" Type="http://schemas.openxmlformats.org/officeDocument/2006/relationships/image" Target="../media/image227.wmf"/><Relationship Id="rId4" Type="http://schemas.openxmlformats.org/officeDocument/2006/relationships/image" Target="../media/image224.wmf"/><Relationship Id="rId9" Type="http://schemas.openxmlformats.org/officeDocument/2006/relationships/oleObject" Target="../embeddings/oleObject237.bin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3" Type="http://schemas.openxmlformats.org/officeDocument/2006/relationships/oleObject" Target="../embeddings/oleObject239.bin"/><Relationship Id="rId7" Type="http://schemas.openxmlformats.org/officeDocument/2006/relationships/oleObject" Target="../embeddings/oleObject24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7.wmf"/><Relationship Id="rId5" Type="http://schemas.openxmlformats.org/officeDocument/2006/relationships/oleObject" Target="../embeddings/oleObject240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42.bin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2.png"/><Relationship Id="rId5" Type="http://schemas.openxmlformats.org/officeDocument/2006/relationships/image" Target="../media/image141.png"/><Relationship Id="rId4" Type="http://schemas.openxmlformats.org/officeDocument/2006/relationships/image" Target="../media/image229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142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36.wmf"/><Relationship Id="rId3" Type="http://schemas.openxmlformats.org/officeDocument/2006/relationships/image" Target="../media/image231.wmf"/><Relationship Id="rId7" Type="http://schemas.openxmlformats.org/officeDocument/2006/relationships/image" Target="../media/image233.wmf"/><Relationship Id="rId12" Type="http://schemas.openxmlformats.org/officeDocument/2006/relationships/oleObject" Target="../embeddings/oleObject250.bin"/><Relationship Id="rId2" Type="http://schemas.openxmlformats.org/officeDocument/2006/relationships/oleObject" Target="../embeddings/oleObject24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235.wmf"/><Relationship Id="rId5" Type="http://schemas.openxmlformats.org/officeDocument/2006/relationships/image" Target="../media/image232.wmf"/><Relationship Id="rId15" Type="http://schemas.openxmlformats.org/officeDocument/2006/relationships/image" Target="../media/image237.wmf"/><Relationship Id="rId10" Type="http://schemas.openxmlformats.org/officeDocument/2006/relationships/oleObject" Target="../embeddings/oleObject249.bin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34.wmf"/><Relationship Id="rId14" Type="http://schemas.openxmlformats.org/officeDocument/2006/relationships/oleObject" Target="../embeddings/oleObject251.bin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243.wmf"/><Relationship Id="rId3" Type="http://schemas.openxmlformats.org/officeDocument/2006/relationships/image" Target="../media/image238.wmf"/><Relationship Id="rId7" Type="http://schemas.openxmlformats.org/officeDocument/2006/relationships/image" Target="../media/image240.wmf"/><Relationship Id="rId12" Type="http://schemas.openxmlformats.org/officeDocument/2006/relationships/oleObject" Target="../embeddings/oleObject257.bin"/><Relationship Id="rId2" Type="http://schemas.openxmlformats.org/officeDocument/2006/relationships/oleObject" Target="../embeddings/oleObject25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42.wmf"/><Relationship Id="rId5" Type="http://schemas.openxmlformats.org/officeDocument/2006/relationships/image" Target="../media/image239.wmf"/><Relationship Id="rId10" Type="http://schemas.openxmlformats.org/officeDocument/2006/relationships/oleObject" Target="../embeddings/oleObject256.bin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41.wmf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249.wmf"/><Relationship Id="rId3" Type="http://schemas.openxmlformats.org/officeDocument/2006/relationships/image" Target="../media/image244.wmf"/><Relationship Id="rId7" Type="http://schemas.openxmlformats.org/officeDocument/2006/relationships/image" Target="../media/image246.wmf"/><Relationship Id="rId12" Type="http://schemas.openxmlformats.org/officeDocument/2006/relationships/oleObject" Target="../embeddings/oleObject263.bin"/><Relationship Id="rId2" Type="http://schemas.openxmlformats.org/officeDocument/2006/relationships/oleObject" Target="../embeddings/oleObject25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248.wmf"/><Relationship Id="rId5" Type="http://schemas.openxmlformats.org/officeDocument/2006/relationships/image" Target="../media/image245.wmf"/><Relationship Id="rId15" Type="http://schemas.openxmlformats.org/officeDocument/2006/relationships/image" Target="../media/image250.wmf"/><Relationship Id="rId10" Type="http://schemas.openxmlformats.org/officeDocument/2006/relationships/oleObject" Target="../embeddings/oleObject262.bin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247.wmf"/><Relationship Id="rId14" Type="http://schemas.openxmlformats.org/officeDocument/2006/relationships/oleObject" Target="../embeddings/oleObject264.bin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56.wmf"/><Relationship Id="rId18" Type="http://schemas.openxmlformats.org/officeDocument/2006/relationships/oleObject" Target="../embeddings/oleObject273.bin"/><Relationship Id="rId3" Type="http://schemas.openxmlformats.org/officeDocument/2006/relationships/image" Target="../media/image251.wmf"/><Relationship Id="rId7" Type="http://schemas.openxmlformats.org/officeDocument/2006/relationships/image" Target="../media/image253.wmf"/><Relationship Id="rId12" Type="http://schemas.openxmlformats.org/officeDocument/2006/relationships/oleObject" Target="../embeddings/oleObject270.bin"/><Relationship Id="rId17" Type="http://schemas.openxmlformats.org/officeDocument/2006/relationships/image" Target="../media/image258.wmf"/><Relationship Id="rId2" Type="http://schemas.openxmlformats.org/officeDocument/2006/relationships/oleObject" Target="../embeddings/oleObject265.bin"/><Relationship Id="rId16" Type="http://schemas.openxmlformats.org/officeDocument/2006/relationships/oleObject" Target="../embeddings/oleObject27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55.wmf"/><Relationship Id="rId5" Type="http://schemas.openxmlformats.org/officeDocument/2006/relationships/image" Target="../media/image252.wmf"/><Relationship Id="rId15" Type="http://schemas.openxmlformats.org/officeDocument/2006/relationships/image" Target="../media/image257.wmf"/><Relationship Id="rId10" Type="http://schemas.openxmlformats.org/officeDocument/2006/relationships/oleObject" Target="../embeddings/oleObject269.bin"/><Relationship Id="rId19" Type="http://schemas.openxmlformats.org/officeDocument/2006/relationships/image" Target="../media/image259.wmf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54.wmf"/><Relationship Id="rId14" Type="http://schemas.openxmlformats.org/officeDocument/2006/relationships/oleObject" Target="../embeddings/oleObject27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17.bin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image" Target="../media/image21.wmf"/><Relationship Id="rId11" Type="http://schemas.openxmlformats.org/officeDocument/2006/relationships/image" Target="../media/image15.png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3.wmf"/><Relationship Id="rId4" Type="http://schemas.openxmlformats.org/officeDocument/2006/relationships/notesSlide" Target="../notesSlides/notesSlide1.xml"/><Relationship Id="rId9" Type="http://schemas.openxmlformats.org/officeDocument/2006/relationships/oleObject" Target="../embeddings/oleObject18.bin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3" Type="http://schemas.openxmlformats.org/officeDocument/2006/relationships/image" Target="../media/image251.wmf"/><Relationship Id="rId7" Type="http://schemas.openxmlformats.org/officeDocument/2006/relationships/image" Target="../media/image260.wmf"/><Relationship Id="rId2" Type="http://schemas.openxmlformats.org/officeDocument/2006/relationships/oleObject" Target="../embeddings/oleObject27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76.bin"/><Relationship Id="rId5" Type="http://schemas.openxmlformats.org/officeDocument/2006/relationships/image" Target="../media/image252.w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61.wmf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wmf"/><Relationship Id="rId2" Type="http://schemas.openxmlformats.org/officeDocument/2006/relationships/oleObject" Target="../embeddings/oleObject278.bin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wmf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wmf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2.bin"/><Relationship Id="rId3" Type="http://schemas.openxmlformats.org/officeDocument/2006/relationships/image" Target="../media/image264.wmf"/><Relationship Id="rId7" Type="http://schemas.openxmlformats.org/officeDocument/2006/relationships/image" Target="../media/image266.wmf"/><Relationship Id="rId2" Type="http://schemas.openxmlformats.org/officeDocument/2006/relationships/oleObject" Target="../embeddings/oleObject27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1.bin"/><Relationship Id="rId5" Type="http://schemas.openxmlformats.org/officeDocument/2006/relationships/image" Target="../media/image265.wmf"/><Relationship Id="rId4" Type="http://schemas.openxmlformats.org/officeDocument/2006/relationships/oleObject" Target="../embeddings/oleObject280.bin"/><Relationship Id="rId9" Type="http://schemas.openxmlformats.org/officeDocument/2006/relationships/image" Target="../media/image267.wmf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wmf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6.bin"/><Relationship Id="rId13" Type="http://schemas.openxmlformats.org/officeDocument/2006/relationships/image" Target="../media/image272.wmf"/><Relationship Id="rId3" Type="http://schemas.openxmlformats.org/officeDocument/2006/relationships/image" Target="../media/image238.wmf"/><Relationship Id="rId7" Type="http://schemas.openxmlformats.org/officeDocument/2006/relationships/image" Target="../media/image269.wmf"/><Relationship Id="rId12" Type="http://schemas.openxmlformats.org/officeDocument/2006/relationships/oleObject" Target="../embeddings/oleObject288.bin"/><Relationship Id="rId2" Type="http://schemas.openxmlformats.org/officeDocument/2006/relationships/oleObject" Target="../embeddings/oleObject28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5.bin"/><Relationship Id="rId11" Type="http://schemas.openxmlformats.org/officeDocument/2006/relationships/image" Target="../media/image271.wmf"/><Relationship Id="rId5" Type="http://schemas.openxmlformats.org/officeDocument/2006/relationships/image" Target="../media/image268.wmf"/><Relationship Id="rId15" Type="http://schemas.openxmlformats.org/officeDocument/2006/relationships/image" Target="../media/image273.wmf"/><Relationship Id="rId10" Type="http://schemas.openxmlformats.org/officeDocument/2006/relationships/oleObject" Target="../embeddings/oleObject287.bin"/><Relationship Id="rId4" Type="http://schemas.openxmlformats.org/officeDocument/2006/relationships/oleObject" Target="../embeddings/oleObject284.bin"/><Relationship Id="rId9" Type="http://schemas.openxmlformats.org/officeDocument/2006/relationships/image" Target="../media/image270.wmf"/><Relationship Id="rId14" Type="http://schemas.openxmlformats.org/officeDocument/2006/relationships/oleObject" Target="../embeddings/oleObject289.bin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w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0.bin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image" Target="../media/image24.w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6.wmf"/><Relationship Id="rId4" Type="http://schemas.openxmlformats.org/officeDocument/2006/relationships/notesSlide" Target="../notesSlides/notesSlide2.xml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线性代数 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A</a:t>
            </a:r>
            <a:endParaRPr lang="zh-CN" altLang="en-US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5" name="矩形 16">
            <a:extLst>
              <a:ext uri="{FF2B5EF4-FFF2-40B4-BE49-F238E27FC236}">
                <a16:creationId xmlns:a16="http://schemas.microsoft.com/office/drawing/2014/main" id="{201F7E5F-6C3C-E394-815B-2D7AA6282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94" y="1785006"/>
            <a:ext cx="6118983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考试题型：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选择题（每题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分，共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填空题（每题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分，共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综合题（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道左右，共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3600" b="1" dirty="0">
              <a:solidFill>
                <a:srgbClr val="0070C0"/>
              </a:solidFill>
              <a:latin typeface="宋体" charset="-122"/>
            </a:endParaRPr>
          </a:p>
        </p:txBody>
      </p:sp>
      <p:sp>
        <p:nvSpPr>
          <p:cNvPr id="2" name="矩形 16">
            <a:extLst>
              <a:ext uri="{FF2B5EF4-FFF2-40B4-BE49-F238E27FC236}">
                <a16:creationId xmlns:a16="http://schemas.microsoft.com/office/drawing/2014/main" id="{1E4ACB13-EC88-27ED-3292-614D749A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194" y="404664"/>
            <a:ext cx="65915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期末考试时间：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月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6</a:t>
            </a:r>
            <a:r>
              <a:rPr lang="zh-CN" altLang="en-US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日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15:30-17:05</a:t>
            </a:r>
            <a:endParaRPr lang="zh-CN" altLang="en-US" sz="3600" b="1" dirty="0">
              <a:solidFill>
                <a:srgbClr val="FF0000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" name="矩形 16">
            <a:extLst>
              <a:ext uri="{FF2B5EF4-FFF2-40B4-BE49-F238E27FC236}">
                <a16:creationId xmlns:a16="http://schemas.microsoft.com/office/drawing/2014/main" id="{3252C2D4-3D12-E2E5-05EE-A7F3F8E3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4293096"/>
            <a:ext cx="7517246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考试时，请将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群中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教学记录表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第一列的</a:t>
            </a:r>
            <a:r>
              <a:rPr lang="zh-CN" altLang="en-US" sz="36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考试序号写在试卷上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172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506412"/>
              </p:ext>
            </p:extLst>
          </p:nvPr>
        </p:nvGraphicFramePr>
        <p:xfrm>
          <a:off x="5257478" y="2687637"/>
          <a:ext cx="2824163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19400" imgH="1473200" progId="">
                  <p:embed/>
                </p:oleObj>
              </mc:Choice>
              <mc:Fallback>
                <p:oleObj name="Equation" r:id="rId4" imgW="2819400" imgH="1473200" progId="">
                  <p:embed/>
                  <p:pic>
                    <p:nvPicPr>
                      <p:cNvPr id="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478" y="2687637"/>
                        <a:ext cx="2824163" cy="1477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588700"/>
              </p:ext>
            </p:extLst>
          </p:nvPr>
        </p:nvGraphicFramePr>
        <p:xfrm>
          <a:off x="323528" y="2447925"/>
          <a:ext cx="32321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25800" imgH="1955800" progId="">
                  <p:embed/>
                </p:oleObj>
              </mc:Choice>
              <mc:Fallback>
                <p:oleObj name="Equation" r:id="rId6" imgW="3225800" imgH="1955800" progId="">
                  <p:embed/>
                  <p:pic>
                    <p:nvPicPr>
                      <p:cNvPr id="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447925"/>
                        <a:ext cx="32321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11"/>
          <p:cNvGrpSpPr>
            <a:grpSpLocks/>
          </p:cNvGrpSpPr>
          <p:nvPr/>
        </p:nvGrpSpPr>
        <p:grpSpPr bwMode="auto">
          <a:xfrm>
            <a:off x="1515741" y="2017712"/>
            <a:ext cx="817562" cy="369888"/>
            <a:chOff x="2591696" y="1775160"/>
            <a:chExt cx="817657" cy="369332"/>
          </a:xfrm>
        </p:grpSpPr>
        <p:sp>
          <p:nvSpPr>
            <p:cNvPr id="11" name="线形标注 1 10"/>
            <p:cNvSpPr/>
            <p:nvPr/>
          </p:nvSpPr>
          <p:spPr>
            <a:xfrm>
              <a:off x="2591696" y="1797352"/>
              <a:ext cx="792254" cy="324949"/>
            </a:xfrm>
            <a:prstGeom prst="borderCallout1">
              <a:avLst>
                <a:gd name="adj1" fmla="val 97084"/>
                <a:gd name="adj2" fmla="val 49388"/>
                <a:gd name="adj3" fmla="val 743300"/>
                <a:gd name="adj4" fmla="val 48249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617099" y="1775160"/>
              <a:ext cx="792254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2</a:t>
              </a: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列</a:t>
              </a:r>
            </a:p>
          </p:txBody>
        </p:sp>
      </p:grpSp>
      <p:grpSp>
        <p:nvGrpSpPr>
          <p:cNvPr id="13" name="组合 19"/>
          <p:cNvGrpSpPr>
            <a:grpSpLocks/>
          </p:cNvGrpSpPr>
          <p:nvPr/>
        </p:nvGrpSpPr>
        <p:grpSpPr bwMode="auto">
          <a:xfrm>
            <a:off x="3695378" y="3494087"/>
            <a:ext cx="792163" cy="368300"/>
            <a:chOff x="2664205" y="1656084"/>
            <a:chExt cx="792088" cy="369332"/>
          </a:xfrm>
        </p:grpSpPr>
        <p:sp>
          <p:nvSpPr>
            <p:cNvPr id="14" name="线形标注 1 13"/>
            <p:cNvSpPr/>
            <p:nvPr/>
          </p:nvSpPr>
          <p:spPr>
            <a:xfrm>
              <a:off x="2664205" y="1678371"/>
              <a:ext cx="792088" cy="324757"/>
            </a:xfrm>
            <a:prstGeom prst="borderCallout1">
              <a:avLst>
                <a:gd name="adj1" fmla="val 59978"/>
                <a:gd name="adj2" fmla="val -3240"/>
                <a:gd name="adj3" fmla="val 63025"/>
                <a:gd name="adj4" fmla="val -34731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64205" y="1656084"/>
              <a:ext cx="792088" cy="36933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第</a:t>
              </a:r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3</a:t>
              </a:r>
              <a:r>
                <a:rPr lang="zh-CN" altLang="en-US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行</a:t>
              </a:r>
            </a:p>
          </p:txBody>
        </p:sp>
      </p:grpSp>
      <p:graphicFrame>
        <p:nvGraphicFramePr>
          <p:cNvPr id="1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366562"/>
              </p:ext>
            </p:extLst>
          </p:nvPr>
        </p:nvGraphicFramePr>
        <p:xfrm>
          <a:off x="1471291" y="5451475"/>
          <a:ext cx="34734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67100" imgH="520700" progId="Equation.DSMT4">
                  <p:embed/>
                </p:oleObj>
              </mc:Choice>
              <mc:Fallback>
                <p:oleObj name="Equation" r:id="rId8" imgW="3467100" imgH="520700" progId="Equation.DSMT4">
                  <p:embed/>
                  <p:pic>
                    <p:nvPicPr>
                      <p:cNvPr id="1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291" y="5451475"/>
                        <a:ext cx="3473450" cy="522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4352603" y="2776537"/>
            <a:ext cx="1223963" cy="901700"/>
            <a:chOff x="5108065" y="2231304"/>
            <a:chExt cx="1224136" cy="902240"/>
          </a:xfrm>
        </p:grpSpPr>
        <p:sp>
          <p:nvSpPr>
            <p:cNvPr id="18" name="虚尾箭头 17"/>
            <p:cNvSpPr/>
            <p:nvPr/>
          </p:nvSpPr>
          <p:spPr>
            <a:xfrm>
              <a:off x="5417672" y="2630006"/>
              <a:ext cx="565230" cy="503538"/>
            </a:xfrm>
            <a:prstGeom prst="strip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8065" y="2231304"/>
              <a:ext cx="1224136" cy="4622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余子式</a:t>
              </a:r>
            </a:p>
          </p:txBody>
        </p:sp>
      </p:grpSp>
      <p:grpSp>
        <p:nvGrpSpPr>
          <p:cNvPr id="20" name="组合 3"/>
          <p:cNvGrpSpPr>
            <a:grpSpLocks/>
          </p:cNvGrpSpPr>
          <p:nvPr/>
        </p:nvGrpSpPr>
        <p:grpSpPr bwMode="auto">
          <a:xfrm>
            <a:off x="4949503" y="4386262"/>
            <a:ext cx="3043238" cy="912813"/>
            <a:chOff x="5705508" y="3841083"/>
            <a:chExt cx="3042956" cy="913675"/>
          </a:xfrm>
        </p:grpSpPr>
        <p:sp>
          <p:nvSpPr>
            <p:cNvPr id="21" name="TextBox 20"/>
            <p:cNvSpPr txBox="1"/>
            <p:nvPr/>
          </p:nvSpPr>
          <p:spPr>
            <a:xfrm>
              <a:off x="6516646" y="4292359"/>
              <a:ext cx="2231818" cy="46239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400" b="1" dirty="0">
                  <a:solidFill>
                    <a:schemeClr val="accent6">
                      <a:lumMod val="75000"/>
                    </a:schemeClr>
                  </a:solidFill>
                  <a:latin typeface="Times New Roman" pitchFamily="18" charset="0"/>
                  <a:ea typeface="+mn-ea"/>
                  <a:cs typeface="Times New Roman" pitchFamily="18" charset="0"/>
                </a:rPr>
                <a:t>代数余子式</a:t>
              </a:r>
            </a:p>
          </p:txBody>
        </p:sp>
        <p:sp>
          <p:nvSpPr>
            <p:cNvPr id="22" name="虚尾箭头 21"/>
            <p:cNvSpPr/>
            <p:nvPr/>
          </p:nvSpPr>
          <p:spPr>
            <a:xfrm rot="18900000" flipH="1">
              <a:off x="5705652" y="3840715"/>
              <a:ext cx="1253721" cy="822249"/>
            </a:xfrm>
            <a:prstGeom prst="striped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135196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义</a:t>
            </a:r>
            <a:endParaRPr lang="zh-CN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519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8244408" y="6093296"/>
            <a:ext cx="609600" cy="60960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579C1455-81ED-F1B8-3879-ED6B5106D255}"/>
              </a:ext>
            </a:extLst>
          </p:cNvPr>
          <p:cNvSpPr/>
          <p:nvPr/>
        </p:nvSpPr>
        <p:spPr>
          <a:xfrm>
            <a:off x="150609" y="361993"/>
            <a:ext cx="8132316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Clr>
                <a:srgbClr val="E47802"/>
              </a:buClr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阶行列式中，把元素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所在的第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行和第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列划去后，留下来的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– 1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阶行列式叫做元素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余子式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，记作 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zh-CN" sz="24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Clr>
                <a:srgbClr val="E47802"/>
              </a:buClr>
            </a:pP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记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                           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为元素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-25000" dirty="0" err="1">
                <a:latin typeface="Times New Roman" pitchFamily="18" charset="0"/>
                <a:cs typeface="Times New Roman" pitchFamily="18" charset="0"/>
              </a:rPr>
              <a:t>ij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代数余子式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Clr>
                <a:srgbClr val="E47802"/>
              </a:buClr>
              <a:buFont typeface="Wingdings" pitchFamily="2" charset="2"/>
              <a:buChar char="Ø"/>
            </a:pPr>
            <a:endParaRPr lang="zh-CN" altLang="zh-CN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E6F96394-A196-AE17-E5F0-6CED27085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625678"/>
              </p:ext>
            </p:extLst>
          </p:nvPr>
        </p:nvGraphicFramePr>
        <p:xfrm>
          <a:off x="697519" y="1220689"/>
          <a:ext cx="1944216" cy="48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83452" imgH="545863" progId="Equation.DSMT4">
                  <p:embed/>
                </p:oleObj>
              </mc:Choice>
              <mc:Fallback>
                <p:oleObj name="Equation" r:id="rId11" imgW="2183452" imgH="545863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19" y="1220689"/>
                        <a:ext cx="1944216" cy="484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矩形 30">
            <a:extLst>
              <a:ext uri="{FF2B5EF4-FFF2-40B4-BE49-F238E27FC236}">
                <a16:creationId xmlns:a16="http://schemas.microsoft.com/office/drawing/2014/main" id="{B7F4162A-22E2-D961-8E85-EE881D005F0A}"/>
              </a:ext>
            </a:extLst>
          </p:cNvPr>
          <p:cNvSpPr/>
          <p:nvPr/>
        </p:nvSpPr>
        <p:spPr>
          <a:xfrm>
            <a:off x="348745" y="357036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5796136" y="1484784"/>
            <a:ext cx="2094533" cy="7200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8313" y="71438"/>
            <a:ext cx="74517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latin typeface="Calibri" pitchFamily="34" charset="0"/>
              </a:rPr>
              <a:t>                 </a:t>
            </a:r>
            <a:r>
              <a:rPr lang="zh-CN" altLang="en-US" sz="2600" b="1" dirty="0">
                <a:solidFill>
                  <a:srgbClr val="0070C0"/>
                </a:solidFill>
                <a:highlight>
                  <a:srgbClr val="FFFF00"/>
                </a:highlight>
                <a:latin typeface="Calibri" pitchFamily="34" charset="0"/>
              </a:rPr>
              <a:t>行列式等于它的任一行（列）的各元</a:t>
            </a:r>
            <a:endParaRPr lang="en-US" altLang="zh-CN" sz="2600" b="1" dirty="0">
              <a:solidFill>
                <a:srgbClr val="0070C0"/>
              </a:solidFill>
              <a:highlight>
                <a:srgbClr val="FFFF00"/>
              </a:highlight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 dirty="0">
                <a:solidFill>
                  <a:srgbClr val="0070C0"/>
                </a:solidFill>
                <a:highlight>
                  <a:srgbClr val="FFFF00"/>
                </a:highlight>
                <a:latin typeface="Calibri" pitchFamily="34" charset="0"/>
              </a:rPr>
              <a:t>素与其对应元素的代数余子式乘积之和</a:t>
            </a:r>
            <a:r>
              <a:rPr lang="zh-CN" altLang="en-US" sz="2600" b="1" dirty="0">
                <a:latin typeface="Calibri" pitchFamily="34" charset="0"/>
              </a:rPr>
              <a:t>，即</a:t>
            </a:r>
            <a:endParaRPr lang="zh-CN" altLang="zh-CN" sz="2600" b="1" dirty="0">
              <a:latin typeface="Calibri" pitchFamily="34" charset="0"/>
            </a:endParaRPr>
          </a:p>
        </p:txBody>
      </p:sp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2082800" y="1192213"/>
          <a:ext cx="3136900" cy="259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6900" imgH="2590800" progId="">
                  <p:embed/>
                </p:oleObj>
              </mc:Choice>
              <mc:Fallback>
                <p:oleObj name="Equation" r:id="rId4" imgW="3136900" imgH="2590800" progId="">
                  <p:embed/>
                  <p:pic>
                    <p:nvPicPr>
                      <p:cNvPr id="5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1192213"/>
                        <a:ext cx="3136900" cy="2597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3"/>
          <p:cNvGraphicFramePr>
            <a:graphicFrameLocks noChangeAspect="1"/>
          </p:cNvGraphicFramePr>
          <p:nvPr/>
        </p:nvGraphicFramePr>
        <p:xfrm>
          <a:off x="6083300" y="3771900"/>
          <a:ext cx="13795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901700" progId="">
                  <p:embed/>
                </p:oleObj>
              </mc:Choice>
              <mc:Fallback>
                <p:oleObj name="Equation" r:id="rId6" imgW="1371600" imgH="901700" progId="">
                  <p:embed/>
                  <p:pic>
                    <p:nvPicPr>
                      <p:cNvPr id="6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300" y="3771900"/>
                        <a:ext cx="1379538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4"/>
          <p:cNvGraphicFramePr>
            <a:graphicFrameLocks noChangeAspect="1"/>
          </p:cNvGraphicFramePr>
          <p:nvPr/>
        </p:nvGraphicFramePr>
        <p:xfrm>
          <a:off x="647700" y="4895850"/>
          <a:ext cx="55118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11800" imgH="457200" progId="">
                  <p:embed/>
                </p:oleObj>
              </mc:Choice>
              <mc:Fallback>
                <p:oleObj name="Equation" r:id="rId8" imgW="5511800" imgH="457200" progId="">
                  <p:embed/>
                  <p:pic>
                    <p:nvPicPr>
                      <p:cNvPr id="7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895850"/>
                        <a:ext cx="551180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5"/>
          <p:cNvGraphicFramePr>
            <a:graphicFrameLocks noChangeAspect="1"/>
          </p:cNvGraphicFramePr>
          <p:nvPr/>
        </p:nvGraphicFramePr>
        <p:xfrm>
          <a:off x="6191250" y="4679950"/>
          <a:ext cx="1379538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71600" imgH="863600" progId="">
                  <p:embed/>
                </p:oleObj>
              </mc:Choice>
              <mc:Fallback>
                <p:oleObj name="Equation" r:id="rId10" imgW="1371600" imgH="863600" progId="">
                  <p:embed/>
                  <p:pic>
                    <p:nvPicPr>
                      <p:cNvPr id="8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4679950"/>
                        <a:ext cx="1379538" cy="868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21"/>
          <p:cNvGrpSpPr>
            <a:grpSpLocks/>
          </p:cNvGrpSpPr>
          <p:nvPr/>
        </p:nvGrpSpPr>
        <p:grpSpPr bwMode="auto">
          <a:xfrm>
            <a:off x="7494588" y="3501008"/>
            <a:ext cx="792162" cy="663575"/>
            <a:chOff x="7229456" y="3316224"/>
            <a:chExt cx="792088" cy="831230"/>
          </a:xfrm>
        </p:grpSpPr>
        <p:sp>
          <p:nvSpPr>
            <p:cNvPr id="10" name="云形标注 9"/>
            <p:cNvSpPr/>
            <p:nvPr/>
          </p:nvSpPr>
          <p:spPr>
            <a:xfrm>
              <a:off x="7229456" y="3316224"/>
              <a:ext cx="792088" cy="831230"/>
            </a:xfrm>
            <a:prstGeom prst="cloudCallout">
              <a:avLst>
                <a:gd name="adj1" fmla="val -87514"/>
                <a:gd name="adj2" fmla="val 23254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29456" y="3522323"/>
              <a:ext cx="720658" cy="39970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按行</a:t>
              </a:r>
            </a:p>
          </p:txBody>
        </p:sp>
      </p:grpSp>
      <p:grpSp>
        <p:nvGrpSpPr>
          <p:cNvPr id="12" name="组合 24"/>
          <p:cNvGrpSpPr>
            <a:grpSpLocks/>
          </p:cNvGrpSpPr>
          <p:nvPr/>
        </p:nvGrpSpPr>
        <p:grpSpPr bwMode="auto">
          <a:xfrm>
            <a:off x="6929438" y="5429250"/>
            <a:ext cx="792162" cy="642938"/>
            <a:chOff x="7164288" y="3489345"/>
            <a:chExt cx="792088" cy="746881"/>
          </a:xfrm>
        </p:grpSpPr>
        <p:sp>
          <p:nvSpPr>
            <p:cNvPr id="13" name="云形标注 12"/>
            <p:cNvSpPr/>
            <p:nvPr/>
          </p:nvSpPr>
          <p:spPr>
            <a:xfrm>
              <a:off x="7164288" y="3489345"/>
              <a:ext cx="792088" cy="746881"/>
            </a:xfrm>
            <a:prstGeom prst="cloudCallout">
              <a:avLst>
                <a:gd name="adj1" fmla="val -56604"/>
                <a:gd name="adj2" fmla="val -55021"/>
              </a:avLst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200797" y="3662695"/>
              <a:ext cx="719071" cy="4001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2000" b="1" dirty="0">
                  <a:solidFill>
                    <a:schemeClr val="accent5">
                      <a:lumMod val="50000"/>
                    </a:schemeClr>
                  </a:solidFill>
                  <a:latin typeface="+mn-lt"/>
                  <a:ea typeface="+mn-ea"/>
                </a:rPr>
                <a:t>按列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611560" y="7141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</a:p>
        </p:txBody>
      </p:sp>
      <p:graphicFrame>
        <p:nvGraphicFramePr>
          <p:cNvPr id="16" name="Object 26"/>
          <p:cNvGraphicFramePr>
            <a:graphicFrameLocks noChangeAspect="1"/>
          </p:cNvGraphicFramePr>
          <p:nvPr/>
        </p:nvGraphicFramePr>
        <p:xfrm>
          <a:off x="611188" y="4005263"/>
          <a:ext cx="5372100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72100" imgH="457200" progId="">
                  <p:embed/>
                </p:oleObj>
              </mc:Choice>
              <mc:Fallback>
                <p:oleObj name="Equation" r:id="rId12" imgW="5372100" imgH="457200" progId="">
                  <p:embed/>
                  <p:pic>
                    <p:nvPicPr>
                      <p:cNvPr id="1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5263"/>
                        <a:ext cx="5372100" cy="458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49" name="副标题 2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展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开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定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理</a:t>
            </a:r>
            <a:endParaRPr lang="zh-CN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7250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4"/>
          <a:stretch>
            <a:fillRect/>
          </a:stretch>
        </p:blipFill>
        <p:spPr>
          <a:xfrm>
            <a:off x="8202790" y="6072188"/>
            <a:ext cx="609600" cy="60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68144" y="1556792"/>
            <a:ext cx="205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牢牢记住！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3665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6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7" grpId="0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95536" y="1098899"/>
            <a:ext cx="7677370" cy="936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zh-CN" altLang="zh-CN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行列式</a:t>
            </a:r>
            <a:r>
              <a:rPr lang="en-US" altLang="zh-CN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的任一行（列）的元素与另一行（列）对应元素的代数余子式</a:t>
            </a:r>
            <a:r>
              <a:rPr lang="zh-CN" altLang="en-US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乘积</a:t>
            </a:r>
            <a:r>
              <a:rPr lang="zh-CN" altLang="zh-CN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之和等于</a:t>
            </a:r>
            <a:r>
              <a:rPr lang="en-US" altLang="zh-CN" sz="2600" b="1" dirty="0">
                <a:solidFill>
                  <a:srgbClr val="0070C0"/>
                </a:solidFill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 0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55975" y="1063361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65129B6F-9F5B-44F1-9500-B118AC87C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一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按行展开定理的推论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28DFE01F-0BED-4746-8991-0B3AC6A5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139084"/>
            <a:ext cx="7772400" cy="576064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行列式按行展开定理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BC8CEA34-677F-48BC-ABCA-EA5D7424B0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975" y="2571750"/>
          <a:ext cx="56864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676900" imgH="863600" progId="Equation.DSMT4">
                  <p:embed/>
                </p:oleObj>
              </mc:Choice>
              <mc:Fallback>
                <p:oleObj name="Equation" r:id="rId3" imgW="5676900" imgH="86360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BC8CEA34-677F-48BC-ABCA-EA5D7424B0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975" y="2571750"/>
                        <a:ext cx="56864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CA5A1A-FA10-444C-9BDA-87342217AAA6}"/>
                  </a:ext>
                </a:extLst>
              </p:cNvPr>
              <p:cNvSpPr txBox="1"/>
              <p:nvPr/>
            </p:nvSpPr>
            <p:spPr>
              <a:xfrm>
                <a:off x="555975" y="3934452"/>
                <a:ext cx="4071820" cy="3705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zh-CN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sz="2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 +</m:t>
                    </m:r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sSub>
                      <m:sSubPr>
                        <m:ctrlPr>
                          <a:rPr lang="en-US" altLang="zh-CN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2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2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ACA5A1A-FA10-444C-9BDA-87342217A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75" y="3934452"/>
                <a:ext cx="4071820" cy="370551"/>
              </a:xfrm>
              <a:prstGeom prst="rect">
                <a:avLst/>
              </a:prstGeom>
              <a:blipFill>
                <a:blip r:embed="rId6"/>
                <a:stretch>
                  <a:fillRect l="-1796" t="-22951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D9C90E-BFAF-421B-A895-3976627CFE0A}"/>
                  </a:ext>
                </a:extLst>
              </p:cNvPr>
              <p:cNvSpPr txBox="1"/>
              <p:nvPr/>
            </p:nvSpPr>
            <p:spPr>
              <a:xfrm>
                <a:off x="4374837" y="3596529"/>
                <a:ext cx="2038891" cy="10150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sz="2200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altLang="zh-CN" sz="2200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2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nary>
                    </m:oMath>
                  </m:oMathPara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7D9C90E-BFAF-421B-A895-3976627CF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837" y="3596529"/>
                <a:ext cx="2038891" cy="1015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A895325-4489-4C4C-8812-8313BD82A091}"/>
              </a:ext>
            </a:extLst>
          </p:cNvPr>
          <p:cNvSpPr txBox="1"/>
          <p:nvPr/>
        </p:nvSpPr>
        <p:spPr>
          <a:xfrm>
            <a:off x="6665953" y="2699240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  行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94A8A99-0701-46C3-BE39-CF7EC971DA6D}"/>
              </a:ext>
            </a:extLst>
          </p:cNvPr>
          <p:cNvSpPr txBox="1"/>
          <p:nvPr/>
        </p:nvSpPr>
        <p:spPr>
          <a:xfrm>
            <a:off x="6665953" y="3934452"/>
            <a:ext cx="792088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b="1" dirty="0"/>
              <a:t>  列</a:t>
            </a:r>
          </a:p>
        </p:txBody>
      </p:sp>
    </p:spTree>
    <p:extLst>
      <p:ext uri="{BB962C8B-B14F-4D97-AF65-F5344CB8AC3E}">
        <p14:creationId xmlns:p14="http://schemas.microsoft.com/office/powerpoint/2010/main" val="3150385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4" grpId="0"/>
      <p:bldP spid="5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11760" y="1273944"/>
          <a:ext cx="3403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03600" imgH="1651000" progId="Equation.DSMT4">
                  <p:embed/>
                </p:oleObj>
              </mc:Choice>
              <mc:Fallback>
                <p:oleObj name="Equation" r:id="rId4" imgW="3403600" imgH="16510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73944"/>
                        <a:ext cx="3403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35696" y="47667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行列式每行（列）</a:t>
            </a:r>
            <a:r>
              <a:rPr lang="zh-CN" altLang="en-US" sz="2800" b="1" dirty="0">
                <a:solidFill>
                  <a:srgbClr val="FF0000"/>
                </a:solidFill>
              </a:rPr>
              <a:t>元素之和</a:t>
            </a:r>
            <a:r>
              <a:rPr lang="zh-CN" altLang="en-US" sz="2800" b="1" dirty="0">
                <a:solidFill>
                  <a:srgbClr val="002060"/>
                </a:solidFill>
              </a:rPr>
              <a:t>都</a:t>
            </a:r>
            <a:r>
              <a:rPr lang="zh-CN" altLang="en-US" sz="2800" b="1" dirty="0">
                <a:solidFill>
                  <a:srgbClr val="FF0000"/>
                </a:solidFill>
              </a:rPr>
              <a:t>相等</a:t>
            </a:r>
          </a:p>
        </p:txBody>
      </p:sp>
      <p:sp>
        <p:nvSpPr>
          <p:cNvPr id="13" name="矩形 12"/>
          <p:cNvSpPr/>
          <p:nvPr/>
        </p:nvSpPr>
        <p:spPr>
          <a:xfrm>
            <a:off x="467544" y="1412776"/>
            <a:ext cx="19240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11560" y="3068960"/>
          <a:ext cx="6024563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19800" imgH="1981200" progId="Equation.DSMT4">
                  <p:embed/>
                </p:oleObj>
              </mc:Choice>
              <mc:Fallback>
                <p:oleObj name="Equation" r:id="rId6" imgW="6019800" imgH="198120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68960"/>
                        <a:ext cx="6024563" cy="1985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059832" y="1196752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70446" y="1231179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48064" y="1253188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6036439" y="1027582"/>
            <a:ext cx="2423993" cy="1080120"/>
          </a:xfrm>
          <a:prstGeom prst="cloudCallout">
            <a:avLst>
              <a:gd name="adj1" fmla="val -65747"/>
              <a:gd name="adj2" fmla="val 3428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每列元素之和都相等</a:t>
            </a:r>
          </a:p>
        </p:txBody>
      </p:sp>
      <p:sp>
        <p:nvSpPr>
          <p:cNvPr id="23" name="云形标注 22"/>
          <p:cNvSpPr/>
          <p:nvPr/>
        </p:nvSpPr>
        <p:spPr>
          <a:xfrm>
            <a:off x="6156176" y="2107702"/>
            <a:ext cx="1892885" cy="1080120"/>
          </a:xfrm>
          <a:prstGeom prst="cloudCallout">
            <a:avLst>
              <a:gd name="adj1" fmla="val -70281"/>
              <a:gd name="adj2" fmla="val -3016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通通加到第一行</a:t>
            </a:r>
          </a:p>
        </p:txBody>
      </p:sp>
      <p:sp>
        <p:nvSpPr>
          <p:cNvPr id="24" name="云形标注 23"/>
          <p:cNvSpPr/>
          <p:nvPr/>
        </p:nvSpPr>
        <p:spPr>
          <a:xfrm>
            <a:off x="6588224" y="3711242"/>
            <a:ext cx="1872208" cy="1373942"/>
          </a:xfrm>
          <a:prstGeom prst="cloudCallout">
            <a:avLst>
              <a:gd name="adj1" fmla="val -48107"/>
              <a:gd name="adj2" fmla="val -68073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提出公因子，第一行可化为全</a:t>
            </a:r>
            <a:r>
              <a:rPr lang="en-US" altLang="zh-CN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1</a:t>
            </a:r>
            <a:endParaRPr lang="zh-CN" altLang="en-US" sz="2000" dirty="0">
              <a:ln>
                <a:solidFill>
                  <a:schemeClr val="accent1">
                    <a:lumMod val="75000"/>
                  </a:schemeClr>
                </a:solidFill>
              </a:ln>
              <a:noFill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1560" y="45750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55632" y="6093296"/>
            <a:ext cx="609600" cy="6096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sp>
        <p:nvSpPr>
          <p:cNvPr id="16" name="五角星 31">
            <a:extLst>
              <a:ext uri="{FF2B5EF4-FFF2-40B4-BE49-F238E27FC236}">
                <a16:creationId xmlns:a16="http://schemas.microsoft.com/office/drawing/2014/main" id="{2C4E15F3-B931-4746-87D6-8222BA7D849E}"/>
              </a:ext>
            </a:extLst>
          </p:cNvPr>
          <p:cNvSpPr/>
          <p:nvPr/>
        </p:nvSpPr>
        <p:spPr>
          <a:xfrm>
            <a:off x="77948" y="524493"/>
            <a:ext cx="400839" cy="36933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36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3" dur="3383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10" grpId="0"/>
      <p:bldP spid="13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411760" y="1273944"/>
          <a:ext cx="34036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03600" imgH="1651000" progId="Equation.DSMT4">
                  <p:embed/>
                </p:oleObj>
              </mc:Choice>
              <mc:Fallback>
                <p:oleObj name="Equation" r:id="rId5" imgW="3403600" imgH="16510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1273944"/>
                        <a:ext cx="34036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35696" y="476672"/>
            <a:ext cx="5594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行列式每行（列）</a:t>
            </a:r>
            <a:r>
              <a:rPr lang="zh-CN" altLang="en-US" sz="2800" b="1" dirty="0">
                <a:solidFill>
                  <a:srgbClr val="FF0000"/>
                </a:solidFill>
              </a:rPr>
              <a:t>元素之和</a:t>
            </a:r>
            <a:r>
              <a:rPr lang="zh-CN" altLang="en-US" sz="2800" b="1" dirty="0">
                <a:solidFill>
                  <a:srgbClr val="002060"/>
                </a:solidFill>
              </a:rPr>
              <a:t>都</a:t>
            </a:r>
            <a:r>
              <a:rPr lang="zh-CN" altLang="en-US" sz="2800" b="1" dirty="0">
                <a:solidFill>
                  <a:srgbClr val="FF0000"/>
                </a:solidFill>
              </a:rPr>
              <a:t>相等</a:t>
            </a:r>
          </a:p>
        </p:txBody>
      </p:sp>
      <p:sp>
        <p:nvSpPr>
          <p:cNvPr id="13" name="矩形 12"/>
          <p:cNvSpPr/>
          <p:nvPr/>
        </p:nvSpPr>
        <p:spPr>
          <a:xfrm>
            <a:off x="467544" y="1412776"/>
            <a:ext cx="192406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例题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zh-CN" altLang="zh-CN" sz="2600" b="1" dirty="0">
                <a:latin typeface="Times New Roman" pitchFamily="18" charset="0"/>
                <a:cs typeface="Times New Roman" pitchFamily="18" charset="0"/>
              </a:rPr>
              <a:t>计算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59832" y="1196752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870446" y="1231179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148064" y="1253188"/>
            <a:ext cx="576064" cy="170902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22" name="云形标注 21"/>
          <p:cNvSpPr/>
          <p:nvPr/>
        </p:nvSpPr>
        <p:spPr>
          <a:xfrm>
            <a:off x="6036439" y="1027582"/>
            <a:ext cx="1892885" cy="1080120"/>
          </a:xfrm>
          <a:prstGeom prst="cloudCallout">
            <a:avLst>
              <a:gd name="adj1" fmla="val -65747"/>
              <a:gd name="adj2" fmla="val 3428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每列元素和相等</a:t>
            </a:r>
          </a:p>
        </p:txBody>
      </p:sp>
      <p:sp>
        <p:nvSpPr>
          <p:cNvPr id="23" name="云形标注 22"/>
          <p:cNvSpPr/>
          <p:nvPr/>
        </p:nvSpPr>
        <p:spPr>
          <a:xfrm>
            <a:off x="6156176" y="2107702"/>
            <a:ext cx="1892885" cy="1080120"/>
          </a:xfrm>
          <a:prstGeom prst="cloudCallout">
            <a:avLst>
              <a:gd name="adj1" fmla="val -70281"/>
              <a:gd name="adj2" fmla="val -30161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通通加到第一行</a:t>
            </a:r>
          </a:p>
        </p:txBody>
      </p:sp>
      <p:sp>
        <p:nvSpPr>
          <p:cNvPr id="25" name="矩形 24"/>
          <p:cNvSpPr/>
          <p:nvPr/>
        </p:nvSpPr>
        <p:spPr>
          <a:xfrm>
            <a:off x="611560" y="45750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7338" y="3140968"/>
          <a:ext cx="4338638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43400" imgH="1651000" progId="Equation.DSMT4">
                  <p:embed/>
                </p:oleObj>
              </mc:Choice>
              <mc:Fallback>
                <p:oleObj name="Equation" r:id="rId7" imgW="4343400" imgH="16510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8" y="3140968"/>
                        <a:ext cx="4338638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4355976" y="3187700"/>
          <a:ext cx="39624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62160" imgH="1650960" progId="Equation.DSMT4">
                  <p:embed/>
                </p:oleObj>
              </mc:Choice>
              <mc:Fallback>
                <p:oleObj name="Equation" r:id="rId9" imgW="3962160" imgH="1650960" progId="Equation.DSMT4">
                  <p:embed/>
                  <p:pic>
                    <p:nvPicPr>
                      <p:cNvPr id="27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187700"/>
                        <a:ext cx="3962400" cy="165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直角三角形 27"/>
          <p:cNvSpPr/>
          <p:nvPr/>
        </p:nvSpPr>
        <p:spPr>
          <a:xfrm>
            <a:off x="6516216" y="3573016"/>
            <a:ext cx="1532845" cy="1224136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云形标注 28"/>
          <p:cNvSpPr/>
          <p:nvPr/>
        </p:nvSpPr>
        <p:spPr>
          <a:xfrm>
            <a:off x="6156176" y="5229200"/>
            <a:ext cx="1559294" cy="576064"/>
          </a:xfrm>
          <a:prstGeom prst="cloudCallout">
            <a:avLst>
              <a:gd name="adj1" fmla="val -13004"/>
              <a:gd name="adj2" fmla="val -125064"/>
            </a:avLst>
          </a:prstGeom>
          <a:solidFill>
            <a:srgbClr val="FFFF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>
                  <a:solidFill>
                    <a:schemeClr val="accent1">
                      <a:lumMod val="75000"/>
                    </a:schemeClr>
                  </a:solidFill>
                </a:ln>
                <a:noFill/>
              </a:rPr>
              <a:t>上三角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107504" y="5209728"/>
          <a:ext cx="21844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84400" imgH="673100" progId="Equation.DSMT4">
                  <p:embed/>
                </p:oleObj>
              </mc:Choice>
              <mc:Fallback>
                <p:oleObj name="Equation" r:id="rId11" imgW="2184400" imgH="6731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5209728"/>
                        <a:ext cx="21844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8172400" y="6093296"/>
            <a:ext cx="609600" cy="609600"/>
          </a:xfrm>
          <a:prstGeom prst="rect">
            <a:avLst/>
          </a:prstGeom>
        </p:spPr>
      </p:pic>
      <p:sp>
        <p:nvSpPr>
          <p:cNvPr id="24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1.2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32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sp>
        <p:nvSpPr>
          <p:cNvPr id="33" name="五角星 31">
            <a:extLst>
              <a:ext uri="{FF2B5EF4-FFF2-40B4-BE49-F238E27FC236}">
                <a16:creationId xmlns:a16="http://schemas.microsoft.com/office/drawing/2014/main" id="{0EE0CB37-54DF-4318-9C99-241745E7C4C4}"/>
              </a:ext>
            </a:extLst>
          </p:cNvPr>
          <p:cNvSpPr/>
          <p:nvPr/>
        </p:nvSpPr>
        <p:spPr>
          <a:xfrm>
            <a:off x="77948" y="524493"/>
            <a:ext cx="400839" cy="369332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16">
            <a:extLst>
              <a:ext uri="{FF2B5EF4-FFF2-40B4-BE49-F238E27FC236}">
                <a16:creationId xmlns:a16="http://schemas.microsoft.com/office/drawing/2014/main" id="{8FB60380-4478-47C4-9AD9-2583A72EF41D}"/>
              </a:ext>
            </a:extLst>
          </p:cNvPr>
          <p:cNvSpPr/>
          <p:nvPr/>
        </p:nvSpPr>
        <p:spPr>
          <a:xfrm>
            <a:off x="3399243" y="5112752"/>
            <a:ext cx="2094533" cy="7200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2CD51EEF-E1F6-45C2-B4CA-B6E582A8065C}"/>
              </a:ext>
            </a:extLst>
          </p:cNvPr>
          <p:cNvSpPr txBox="1"/>
          <p:nvPr/>
        </p:nvSpPr>
        <p:spPr>
          <a:xfrm>
            <a:off x="3471251" y="5184760"/>
            <a:ext cx="2051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熟练掌握！</a:t>
            </a:r>
          </a:p>
        </p:txBody>
      </p:sp>
    </p:spTree>
    <p:extLst>
      <p:ext uri="{BB962C8B-B14F-4D97-AF65-F5344CB8AC3E}">
        <p14:creationId xmlns:p14="http://schemas.microsoft.com/office/powerpoint/2010/main" val="1205267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5" dur="3454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4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8" grpId="0" animBg="1"/>
      <p:bldP spid="29" grpId="0" animBg="1"/>
      <p:bldP spid="33" grpId="0" animBg="1"/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544638" y="836712"/>
          <a:ext cx="449897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08280" imgH="2438280" progId="Equation.DSMT4">
                  <p:embed/>
                </p:oleObj>
              </mc:Choice>
              <mc:Fallback>
                <p:oleObj name="Equation" r:id="rId2" imgW="4508280" imgH="243828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836712"/>
                        <a:ext cx="4498975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294231" y="153054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题型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9672" y="188640"/>
            <a:ext cx="3528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范德蒙行列式</a:t>
            </a:r>
            <a:endParaRPr lang="zh-CN" altLang="zh-CN" sz="2800" dirty="0"/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按行展开定理</a:t>
            </a:r>
            <a:endParaRPr lang="zh-CN" altLang="zh-CN" sz="3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3" name="副标题 2"/>
          <p:cNvSpPr>
            <a:spLocks noGrp="1"/>
          </p:cNvSpPr>
          <p:nvPr>
            <p:ph type="subTitle" idx="1"/>
          </p:nvPr>
        </p:nvSpPr>
        <p:spPr>
          <a:xfrm>
            <a:off x="8358214" y="176436"/>
            <a:ext cx="714348" cy="5412804"/>
          </a:xfrm>
        </p:spPr>
        <p:txBody>
          <a:bodyPr/>
          <a:lstStyle/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典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例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题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7B28C60-5BD4-1FBD-8018-9665ECF7AD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521" y="3807048"/>
          <a:ext cx="485457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63960" imgH="1854000" progId="Equation.DSMT4">
                  <p:embed/>
                </p:oleObj>
              </mc:Choice>
              <mc:Fallback>
                <p:oleObj name="Equation" r:id="rId4" imgW="4863960" imgH="18540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21" y="3807048"/>
                        <a:ext cx="485457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7D11B99-626C-0003-A432-9622A3E6AA38}"/>
              </a:ext>
            </a:extLst>
          </p:cNvPr>
          <p:cNvSpPr/>
          <p:nvPr/>
        </p:nvSpPr>
        <p:spPr>
          <a:xfrm>
            <a:off x="5960304" y="4077072"/>
            <a:ext cx="16360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记住结果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直接用！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章  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12" name="矩形 16">
            <a:extLst>
              <a:ext uri="{FF2B5EF4-FFF2-40B4-BE49-F238E27FC236}">
                <a16:creationId xmlns:a16="http://schemas.microsoft.com/office/drawing/2014/main" id="{8BF6F7B1-27D6-87F1-7896-4C76BAE89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2132856"/>
            <a:ext cx="203934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charset="-122"/>
              </a:rPr>
              <a:t>2.</a:t>
            </a:r>
            <a:r>
              <a:rPr lang="zh-CN" altLang="en-US" sz="3600" b="1" dirty="0">
                <a:latin typeface="宋体" charset="-122"/>
              </a:rPr>
              <a:t>逆矩阵</a:t>
            </a:r>
          </a:p>
        </p:txBody>
      </p:sp>
      <p:sp>
        <p:nvSpPr>
          <p:cNvPr id="13" name="矩形 16">
            <a:extLst>
              <a:ext uri="{FF2B5EF4-FFF2-40B4-BE49-F238E27FC236}">
                <a16:creationId xmlns:a16="http://schemas.microsoft.com/office/drawing/2014/main" id="{68A76CB5-E79F-AB84-2BED-7CE1FF5CF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6" y="1196752"/>
            <a:ext cx="38924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charset="-122"/>
              </a:rPr>
              <a:t>1.</a:t>
            </a:r>
            <a:r>
              <a:rPr lang="zh-CN" altLang="en-US" sz="3600" b="1" dirty="0">
                <a:latin typeface="宋体" charset="-122"/>
              </a:rPr>
              <a:t>矩阵的运算法则</a:t>
            </a:r>
          </a:p>
        </p:txBody>
      </p:sp>
    </p:spTree>
    <p:extLst>
      <p:ext uri="{BB962C8B-B14F-4D97-AF65-F5344CB8AC3E}">
        <p14:creationId xmlns:p14="http://schemas.microsoft.com/office/powerpoint/2010/main" val="415488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 Box 14"/>
          <p:cNvSpPr txBox="1">
            <a:spLocks noChangeArrowheads="1"/>
          </p:cNvSpPr>
          <p:nvPr/>
        </p:nvSpPr>
        <p:spPr bwMode="auto">
          <a:xfrm>
            <a:off x="395536" y="1205532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设有两个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 (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那么矩阵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的和记作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＋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，规定为</a:t>
            </a:r>
          </a:p>
        </p:txBody>
      </p:sp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1325116" y="2435547"/>
          <a:ext cx="59531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939800" progId="Equation.DSMT4">
                  <p:embed/>
                </p:oleObj>
              </mc:Choice>
              <mc:Fallback>
                <p:oleObj name="Equation" r:id="rId2" imgW="2971800" imgH="939800" progId="Equation.DSMT4">
                  <p:embed/>
                  <p:pic>
                    <p:nvPicPr>
                      <p:cNvPr id="22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116" y="2435547"/>
                        <a:ext cx="5953125" cy="188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467544" y="500005"/>
            <a:ext cx="214541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加法运算</a:t>
            </a:r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1BA53979-1CFA-6A75-FFB3-34154EA2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705058"/>
            <a:ext cx="2985789" cy="839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运算规则：交换律</a:t>
            </a:r>
            <a:endParaRPr kumimoji="1"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结合律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" name="Object 26">
            <a:extLst>
              <a:ext uri="{FF2B5EF4-FFF2-40B4-BE49-F238E27FC236}">
                <a16:creationId xmlns:a16="http://schemas.microsoft.com/office/drawing/2014/main" id="{A37AB2D4-0943-068C-2D70-3C00D6CA73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425867"/>
              </p:ext>
            </p:extLst>
          </p:nvPr>
        </p:nvGraphicFramePr>
        <p:xfrm>
          <a:off x="3244081" y="4768192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6698" imgH="165028" progId="Equation.DSMT4">
                  <p:embed/>
                </p:oleObj>
              </mc:Choice>
              <mc:Fallback>
                <p:oleObj name="Equation" r:id="rId4" imgW="926698" imgH="165028" progId="Equation.DSMT4">
                  <p:embed/>
                  <p:pic>
                    <p:nvPicPr>
                      <p:cNvPr id="11" name="Object 26">
                        <a:extLst>
                          <a:ext uri="{FF2B5EF4-FFF2-40B4-BE49-F238E27FC236}">
                            <a16:creationId xmlns:a16="http://schemas.microsoft.com/office/drawing/2014/main" id="{F01DA0A6-5D4B-4116-B29B-2F78A6A42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081" y="4768192"/>
                        <a:ext cx="18542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7">
            <a:extLst>
              <a:ext uri="{FF2B5EF4-FFF2-40B4-BE49-F238E27FC236}">
                <a16:creationId xmlns:a16="http://schemas.microsoft.com/office/drawing/2014/main" id="{A4FB53FB-D57C-C1AF-0EA9-4A42632AF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8295537"/>
              </p:ext>
            </p:extLst>
          </p:nvPr>
        </p:nvGraphicFramePr>
        <p:xfrm>
          <a:off x="3165301" y="5160870"/>
          <a:ext cx="3376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88367" imgH="203112" progId="Equation.DSMT4">
                  <p:embed/>
                </p:oleObj>
              </mc:Choice>
              <mc:Fallback>
                <p:oleObj name="Equation" r:id="rId6" imgW="1688367" imgH="203112" progId="Equation.DSMT4">
                  <p:embed/>
                  <p:pic>
                    <p:nvPicPr>
                      <p:cNvPr id="12" name="Object 27">
                        <a:extLst>
                          <a:ext uri="{FF2B5EF4-FFF2-40B4-BE49-F238E27FC236}">
                            <a16:creationId xmlns:a16="http://schemas.microsoft.com/office/drawing/2014/main" id="{A7EC82EC-08E4-4129-B77F-B0F2EFE64D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301" y="5160870"/>
                        <a:ext cx="3376612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223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9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0" name="Rectangle 2"/>
          <p:cNvSpPr>
            <a:spLocks noChangeAspect="1" noChangeArrowheads="1"/>
          </p:cNvSpPr>
          <p:nvPr/>
        </p:nvSpPr>
        <p:spPr bwMode="auto">
          <a:xfrm>
            <a:off x="3347864" y="620688"/>
            <a:ext cx="30963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（以后简称</a:t>
            </a:r>
            <a:r>
              <a:rPr lang="zh-CN" altLang="zh-CN" sz="24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数乘运算</a:t>
            </a:r>
            <a:r>
              <a:rPr lang="zh-CN" altLang="zh-CN" sz="2400" b="1" dirty="0">
                <a:latin typeface="宋体" pitchFamily="2" charset="-122"/>
                <a:ea typeface="宋体" pitchFamily="2" charset="-122"/>
              </a:rPr>
              <a:t>）</a:t>
            </a:r>
            <a:endParaRPr lang="zh-CN" altLang="en-US" sz="2400" b="1" dirty="0">
              <a:solidFill>
                <a:srgbClr val="00007D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639763" y="1340768"/>
            <a:ext cx="7100589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itchFamily="18" charset="2"/>
                <a:ea typeface="楷体_GB2312" pitchFamily="49" charset="-122"/>
              </a:rPr>
              <a:t>l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的乘积记作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Symbol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A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，规定为</a:t>
            </a:r>
          </a:p>
        </p:txBody>
      </p:sp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2130425" y="1988840"/>
          <a:ext cx="4859338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25700" imgH="939800" progId="Equation.DSMT4">
                  <p:embed/>
                </p:oleObj>
              </mc:Choice>
              <mc:Fallback>
                <p:oleObj name="Equation" r:id="rId2" imgW="2425700" imgH="939800" progId="Equation.DSMT4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1988840"/>
                        <a:ext cx="4859338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39552" y="620688"/>
            <a:ext cx="2952328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数与矩阵相乘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434083" y="4284613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运算规则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：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）（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/>
              </a:rPr>
              <a:t>）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（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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415495" y="4806127"/>
            <a:ext cx="79073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      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）（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+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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Symbol"/>
              </a:rPr>
              <a:t>）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A+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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611560" y="5257456"/>
            <a:ext cx="583264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          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A+B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A+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 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476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二</a:t>
            </a:r>
            <a:r>
              <a:rPr lang="zh-CN" altLang="zh-CN" dirty="0">
                <a:solidFill>
                  <a:srgbClr val="000000"/>
                </a:solidFill>
              </a:rPr>
              <a:t>矩阵的运算</a:t>
            </a:r>
            <a:endParaRPr lang="zh-CN" altLang="en-US" dirty="0">
              <a:solidFill>
                <a:srgbClr val="000000"/>
              </a:solidFill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363294" y="1078410"/>
            <a:ext cx="790575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                ，              ，规定矩阵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的乘积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AB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是一个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</a:t>
            </a:r>
            <a:r>
              <a:rPr kumimoji="1" lang="en-US" altLang="en-US" sz="2400" b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×</a:t>
            </a:r>
            <a:r>
              <a:rPr kumimoji="1" lang="en-US" altLang="zh-CN" sz="2400" b="1" i="1" dirty="0" err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             ，其中</a:t>
            </a:r>
          </a:p>
        </p:txBody>
      </p:sp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1685925" y="1260475"/>
          <a:ext cx="1473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600" imgH="241300" progId="Equation.DSMT4">
                  <p:embed/>
                </p:oleObj>
              </mc:Choice>
              <mc:Fallback>
                <p:oleObj name="Equation" r:id="rId2" imgW="736600" imgH="241300" progId="Equation.DSMT4">
                  <p:embed/>
                  <p:pic>
                    <p:nvPicPr>
                      <p:cNvPr id="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1260475"/>
                        <a:ext cx="1473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3294489" y="1279229"/>
          <a:ext cx="14208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0891" imgH="241195" progId="Equation.DSMT4">
                  <p:embed/>
                </p:oleObj>
              </mc:Choice>
              <mc:Fallback>
                <p:oleObj name="Equation" r:id="rId4" imgW="710891" imgH="241195" progId="Equation.DSMT4">
                  <p:embed/>
                  <p:pic>
                    <p:nvPicPr>
                      <p:cNvPr id="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489" y="1279229"/>
                        <a:ext cx="14208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3850907" y="1830092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8558" imgH="241195" progId="Equation.DSMT4">
                  <p:embed/>
                </p:oleObj>
              </mc:Choice>
              <mc:Fallback>
                <p:oleObj name="Equation" r:id="rId6" imgW="558558" imgH="241195" progId="Equation.DSMT4">
                  <p:embed/>
                  <p:pic>
                    <p:nvPicPr>
                      <p:cNvPr id="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0907" y="1830092"/>
                        <a:ext cx="11176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1479306" y="2294435"/>
          <a:ext cx="55832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300" imgH="431800" progId="Equation.DSMT4">
                  <p:embed/>
                </p:oleObj>
              </mc:Choice>
              <mc:Fallback>
                <p:oleObj name="Equation" r:id="rId8" imgW="2527300" imgH="431800" progId="Equation.DSMT4">
                  <p:embed/>
                  <p:pic>
                    <p:nvPicPr>
                      <p:cNvPr id="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306" y="2294435"/>
                        <a:ext cx="5583238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/>
        </p:nvGraphicFramePr>
        <p:xfrm>
          <a:off x="4285187" y="3359648"/>
          <a:ext cx="3824288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9900" imgH="203200" progId="Equation.DSMT4">
                  <p:embed/>
                </p:oleObj>
              </mc:Choice>
              <mc:Fallback>
                <p:oleObj name="Equation" r:id="rId10" imgW="1739900" imgH="203200" progId="Equation.DSMT4">
                  <p:embed/>
                  <p:pic>
                    <p:nvPicPr>
                      <p:cNvPr id="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187" y="3359648"/>
                        <a:ext cx="3824288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88570" y="3795417"/>
            <a:ext cx="45799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并把此乘积记作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= 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AB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．   </a:t>
            </a:r>
          </a:p>
        </p:txBody>
      </p:sp>
      <p:sp>
        <p:nvSpPr>
          <p:cNvPr id="12" name="矩形 11"/>
          <p:cNvSpPr/>
          <p:nvPr/>
        </p:nvSpPr>
        <p:spPr>
          <a:xfrm>
            <a:off x="395536" y="404664"/>
            <a:ext cx="3240360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矩阵与矩阵相乘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1">
                <a:extLst>
                  <a:ext uri="{FF2B5EF4-FFF2-40B4-BE49-F238E27FC236}">
                    <a16:creationId xmlns:a16="http://schemas.microsoft.com/office/drawing/2014/main" id="{A48F3465-84CB-4E7E-A31A-B85ADB9777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875" y="4268874"/>
                <a:ext cx="5394531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楷体_GB2312" pitchFamily="49" charset="-122"/>
                          </a:rPr>
                        </m:ctrlPr>
                      </m:sSubPr>
                      <m:e>
                        <m:r>
                          <a:rPr kumimoji="1" lang="en-US" altLang="zh-CN" sz="2400" b="1" i="0" smtClean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(</m:t>
                        </m:r>
                        <m:r>
                          <a:rPr kumimoji="1" lang="en-US" altLang="zh-CN" sz="2400" b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𝒄</m:t>
                        </m:r>
                      </m:e>
                      <m:sub>
                        <m:r>
                          <a:rPr kumimoji="1" lang="en-US" altLang="zh-CN" sz="2400" b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楷体_GB2312" pitchFamily="49" charset="-122"/>
                          </a:rPr>
                          <m:t>𝒊𝒋</m:t>
                        </m:r>
                      </m:sub>
                    </m:sSub>
                  </m:oMath>
                </a14:m>
                <a:r>
                  <a:rPr kumimoji="1" lang="zh-CN" altLang="en-US" sz="2400" b="1" dirty="0"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是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A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的第 </a:t>
                </a:r>
                <a:r>
                  <a:rPr kumimoji="1" lang="en-US" altLang="zh-CN" sz="2400" b="1" i="1" dirty="0" err="1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 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行</a:t>
                </a:r>
                <a:r>
                  <a:rPr kumimoji="1" lang="zh-CN" altLang="en-US" sz="2400" b="1" dirty="0"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与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B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的第 </a:t>
                </a:r>
                <a:r>
                  <a:rPr kumimoji="1" lang="en-US" altLang="zh-CN" sz="2400" b="1" i="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j </a:t>
                </a:r>
                <a:r>
                  <a:rPr kumimoji="1" lang="zh-CN" altLang="en-US" sz="2400" b="1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列</a:t>
                </a:r>
                <a:r>
                  <a:rPr kumimoji="1" lang="zh-CN" altLang="en-US" sz="2400" b="1" dirty="0"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的乘积</a:t>
                </a:r>
                <a:r>
                  <a:rPr kumimoji="1" lang="en-US" altLang="zh-CN" sz="2400" b="1" dirty="0">
                    <a:highlight>
                      <a:srgbClr val="FFFF00"/>
                    </a:highlight>
                    <a:latin typeface="Times New Roman" pitchFamily="18" charset="0"/>
                    <a:ea typeface="楷体_GB2312" pitchFamily="49" charset="-122"/>
                  </a:rPr>
                  <a:t>.)</a:t>
                </a:r>
                <a:endParaRPr kumimoji="1" lang="zh-CN" altLang="en-US" sz="2400" b="1" i="1" dirty="0">
                  <a:highlight>
                    <a:srgbClr val="FFFF00"/>
                  </a:highlight>
                  <a:latin typeface="Times New Roman" pitchFamily="18" charset="0"/>
                  <a:ea typeface="楷体_GB2312" pitchFamily="49" charset="-122"/>
                </a:endParaRPr>
              </a:p>
            </p:txBody>
          </p:sp>
        </mc:Choice>
        <mc:Fallback xmlns="">
          <p:sp>
            <p:nvSpPr>
              <p:cNvPr id="13" name="Text Box 11">
                <a:extLst>
                  <a:ext uri="{FF2B5EF4-FFF2-40B4-BE49-F238E27FC236}">
                    <a16:creationId xmlns:a16="http://schemas.microsoft.com/office/drawing/2014/main" id="{A48F3465-84CB-4E7E-A31A-B85ADB977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875" y="4268874"/>
                <a:ext cx="5394531" cy="457200"/>
              </a:xfrm>
              <a:prstGeom prst="rect">
                <a:avLst/>
              </a:prstGeom>
              <a:blipFill>
                <a:blip r:embed="rId13"/>
                <a:stretch>
                  <a:fillRect l="-904" t="-10667" b="-30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1">
            <a:extLst>
              <a:ext uri="{FF2B5EF4-FFF2-40B4-BE49-F238E27FC236}">
                <a16:creationId xmlns:a16="http://schemas.microsoft.com/office/drawing/2014/main" id="{60DD7DD1-3D37-47D6-B595-5DC8DD8E1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17" y="5021069"/>
            <a:ext cx="7482763" cy="1041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注意：只有当第一个矩阵（左矩阵）的列数等于第二个</a:t>
            </a:r>
            <a:endParaRPr kumimoji="1" lang="en-US" altLang="zh-CN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矩阵（右矩阵）的行数时，两个矩阵才能相乘</a:t>
            </a:r>
            <a:r>
              <a:rPr kumimoji="1" lang="en-US" altLang="zh-CN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zh-CN" altLang="en-US" sz="2400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554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第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章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 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   </a:t>
            </a:r>
            <a:r>
              <a:rPr lang="zh-CN" altLang="zh-CN" sz="36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zh-CN" altLang="en-US" sz="36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12" name="矩形 16">
            <a:extLst>
              <a:ext uri="{FF2B5EF4-FFF2-40B4-BE49-F238E27FC236}">
                <a16:creationId xmlns:a16="http://schemas.microsoft.com/office/drawing/2014/main" id="{ED1F141C-B2AB-46AA-B9FB-B2C46310B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336" y="2132856"/>
            <a:ext cx="620875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charset="-122"/>
              </a:rPr>
              <a:t>2.</a:t>
            </a:r>
            <a:r>
              <a:rPr lang="zh-CN" altLang="en-US" sz="3600" b="1" dirty="0">
                <a:latin typeface="宋体" charset="-122"/>
              </a:rPr>
              <a:t>按行（列）展开定理及推论</a:t>
            </a:r>
          </a:p>
        </p:txBody>
      </p:sp>
      <p:sp>
        <p:nvSpPr>
          <p:cNvPr id="13" name="矩形 16">
            <a:extLst>
              <a:ext uri="{FF2B5EF4-FFF2-40B4-BE49-F238E27FC236}">
                <a16:creationId xmlns:a16="http://schemas.microsoft.com/office/drawing/2014/main" id="{E8F81BD4-932D-42C3-ABB4-13760A479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196752"/>
            <a:ext cx="435568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charset="-122"/>
              </a:rPr>
              <a:t>1.</a:t>
            </a:r>
            <a:r>
              <a:rPr lang="zh-CN" altLang="en-US" sz="3600" b="1" dirty="0">
                <a:latin typeface="宋体" charset="-122"/>
              </a:rPr>
              <a:t>行列式的</a:t>
            </a:r>
            <a:r>
              <a:rPr lang="zh-CN" altLang="en-US" sz="3600" b="1" dirty="0">
                <a:solidFill>
                  <a:srgbClr val="FF0000"/>
                </a:solidFill>
                <a:latin typeface="宋体" charset="-122"/>
              </a:rPr>
              <a:t>六条性质</a:t>
            </a:r>
            <a:endParaRPr lang="zh-CN" altLang="en-US" sz="3600" b="1" dirty="0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4">
            <a:extLst>
              <a:ext uri="{FF2B5EF4-FFF2-40B4-BE49-F238E27FC236}">
                <a16:creationId xmlns:a16="http://schemas.microsoft.com/office/drawing/2014/main" id="{D9C908ED-128D-4D9C-9C91-A349F5EAB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217" y="332656"/>
            <a:ext cx="47275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矩阵乘法的运算规律    </a:t>
            </a:r>
          </a:p>
        </p:txBody>
      </p:sp>
      <p:sp>
        <p:nvSpPr>
          <p:cNvPr id="44038" name="Rectangle 6">
            <a:extLst>
              <a:ext uri="{FF2B5EF4-FFF2-40B4-BE49-F238E27FC236}">
                <a16:creationId xmlns:a16="http://schemas.microsoft.com/office/drawing/2014/main" id="{BA7595B6-61F3-486D-A078-6544EFB81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7" y="1003821"/>
            <a:ext cx="2892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乘法结合律 </a:t>
            </a:r>
          </a:p>
        </p:txBody>
      </p:sp>
      <p:graphicFrame>
        <p:nvGraphicFramePr>
          <p:cNvPr id="44039" name="Object 14">
            <a:extLst>
              <a:ext uri="{FF2B5EF4-FFF2-40B4-BE49-F238E27FC236}">
                <a16:creationId xmlns:a16="http://schemas.microsoft.com/office/drawing/2014/main" id="{501E892C-63D8-485A-AB47-EF56519B1F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3879" y="1029221"/>
          <a:ext cx="2182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726" imgH="203112" progId="Equation.DSMT4">
                  <p:embed/>
                </p:oleObj>
              </mc:Choice>
              <mc:Fallback>
                <p:oleObj name="Equation" r:id="rId2" imgW="1091726" imgH="203112" progId="Equation.DSMT4">
                  <p:embed/>
                  <p:pic>
                    <p:nvPicPr>
                      <p:cNvPr id="44039" name="Object 14">
                        <a:extLst>
                          <a:ext uri="{FF2B5EF4-FFF2-40B4-BE49-F238E27FC236}">
                            <a16:creationId xmlns:a16="http://schemas.microsoft.com/office/drawing/2014/main" id="{501E892C-63D8-485A-AB47-EF56519B1F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3879" y="1029221"/>
                        <a:ext cx="21828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9">
            <a:extLst>
              <a:ext uri="{FF2B5EF4-FFF2-40B4-BE49-F238E27FC236}">
                <a16:creationId xmlns:a16="http://schemas.microsoft.com/office/drawing/2014/main" id="{BD7929D4-9F9F-44BF-91BE-35BEB91A1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7" y="2418283"/>
            <a:ext cx="4044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乘法对加法的分配律</a:t>
            </a:r>
          </a:p>
        </p:txBody>
      </p:sp>
      <p:graphicFrame>
        <p:nvGraphicFramePr>
          <p:cNvPr id="44042" name="Object 15">
            <a:extLst>
              <a:ext uri="{FF2B5EF4-FFF2-40B4-BE49-F238E27FC236}">
                <a16:creationId xmlns:a16="http://schemas.microsoft.com/office/drawing/2014/main" id="{A6880994-4DC2-4889-99E1-95A003FE18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5860" y="3045580"/>
          <a:ext cx="5891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46400" imgH="203200" progId="Equation.DSMT4">
                  <p:embed/>
                </p:oleObj>
              </mc:Choice>
              <mc:Fallback>
                <p:oleObj name="Equation" r:id="rId4" imgW="2946400" imgH="203200" progId="Equation.DSMT4">
                  <p:embed/>
                  <p:pic>
                    <p:nvPicPr>
                      <p:cNvPr id="44042" name="Object 15">
                        <a:extLst>
                          <a:ext uri="{FF2B5EF4-FFF2-40B4-BE49-F238E27FC236}">
                            <a16:creationId xmlns:a16="http://schemas.microsoft.com/office/drawing/2014/main" id="{A6880994-4DC2-4889-99E1-95A003FE18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5860" y="3045580"/>
                        <a:ext cx="5891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>
            <a:extLst>
              <a:ext uri="{FF2B5EF4-FFF2-40B4-BE49-F238E27FC236}">
                <a16:creationId xmlns:a16="http://schemas.microsoft.com/office/drawing/2014/main" id="{A3316049-FF5F-40C7-8BCD-1D9AC929C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7" y="1746771"/>
            <a:ext cx="836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数乘和乘法的结合律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                   （其中</a:t>
            </a:r>
            <a:r>
              <a:rPr kumimoji="1" lang="zh-CN" altLang="en-US" sz="2400" b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dirty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是数）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2BF8896A-BD64-4DBF-850F-34B4D72ED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242" y="1722958"/>
            <a:ext cx="3384029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dirty="0">
                <a:latin typeface="楷体_GB2312" pitchFamily="49" charset="-122"/>
                <a:ea typeface="楷体_GB2312" pitchFamily="49" charset="-122"/>
                <a:sym typeface="Symbol"/>
              </a:rPr>
              <a:t>=</a:t>
            </a: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B=A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(</a:t>
            </a:r>
            <a:r>
              <a:rPr kumimoji="1" lang="zh-CN" altLang="en-US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 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B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/>
              </a:rPr>
              <a:t>)</a:t>
            </a:r>
            <a:endParaRPr kumimoji="1"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CDE96CDF-6389-4A21-AC56-C40C18FF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49C406B4-4B9E-46C2-A222-60CABE7AD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24" y="3574752"/>
            <a:ext cx="52972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矩阵的幂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若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是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阶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方阵</a:t>
            </a:r>
            <a:r>
              <a:rPr kumimoji="1" lang="zh-CN" altLang="en-US" sz="2400" b="1" dirty="0">
                <a:solidFill>
                  <a:srgbClr val="00007D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定义</a:t>
            </a:r>
          </a:p>
        </p:txBody>
      </p:sp>
      <p:graphicFrame>
        <p:nvGraphicFramePr>
          <p:cNvPr id="26" name="Object 11">
            <a:extLst>
              <a:ext uri="{FF2B5EF4-FFF2-40B4-BE49-F238E27FC236}">
                <a16:creationId xmlns:a16="http://schemas.microsoft.com/office/drawing/2014/main" id="{69603103-0B78-4C0D-B6E5-795964BC5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753" y="4214992"/>
          <a:ext cx="19573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88614" imgH="355446" progId="Equation.DSMT4">
                  <p:embed/>
                </p:oleObj>
              </mc:Choice>
              <mc:Fallback>
                <p:oleObj name="Equation" r:id="rId6" imgW="888614" imgH="355446" progId="Equation.DSMT4">
                  <p:embed/>
                  <p:pic>
                    <p:nvPicPr>
                      <p:cNvPr id="26" name="Object 11">
                        <a:extLst>
                          <a:ext uri="{FF2B5EF4-FFF2-40B4-BE49-F238E27FC236}">
                            <a16:creationId xmlns:a16="http://schemas.microsoft.com/office/drawing/2014/main" id="{69603103-0B78-4C0D-B6E5-795964BC5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753" y="4214992"/>
                        <a:ext cx="1957387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4">
            <a:extLst>
              <a:ext uri="{FF2B5EF4-FFF2-40B4-BE49-F238E27FC236}">
                <a16:creationId xmlns:a16="http://schemas.microsoft.com/office/drawing/2014/main" id="{B7FC3096-CA5A-4D09-AD56-630036350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78" y="517225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显然</a:t>
            </a:r>
          </a:p>
        </p:txBody>
      </p:sp>
      <p:graphicFrame>
        <p:nvGraphicFramePr>
          <p:cNvPr id="28" name="Object 12">
            <a:extLst>
              <a:ext uri="{FF2B5EF4-FFF2-40B4-BE49-F238E27FC236}">
                <a16:creationId xmlns:a16="http://schemas.microsoft.com/office/drawing/2014/main" id="{3D9755C0-B47B-4CFC-83ED-4038DC6CB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7078" y="5148442"/>
          <a:ext cx="36242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00" imgH="228600" progId="Equation.DSMT4">
                  <p:embed/>
                </p:oleObj>
              </mc:Choice>
              <mc:Fallback>
                <p:oleObj name="Equation" r:id="rId8" imgW="1638300" imgH="228600" progId="Equation.DSMT4">
                  <p:embed/>
                  <p:pic>
                    <p:nvPicPr>
                      <p:cNvPr id="28" name="Object 12">
                        <a:extLst>
                          <a:ext uri="{FF2B5EF4-FFF2-40B4-BE49-F238E27FC236}">
                            <a16:creationId xmlns:a16="http://schemas.microsoft.com/office/drawing/2014/main" id="{3D9755C0-B47B-4CFC-83ED-4038DC6CBA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7078" y="5148442"/>
                        <a:ext cx="3624262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4">
            <a:extLst>
              <a:ext uri="{FF2B5EF4-FFF2-40B4-BE49-F238E27FC236}">
                <a16:creationId xmlns:a16="http://schemas.microsoft.com/office/drawing/2014/main" id="{CBC27D69-FF91-6A11-2519-A9F1CDE5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132" y="335635"/>
            <a:ext cx="527251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一般情况下，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矩阵乘法不满足交换律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44041" grpId="0"/>
      <p:bldP spid="44040" grpId="0"/>
      <p:bldP spid="13" grpId="0"/>
      <p:bldP spid="25" grpId="0"/>
      <p:bldP spid="2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zh-CN" dirty="0">
                <a:solidFill>
                  <a:srgbClr val="000000"/>
                </a:solidFill>
              </a:rPr>
              <a:t>矩阵的</a:t>
            </a:r>
            <a:r>
              <a:rPr lang="zh-CN" altLang="en-US" dirty="0">
                <a:solidFill>
                  <a:srgbClr val="000000"/>
                </a:solidFill>
              </a:rPr>
              <a:t>转置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02863" y="2060108"/>
            <a:ext cx="2592288" cy="326157"/>
          </a:xfrm>
          <a:prstGeom prst="rect">
            <a:avLst/>
          </a:prstGeom>
          <a:solidFill>
            <a:srgbClr val="E47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02863" y="3034301"/>
            <a:ext cx="2592288" cy="32615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1102863" y="1576556"/>
            <a:ext cx="2592288" cy="3261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27009" y="3937924"/>
            <a:ext cx="435723" cy="19393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58858" y="3932316"/>
            <a:ext cx="435723" cy="1944956"/>
          </a:xfrm>
          <a:prstGeom prst="rect">
            <a:avLst/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4410786" y="3937924"/>
            <a:ext cx="435723" cy="19393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108325" y="3902075"/>
          <a:ext cx="4338638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30440" imgH="1981080" progId="Equation.DSMT4">
                  <p:embed/>
                </p:oleObj>
              </mc:Choice>
              <mc:Fallback>
                <p:oleObj name="Equation" r:id="rId2" imgW="4330440" imgH="198108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325" y="3902075"/>
                        <a:ext cx="4338638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圆角右箭头 24"/>
          <p:cNvSpPr/>
          <p:nvPr/>
        </p:nvSpPr>
        <p:spPr>
          <a:xfrm rot="5400000">
            <a:off x="3195323" y="2209124"/>
            <a:ext cx="2281980" cy="1020391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圆角右箭头 25"/>
          <p:cNvSpPr/>
          <p:nvPr/>
        </p:nvSpPr>
        <p:spPr>
          <a:xfrm rot="5400000">
            <a:off x="3760249" y="2125978"/>
            <a:ext cx="1800202" cy="1668462"/>
          </a:xfrm>
          <a:prstGeom prst="bentArrow">
            <a:avLst>
              <a:gd name="adj1" fmla="val 15341"/>
              <a:gd name="adj2" fmla="val 13792"/>
              <a:gd name="adj3" fmla="val 16405"/>
              <a:gd name="adj4" fmla="val 45919"/>
            </a:avLst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右箭头 26"/>
          <p:cNvSpPr/>
          <p:nvPr/>
        </p:nvSpPr>
        <p:spPr>
          <a:xfrm rot="5400000">
            <a:off x="4931419" y="1928998"/>
            <a:ext cx="826009" cy="3036615"/>
          </a:xfrm>
          <a:prstGeom prst="bentArrow">
            <a:avLst>
              <a:gd name="adj1" fmla="val 33848"/>
              <a:gd name="adj2" fmla="val 26070"/>
              <a:gd name="adj3" fmla="val 34313"/>
              <a:gd name="adj4" fmla="val 361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95536" y="404664"/>
            <a:ext cx="79057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把  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的行换成同序数的列得到的新矩阵，叫做  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转置矩阵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，记作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400" b="1" i="1" baseline="30000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-39688" y="1460500"/>
          <a:ext cx="4298951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280" imgH="1981080" progId="Equation.DSMT4">
                  <p:embed/>
                </p:oleObj>
              </mc:Choice>
              <mc:Fallback>
                <p:oleObj name="Equation" r:id="rId4" imgW="4292280" imgH="198108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9688" y="1460500"/>
                        <a:ext cx="4298951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179512" y="385500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</p:spTree>
    <p:extLst>
      <p:ext uri="{BB962C8B-B14F-4D97-AF65-F5344CB8AC3E}">
        <p14:creationId xmlns:p14="http://schemas.microsoft.com/office/powerpoint/2010/main" val="272510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三</a:t>
            </a:r>
            <a:r>
              <a:rPr lang="zh-CN" altLang="zh-CN" dirty="0">
                <a:solidFill>
                  <a:srgbClr val="000000"/>
                </a:solidFill>
              </a:rPr>
              <a:t>矩阵的</a:t>
            </a:r>
            <a:r>
              <a:rPr lang="zh-CN" altLang="en-US" dirty="0">
                <a:solidFill>
                  <a:srgbClr val="000000"/>
                </a:solidFill>
              </a:rPr>
              <a:t>转置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1043608" y="548680"/>
            <a:ext cx="52565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注意：</a:t>
            </a:r>
            <a:r>
              <a:rPr kumimoji="1" lang="zh-CN" altLang="en-US" sz="3200" b="1" dirty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转置矩阵的运算性质</a:t>
            </a:r>
          </a:p>
        </p:txBody>
      </p:sp>
      <p:graphicFrame>
        <p:nvGraphicFramePr>
          <p:cNvPr id="16" name="Object 3"/>
          <p:cNvGraphicFramePr>
            <a:graphicFrameLocks noChangeAspect="1"/>
          </p:cNvGraphicFramePr>
          <p:nvPr/>
        </p:nvGraphicFramePr>
        <p:xfrm>
          <a:off x="1958008" y="1412776"/>
          <a:ext cx="2114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228600" progId="Equation.DSMT4">
                  <p:embed/>
                </p:oleObj>
              </mc:Choice>
              <mc:Fallback>
                <p:oleObj name="Equation" r:id="rId2" imgW="977900" imgH="228600" progId="Equation.DSMT4">
                  <p:embed/>
                  <p:pic>
                    <p:nvPicPr>
                      <p:cNvPr id="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008" y="1412776"/>
                        <a:ext cx="21145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/>
          <p:cNvGraphicFramePr>
            <a:graphicFrameLocks noChangeAspect="1"/>
          </p:cNvGraphicFramePr>
          <p:nvPr/>
        </p:nvGraphicFramePr>
        <p:xfrm>
          <a:off x="1958008" y="2204864"/>
          <a:ext cx="34020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800" imgH="228600" progId="Equation.DSMT4">
                  <p:embed/>
                </p:oleObj>
              </mc:Choice>
              <mc:Fallback>
                <p:oleObj name="Equation" r:id="rId4" imgW="1574800" imgH="228600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8008" y="2204864"/>
                        <a:ext cx="3402013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2025650" y="3068960"/>
          <a:ext cx="24130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600" imgH="228600" progId="Equation.DSMT4">
                  <p:embed/>
                </p:oleObj>
              </mc:Choice>
              <mc:Fallback>
                <p:oleObj name="Equation" r:id="rId6" imgW="1117600" imgH="228600" progId="Equation.DSMT4">
                  <p:embed/>
                  <p:pic>
                    <p:nvPicPr>
                      <p:cNvPr id="1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8960"/>
                        <a:ext cx="241300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2070026" y="3933056"/>
          <a:ext cx="32940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3880" imgH="241200" progId="Equation.DSMT4">
                  <p:embed/>
                </p:oleObj>
              </mc:Choice>
              <mc:Fallback>
                <p:oleObj name="Equation" r:id="rId8" imgW="1523880" imgH="241200" progId="Equation.DSMT4">
                  <p:embed/>
                  <p:pic>
                    <p:nvPicPr>
                      <p:cNvPr id="1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026" y="3933056"/>
                        <a:ext cx="3294062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8928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四方阵的行列式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442601" y="620688"/>
            <a:ext cx="80359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由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阶方阵的元素所构成的行列式，叫做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方阵</a:t>
            </a:r>
            <a:r>
              <a:rPr kumimoji="1" lang="zh-CN" altLang="en-US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的行列式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，记作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det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10" name="矩形 9"/>
          <p:cNvSpPr/>
          <p:nvPr/>
        </p:nvSpPr>
        <p:spPr>
          <a:xfrm>
            <a:off x="260038" y="589271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43749C57-9377-FCE2-501C-996C8E62F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1" y="2276872"/>
            <a:ext cx="430438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7D"/>
                </a:solidFill>
                <a:latin typeface="Times New Roman" pitchFamily="18" charset="0"/>
                <a:ea typeface="楷体_GB2312" pitchFamily="49" charset="-122"/>
              </a:rPr>
              <a:t>方阵行列式的运算性质</a:t>
            </a:r>
          </a:p>
        </p:txBody>
      </p:sp>
      <p:graphicFrame>
        <p:nvGraphicFramePr>
          <p:cNvPr id="24" name="Object 15">
            <a:extLst>
              <a:ext uri="{FF2B5EF4-FFF2-40B4-BE49-F238E27FC236}">
                <a16:creationId xmlns:a16="http://schemas.microsoft.com/office/drawing/2014/main" id="{85149717-71F4-0024-612C-3E7F6D143B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584659"/>
              </p:ext>
            </p:extLst>
          </p:nvPr>
        </p:nvGraphicFramePr>
        <p:xfrm>
          <a:off x="1802235" y="3140968"/>
          <a:ext cx="180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309" imgH="279279" progId="Equation.DSMT4">
                  <p:embed/>
                </p:oleObj>
              </mc:Choice>
              <mc:Fallback>
                <p:oleObj name="Equation" r:id="rId2" imgW="901309" imgH="279279" progId="Equation.DSMT4">
                  <p:embed/>
                  <p:pic>
                    <p:nvPicPr>
                      <p:cNvPr id="3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235" y="3140968"/>
                        <a:ext cx="180340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6">
            <a:extLst>
              <a:ext uri="{FF2B5EF4-FFF2-40B4-BE49-F238E27FC236}">
                <a16:creationId xmlns:a16="http://schemas.microsoft.com/office/drawing/2014/main" id="{D83ADFDF-2FBA-3669-C209-950182A6B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407943"/>
              </p:ext>
            </p:extLst>
          </p:nvPr>
        </p:nvGraphicFramePr>
        <p:xfrm>
          <a:off x="1802235" y="3954512"/>
          <a:ext cx="21574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280" imgH="241200" progId="Equation.DSMT4">
                  <p:embed/>
                </p:oleObj>
              </mc:Choice>
              <mc:Fallback>
                <p:oleObj name="Equation" r:id="rId4" imgW="1079280" imgH="241200" progId="Equation.DSMT4">
                  <p:embed/>
                  <p:pic>
                    <p:nvPicPr>
                      <p:cNvPr id="32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235" y="3954512"/>
                        <a:ext cx="2157413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7">
            <a:extLst>
              <a:ext uri="{FF2B5EF4-FFF2-40B4-BE49-F238E27FC236}">
                <a16:creationId xmlns:a16="http://schemas.microsoft.com/office/drawing/2014/main" id="{6BC1FAE8-73C8-9F71-9B0C-980A2C5DD3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6003"/>
              </p:ext>
            </p:extLst>
          </p:nvPr>
        </p:nvGraphicFramePr>
        <p:xfrm>
          <a:off x="1816051" y="4869160"/>
          <a:ext cx="21574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9280" imgH="241200" progId="Equation.DSMT4">
                  <p:embed/>
                </p:oleObj>
              </mc:Choice>
              <mc:Fallback>
                <p:oleObj name="Equation" r:id="rId6" imgW="1079280" imgH="241200" progId="Equation.DSMT4">
                  <p:embed/>
                  <p:pic>
                    <p:nvPicPr>
                      <p:cNvPr id="3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051" y="4869160"/>
                        <a:ext cx="2157412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8">
            <a:extLst>
              <a:ext uri="{FF2B5EF4-FFF2-40B4-BE49-F238E27FC236}">
                <a16:creationId xmlns:a16="http://schemas.microsoft.com/office/drawing/2014/main" id="{CDAE2740-7ECD-651C-81DB-F14F4A46D2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266581"/>
              </p:ext>
            </p:extLst>
          </p:nvPr>
        </p:nvGraphicFramePr>
        <p:xfrm>
          <a:off x="4048299" y="4890616"/>
          <a:ext cx="1930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200" imgH="241300" progId="Equation.DSMT4">
                  <p:embed/>
                </p:oleObj>
              </mc:Choice>
              <mc:Fallback>
                <p:oleObj name="Equation" r:id="rId8" imgW="965200" imgH="241300" progId="Equation.DSMT4">
                  <p:embed/>
                  <p:pic>
                    <p:nvPicPr>
                      <p:cNvPr id="3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299" y="4890616"/>
                        <a:ext cx="19304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194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0" grpId="0" animBg="1"/>
      <p:bldP spid="2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2.1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矩阵及其运算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五伴随矩阵的定义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23528" y="548680"/>
            <a:ext cx="8035925" cy="367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     行列式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|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|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的各个元素的代数余子式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ij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所构成的如下矩阵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称为矩阵</a:t>
            </a:r>
            <a:r>
              <a:rPr kumimoji="1" lang="zh-CN" altLang="en-US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伴随矩阵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7" name="Object 19"/>
          <p:cNvGraphicFramePr>
            <a:graphicFrameLocks noChangeAspect="1"/>
          </p:cNvGraphicFramePr>
          <p:nvPr/>
        </p:nvGraphicFramePr>
        <p:xfrm>
          <a:off x="2412678" y="1340843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939800" progId="Equation.DSMT4">
                  <p:embed/>
                </p:oleObj>
              </mc:Choice>
              <mc:Fallback>
                <p:oleObj name="Equation" r:id="rId2" imgW="1752600" imgH="939800" progId="Equation.DSMT4">
                  <p:embed/>
                  <p:pic>
                    <p:nvPicPr>
                      <p:cNvPr id="1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2678" y="1340843"/>
                        <a:ext cx="3498850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8"/>
          <p:cNvGrpSpPr>
            <a:grpSpLocks/>
          </p:cNvGrpSpPr>
          <p:nvPr/>
        </p:nvGrpSpPr>
        <p:grpSpPr bwMode="auto">
          <a:xfrm>
            <a:off x="4932040" y="3212505"/>
            <a:ext cx="3352800" cy="1828800"/>
            <a:chOff x="3648" y="2160"/>
            <a:chExt cx="2112" cy="1152"/>
          </a:xfrm>
        </p:grpSpPr>
        <p:sp>
          <p:nvSpPr>
            <p:cNvPr id="19" name="AutoShape 29"/>
            <p:cNvSpPr>
              <a:spLocks noChangeArrowheads="1"/>
            </p:cNvSpPr>
            <p:nvPr/>
          </p:nvSpPr>
          <p:spPr bwMode="auto">
            <a:xfrm>
              <a:off x="3648" y="2160"/>
              <a:ext cx="2112" cy="1152"/>
            </a:xfrm>
            <a:prstGeom prst="cloudCallout">
              <a:avLst>
                <a:gd name="adj1" fmla="val -59468"/>
                <a:gd name="adj2" fmla="val -53995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元素      的代数余子式      位于第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j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行第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i 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Times New Roman" pitchFamily="18" charset="0"/>
                  <a:ea typeface="楷体_GB2312" pitchFamily="49" charset="-122"/>
                </a:rPr>
                <a:t>列</a:t>
              </a:r>
            </a:p>
          </p:txBody>
        </p:sp>
        <p:graphicFrame>
          <p:nvGraphicFramePr>
            <p:cNvPr id="20" name="Object 30"/>
            <p:cNvGraphicFramePr>
              <a:graphicFrameLocks noChangeAspect="1"/>
            </p:cNvGraphicFramePr>
            <p:nvPr/>
          </p:nvGraphicFramePr>
          <p:xfrm>
            <a:off x="4412" y="2304"/>
            <a:ext cx="25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7646" imgH="241091" progId="Equation.DSMT4">
                    <p:embed/>
                  </p:oleObj>
                </mc:Choice>
                <mc:Fallback>
                  <p:oleObj name="Equation" r:id="rId4" imgW="177646" imgH="241091" progId="Equation.DSMT4">
                    <p:embed/>
                    <p:pic>
                      <p:nvPicPr>
                        <p:cNvPr id="2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2" y="2304"/>
                          <a:ext cx="256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31"/>
            <p:cNvGraphicFramePr>
              <a:graphicFrameLocks noChangeAspect="1"/>
            </p:cNvGraphicFramePr>
            <p:nvPr/>
          </p:nvGraphicFramePr>
          <p:xfrm>
            <a:off x="4560" y="2526"/>
            <a:ext cx="292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112" imgH="241195" progId="Equation.DSMT4">
                    <p:embed/>
                  </p:oleObj>
                </mc:Choice>
                <mc:Fallback>
                  <p:oleObj name="Equation" r:id="rId6" imgW="203112" imgH="241195" progId="Equation.DSMT4">
                    <p:embed/>
                    <p:pic>
                      <p:nvPicPr>
                        <p:cNvPr id="21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526"/>
                          <a:ext cx="292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矩形 11"/>
          <p:cNvSpPr/>
          <p:nvPr/>
        </p:nvSpPr>
        <p:spPr>
          <a:xfrm>
            <a:off x="246683" y="548680"/>
            <a:ext cx="101294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FC6DA903-FFFE-0887-07E2-1A161E6C1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074" y="4776784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性质</a:t>
            </a:r>
          </a:p>
        </p:txBody>
      </p:sp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F11DBDA3-7172-4867-75AA-B5D0361A37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671610"/>
              </p:ext>
            </p:extLst>
          </p:nvPr>
        </p:nvGraphicFramePr>
        <p:xfrm>
          <a:off x="1073661" y="4738684"/>
          <a:ext cx="2746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4600" imgH="241300" progId="Equation.DSMT4">
                  <p:embed/>
                </p:oleObj>
              </mc:Choice>
              <mc:Fallback>
                <p:oleObj name="Equation" r:id="rId8" imgW="1244600" imgH="241300" progId="Equation.DSMT4">
                  <p:embed/>
                  <p:pic>
                    <p:nvPicPr>
                      <p:cNvPr id="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661" y="4738684"/>
                        <a:ext cx="2746375" cy="533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47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P spid="12" grpId="0" animBg="1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zh-CN" sz="2800" dirty="0"/>
              <a:t>一</a:t>
            </a:r>
            <a:endParaRPr lang="en-US" altLang="zh-CN" sz="2800" dirty="0"/>
          </a:p>
          <a:p>
            <a:r>
              <a:rPr lang="zh-CN" altLang="zh-CN" sz="2800" dirty="0"/>
              <a:t>逆</a:t>
            </a:r>
            <a:endParaRPr lang="en-US" altLang="zh-CN" dirty="0"/>
          </a:p>
          <a:p>
            <a:r>
              <a:rPr lang="zh-CN" altLang="zh-CN" sz="2800" dirty="0"/>
              <a:t>矩</a:t>
            </a:r>
            <a:endParaRPr lang="en-US" altLang="zh-CN" sz="2800" dirty="0"/>
          </a:p>
          <a:p>
            <a:r>
              <a:rPr lang="zh-CN" altLang="zh-CN" sz="2800" dirty="0"/>
              <a:t>阵</a:t>
            </a:r>
            <a:endParaRPr lang="en-US" altLang="zh-CN" sz="2800" dirty="0"/>
          </a:p>
          <a:p>
            <a:r>
              <a:rPr lang="zh-CN" altLang="en-US" sz="2800" dirty="0"/>
              <a:t>定</a:t>
            </a:r>
            <a:endParaRPr lang="en-US" altLang="zh-CN" sz="2800" dirty="0"/>
          </a:p>
          <a:p>
            <a:r>
              <a:rPr lang="zh-CN" altLang="en-US" sz="2800" dirty="0"/>
              <a:t>义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>
              <a:solidFill>
                <a:srgbClr val="00000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397267" y="733946"/>
            <a:ext cx="60923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对于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方阵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，如果有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阶方阵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，使得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67701" y="1627908"/>
            <a:ext cx="64075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其中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是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</a:t>
            </a:r>
            <a:r>
              <a:rPr kumimoji="1" lang="zh-CN" altLang="en-US" sz="2400" b="1" dirty="0"/>
              <a:t>单位矩阵，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则称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方阵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可逆的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.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346472" y="1208324"/>
          <a:ext cx="19589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65100" progId="Equation.DSMT4">
                  <p:embed/>
                </p:oleObj>
              </mc:Choice>
              <mc:Fallback>
                <p:oleObj name="Equation" r:id="rId3" imgW="914400" imgH="165100" progId="Equation.DSMT4">
                  <p:embed/>
                  <p:pic>
                    <p:nvPicPr>
                      <p:cNvPr id="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6472" y="1208324"/>
                        <a:ext cx="1958975" cy="3540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206967" y="704268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grpSp>
        <p:nvGrpSpPr>
          <p:cNvPr id="13" name="Group 16">
            <a:extLst>
              <a:ext uri="{FF2B5EF4-FFF2-40B4-BE49-F238E27FC236}">
                <a16:creationId xmlns:a16="http://schemas.microsoft.com/office/drawing/2014/main" id="{5E56E0D9-97B1-75CA-F7AC-8BD9E7518032}"/>
              </a:ext>
            </a:extLst>
          </p:cNvPr>
          <p:cNvGrpSpPr>
            <a:grpSpLocks/>
          </p:cNvGrpSpPr>
          <p:nvPr/>
        </p:nvGrpSpPr>
        <p:grpSpPr bwMode="auto">
          <a:xfrm>
            <a:off x="1395907" y="2352172"/>
            <a:ext cx="6821122" cy="925513"/>
            <a:chOff x="685" y="2494"/>
            <a:chExt cx="3143" cy="583"/>
          </a:xfrm>
        </p:grpSpPr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BF2763D5-25CC-6E56-8A32-AC12D12C3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" y="2624"/>
              <a:ext cx="214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可逆的充要条件是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|</a:t>
              </a:r>
              <a:r>
                <a:rPr kumimoji="1"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0</a:t>
              </a:r>
              <a:r>
                <a:rPr kumimoji="1" lang="zh-CN" altLang="en-US" sz="2400" b="1" dirty="0">
                  <a:solidFill>
                    <a:srgbClr val="000000"/>
                  </a:solidFill>
                  <a:sym typeface="Symbol"/>
                </a:rPr>
                <a:t>，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而且</a:t>
              </a:r>
            </a:p>
          </p:txBody>
        </p:sp>
        <p:graphicFrame>
          <p:nvGraphicFramePr>
            <p:cNvPr id="15" name="Object 10">
              <a:extLst>
                <a:ext uri="{FF2B5EF4-FFF2-40B4-BE49-F238E27FC236}">
                  <a16:creationId xmlns:a16="http://schemas.microsoft.com/office/drawing/2014/main" id="{3F2FCC2A-0FAA-88AB-9BD9-736A3B3B47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6" y="2494"/>
            <a:ext cx="1132" cy="5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38080" imgH="431640" progId="Equation.DSMT4">
                    <p:embed/>
                  </p:oleObj>
                </mc:Choice>
                <mc:Fallback>
                  <p:oleObj name="Equation" r:id="rId5" imgW="838080" imgH="431640" progId="Equation.DSMT4">
                    <p:embed/>
                    <p:pic>
                      <p:nvPicPr>
                        <p:cNvPr id="2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6" y="2494"/>
                          <a:ext cx="1132" cy="5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B5B39D22-3B99-3F91-AA5F-1C474AB12D4D}"/>
              </a:ext>
            </a:extLst>
          </p:cNvPr>
          <p:cNvSpPr/>
          <p:nvPr/>
        </p:nvSpPr>
        <p:spPr>
          <a:xfrm>
            <a:off x="150481" y="2522691"/>
            <a:ext cx="122413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2">
            <a:extLst>
              <a:ext uri="{FF2B5EF4-FFF2-40B4-BE49-F238E27FC236}">
                <a16:creationId xmlns:a16="http://schemas.microsoft.com/office/drawing/2014/main" id="{266709B5-1488-C8BF-B22A-B405410B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82" y="3678541"/>
            <a:ext cx="85876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           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如果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阶方阵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可逆，那么      、    、              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与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也可逆，且</a:t>
            </a:r>
          </a:p>
        </p:txBody>
      </p:sp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F34F8B78-3BE6-E115-FAB4-733F859DC1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415412"/>
              </p:ext>
            </p:extLst>
          </p:nvPr>
        </p:nvGraphicFramePr>
        <p:xfrm>
          <a:off x="952946" y="4544994"/>
          <a:ext cx="17319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87400" imgH="228600" progId="Equation.DSMT4">
                  <p:embed/>
                </p:oleObj>
              </mc:Choice>
              <mc:Fallback>
                <p:oleObj name="Equation" r:id="rId7" imgW="787400" imgH="228600" progId="Equation.DSMT4">
                  <p:embed/>
                  <p:pic>
                    <p:nvPicPr>
                      <p:cNvPr id="21" name="Object 3">
                        <a:extLst>
                          <a:ext uri="{FF2B5EF4-FFF2-40B4-BE49-F238E27FC236}">
                            <a16:creationId xmlns:a16="http://schemas.microsoft.com/office/drawing/2014/main" id="{65690BB0-0645-243D-2457-B521F8048D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946" y="4544994"/>
                        <a:ext cx="17319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">
            <a:extLst>
              <a:ext uri="{FF2B5EF4-FFF2-40B4-BE49-F238E27FC236}">
                <a16:creationId xmlns:a16="http://schemas.microsoft.com/office/drawing/2014/main" id="{9773478B-99B9-1F12-6A25-EDD3AA461D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890945"/>
              </p:ext>
            </p:extLst>
          </p:nvPr>
        </p:nvGraphicFramePr>
        <p:xfrm>
          <a:off x="5768301" y="3653140"/>
          <a:ext cx="544512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53890" imgH="190417" progId="Equation.DSMT4">
                  <p:embed/>
                </p:oleObj>
              </mc:Choice>
              <mc:Fallback>
                <p:oleObj name="Equation" r:id="rId9" imgW="253890" imgH="190417" progId="Equation.DSMT4">
                  <p:embed/>
                  <p:pic>
                    <p:nvPicPr>
                      <p:cNvPr id="22" name="Object 4">
                        <a:extLst>
                          <a:ext uri="{FF2B5EF4-FFF2-40B4-BE49-F238E27FC236}">
                            <a16:creationId xmlns:a16="http://schemas.microsoft.com/office/drawing/2014/main" id="{6160F0F4-8B17-7E54-017E-23F2C9D272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301" y="3653140"/>
                        <a:ext cx="544512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>
            <a:extLst>
              <a:ext uri="{FF2B5EF4-FFF2-40B4-BE49-F238E27FC236}">
                <a16:creationId xmlns:a16="http://schemas.microsoft.com/office/drawing/2014/main" id="{1EAB2747-AC14-A42D-0B61-F96AD3875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380372"/>
              </p:ext>
            </p:extLst>
          </p:nvPr>
        </p:nvGraphicFramePr>
        <p:xfrm>
          <a:off x="6462323" y="3678541"/>
          <a:ext cx="49053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28600" imgH="190500" progId="Equation.DSMT4">
                  <p:embed/>
                </p:oleObj>
              </mc:Choice>
              <mc:Fallback>
                <p:oleObj name="Equation" r:id="rId11" imgW="228600" imgH="190500" progId="Equation.DSMT4">
                  <p:embed/>
                  <p:pic>
                    <p:nvPicPr>
                      <p:cNvPr id="23" name="Object 5">
                        <a:extLst>
                          <a:ext uri="{FF2B5EF4-FFF2-40B4-BE49-F238E27FC236}">
                            <a16:creationId xmlns:a16="http://schemas.microsoft.com/office/drawing/2014/main" id="{B0693BD0-9C96-F25D-B176-66C136BDD8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2323" y="3678541"/>
                        <a:ext cx="490538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5A396BC1-B72D-BDFF-93FD-CA1C81105F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139749"/>
              </p:ext>
            </p:extLst>
          </p:nvPr>
        </p:nvGraphicFramePr>
        <p:xfrm>
          <a:off x="7027172" y="3718228"/>
          <a:ext cx="13858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47419" imgH="203112" progId="Equation.DSMT4">
                  <p:embed/>
                </p:oleObj>
              </mc:Choice>
              <mc:Fallback>
                <p:oleObj name="Equation" r:id="rId13" imgW="647419" imgH="203112" progId="Equation.DSMT4">
                  <p:embed/>
                  <p:pic>
                    <p:nvPicPr>
                      <p:cNvPr id="24" name="Object 6">
                        <a:extLst>
                          <a:ext uri="{FF2B5EF4-FFF2-40B4-BE49-F238E27FC236}">
                            <a16:creationId xmlns:a16="http://schemas.microsoft.com/office/drawing/2014/main" id="{F993627A-43EB-6FE3-2CD0-3E6E63676B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172" y="3718228"/>
                        <a:ext cx="13858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>
            <a:extLst>
              <a:ext uri="{FF2B5EF4-FFF2-40B4-BE49-F238E27FC236}">
                <a16:creationId xmlns:a16="http://schemas.microsoft.com/office/drawing/2014/main" id="{697B564B-D720-D662-6D27-0B5858AEB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928508"/>
              </p:ext>
            </p:extLst>
          </p:nvPr>
        </p:nvGraphicFramePr>
        <p:xfrm>
          <a:off x="2920180" y="4509538"/>
          <a:ext cx="2317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054100" imgH="228600" progId="Equation.DSMT4">
                  <p:embed/>
                </p:oleObj>
              </mc:Choice>
              <mc:Fallback>
                <p:oleObj name="Equation" r:id="rId15" imgW="1054100" imgH="228600" progId="Equation.DSMT4">
                  <p:embed/>
                  <p:pic>
                    <p:nvPicPr>
                      <p:cNvPr id="27" name="Object 7">
                        <a:extLst>
                          <a:ext uri="{FF2B5EF4-FFF2-40B4-BE49-F238E27FC236}">
                            <a16:creationId xmlns:a16="http://schemas.microsoft.com/office/drawing/2014/main" id="{783DAA5D-E79D-5B71-92C2-A578E034B4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0180" y="4509538"/>
                        <a:ext cx="231775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>
            <a:extLst>
              <a:ext uri="{FF2B5EF4-FFF2-40B4-BE49-F238E27FC236}">
                <a16:creationId xmlns:a16="http://schemas.microsoft.com/office/drawing/2014/main" id="{9B171E4A-A140-5021-E02E-1D3B978E6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617883"/>
              </p:ext>
            </p:extLst>
          </p:nvPr>
        </p:nvGraphicFramePr>
        <p:xfrm>
          <a:off x="981095" y="5056075"/>
          <a:ext cx="21780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170" imgH="406224" progId="Equation.DSMT4">
                  <p:embed/>
                </p:oleObj>
              </mc:Choice>
              <mc:Fallback>
                <p:oleObj name="Equation" r:id="rId17" imgW="990170" imgH="406224" progId="Equation.DSMT4">
                  <p:embed/>
                  <p:pic>
                    <p:nvPicPr>
                      <p:cNvPr id="29" name="Object 9">
                        <a:extLst>
                          <a:ext uri="{FF2B5EF4-FFF2-40B4-BE49-F238E27FC236}">
                            <a16:creationId xmlns:a16="http://schemas.microsoft.com/office/drawing/2014/main" id="{F89E4C5C-7443-5151-5650-2635BAB63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95" y="5056075"/>
                        <a:ext cx="217805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>
            <a:extLst>
              <a:ext uri="{FF2B5EF4-FFF2-40B4-BE49-F238E27FC236}">
                <a16:creationId xmlns:a16="http://schemas.microsoft.com/office/drawing/2014/main" id="{BC313D9D-73EB-1503-51D0-5E6097EE2B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87791"/>
              </p:ext>
            </p:extLst>
          </p:nvPr>
        </p:nvGraphicFramePr>
        <p:xfrm>
          <a:off x="3297792" y="5192220"/>
          <a:ext cx="2351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66680" imgH="228600" progId="Equation.DSMT4">
                  <p:embed/>
                </p:oleObj>
              </mc:Choice>
              <mc:Fallback>
                <p:oleObj name="Equation" r:id="rId19" imgW="1066680" imgH="228600" progId="Equation.DSMT4">
                  <p:embed/>
                  <p:pic>
                    <p:nvPicPr>
                      <p:cNvPr id="33" name="Object 10">
                        <a:extLst>
                          <a:ext uri="{FF2B5EF4-FFF2-40B4-BE49-F238E27FC236}">
                            <a16:creationId xmlns:a16="http://schemas.microsoft.com/office/drawing/2014/main" id="{5394652A-C82E-4D07-1B6C-E4FE0DF78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792" y="5192220"/>
                        <a:ext cx="23510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71BC09B9-1230-B0EE-5E0D-AF1EF4DBB23A}"/>
              </a:ext>
            </a:extLst>
          </p:cNvPr>
          <p:cNvSpPr/>
          <p:nvPr/>
        </p:nvSpPr>
        <p:spPr>
          <a:xfrm>
            <a:off x="154324" y="3588908"/>
            <a:ext cx="1224137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运算规律</a:t>
            </a:r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220A08C9-536D-4EAF-6F16-F81ACF11C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3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9" grpId="0" animBg="1"/>
      <p:bldP spid="16" grpId="0" animBg="1"/>
      <p:bldP spid="17" grpId="0"/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764704"/>
            <a:ext cx="7920880" cy="83099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伴随矩阵法：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适合于低阶的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阶或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3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阶）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、具体的数字矩阵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/>
          </a:p>
          <a:p>
            <a:r>
              <a:rPr lang="zh-CN" altLang="zh-CN" sz="2800" dirty="0"/>
              <a:t>求逆矩阵的方法</a:t>
            </a:r>
            <a:endParaRPr lang="en-US" altLang="zh-CN" sz="2800" dirty="0"/>
          </a:p>
        </p:txBody>
      </p:sp>
      <p:sp>
        <p:nvSpPr>
          <p:cNvPr id="21" name="Text Box 2">
            <a:extLst>
              <a:ext uri="{FF2B5EF4-FFF2-40B4-BE49-F238E27FC236}">
                <a16:creationId xmlns:a16="http://schemas.microsoft.com/office/drawing/2014/main" id="{B642FE52-FFB0-BD71-FF4D-DC5176B92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198167"/>
            <a:ext cx="7632848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定义法：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适合于抽象的矩阵。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22" name="Text Box 2">
            <a:extLst>
              <a:ext uri="{FF2B5EF4-FFF2-40B4-BE49-F238E27FC236}">
                <a16:creationId xmlns:a16="http://schemas.microsoft.com/office/drawing/2014/main" id="{D1B0B8B6-39F8-476A-345B-54AE3F856E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294647"/>
            <a:ext cx="792088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初等变换法：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任意的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具体的数字矩阵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23" name="Object 10">
            <a:extLst>
              <a:ext uri="{FF2B5EF4-FFF2-40B4-BE49-F238E27FC236}">
                <a16:creationId xmlns:a16="http://schemas.microsoft.com/office/drawing/2014/main" id="{F5EB7248-356C-14E6-1930-B139CE0E1E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786275"/>
              </p:ext>
            </p:extLst>
          </p:nvPr>
        </p:nvGraphicFramePr>
        <p:xfrm>
          <a:off x="2983594" y="1637839"/>
          <a:ext cx="2456732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431640" progId="Equation.DSMT4">
                  <p:embed/>
                </p:oleObj>
              </mc:Choice>
              <mc:Fallback>
                <p:oleObj name="Equation" r:id="rId2" imgW="838080" imgH="431640" progId="Equation.DSMT4">
                  <p:embed/>
                  <p:pic>
                    <p:nvPicPr>
                      <p:cNvPr id="15" name="Object 10">
                        <a:extLst>
                          <a:ext uri="{FF2B5EF4-FFF2-40B4-BE49-F238E27FC236}">
                            <a16:creationId xmlns:a16="http://schemas.microsoft.com/office/drawing/2014/main" id="{3F2FCC2A-0FAA-88AB-9BD9-736A3B3B47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594" y="1637839"/>
                        <a:ext cx="2456732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401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2.2</a:t>
            </a:r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/>
          </a:p>
          <a:p>
            <a:r>
              <a:rPr lang="zh-CN" altLang="zh-CN" sz="2800" dirty="0"/>
              <a:t>求逆矩阵的方法</a:t>
            </a:r>
            <a:endParaRPr lang="en-US" altLang="zh-CN" sz="280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51520" y="272940"/>
            <a:ext cx="7632848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定义法：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适合于抽象的矩阵。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51520" y="764704"/>
            <a:ext cx="7848872" cy="830997"/>
            <a:chOff x="251520" y="1124744"/>
            <a:chExt cx="7848872" cy="830997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51520" y="1124744"/>
              <a:ext cx="784887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</a:rPr>
                <a:t>例：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设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阶方阵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A,B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满足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   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                     ，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证明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为可逆矩阵。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3751560" y="1124744"/>
            <a:ext cx="2260600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54100" imgH="190500" progId="Equation.DSMT4">
                    <p:embed/>
                  </p:oleObj>
                </mc:Choice>
                <mc:Fallback>
                  <p:oleObj name="Equation" r:id="rId2" imgW="1054100" imgH="19050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560" y="1124744"/>
                          <a:ext cx="2260600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6966346" y="1204367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94870" imgH="164957" progId="Equation.DSMT4">
                    <p:embed/>
                  </p:oleObj>
                </mc:Choice>
                <mc:Fallback>
                  <p:oleObj name="Equation" r:id="rId4" imgW="494870" imgH="164957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6346" y="1204367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251520" y="1556792"/>
            <a:ext cx="7632848" cy="834142"/>
            <a:chOff x="251520" y="1657568"/>
            <a:chExt cx="7632848" cy="834142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51520" y="1657568"/>
              <a:ext cx="763284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证明思路</a:t>
              </a:r>
              <a:r>
                <a:rPr kumimoji="1" lang="zh-CN" altLang="en-US" sz="2400" b="1" dirty="0">
                  <a:solidFill>
                    <a:srgbClr val="0000FF"/>
                  </a:solidFill>
                </a:rPr>
                <a:t>：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要证明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为可逆矩阵，只需找到一个矩阵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，满足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；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2699792" y="1708423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4870" imgH="164957" progId="Equation.DSMT4">
                    <p:embed/>
                  </p:oleObj>
                </mc:Choice>
                <mc:Fallback>
                  <p:oleObj name="Equation" r:id="rId6" imgW="494870" imgH="164957" progId="Equation.DSMT4">
                    <p:embed/>
                    <p:pic>
                      <p:nvPicPr>
                        <p:cNvPr id="12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1708423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4005809"/>
                </p:ext>
              </p:extLst>
            </p:nvPr>
          </p:nvGraphicFramePr>
          <p:xfrm>
            <a:off x="1897233" y="2056735"/>
            <a:ext cx="2151063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02865" imgH="203112" progId="Equation.DSMT4">
                    <p:embed/>
                  </p:oleObj>
                </mc:Choice>
                <mc:Fallback>
                  <p:oleObj name="Equation" r:id="rId8" imgW="1002865" imgH="203112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7233" y="2056735"/>
                          <a:ext cx="2151063" cy="434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59532" y="2444695"/>
            <a:ext cx="7632848" cy="1200329"/>
            <a:chOff x="359532" y="2852936"/>
            <a:chExt cx="7632848" cy="1200329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59532" y="2852936"/>
              <a:ext cx="763284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已知等式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中，通过左乘或右乘一个矩阵，想办法去掉一些多余的矩阵，如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等；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2167384" y="2852936"/>
            <a:ext cx="2260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54100" imgH="190500" progId="Equation.DSMT4">
                    <p:embed/>
                  </p:oleObj>
                </mc:Choice>
                <mc:Fallback>
                  <p:oleObj name="Equation" r:id="rId10" imgW="1054100" imgH="19050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384" y="2852936"/>
                          <a:ext cx="22606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9717677"/>
                </p:ext>
              </p:extLst>
            </p:nvPr>
          </p:nvGraphicFramePr>
          <p:xfrm>
            <a:off x="6070699" y="3230650"/>
            <a:ext cx="1035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82391" imgH="228501" progId="Equation.DSMT4">
                    <p:embed/>
                  </p:oleObj>
                </mc:Choice>
                <mc:Fallback>
                  <p:oleObj name="Equation" r:id="rId12" imgW="482391" imgH="228501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0699" y="3230650"/>
                          <a:ext cx="1035050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95536" y="3284984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通过移项，把等式右端变为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5536" y="3789040"/>
            <a:ext cx="7848872" cy="830997"/>
            <a:chOff x="395536" y="4263479"/>
            <a:chExt cx="7848872" cy="830997"/>
          </a:xfrm>
        </p:grpSpPr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395536" y="4263479"/>
              <a:ext cx="784887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zh-CN" sz="2400" b="1" dirty="0">
                  <a:latin typeface="Times New Roman" pitchFamily="18" charset="0"/>
                  <a:cs typeface="Times New Roman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想办法分解因式，使等号左端其中一个因子是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，等号右端是单位矩阵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。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9816163"/>
                </p:ext>
              </p:extLst>
            </p:nvPr>
          </p:nvGraphicFramePr>
          <p:xfrm>
            <a:off x="899592" y="4694468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94870" imgH="164957" progId="Equation.DSMT4">
                    <p:embed/>
                  </p:oleObj>
                </mc:Choice>
                <mc:Fallback>
                  <p:oleObj name="Equation" r:id="rId14" imgW="494870" imgH="164957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592" y="4694468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572000" y="4689822"/>
          <a:ext cx="24780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55199" imgH="177723" progId="Equation.DSMT4">
                  <p:embed/>
                </p:oleObj>
              </mc:Choice>
              <mc:Fallback>
                <p:oleObj name="Equation" r:id="rId16" imgW="1155199" imgH="177723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689822"/>
                        <a:ext cx="2478087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919163" y="4599335"/>
          <a:ext cx="29416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71600" imgH="228600" progId="Equation.DSMT4">
                  <p:embed/>
                </p:oleObj>
              </mc:Choice>
              <mc:Fallback>
                <p:oleObj name="Equation" r:id="rId18" imgW="1371600" imgH="2286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599335"/>
                        <a:ext cx="294163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115617" y="4673798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339752" y="4673798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79912" y="4385766"/>
            <a:ext cx="792088" cy="648072"/>
            <a:chOff x="3779912" y="4529782"/>
            <a:chExt cx="792088" cy="648072"/>
          </a:xfrm>
        </p:grpSpPr>
        <p:sp>
          <p:nvSpPr>
            <p:cNvPr id="28" name="右箭头 27"/>
            <p:cNvSpPr/>
            <p:nvPr/>
          </p:nvSpPr>
          <p:spPr>
            <a:xfrm>
              <a:off x="3881624" y="4935538"/>
              <a:ext cx="690376" cy="24231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79912" y="4529782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/>
                <a:t>移项</a:t>
              </a:r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590550" y="5223222"/>
          <a:ext cx="3241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11300" imgH="203200" progId="Equation.DSMT4">
                  <p:embed/>
                </p:oleObj>
              </mc:Choice>
              <mc:Fallback>
                <p:oleObj name="Equation" r:id="rId20" imgW="1511300" imgH="2032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223222"/>
                        <a:ext cx="32416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箭头 30"/>
          <p:cNvSpPr/>
          <p:nvPr/>
        </p:nvSpPr>
        <p:spPr>
          <a:xfrm>
            <a:off x="251520" y="5321870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3851920" y="5321870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4292600" y="5010497"/>
          <a:ext cx="3295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36033" imgH="406224" progId="Equation.DSMT4">
                  <p:embed/>
                </p:oleObj>
              </mc:Choice>
              <mc:Fallback>
                <p:oleObj name="Equation" r:id="rId22" imgW="1536033" imgH="406224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5010497"/>
                        <a:ext cx="32956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4788024" y="1916832"/>
            <a:ext cx="18002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通用三步：</a:t>
            </a:r>
            <a:endParaRPr kumimoji="1" lang="en-US" altLang="zh-CN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0124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26" grpId="0" animBg="1"/>
      <p:bldP spid="31" grpId="0" animBg="1"/>
      <p:bldP spid="32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</a:rPr>
              <a:t>2.2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zh-CN" dirty="0">
                <a:solidFill>
                  <a:srgbClr val="000000"/>
                </a:solidFill>
              </a:rPr>
              <a:t>逆矩阵的定义、性质与计算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14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itchFamily="49" charset="-122"/>
              <a:ea typeface="楷体" pitchFamily="49" charset="-122"/>
            </a:endParaRPr>
          </a:p>
          <a:p>
            <a:r>
              <a:rPr lang="zh-CN" altLang="en-US" dirty="0"/>
              <a:t>三</a:t>
            </a:r>
            <a:endParaRPr lang="en-US" altLang="zh-CN" dirty="0"/>
          </a:p>
          <a:p>
            <a:r>
              <a:rPr lang="zh-CN" altLang="zh-CN" sz="2800" dirty="0"/>
              <a:t>求逆矩阵的方法</a:t>
            </a:r>
            <a:endParaRPr lang="en-US" altLang="zh-CN" sz="2800" dirty="0"/>
          </a:p>
        </p:txBody>
      </p:sp>
      <p:sp>
        <p:nvSpPr>
          <p:cNvPr id="16" name="Text Box 2">
            <a:extLst>
              <a:ext uri="{FF2B5EF4-FFF2-40B4-BE49-F238E27FC236}">
                <a16:creationId xmlns:a16="http://schemas.microsoft.com/office/drawing/2014/main" id="{D08EBC5F-7934-6C1F-ED25-D93F4D4CB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764704"/>
            <a:ext cx="7920880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zh-CN" sz="2400" b="1" dirty="0">
                <a:solidFill>
                  <a:srgbClr val="0000FF"/>
                </a:solidFill>
              </a:rPr>
              <a:t> </a:t>
            </a:r>
            <a:r>
              <a:rPr kumimoji="1" lang="zh-CN" altLang="en-US" sz="2400" b="1" dirty="0">
                <a:solidFill>
                  <a:srgbClr val="0000FF"/>
                </a:solidFill>
              </a:rPr>
              <a:t>初等变换法：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适合于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任意的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具体的数字矩阵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96C5E720-3057-F4D0-A0A8-B20A8E7B4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757990"/>
              </p:ext>
            </p:extLst>
          </p:nvPr>
        </p:nvGraphicFramePr>
        <p:xfrm>
          <a:off x="4381035" y="439374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02" imgH="177492" progId="Equation.DSMT4">
                  <p:embed/>
                </p:oleObj>
              </mc:Choice>
              <mc:Fallback>
                <p:oleObj name="Equation" r:id="rId2" imgW="114102" imgH="177492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035" y="439374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E13B3690-E02D-B8B4-D647-D2F41F8147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667543"/>
              </p:ext>
            </p:extLst>
          </p:nvPr>
        </p:nvGraphicFramePr>
        <p:xfrm>
          <a:off x="4381035" y="439374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035" y="439374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50058D6F-2AD6-288B-5D29-B2CACB5A1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854808"/>
              </p:ext>
            </p:extLst>
          </p:nvPr>
        </p:nvGraphicFramePr>
        <p:xfrm>
          <a:off x="4381035" y="4393742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035" y="4393742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5CDE689-1E84-B847-3E28-9454C0E22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7515915"/>
              </p:ext>
            </p:extLst>
          </p:nvPr>
        </p:nvGraphicFramePr>
        <p:xfrm>
          <a:off x="4504622" y="258551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02" imgH="177492" progId="Equation.DSMT4">
                  <p:embed/>
                </p:oleObj>
              </mc:Choice>
              <mc:Fallback>
                <p:oleObj name="Equation" r:id="rId2" imgW="114102" imgH="177492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622" y="258551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413007C-DDCA-5B3E-FE71-EA9C90493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0775597"/>
              </p:ext>
            </p:extLst>
          </p:nvPr>
        </p:nvGraphicFramePr>
        <p:xfrm>
          <a:off x="4504622" y="258551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622" y="258551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856AD4E9-3BC4-2EEC-1D5E-F91B84760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789632"/>
              </p:ext>
            </p:extLst>
          </p:nvPr>
        </p:nvGraphicFramePr>
        <p:xfrm>
          <a:off x="4504622" y="2585516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02" imgH="177492" progId="Equation.DSMT4">
                  <p:embed/>
                </p:oleObj>
              </mc:Choice>
              <mc:Fallback>
                <p:oleObj name="Equation" r:id="rId5" imgW="114102" imgH="177492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4622" y="2585516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" name="组合 30">
            <a:extLst>
              <a:ext uri="{FF2B5EF4-FFF2-40B4-BE49-F238E27FC236}">
                <a16:creationId xmlns:a16="http://schemas.microsoft.com/office/drawing/2014/main" id="{2689C13F-A92B-DAF8-EC20-8BA3B22BE12D}"/>
              </a:ext>
            </a:extLst>
          </p:cNvPr>
          <p:cNvGrpSpPr/>
          <p:nvPr/>
        </p:nvGrpSpPr>
        <p:grpSpPr>
          <a:xfrm>
            <a:off x="333077" y="3611454"/>
            <a:ext cx="7886210" cy="1512168"/>
            <a:chOff x="251520" y="1916832"/>
            <a:chExt cx="7886210" cy="1512168"/>
          </a:xfrm>
        </p:grpSpPr>
        <p:sp>
          <p:nvSpPr>
            <p:cNvPr id="32" name="圆角矩形 23">
              <a:extLst>
                <a:ext uri="{FF2B5EF4-FFF2-40B4-BE49-F238E27FC236}">
                  <a16:creationId xmlns:a16="http://schemas.microsoft.com/office/drawing/2014/main" id="{EF3B4320-D932-A6F4-7937-9A88FCB33B46}"/>
                </a:ext>
              </a:extLst>
            </p:cNvPr>
            <p:cNvSpPr/>
            <p:nvPr/>
          </p:nvSpPr>
          <p:spPr>
            <a:xfrm>
              <a:off x="251520" y="1916832"/>
              <a:ext cx="7886210" cy="151216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3" name="对象 32">
              <a:extLst>
                <a:ext uri="{FF2B5EF4-FFF2-40B4-BE49-F238E27FC236}">
                  <a16:creationId xmlns:a16="http://schemas.microsoft.com/office/drawing/2014/main" id="{A4D79E37-947A-A9ED-76E6-5216AFFA6D8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4260276"/>
                </p:ext>
              </p:extLst>
            </p:nvPr>
          </p:nvGraphicFramePr>
          <p:xfrm>
            <a:off x="438150" y="2048024"/>
            <a:ext cx="6883400" cy="109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6883200" imgH="1091880" progId="Equation.DSMT4">
                    <p:embed/>
                  </p:oleObj>
                </mc:Choice>
                <mc:Fallback>
                  <p:oleObj name="Equation" r:id="rId6" imgW="6883200" imgH="1091880" progId="Equation.DSMT4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150" y="2048024"/>
                          <a:ext cx="6883400" cy="109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0244541-8B10-3E38-131E-117BCD5EDAD6}"/>
              </a:ext>
            </a:extLst>
          </p:cNvPr>
          <p:cNvGrpSpPr/>
          <p:nvPr/>
        </p:nvGrpSpPr>
        <p:grpSpPr>
          <a:xfrm>
            <a:off x="347917" y="2007232"/>
            <a:ext cx="7886210" cy="1512168"/>
            <a:chOff x="179512" y="1844824"/>
            <a:chExt cx="7886210" cy="1512168"/>
          </a:xfrm>
        </p:grpSpPr>
        <p:sp>
          <p:nvSpPr>
            <p:cNvPr id="35" name="圆角矩形 19">
              <a:extLst>
                <a:ext uri="{FF2B5EF4-FFF2-40B4-BE49-F238E27FC236}">
                  <a16:creationId xmlns:a16="http://schemas.microsoft.com/office/drawing/2014/main" id="{FBAC56CA-68B8-A442-D5F1-E674416FE144}"/>
                </a:ext>
              </a:extLst>
            </p:cNvPr>
            <p:cNvSpPr/>
            <p:nvPr/>
          </p:nvSpPr>
          <p:spPr>
            <a:xfrm>
              <a:off x="179512" y="1844824"/>
              <a:ext cx="7886210" cy="1512168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C63EC028-0B41-B536-603D-4C3318797BE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938978"/>
                </p:ext>
              </p:extLst>
            </p:nvPr>
          </p:nvGraphicFramePr>
          <p:xfrm>
            <a:off x="652760" y="2340992"/>
            <a:ext cx="5359400" cy="1016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359320" imgH="1015920" progId="Equation.DSMT4">
                    <p:embed/>
                  </p:oleObj>
                </mc:Choice>
                <mc:Fallback>
                  <p:oleObj name="Equation" r:id="rId8" imgW="5359320" imgH="1015920" progId="Equation.DSMT4">
                    <p:embed/>
                    <p:pic>
                      <p:nvPicPr>
                        <p:cNvPr id="21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760" y="2340992"/>
                          <a:ext cx="5359400" cy="1016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29">
            <a:extLst>
              <a:ext uri="{FF2B5EF4-FFF2-40B4-BE49-F238E27FC236}">
                <a16:creationId xmlns:a16="http://schemas.microsoft.com/office/drawing/2014/main" id="{78050C79-B212-56F6-E87A-FA4D4E788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89" y="1393727"/>
            <a:ext cx="70567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</a:rPr>
              <a:t>推论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en-US" altLang="zh-CN" sz="2400" dirty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可逆的充要条件是            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38" name="Object 30">
            <a:extLst>
              <a:ext uri="{FF2B5EF4-FFF2-40B4-BE49-F238E27FC236}">
                <a16:creationId xmlns:a16="http://schemas.microsoft.com/office/drawing/2014/main" id="{F2471099-732D-BB83-E5D1-6E5A92C02D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79280"/>
              </p:ext>
            </p:extLst>
          </p:nvPr>
        </p:nvGraphicFramePr>
        <p:xfrm>
          <a:off x="4938220" y="1247677"/>
          <a:ext cx="67020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06048" imgH="266469" progId="Equation.DSMT4">
                  <p:embed/>
                </p:oleObj>
              </mc:Choice>
              <mc:Fallback>
                <p:oleObj name="Equation" r:id="rId10" imgW="406048" imgH="266469" progId="Equation.DSMT4">
                  <p:embed/>
                  <p:pic>
                    <p:nvPicPr>
                      <p:cNvPr id="17" name="Object 30">
                        <a:extLst>
                          <a:ext uri="{FF2B5EF4-FFF2-40B4-BE49-F238E27FC236}">
                            <a16:creationId xmlns:a16="http://schemas.microsoft.com/office/drawing/2014/main" id="{AF359D56-FE49-49FA-BF10-58387607F2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8220" y="1247677"/>
                        <a:ext cx="670205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330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2269384" y="5279968"/>
            <a:ext cx="432048" cy="3955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695702" y="5279968"/>
            <a:ext cx="432048" cy="3955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509744" y="5279968"/>
            <a:ext cx="432048" cy="39556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661650" y="5229200"/>
          <a:ext cx="4318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8000" imgH="787400" progId="Equation.DSMT4">
                  <p:embed/>
                </p:oleObj>
              </mc:Choice>
              <mc:Fallback>
                <p:oleObj name="Equation" r:id="rId2" imgW="4318000" imgH="7874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1650" y="5229200"/>
                        <a:ext cx="43180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428596" y="207189"/>
            <a:ext cx="7996426" cy="1376787"/>
            <a:chOff x="428596" y="207189"/>
            <a:chExt cx="7996426" cy="1376787"/>
          </a:xfrm>
        </p:grpSpPr>
        <p:sp>
          <p:nvSpPr>
            <p:cNvPr id="8" name="矩形 7"/>
            <p:cNvSpPr/>
            <p:nvPr/>
          </p:nvSpPr>
          <p:spPr>
            <a:xfrm>
              <a:off x="428596" y="207189"/>
              <a:ext cx="7996426" cy="13767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</a:pP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10000"/>
                </a:lnSpc>
              </a:pP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如果含有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个未知数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                       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的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个方程的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线性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方程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组</a:t>
              </a:r>
              <a:endParaRPr lang="en-US" altLang="zh-CN" sz="2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563888" y="692696"/>
            <a:ext cx="194310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43100" imgH="419100" progId="Equation.DSMT4">
                    <p:embed/>
                  </p:oleObj>
                </mc:Choice>
                <mc:Fallback>
                  <p:oleObj name="Equation" r:id="rId4" imgW="1943100" imgH="41910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692696"/>
                          <a:ext cx="1943100" cy="4159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78768" y="1052736"/>
          <a:ext cx="5654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664200" imgH="1955800" progId="Equation.DSMT4">
                  <p:embed/>
                </p:oleObj>
              </mc:Choice>
              <mc:Fallback>
                <p:oleObj name="Equation" r:id="rId6" imgW="5664200" imgH="19558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768" y="1052736"/>
                        <a:ext cx="5654675" cy="196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872803" y="3429000"/>
          <a:ext cx="2941637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46400" imgH="1473200" progId="Equation.DSMT4">
                  <p:embed/>
                </p:oleObj>
              </mc:Choice>
              <mc:Fallback>
                <p:oleObj name="Equation" r:id="rId8" imgW="2946400" imgH="14732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2803" y="3429000"/>
                        <a:ext cx="2941637" cy="1481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027"/>
          <p:cNvGrpSpPr/>
          <p:nvPr/>
        </p:nvGrpSpPr>
        <p:grpSpPr>
          <a:xfrm>
            <a:off x="4849813" y="2780928"/>
            <a:ext cx="3575209" cy="2243119"/>
            <a:chOff x="5652085" y="3789040"/>
            <a:chExt cx="3491915" cy="2099103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4" name="云形标注 13"/>
            <p:cNvSpPr/>
            <p:nvPr/>
          </p:nvSpPr>
          <p:spPr>
            <a:xfrm>
              <a:off x="5724128" y="3789040"/>
              <a:ext cx="3419872" cy="2099103"/>
            </a:xfrm>
            <a:prstGeom prst="cloudCallout">
              <a:avLst>
                <a:gd name="adj1" fmla="val -62750"/>
                <a:gd name="adj2" fmla="val 55334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5652085" y="4148898"/>
            <a:ext cx="3311900" cy="1200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727700" imgH="1562100" progId="Equation.DSMT4">
                    <p:embed/>
                  </p:oleObj>
                </mc:Choice>
                <mc:Fallback>
                  <p:oleObj name="Equation" r:id="rId10" imgW="5727700" imgH="156210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085" y="4148898"/>
                          <a:ext cx="3311900" cy="120034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459292" y="116632"/>
            <a:ext cx="2026116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克莱姆法则</a:t>
            </a:r>
            <a:endParaRPr lang="zh-CN" altLang="zh-C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95536" y="2924944"/>
            <a:ext cx="7996426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的系数行列式不等于零，即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那么方程组有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唯一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解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2.4 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克莱姆法则</a:t>
            </a:r>
          </a:p>
        </p:txBody>
      </p:sp>
      <p:sp>
        <p:nvSpPr>
          <p:cNvPr id="21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en-US" altLang="zh-CN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prstClr val="black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克莱姆法则</a:t>
            </a:r>
            <a:endParaRPr lang="zh-CN" altLang="zh-CN" sz="2800" dirty="0">
              <a:solidFill>
                <a:prstClr val="black"/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zh-CN" altLang="en-US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2854EDEA-4422-46E5-AC0A-256A5A4A7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232" y="3193467"/>
            <a:ext cx="341313" cy="1291293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7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>
            <a:extLst>
              <a:ext uri="{FF2B5EF4-FFF2-40B4-BE49-F238E27FC236}">
                <a16:creationId xmlns:a16="http://schemas.microsoft.com/office/drawing/2014/main" id="{E3B5CA21-A4F7-4D7F-A1D9-C9A230FF7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99" y="2895674"/>
            <a:ext cx="17235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三阶行列式</a:t>
            </a:r>
            <a:endParaRPr kumimoji="1" lang="en-US" altLang="zh-CN" sz="2400" b="1" dirty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1F21E03F-4EEA-4EF0-89BB-F21890E9F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428496"/>
              </p:ext>
            </p:extLst>
          </p:nvPr>
        </p:nvGraphicFramePr>
        <p:xfrm>
          <a:off x="1755223" y="3501008"/>
          <a:ext cx="203835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711200" progId="Equation.DSMT4">
                  <p:embed/>
                </p:oleObj>
              </mc:Choice>
              <mc:Fallback>
                <p:oleObj name="Equation" r:id="rId2" imgW="927100" imgH="711200" progId="Equation.DSMT4">
                  <p:embed/>
                  <p:pic>
                    <p:nvPicPr>
                      <p:cNvPr id="389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223" y="3501008"/>
                        <a:ext cx="2038350" cy="156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8B49AEC-243F-417A-914F-02AD3FE09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5540552"/>
              </p:ext>
            </p:extLst>
          </p:nvPr>
        </p:nvGraphicFramePr>
        <p:xfrm>
          <a:off x="3803098" y="4150296"/>
          <a:ext cx="3492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579" imgH="114201" progId="Equation.DSMT4">
                  <p:embed/>
                </p:oleObj>
              </mc:Choice>
              <mc:Fallback>
                <p:oleObj name="Equation" r:id="rId4" imgW="139579" imgH="114201" progId="Equation.DSMT4">
                  <p:embed/>
                  <p:pic>
                    <p:nvPicPr>
                      <p:cNvPr id="3892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098" y="4150296"/>
                        <a:ext cx="349250" cy="28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557C671-CED9-4A20-B11F-A757E6252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453112"/>
              </p:ext>
            </p:extLst>
          </p:nvPr>
        </p:nvGraphicFramePr>
        <p:xfrm>
          <a:off x="4165048" y="4009008"/>
          <a:ext cx="430847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800" imgH="457200" progId="Equation.DSMT4">
                  <p:embed/>
                </p:oleObj>
              </mc:Choice>
              <mc:Fallback>
                <p:oleObj name="Equation" r:id="rId6" imgW="1955800" imgH="457200" progId="Equation.DSMT4">
                  <p:embed/>
                  <p:pic>
                    <p:nvPicPr>
                      <p:cNvPr id="389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048" y="4009008"/>
                        <a:ext cx="430847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ine 11">
            <a:extLst>
              <a:ext uri="{FF2B5EF4-FFF2-40B4-BE49-F238E27FC236}">
                <a16:creationId xmlns:a16="http://schemas.microsoft.com/office/drawing/2014/main" id="{B90584D8-B637-4F2E-BF00-D33A6CEBB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9548" y="3745483"/>
            <a:ext cx="1219200" cy="965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1D41C3E-6AD0-40F1-88FF-82E269496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3348" y="3788346"/>
            <a:ext cx="1219200" cy="965200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ED87D5AF-CF09-4206-8A3F-0021338890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8" y="3674046"/>
            <a:ext cx="1539875" cy="515937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40B4C54B-B8A4-40A6-B6E5-D73D32171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48" y="4393183"/>
            <a:ext cx="153987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副对角线 </a:t>
            </a:r>
          </a:p>
        </p:txBody>
      </p:sp>
      <p:sp>
        <p:nvSpPr>
          <p:cNvPr id="15" name="Text Box 2">
            <a:extLst>
              <a:ext uri="{FF2B5EF4-FFF2-40B4-BE49-F238E27FC236}">
                <a16:creationId xmlns:a16="http://schemas.microsoft.com/office/drawing/2014/main" id="{40BAC91F-D2D2-4884-9CA2-AEA98A285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3267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二阶行列式</a:t>
            </a:r>
          </a:p>
        </p:txBody>
      </p:sp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0A30C97A-09E8-46A7-A34F-28BEED070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9025" y="1211263"/>
          <a:ext cx="14922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900" imgH="482600" progId="Equation.DSMT4">
                  <p:embed/>
                </p:oleObj>
              </mc:Choice>
              <mc:Fallback>
                <p:oleObj name="Equation" r:id="rId8" imgW="596900" imgH="482600" progId="Equation.DSMT4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25" y="1211263"/>
                        <a:ext cx="149225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B549C3C5-E5ED-451A-861B-157124D9E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8088" y="1568450"/>
          <a:ext cx="2479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600" imgH="228600" progId="Equation.DSMT4">
                  <p:embed/>
                </p:oleObj>
              </mc:Choice>
              <mc:Fallback>
                <p:oleObj name="Equation" r:id="rId10" imgW="990600" imgH="228600" progId="Equation.DSMT4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8088" y="1568450"/>
                        <a:ext cx="24796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5">
            <a:extLst>
              <a:ext uri="{FF2B5EF4-FFF2-40B4-BE49-F238E27FC236}">
                <a16:creationId xmlns:a16="http://schemas.microsoft.com/office/drawing/2014/main" id="{645145AB-266B-49F2-A658-9A11FEEF2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1697038"/>
            <a:ext cx="433387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C1F0E835-EF93-4011-B116-CEB7F3E44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93800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主对角线 </a:t>
            </a: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099072E0-E713-4C47-93D4-BCACFB36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41500"/>
            <a:ext cx="1584325" cy="51593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 anchorCtr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00"/>
                </a:solidFill>
                <a:ea typeface="楷体_GB2312" pitchFamily="49" charset="-122"/>
              </a:rPr>
              <a:t>副对角线 </a:t>
            </a:r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A7B9AA4A-0413-40CE-B6E6-9E6C617CED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1775" y="1625600"/>
            <a:ext cx="576263" cy="504825"/>
          </a:xfrm>
          <a:prstGeom prst="line">
            <a:avLst/>
          </a:prstGeom>
          <a:noFill/>
          <a:ln w="28575">
            <a:solidFill>
              <a:srgbClr val="3333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B0C331C1-4E4C-4853-BD01-608005DE4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612" y="484981"/>
            <a:ext cx="1943472" cy="51911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对角线法则</a:t>
            </a:r>
            <a:r>
              <a:rPr kumimoji="1"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kumimoji="1"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A21C15BC-7829-48E2-5AAE-BF5F2F3EC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</p:spTree>
    <p:extLst>
      <p:ext uri="{BB962C8B-B14F-4D97-AF65-F5344CB8AC3E}">
        <p14:creationId xmlns:p14="http://schemas.microsoft.com/office/powerpoint/2010/main" val="2983765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E8886744-BB1C-4024-80A9-CE0CBED88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2.5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分块矩阵法</a:t>
            </a:r>
            <a:endParaRPr lang="zh-CN" altLang="en-US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A6EC811-30F6-46AE-9035-B3FE22AD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矩阵的常用分块表示法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CA7CA6F-409E-4027-A0F3-F01D0207092A}"/>
              </a:ext>
            </a:extLst>
          </p:cNvPr>
          <p:cNvSpPr/>
          <p:nvPr/>
        </p:nvSpPr>
        <p:spPr>
          <a:xfrm>
            <a:off x="323528" y="132511"/>
            <a:ext cx="3101181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分块对角矩阵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BCC8AB7-41EA-4C3F-9766-7C0007B9F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8" y="760917"/>
            <a:ext cx="74711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0066FF"/>
                </a:solidFill>
              </a:rPr>
              <a:t>定义：</a:t>
            </a:r>
            <a:r>
              <a:rPr lang="zh-CN" altLang="en-US" sz="2400" b="1" dirty="0">
                <a:solidFill>
                  <a:prstClr val="black"/>
                </a:solidFill>
              </a:rPr>
              <a:t>设</a:t>
            </a:r>
            <a:r>
              <a:rPr lang="en-US" altLang="zh-CN" sz="2400" b="1" i="1" dirty="0">
                <a:solidFill>
                  <a:prstClr val="black"/>
                </a:solidFill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</a:rPr>
              <a:t>为</a:t>
            </a:r>
            <a:r>
              <a:rPr lang="en-US" altLang="zh-CN" sz="2400" b="1" i="1" dirty="0">
                <a:solidFill>
                  <a:prstClr val="black"/>
                </a:solidFill>
              </a:rPr>
              <a:t>n</a:t>
            </a:r>
            <a:r>
              <a:rPr lang="zh-CN" altLang="en-US" sz="2400" b="1" dirty="0">
                <a:solidFill>
                  <a:prstClr val="black"/>
                </a:solidFill>
              </a:rPr>
              <a:t>阶方阵，若</a:t>
            </a:r>
            <a:r>
              <a:rPr lang="en-US" altLang="zh-CN" sz="2400" b="1" i="1" dirty="0">
                <a:solidFill>
                  <a:prstClr val="black"/>
                </a:solidFill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</a:rPr>
              <a:t>的分块矩阵只有在对角线上有非零字块，其余子块都为零矩阵，且对角线上的子块都是方阵，即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A04682B-7E25-4B02-8A28-ED34FDB1EC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8579" y="1633620"/>
          <a:ext cx="2478795" cy="156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939800" progId="Equation.DSMT4">
                  <p:embed/>
                </p:oleObj>
              </mc:Choice>
              <mc:Fallback>
                <p:oleObj name="Equation" r:id="rId2" imgW="1485900" imgH="9398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BA04682B-7E25-4B02-8A28-ED34FDB1EC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579" y="1633620"/>
                        <a:ext cx="2478795" cy="15677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3C8FC55B-F4FF-406A-B4E3-842DA5B71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8" y="3059921"/>
            <a:ext cx="79448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prstClr val="black"/>
                </a:solidFill>
              </a:rPr>
              <a:t>其中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b="0" i="1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</a:rPr>
              <a:t>都是方阵，</a:t>
            </a:r>
            <a:r>
              <a:rPr kumimoji="0" lang="en-US" altLang="zh-CN" sz="24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1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prstClr val="black"/>
                </a:solidFill>
              </a:rPr>
              <a:t>则称</a:t>
            </a:r>
            <a:r>
              <a:rPr kumimoji="0" lang="en-US" altLang="zh-CN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prstClr val="blac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400" b="1" dirty="0">
                <a:solidFill>
                  <a:prstClr val="black"/>
                </a:solidFill>
              </a:rPr>
              <a:t>分块对角矩阵</a:t>
            </a: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E5ADB7-0E76-4D0A-A69A-C9CC49D35B49}"/>
              </a:ext>
            </a:extLst>
          </p:cNvPr>
          <p:cNvSpPr txBox="1"/>
          <p:nvPr/>
        </p:nvSpPr>
        <p:spPr>
          <a:xfrm>
            <a:off x="116139" y="3552611"/>
            <a:ext cx="5400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 = |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||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1D290B25-1FA9-4EB2-A78A-D0DE2A0879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3466" y="4537900"/>
          <a:ext cx="2795520" cy="1477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8000" imgH="939800" progId="Equation.DSMT4">
                  <p:embed/>
                </p:oleObj>
              </mc:Choice>
              <mc:Fallback>
                <p:oleObj name="Equation" r:id="rId4" imgW="1778000" imgH="939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1D290B25-1FA9-4EB2-A78A-D0DE2A0879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466" y="4537900"/>
                        <a:ext cx="2795520" cy="14776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>
            <a:extLst>
              <a:ext uri="{FF2B5EF4-FFF2-40B4-BE49-F238E27FC236}">
                <a16:creationId xmlns:a16="http://schemas.microsoft.com/office/drawing/2014/main" id="{F49D176B-F154-4E7A-B171-A8AC9727D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95" y="3594230"/>
            <a:ext cx="15359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76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性质</a:t>
            </a:r>
            <a:r>
              <a:rPr lang="en-US" altLang="zh-CN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endParaRPr kumimoji="0" lang="zh-CN" altLang="en-US" sz="1000" b="1" u="none" strike="noStrike" cap="none" normalizeH="0" baseline="0" dirty="0">
              <a:ln>
                <a:noFill/>
              </a:ln>
              <a:solidFill>
                <a:srgbClr val="0066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F33F77E3-6521-4504-895E-63E200DB5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395" y="4106856"/>
                <a:ext cx="719774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indent="2762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2667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zh-CN" altLang="en-US" sz="2400" b="1" dirty="0">
                    <a:solidFill>
                      <a:srgbClr val="0066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性质</a:t>
                </a:r>
                <a:r>
                  <a:rPr lang="en-US" altLang="zh-CN" sz="2400" b="1" dirty="0">
                    <a:solidFill>
                      <a:srgbClr val="0066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r>
                  <a:rPr lang="zh-CN" altLang="en-US" sz="2400" b="1" dirty="0">
                    <a:solidFill>
                      <a:srgbClr val="0066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sSubPr>
                          <m:e>
                            <m:r>
                              <a:rPr lang="zh-CN" altLang="en-US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≠0</m:t>
                    </m:r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</m:oMath>
                </a14:m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 1</a:t>
                </a:r>
                <a:r>
                  <a:rPr kumimoji="0" lang="zh-CN" altLang="en-US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…</a:t>
                </a:r>
                <a:r>
                  <a:rPr kumimoji="0" lang="en-US" altLang="zh-CN" sz="24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kumimoji="0" lang="zh-CN" altLang="en-US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</m:d>
                    <m:r>
                      <a:rPr lang="zh-CN" altLang="en-US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  <m:r>
                      <a:rPr lang="zh-CN" altLang="en-US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0</m:t>
                    </m:r>
                  </m:oMath>
                </a14:m>
                <a:r>
                  <a:rPr kumimoji="0" lang="zh-CN" altLang="en-US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，且</a:t>
                </a:r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F33F77E3-6521-4504-895E-63E200DB5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6395" y="4106856"/>
                <a:ext cx="7197740" cy="461665"/>
              </a:xfrm>
              <a:prstGeom prst="rect">
                <a:avLst/>
              </a:prstGeom>
              <a:blipFill>
                <a:blip r:embed="rId7"/>
                <a:stretch>
                  <a:fillRect t="-14667" r="-339" b="-32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81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3" grpId="0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  矩阵的初等变换与线性方程组</a:t>
            </a: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683568" y="2929043"/>
            <a:ext cx="3429144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</a:rPr>
              <a:t>2.</a:t>
            </a:r>
            <a:r>
              <a:rPr lang="zh-CN" altLang="en-US" sz="3600" b="1" dirty="0">
                <a:latin typeface="宋体" panose="02010600030101010101" pitchFamily="2" charset="-122"/>
              </a:rPr>
              <a:t>“左行右列”</a:t>
            </a:r>
          </a:p>
        </p:txBody>
      </p:sp>
      <p:sp>
        <p:nvSpPr>
          <p:cNvPr id="15" name="矩形 16"/>
          <p:cNvSpPr>
            <a:spLocks noChangeArrowheads="1"/>
          </p:cNvSpPr>
          <p:nvPr/>
        </p:nvSpPr>
        <p:spPr bwMode="auto">
          <a:xfrm>
            <a:off x="682843" y="3800720"/>
            <a:ext cx="435568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</a:rPr>
              <a:t>3.</a:t>
            </a:r>
            <a:r>
              <a:rPr lang="zh-CN" altLang="en-US" sz="3600" b="1" dirty="0">
                <a:latin typeface="宋体" panose="02010600030101010101" pitchFamily="2" charset="-122"/>
              </a:rPr>
              <a:t>矩阵秩的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八条性质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16" name="矩形 16"/>
          <p:cNvSpPr>
            <a:spLocks noChangeArrowheads="1"/>
          </p:cNvSpPr>
          <p:nvPr/>
        </p:nvSpPr>
        <p:spPr bwMode="auto">
          <a:xfrm>
            <a:off x="682843" y="4656365"/>
            <a:ext cx="7832593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</a:rPr>
              <a:t>4.</a:t>
            </a:r>
            <a:r>
              <a:rPr lang="zh-CN" altLang="en-US" sz="3600" b="1" dirty="0">
                <a:latin typeface="宋体" panose="02010600030101010101" pitchFamily="2" charset="-122"/>
              </a:rPr>
              <a:t>线性方程组的解（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教材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73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页定理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600" b="1" dirty="0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684381" y="620688"/>
            <a:ext cx="7777163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latin typeface="宋体" panose="02010600030101010101" pitchFamily="2" charset="-122"/>
                <a:ea typeface="+mn-ea"/>
              </a:rPr>
              <a:t>1.</a:t>
            </a:r>
            <a:r>
              <a:rPr lang="zh-CN" altLang="zh-CN" sz="3600" b="1" dirty="0">
                <a:latin typeface="宋体" panose="02010600030101010101" pitchFamily="2" charset="-122"/>
                <a:ea typeface="+mn-ea"/>
              </a:rPr>
              <a:t>把任意一个矩阵通过一系列的初等行变换化为</a:t>
            </a:r>
            <a:r>
              <a:rPr lang="zh-CN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行阶梯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形</a:t>
            </a:r>
            <a:r>
              <a:rPr lang="zh-CN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矩阵</a:t>
            </a:r>
            <a:r>
              <a:rPr lang="zh-CN" altLang="zh-CN" sz="3600" b="1" dirty="0">
                <a:latin typeface="宋体" panose="02010600030101010101" pitchFamily="2" charset="-122"/>
                <a:ea typeface="+mn-ea"/>
              </a:rPr>
              <a:t>，然后再通过一系列的初等行变换化为</a:t>
            </a:r>
            <a:r>
              <a:rPr lang="zh-CN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行最简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形</a:t>
            </a:r>
            <a:r>
              <a:rPr lang="zh-CN" altLang="zh-CN" sz="3600" b="1" dirty="0">
                <a:solidFill>
                  <a:srgbClr val="FF0000"/>
                </a:solidFill>
                <a:latin typeface="宋体" panose="02010600030101010101" pitchFamily="2" charset="-122"/>
                <a:ea typeface="+mn-ea"/>
              </a:rPr>
              <a:t>矩阵</a:t>
            </a:r>
            <a:r>
              <a:rPr lang="zh-CN" altLang="en-US" sz="3600" b="1" dirty="0">
                <a:latin typeface="宋体" panose="02010600030101010101" pitchFamily="2" charset="-122"/>
                <a:ea typeface="+mn-ea"/>
              </a:rPr>
              <a:t>。</a:t>
            </a:r>
            <a:endParaRPr lang="zh-CN" altLang="zh-CN" sz="3600" b="1" dirty="0">
              <a:latin typeface="宋体" panose="02010600030101010101" pitchFamily="2" charset="-122"/>
              <a:ea typeface="+mn-ea"/>
            </a:endParaRPr>
          </a:p>
          <a:p>
            <a:pPr eaLnBrk="1" hangingPunct="1"/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矩阵的初等变换</a:t>
            </a:r>
            <a:endParaRPr lang="zh-CN" altLang="en-US" dirty="0"/>
          </a:p>
        </p:txBody>
      </p:sp>
      <p:grpSp>
        <p:nvGrpSpPr>
          <p:cNvPr id="94" name="组合 93"/>
          <p:cNvGrpSpPr/>
          <p:nvPr/>
        </p:nvGrpSpPr>
        <p:grpSpPr>
          <a:xfrm>
            <a:off x="264554" y="1118226"/>
            <a:ext cx="7558479" cy="800219"/>
            <a:chOff x="251520" y="1188621"/>
            <a:chExt cx="7558479" cy="800219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6058871" y="1226916"/>
            <a:ext cx="10160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16000" imgH="482600" progId="Equation.DSMT4">
                    <p:embed/>
                  </p:oleObj>
                </mc:Choice>
                <mc:Fallback>
                  <p:oleObj name="Equation" r:id="rId2" imgW="1016000" imgH="482600" progId="Equation.DSMT4">
                    <p:embed/>
                    <p:pic>
                      <p:nvPicPr>
                        <p:cNvPr id="7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58871" y="1226916"/>
                          <a:ext cx="10160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3610744" y="1307108"/>
            <a:ext cx="457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00" imgH="393700" progId="Equation.DSMT4">
                    <p:embed/>
                  </p:oleObj>
                </mc:Choice>
                <mc:Fallback>
                  <p:oleObj name="Equation" r:id="rId4" imgW="457200" imgH="393700" progId="Equation.DSMT4">
                    <p:embed/>
                    <p:pic>
                      <p:nvPicPr>
                        <p:cNvPr id="9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744" y="1307108"/>
                          <a:ext cx="457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251520" y="1188621"/>
              <a:ext cx="755847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2800" b="1" dirty="0"/>
                <a:t> </a:t>
              </a:r>
              <a:r>
                <a:rPr lang="en-US" altLang="zh-CN" sz="2800" b="1" dirty="0"/>
                <a:t>1</a:t>
              </a:r>
              <a:r>
                <a:rPr lang="zh-CN" altLang="zh-CN" sz="2800" b="1" dirty="0"/>
                <a:t>）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对调变换</a:t>
              </a:r>
              <a:r>
                <a:rPr lang="zh-CN" altLang="zh-CN" sz="2800" b="1" dirty="0"/>
                <a:t>：对调</a:t>
              </a:r>
              <a:r>
                <a:rPr lang="en-US" altLang="zh-CN" sz="2800" b="1" dirty="0"/>
                <a:t>       </a:t>
              </a:r>
              <a:r>
                <a:rPr lang="zh-CN" altLang="zh-CN" sz="2800" b="1" dirty="0"/>
                <a:t>两行，记作</a:t>
              </a:r>
              <a:r>
                <a:rPr lang="en-US" altLang="zh-CN" sz="2800" b="1" dirty="0"/>
                <a:t>              . </a:t>
              </a:r>
              <a:endParaRPr lang="zh-CN" altLang="zh-CN" sz="2800" b="1" dirty="0"/>
            </a:p>
            <a:p>
              <a:endParaRPr lang="zh-CN" altLang="en-US" dirty="0"/>
            </a:p>
          </p:txBody>
        </p:sp>
      </p:grpSp>
      <p:sp>
        <p:nvSpPr>
          <p:cNvPr id="20" name="副标题 5"/>
          <p:cNvSpPr>
            <a:spLocks noGrp="1"/>
          </p:cNvSpPr>
          <p:nvPr>
            <p:ph type="subTitle" idx="1"/>
          </p:nvPr>
        </p:nvSpPr>
        <p:spPr>
          <a:xfrm>
            <a:off x="8460431" y="752500"/>
            <a:ext cx="504057" cy="4260676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初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换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21" name="矩形 20"/>
          <p:cNvSpPr/>
          <p:nvPr/>
        </p:nvSpPr>
        <p:spPr>
          <a:xfrm>
            <a:off x="323529" y="305051"/>
            <a:ext cx="2448272" cy="60121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800" b="1" dirty="0">
                <a:solidFill>
                  <a:schemeClr val="tx1"/>
                </a:solidFill>
              </a:rPr>
              <a:t>初等</a:t>
            </a:r>
            <a:r>
              <a:rPr lang="zh-CN" altLang="en-US" sz="2800" b="1" dirty="0">
                <a:solidFill>
                  <a:schemeClr val="tx1"/>
                </a:solidFill>
              </a:rPr>
              <a:t>行</a:t>
            </a:r>
            <a:r>
              <a:rPr lang="zh-CN" altLang="zh-CN" sz="2800" b="1" dirty="0">
                <a:solidFill>
                  <a:schemeClr val="tx1"/>
                </a:solidFill>
              </a:rPr>
              <a:t>变换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36"/>
              <p:cNvSpPr txBox="1"/>
              <p:nvPr/>
            </p:nvSpPr>
            <p:spPr>
              <a:xfrm>
                <a:off x="348487" y="1688942"/>
                <a:ext cx="8208912" cy="5355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800" b="1" dirty="0"/>
                  <a:t>2</a:t>
                </a:r>
                <a:r>
                  <a:rPr lang="zh-CN" altLang="zh-CN" sz="2800" b="1" dirty="0"/>
                  <a:t>）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倍乘变换</a:t>
                </a:r>
                <a:r>
                  <a:rPr lang="zh-CN" altLang="zh-CN" sz="2800" b="1" dirty="0"/>
                  <a:t>：用非零数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zh-CN" sz="2800" b="1" dirty="0"/>
                  <a:t>乘第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zh-CN" sz="2800" b="1" dirty="0"/>
                  <a:t>行，记作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altLang="zh-CN" sz="2800" b="1" dirty="0"/>
                  <a:t>  </a:t>
                </a:r>
                <a:endParaRPr lang="zh-CN" altLang="en-US" sz="2800" b="1" dirty="0"/>
              </a:p>
            </p:txBody>
          </p:sp>
        </mc:Choice>
        <mc:Fallback xmlns="">
          <p:sp>
            <p:nvSpPr>
              <p:cNvPr id="18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7" y="1688942"/>
                <a:ext cx="8208912" cy="535596"/>
              </a:xfrm>
              <a:prstGeom prst="rect">
                <a:avLst/>
              </a:prstGeom>
              <a:blipFill rotWithShape="1">
                <a:blip r:embed="rId6"/>
                <a:stretch>
                  <a:fillRect l="-6" t="-89" r="2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21"/>
              <p:cNvSpPr txBox="1"/>
              <p:nvPr/>
            </p:nvSpPr>
            <p:spPr>
              <a:xfrm>
                <a:off x="348487" y="2224538"/>
                <a:ext cx="8208912" cy="1374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800" b="1" dirty="0"/>
                  <a:t>3</a:t>
                </a:r>
                <a:r>
                  <a:rPr lang="zh-CN" altLang="zh-CN" sz="2800" b="1" dirty="0"/>
                  <a:t>）</a:t>
                </a:r>
                <a:r>
                  <a:rPr lang="zh-CN" altLang="zh-CN" sz="2800" b="1" dirty="0">
                    <a:solidFill>
                      <a:srgbClr val="FF0000"/>
                    </a:solidFill>
                  </a:rPr>
                  <a:t>倍加变换</a:t>
                </a:r>
                <a:r>
                  <a:rPr lang="zh-CN" altLang="zh-CN" sz="2800" b="1" dirty="0"/>
                  <a:t>：把第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zh-CN" altLang="zh-CN" sz="2800" b="1" dirty="0"/>
                  <a:t>行的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zh-CN" sz="2800" b="1" dirty="0"/>
                  <a:t>倍加到第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zh-CN" sz="2800" b="1" dirty="0"/>
                  <a:t>行，记作</a:t>
                </a:r>
                <a:endParaRPr lang="en-US" altLang="zh-CN" sz="2800" b="1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800" b="1" i="0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r>
                  <a:rPr lang="en-US" altLang="zh-CN" sz="2800" b="1" dirty="0"/>
                  <a:t>	</a:t>
                </a:r>
                <a:endParaRPr lang="zh-CN" altLang="zh-CN" sz="2800" b="1" dirty="0"/>
              </a:p>
              <a:p>
                <a:pPr>
                  <a:lnSpc>
                    <a:spcPct val="11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3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87" y="2224538"/>
                <a:ext cx="8208912" cy="1374607"/>
              </a:xfrm>
              <a:prstGeom prst="rect">
                <a:avLst/>
              </a:prstGeom>
              <a:blipFill rotWithShape="1">
                <a:blip r:embed="rId7"/>
                <a:stretch>
                  <a:fillRect l="-6" t="-10" r="2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25"/>
          <p:cNvSpPr>
            <a:spLocks noChangeArrowheads="1"/>
          </p:cNvSpPr>
          <p:nvPr/>
        </p:nvSpPr>
        <p:spPr bwMode="auto">
          <a:xfrm>
            <a:off x="496656" y="4238826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初等变换</a:t>
            </a:r>
          </a:p>
        </p:txBody>
      </p:sp>
      <p:sp>
        <p:nvSpPr>
          <p:cNvPr id="17" name="Rectangle 27"/>
          <p:cNvSpPr>
            <a:spLocks noChangeArrowheads="1"/>
          </p:cNvSpPr>
          <p:nvPr/>
        </p:nvSpPr>
        <p:spPr bwMode="auto">
          <a:xfrm>
            <a:off x="2080981" y="3807026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初等行变换</a:t>
            </a:r>
          </a:p>
        </p:txBody>
      </p:sp>
      <p:sp>
        <p:nvSpPr>
          <p:cNvPr id="19" name="Rectangle 29"/>
          <p:cNvSpPr>
            <a:spLocks noChangeArrowheads="1"/>
          </p:cNvSpPr>
          <p:nvPr/>
        </p:nvSpPr>
        <p:spPr bwMode="auto">
          <a:xfrm>
            <a:off x="2080981" y="4670626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初等列变换</a:t>
            </a:r>
          </a:p>
        </p:txBody>
      </p:sp>
      <p:sp>
        <p:nvSpPr>
          <p:cNvPr id="22" name="AutoShape 30"/>
          <p:cNvSpPr/>
          <p:nvPr/>
        </p:nvSpPr>
        <p:spPr bwMode="auto">
          <a:xfrm>
            <a:off x="1936518" y="4022926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352193" y="3591126"/>
            <a:ext cx="3816350" cy="19446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24" name="Text Box 12"/>
          <p:cNvSpPr txBox="1">
            <a:spLocks noChangeArrowheads="1"/>
          </p:cNvSpPr>
          <p:nvPr/>
        </p:nvSpPr>
        <p:spPr bwMode="auto">
          <a:xfrm>
            <a:off x="4402467" y="3904053"/>
            <a:ext cx="38779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r>
              <a:rPr lang="zh-CN" altLang="en-US" sz="2400" dirty="0">
                <a:solidFill>
                  <a:srgbClr val="000000"/>
                </a:solidFill>
              </a:rPr>
              <a:t>初等变换都是</a:t>
            </a:r>
            <a:r>
              <a:rPr lang="zh-CN" altLang="en-US" sz="2400" dirty="0">
                <a:solidFill>
                  <a:srgbClr val="000000"/>
                </a:solidFill>
                <a:highlight>
                  <a:srgbClr val="FFFF00"/>
                </a:highlight>
              </a:rPr>
              <a:t>可逆</a:t>
            </a:r>
            <a:r>
              <a:rPr lang="zh-CN" altLang="en-US" sz="2400" dirty="0">
                <a:solidFill>
                  <a:srgbClr val="000000"/>
                </a:solidFill>
              </a:rPr>
              <a:t>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6" grpId="0"/>
      <p:bldP spid="17" grpId="0"/>
      <p:bldP spid="19" grpId="0"/>
      <p:bldP spid="22" grpId="0" animBg="1"/>
      <p:bldP spid="23" grpId="0" animBg="1"/>
      <p:bldP spid="2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矩阵的初等变换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19456" y="1272859"/>
          <a:ext cx="2057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57400" imgH="2070100" progId="Equation.DSMT4">
                  <p:embed/>
                </p:oleObj>
              </mc:Choice>
              <mc:Fallback>
                <p:oleObj name="Equation" r:id="rId2" imgW="2057400" imgH="20701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56" y="1272859"/>
                        <a:ext cx="2057400" cy="207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162662" y="1058545"/>
          <a:ext cx="506730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67300" imgH="2603500" progId="Equation.DSMT4">
                  <p:embed/>
                </p:oleObj>
              </mc:Choice>
              <mc:Fallback>
                <p:oleObj name="Equation" r:id="rId4" imgW="5067300" imgH="26035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662" y="1058545"/>
                        <a:ext cx="5067300" cy="2603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9512" y="548680"/>
            <a:ext cx="81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 </a:t>
            </a:r>
            <a:r>
              <a:rPr lang="zh-CN" altLang="zh-CN" sz="2800" b="1" dirty="0"/>
              <a:t>下列矩阵是</a:t>
            </a:r>
            <a:r>
              <a:rPr lang="zh-CN" altLang="en-US" sz="2800" b="1" dirty="0">
                <a:solidFill>
                  <a:srgbClr val="FF0000"/>
                </a:solidFill>
              </a:rPr>
              <a:t>行</a:t>
            </a:r>
            <a:r>
              <a:rPr lang="zh-CN" altLang="zh-CN" sz="2800" b="1" dirty="0">
                <a:solidFill>
                  <a:srgbClr val="FF0000"/>
                </a:solidFill>
              </a:rPr>
              <a:t>阶梯形</a:t>
            </a:r>
            <a:r>
              <a:rPr lang="zh-CN" altLang="zh-CN" sz="2800" b="1" dirty="0"/>
              <a:t>的</a:t>
            </a:r>
          </a:p>
        </p:txBody>
      </p:sp>
      <p:cxnSp>
        <p:nvCxnSpPr>
          <p:cNvPr id="15" name="肘形连接符 14"/>
          <p:cNvCxnSpPr/>
          <p:nvPr/>
        </p:nvCxnSpPr>
        <p:spPr>
          <a:xfrm>
            <a:off x="662332" y="1701487"/>
            <a:ext cx="914400" cy="576064"/>
          </a:xfrm>
          <a:prstGeom prst="bentConnector3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rot="16200000" flipH="1">
            <a:off x="3722215" y="1213372"/>
            <a:ext cx="864096" cy="840194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4591422" y="2058677"/>
            <a:ext cx="1152128" cy="648072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/>
          <p:nvPr/>
        </p:nvCxnSpPr>
        <p:spPr>
          <a:xfrm>
            <a:off x="6319614" y="3130247"/>
            <a:ext cx="1744266" cy="626368"/>
          </a:xfrm>
          <a:prstGeom prst="bentConnector3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5734430" y="2701619"/>
            <a:ext cx="0" cy="4572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5734430" y="3130247"/>
            <a:ext cx="55999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519588" y="2272991"/>
            <a:ext cx="55999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876778" y="2272991"/>
            <a:ext cx="55999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7280" y="3931627"/>
            <a:ext cx="77768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行阶梯形矩阵</a:t>
            </a:r>
            <a:r>
              <a:rPr lang="zh-CN" altLang="zh-CN" sz="2400" b="1" dirty="0">
                <a:solidFill>
                  <a:srgbClr val="FF0000"/>
                </a:solidFill>
              </a:rPr>
              <a:t>特点</a:t>
            </a:r>
            <a:r>
              <a:rPr lang="zh-CN" altLang="zh-CN" sz="2400" b="1" dirty="0"/>
              <a:t>：</a:t>
            </a:r>
            <a:endParaRPr lang="en-US" altLang="zh-CN" sz="2400" b="1" dirty="0"/>
          </a:p>
          <a:p>
            <a:r>
              <a:rPr lang="en-US" altLang="zh-CN" sz="2400" b="1" dirty="0"/>
              <a:t>1</a:t>
            </a:r>
            <a:r>
              <a:rPr lang="en-US" altLang="zh-CN" sz="2400" b="1" dirty="0">
                <a:sym typeface="Symbol" panose="05050102010706020507"/>
              </a:rPr>
              <a:t>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画出一条阶梯线，线的下方全为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；</a:t>
            </a:r>
            <a:endParaRPr lang="en-US" altLang="zh-CN" sz="2400" b="1" dirty="0"/>
          </a:p>
          <a:p>
            <a:r>
              <a:rPr lang="en-US" altLang="zh-CN" sz="2400" b="1" dirty="0"/>
              <a:t>2</a:t>
            </a:r>
            <a:r>
              <a:rPr lang="en-US" altLang="zh-CN" sz="2400" b="1" dirty="0">
                <a:sym typeface="Symbol" panose="05050102010706020507"/>
              </a:rPr>
              <a:t></a:t>
            </a:r>
            <a:r>
              <a:rPr lang="en-US" altLang="zh-CN" sz="2400" b="1" dirty="0"/>
              <a:t> </a:t>
            </a:r>
            <a:r>
              <a:rPr lang="zh-CN" altLang="zh-CN" sz="2400" b="1" dirty="0"/>
              <a:t>每段竖线的高度为一行，竖线后面的第一个元素为非零元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肘形连接符 24"/>
          <p:cNvCxnSpPr/>
          <p:nvPr/>
        </p:nvCxnSpPr>
        <p:spPr>
          <a:xfrm>
            <a:off x="539552" y="1844824"/>
            <a:ext cx="914400" cy="576064"/>
          </a:xfrm>
          <a:prstGeom prst="bentConnector3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043608" y="1412776"/>
            <a:ext cx="432048" cy="50405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43608" y="2492896"/>
            <a:ext cx="432048" cy="9361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39552" y="1952256"/>
            <a:ext cx="432048" cy="154875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离页连接符 17"/>
          <p:cNvSpPr/>
          <p:nvPr/>
        </p:nvSpPr>
        <p:spPr>
          <a:xfrm>
            <a:off x="1043608" y="2024264"/>
            <a:ext cx="432048" cy="396624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离页连接符 16"/>
          <p:cNvSpPr/>
          <p:nvPr/>
        </p:nvSpPr>
        <p:spPr>
          <a:xfrm>
            <a:off x="539552" y="1412776"/>
            <a:ext cx="432048" cy="396624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矩阵的初等变换</a:t>
            </a:r>
            <a:endParaRPr lang="zh-CN" altLang="en-US" dirty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67544" y="1363216"/>
          <a:ext cx="21971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100" imgH="2209800" progId="Equation.DSMT4">
                  <p:embed/>
                </p:oleObj>
              </mc:Choice>
              <mc:Fallback>
                <p:oleObj name="Equation" r:id="rId2" imgW="2197100" imgH="22098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363216"/>
                        <a:ext cx="21971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07504" y="390713"/>
            <a:ext cx="8064896" cy="53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 dirty="0"/>
              <a:t>   </a:t>
            </a:r>
            <a:r>
              <a:rPr lang="zh-CN" altLang="zh-CN" sz="2800" b="1" dirty="0"/>
              <a:t>下列矩阵是</a:t>
            </a:r>
            <a:r>
              <a:rPr lang="zh-CN" altLang="zh-CN" sz="2800" b="1" dirty="0">
                <a:solidFill>
                  <a:srgbClr val="FF0000"/>
                </a:solidFill>
              </a:rPr>
              <a:t>行最简</a:t>
            </a:r>
            <a:r>
              <a:rPr lang="zh-CN" altLang="en-US" sz="2800" b="1" dirty="0">
                <a:solidFill>
                  <a:srgbClr val="FF0000"/>
                </a:solidFill>
              </a:rPr>
              <a:t>形</a:t>
            </a:r>
            <a:r>
              <a:rPr lang="zh-CN" altLang="zh-CN" sz="2800" b="1" dirty="0"/>
              <a:t>的，</a:t>
            </a:r>
            <a:endParaRPr lang="zh-CN" altLang="en-US" dirty="0"/>
          </a:p>
        </p:txBody>
      </p:sp>
      <p:sp>
        <p:nvSpPr>
          <p:cNvPr id="36" name="矩形 35"/>
          <p:cNvSpPr/>
          <p:nvPr/>
        </p:nvSpPr>
        <p:spPr>
          <a:xfrm>
            <a:off x="7236296" y="1124744"/>
            <a:ext cx="432048" cy="21602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3419872" y="1772816"/>
            <a:ext cx="432048" cy="216024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572000" y="2348880"/>
            <a:ext cx="432048" cy="15841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5076056" y="2852936"/>
            <a:ext cx="432048" cy="10801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076056" y="1124744"/>
            <a:ext cx="432048" cy="10801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572000" y="1124744"/>
            <a:ext cx="432048" cy="57606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580112" y="1124744"/>
            <a:ext cx="432048" cy="15841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580112" y="3501008"/>
            <a:ext cx="432048" cy="43204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流程图: 离页连接符 43"/>
          <p:cNvSpPr/>
          <p:nvPr/>
        </p:nvSpPr>
        <p:spPr>
          <a:xfrm>
            <a:off x="3419872" y="1196752"/>
            <a:ext cx="432048" cy="468632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流程图: 离页连接符 44"/>
          <p:cNvSpPr/>
          <p:nvPr/>
        </p:nvSpPr>
        <p:spPr>
          <a:xfrm>
            <a:off x="4572000" y="1772816"/>
            <a:ext cx="432048" cy="468632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流程图: 离页连接符 45"/>
          <p:cNvSpPr/>
          <p:nvPr/>
        </p:nvSpPr>
        <p:spPr>
          <a:xfrm>
            <a:off x="5076056" y="2312296"/>
            <a:ext cx="432048" cy="468632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流程图: 离页连接符 46"/>
          <p:cNvSpPr/>
          <p:nvPr/>
        </p:nvSpPr>
        <p:spPr>
          <a:xfrm>
            <a:off x="5580112" y="2924944"/>
            <a:ext cx="432048" cy="468632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流程图: 离页连接符 47"/>
          <p:cNvSpPr/>
          <p:nvPr/>
        </p:nvSpPr>
        <p:spPr>
          <a:xfrm>
            <a:off x="7236296" y="3464424"/>
            <a:ext cx="432048" cy="468632"/>
          </a:xfrm>
          <a:prstGeom prst="flowChartOffpage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2808808" y="1124744"/>
          <a:ext cx="54356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35600" imgH="2794000" progId="Equation.DSMT4">
                  <p:embed/>
                </p:oleObj>
              </mc:Choice>
              <mc:Fallback>
                <p:oleObj name="Equation" r:id="rId4" imgW="5435600" imgH="2794000" progId="Equation.DSMT4">
                  <p:embed/>
                  <p:pic>
                    <p:nvPicPr>
                      <p:cNvPr id="49" name="对象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808" y="1124744"/>
                        <a:ext cx="5435600" cy="279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6" name="肘形连接符 25"/>
          <p:cNvCxnSpPr/>
          <p:nvPr/>
        </p:nvCxnSpPr>
        <p:spPr>
          <a:xfrm rot="16200000" flipH="1">
            <a:off x="3443926" y="1316715"/>
            <a:ext cx="936103" cy="840194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连接符 26"/>
          <p:cNvCxnSpPr/>
          <p:nvPr/>
        </p:nvCxnSpPr>
        <p:spPr>
          <a:xfrm>
            <a:off x="4332075" y="2204864"/>
            <a:ext cx="1320045" cy="648072"/>
          </a:xfrm>
          <a:prstGeom prst="bentConnector3">
            <a:avLst>
              <a:gd name="adj1" fmla="val 50000"/>
            </a:avLst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52120" y="2852936"/>
            <a:ext cx="0" cy="4572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652120" y="3284984"/>
            <a:ext cx="55999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/>
          <p:nvPr/>
        </p:nvCxnSpPr>
        <p:spPr>
          <a:xfrm>
            <a:off x="6156176" y="3284984"/>
            <a:ext cx="1744266" cy="626368"/>
          </a:xfrm>
          <a:prstGeom prst="bentConnector3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95536" y="4077072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行最简形矩</a:t>
            </a:r>
            <a:r>
              <a:rPr lang="zh-CN" altLang="en-US" sz="2400" b="1" dirty="0"/>
              <a:t>阵</a:t>
            </a:r>
            <a:r>
              <a:rPr lang="zh-CN" altLang="zh-CN" sz="2400" b="1" dirty="0"/>
              <a:t>特点：</a:t>
            </a:r>
            <a:endParaRPr lang="en-US" altLang="zh-CN" sz="2400" b="1" dirty="0"/>
          </a:p>
          <a:p>
            <a:r>
              <a:rPr lang="en-US" altLang="zh-CN" sz="2400" b="1" dirty="0"/>
              <a:t>     1</a:t>
            </a:r>
            <a:r>
              <a:rPr lang="en-US" altLang="zh-CN" sz="2400" b="1" dirty="0">
                <a:sym typeface="Symbol" panose="05050102010706020507"/>
              </a:rPr>
              <a:t></a:t>
            </a:r>
            <a:r>
              <a:rPr lang="en-US" altLang="zh-CN" sz="2400" b="1" dirty="0"/>
              <a:t>  </a:t>
            </a:r>
            <a:r>
              <a:rPr lang="zh-CN" altLang="zh-CN" sz="2400" b="1" dirty="0">
                <a:solidFill>
                  <a:srgbClr val="FF0000"/>
                </a:solidFill>
              </a:rPr>
              <a:t>行阶梯形</a:t>
            </a:r>
            <a:r>
              <a:rPr lang="zh-CN" altLang="zh-CN" sz="2400" b="1" dirty="0"/>
              <a:t>非零行的第一个非零元为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；</a:t>
            </a:r>
            <a:endParaRPr lang="en-US" altLang="zh-CN" sz="2400" b="1" dirty="0"/>
          </a:p>
          <a:p>
            <a:r>
              <a:rPr lang="en-US" altLang="zh-CN" sz="2400" b="1" dirty="0"/>
              <a:t>     2</a:t>
            </a:r>
            <a:r>
              <a:rPr lang="en-US" altLang="zh-CN" sz="2400" b="1" dirty="0">
                <a:sym typeface="Symbol" panose="05050102010706020507"/>
              </a:rPr>
              <a:t></a:t>
            </a:r>
            <a:r>
              <a:rPr lang="en-US" altLang="zh-CN" sz="2400" b="1" dirty="0"/>
              <a:t>  </a:t>
            </a:r>
            <a:r>
              <a:rPr lang="zh-CN" altLang="zh-CN" sz="2400" b="1" dirty="0"/>
              <a:t>非零行的第一个非零元</a:t>
            </a:r>
            <a:r>
              <a:rPr lang="en-US" altLang="zh-CN" sz="2400" b="1" dirty="0"/>
              <a:t>1</a:t>
            </a:r>
            <a:r>
              <a:rPr lang="zh-CN" altLang="zh-CN" sz="2400" b="1" dirty="0"/>
              <a:t>所在的列，其它元素都为</a:t>
            </a:r>
            <a:r>
              <a:rPr lang="en-US" altLang="zh-CN" sz="2400" b="1" dirty="0"/>
              <a:t>0</a:t>
            </a:r>
            <a:r>
              <a:rPr lang="zh-CN" altLang="zh-CN" sz="2400" b="1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09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14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  <p:bldP spid="19" grpId="0" animBg="1"/>
      <p:bldP spid="18" grpId="0" animBg="1"/>
      <p:bldP spid="17" grpId="0" animBg="1"/>
      <p:bldP spid="14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3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51519" y="260648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初等矩阵的定义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08" y="260648"/>
            <a:ext cx="8311008" cy="10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+mn-ea"/>
              </a:rPr>
              <a:t>       </a:t>
            </a:r>
            <a:r>
              <a:rPr lang="zh-CN" altLang="zh-CN" sz="2800" b="1" dirty="0">
                <a:latin typeface="+mn-ea"/>
              </a:rPr>
              <a:t>对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单位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矩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阵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sz="2800" b="1" i="1" dirty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进行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一次</a:t>
            </a:r>
            <a:r>
              <a:rPr lang="zh-CN" altLang="zh-CN" sz="2800" b="1" dirty="0">
                <a:latin typeface="+mn-ea"/>
              </a:rPr>
              <a:t>初等变换所得到的矩阵称为</a:t>
            </a:r>
            <a:r>
              <a:rPr lang="zh-CN" altLang="zh-CN" sz="2800" b="1" dirty="0">
                <a:highlight>
                  <a:srgbClr val="FFFF00"/>
                </a:highlight>
                <a:latin typeface="+mn-ea"/>
              </a:rPr>
              <a:t>初等矩阵</a:t>
            </a:r>
            <a:r>
              <a:rPr lang="zh-CN" altLang="zh-CN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180528" y="1340768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）对调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的第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zh-CN" altLang="en-US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/>
              <a:t>行和第</a:t>
            </a:r>
            <a:r>
              <a:rPr lang="zh-CN" altLang="en-US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 </a:t>
            </a:r>
            <a:r>
              <a:rPr lang="zh-CN" altLang="en-US" sz="2800" b="1" dirty="0"/>
              <a:t>行得到的矩</a:t>
            </a:r>
            <a:r>
              <a:rPr lang="zh-CN" altLang="zh-CN" sz="2800" b="1" dirty="0"/>
              <a:t>阵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记作</a:t>
            </a:r>
            <a:r>
              <a:rPr lang="en-US" altLang="zh-CN" sz="28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b="1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/>
              <a:t>                    </a:t>
            </a:r>
            <a:endParaRPr lang="zh-CN" altLang="zh-CN" sz="28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09599" y="30449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78963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初等矩阵</a:t>
            </a:r>
            <a:endParaRPr lang="zh-CN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794125" y="3140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300" imgH="177800" progId="Equation.DSMT4">
                  <p:embed/>
                </p:oleObj>
              </mc:Choice>
              <mc:Fallback>
                <p:oleObj name="Equation" r:id="rId3" imgW="114300" imgH="1778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31400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794125" y="3140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300" imgH="177800" progId="Equation.DSMT4">
                  <p:embed/>
                </p:oleObj>
              </mc:Choice>
              <mc:Fallback>
                <p:oleObj name="Equation" r:id="rId5" imgW="114300" imgH="1778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31400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794125" y="314007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00" imgH="177800" progId="Equation.DSMT4">
                  <p:embed/>
                </p:oleObj>
              </mc:Choice>
              <mc:Fallback>
                <p:oleObj name="Equation" r:id="rId6" imgW="114300" imgH="1778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4125" y="314007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267744" y="1988840"/>
          <a:ext cx="25019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045600" imgH="34442400" progId="Equation.DSMT4">
                  <p:embed/>
                </p:oleObj>
              </mc:Choice>
              <mc:Fallback>
                <p:oleObj name="Equation" r:id="rId7" imgW="60045600" imgH="3444240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1988840"/>
                        <a:ext cx="25019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TextBox 72"/>
          <p:cNvSpPr txBox="1"/>
          <p:nvPr/>
        </p:nvSpPr>
        <p:spPr>
          <a:xfrm>
            <a:off x="-108520" y="3409836"/>
            <a:ext cx="82193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</a:t>
            </a:r>
            <a:r>
              <a:rPr lang="zh-CN" altLang="en-US" sz="2800" b="1" dirty="0"/>
              <a:t>把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</a:t>
            </a:r>
            <a:r>
              <a:rPr lang="zh-CN" altLang="en-US" sz="2800" b="1" dirty="0"/>
              <a:t>的第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/>
              <a:t>行乘以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k </a:t>
            </a:r>
            <a:r>
              <a:rPr lang="zh-CN" altLang="en-US" sz="2800" b="1" dirty="0"/>
              <a:t>得到的矩</a:t>
            </a:r>
            <a:r>
              <a:rPr lang="zh-CN" altLang="zh-CN" sz="2800" b="1" dirty="0"/>
              <a:t>阵</a:t>
            </a:r>
            <a:r>
              <a:rPr lang="zh-CN" altLang="en-US" sz="2800" b="1" dirty="0"/>
              <a:t>，</a:t>
            </a:r>
            <a:r>
              <a:rPr lang="zh-CN" altLang="zh-CN" sz="2800" b="1" dirty="0"/>
              <a:t>记作</a:t>
            </a:r>
            <a:r>
              <a:rPr lang="en-US" altLang="zh-CN" sz="28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i(k</a:t>
            </a:r>
            <a:r>
              <a:rPr lang="en-US" altLang="zh-CN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800" b="1" dirty="0"/>
              <a:t>                    </a:t>
            </a:r>
            <a:endParaRPr lang="zh-CN" altLang="zh-CN" sz="2800" b="1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251075" y="4081463"/>
          <a:ext cx="26797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4312800" imgH="34442400" progId="Equation.DSMT4">
                  <p:embed/>
                </p:oleObj>
              </mc:Choice>
              <mc:Fallback>
                <p:oleObj name="Equation" r:id="rId9" imgW="64312800" imgH="344424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4081463"/>
                        <a:ext cx="26797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7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矩形 70"/>
          <p:cNvSpPr/>
          <p:nvPr/>
        </p:nvSpPr>
        <p:spPr>
          <a:xfrm>
            <a:off x="251519" y="260648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408" y="260648"/>
            <a:ext cx="8311008" cy="1057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+mn-ea"/>
              </a:rPr>
              <a:t>       </a:t>
            </a:r>
            <a:r>
              <a:rPr lang="zh-CN" altLang="zh-CN" sz="2800" b="1" dirty="0">
                <a:latin typeface="+mn-ea"/>
              </a:rPr>
              <a:t>对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单位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矩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阵</a:t>
            </a:r>
            <a:r>
              <a:rPr lang="en-US" altLang="zh-CN" sz="2800" b="1" i="1" dirty="0">
                <a:solidFill>
                  <a:srgbClr val="FF0000"/>
                </a:solidFill>
                <a:latin typeface="+mn-ea"/>
              </a:rPr>
              <a:t>E</a:t>
            </a:r>
            <a:r>
              <a:rPr lang="en-US" altLang="zh-CN" sz="2800" b="1" i="1" dirty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进行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一次</a:t>
            </a:r>
            <a:r>
              <a:rPr lang="zh-CN" altLang="zh-CN" sz="2800" b="1" dirty="0">
                <a:latin typeface="+mn-ea"/>
              </a:rPr>
              <a:t>初等变换所得到的矩阵称为</a:t>
            </a:r>
            <a:r>
              <a:rPr lang="zh-CN" altLang="zh-CN" sz="2800" b="1" dirty="0">
                <a:highlight>
                  <a:srgbClr val="FFFF00"/>
                </a:highlight>
                <a:latin typeface="+mn-ea"/>
              </a:rPr>
              <a:t>初等矩阵</a:t>
            </a:r>
            <a:r>
              <a:rPr lang="zh-CN" altLang="zh-CN" sz="2800" b="1" dirty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09599" y="30449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2778963" y="6093296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初等矩阵</a:t>
            </a:r>
            <a:endParaRPr lang="zh-CN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876425" y="2492896"/>
          <a:ext cx="34290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2296000" imgH="46634400" progId="Equation.DSMT4">
                  <p:embed/>
                </p:oleObj>
              </mc:Choice>
              <mc:Fallback>
                <p:oleObj name="Equation" r:id="rId3" imgW="82296000" imgH="46634400" progId="Equation.DSMT4">
                  <p:embed/>
                  <p:pic>
                    <p:nvPicPr>
                      <p:cNvPr id="13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2492896"/>
                        <a:ext cx="34290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07504" y="1147098"/>
            <a:ext cx="7560840" cy="1489814"/>
            <a:chOff x="107504" y="-71229"/>
            <a:chExt cx="7560840" cy="1489814"/>
          </a:xfrm>
        </p:grpSpPr>
        <p:sp>
          <p:nvSpPr>
            <p:cNvPr id="15" name="TextBox 14"/>
            <p:cNvSpPr txBox="1"/>
            <p:nvPr/>
          </p:nvSpPr>
          <p:spPr>
            <a:xfrm>
              <a:off x="1255370" y="-71229"/>
              <a:ext cx="26642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zh-CN" sz="2800" b="1" dirty="0"/>
            </a:p>
            <a:p>
              <a:r>
                <a:rPr lang="en-US" altLang="zh-CN" sz="2800" b="1" dirty="0"/>
                <a:t> </a:t>
              </a:r>
              <a:endParaRPr lang="zh-CN" altLang="zh-CN" sz="2800" b="1" dirty="0"/>
            </a:p>
            <a:p>
              <a:endParaRPr lang="zh-CN" alt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7504" y="187479"/>
              <a:ext cx="756084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（</a:t>
              </a:r>
              <a:r>
                <a:rPr lang="en-US" altLang="zh-CN" sz="2800" b="1" dirty="0"/>
                <a:t>3</a:t>
              </a:r>
              <a:r>
                <a:rPr lang="zh-CN" altLang="zh-CN" sz="2800" b="1" dirty="0"/>
                <a:t>）将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b="1" dirty="0"/>
                <a:t> </a:t>
              </a:r>
              <a:r>
                <a:rPr lang="zh-CN" altLang="zh-CN" sz="2800" b="1" dirty="0"/>
                <a:t>的第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800" b="1" dirty="0"/>
                <a:t> </a:t>
              </a:r>
              <a:r>
                <a:rPr lang="zh-CN" altLang="zh-CN" sz="2800" b="1" dirty="0"/>
                <a:t>行的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k</a:t>
              </a:r>
              <a:r>
                <a:rPr lang="en-US" altLang="zh-CN" sz="2800" b="1" dirty="0"/>
                <a:t> </a:t>
              </a:r>
              <a:r>
                <a:rPr lang="zh-CN" altLang="zh-CN" sz="2800" b="1" dirty="0"/>
                <a:t>倍加到第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/>
                <a:t> </a:t>
              </a:r>
              <a:r>
                <a:rPr lang="zh-CN" altLang="zh-CN" sz="2800" b="1" dirty="0"/>
                <a:t>行得到的矩</a:t>
              </a:r>
              <a:endParaRPr lang="en-US" altLang="zh-CN" sz="2800" b="1" dirty="0"/>
            </a:p>
            <a:p>
              <a:r>
                <a:rPr lang="en-US" altLang="zh-CN" sz="2800" b="1" dirty="0"/>
                <a:t>            </a:t>
              </a:r>
              <a:r>
                <a:rPr lang="zh-CN" altLang="zh-CN" sz="2800" b="1" dirty="0"/>
                <a:t>阵，记作</a:t>
              </a:r>
              <a:r>
                <a:rPr lang="en-US" altLang="zh-CN" sz="2800" b="1" dirty="0"/>
                <a:t> </a:t>
              </a:r>
              <a:r>
                <a:rPr lang="en-US" altLang="zh-CN" sz="2800" b="1" i="1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800" b="1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800" b="1" i="1" dirty="0" err="1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800" b="1" i="1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, j(k</a:t>
              </a:r>
              <a:r>
                <a:rPr lang="en-US" altLang="zh-CN" sz="2800" b="1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>
                  <a:highlight>
                    <a:srgbClr val="FFFF00"/>
                  </a:highlight>
                </a:rPr>
                <a:t> </a:t>
              </a:r>
              <a:r>
                <a:rPr lang="en-US" altLang="zh-CN" sz="2800" b="1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/>
                <a:t>             </a:t>
              </a:r>
              <a:endParaRPr lang="zh-CN" altLang="zh-CN" sz="2800" b="1" dirty="0"/>
            </a:p>
            <a:p>
              <a:endParaRPr lang="zh-CN" altLang="en-US" dirty="0"/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初等矩阵的定义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75002" y="-315416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124498" y="908720"/>
            <a:ext cx="7733284" cy="1512168"/>
            <a:chOff x="75208" y="232485"/>
            <a:chExt cx="7733284" cy="1512168"/>
          </a:xfrm>
        </p:grpSpPr>
        <p:sp>
          <p:nvSpPr>
            <p:cNvPr id="14" name="圆角矩形 13"/>
            <p:cNvSpPr/>
            <p:nvPr/>
          </p:nvSpPr>
          <p:spPr>
            <a:xfrm>
              <a:off x="183220" y="232485"/>
              <a:ext cx="7625272" cy="151216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80000"/>
              </a:schemeClr>
            </a:solidFill>
            <a:effectLst>
              <a:innerShdw blurRad="63500" dist="50800" dir="189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208" y="287650"/>
              <a:ext cx="77332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/>
                <a:t>性质</a:t>
              </a:r>
              <a:r>
                <a:rPr lang="en-US" altLang="zh-CN" sz="2800" b="1" dirty="0"/>
                <a:t>1  </a:t>
              </a:r>
              <a:r>
                <a:rPr lang="zh-CN" altLang="zh-CN" sz="2800" b="1" dirty="0"/>
                <a:t>对</a:t>
              </a:r>
              <a:r>
                <a:rPr lang="en-US" altLang="zh-CN" sz="2800" b="1" dirty="0"/>
                <a:t>   </a:t>
              </a:r>
              <a:r>
                <a:rPr lang="zh-CN" altLang="zh-CN" sz="2800" b="1" dirty="0"/>
                <a:t>施行一次初等行变换，相当于在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的左边乘以相应的初等</a:t>
              </a:r>
              <a:r>
                <a:rPr lang="zh-CN" altLang="en-US" sz="2800" b="1" dirty="0"/>
                <a:t>矩</a:t>
              </a:r>
              <a:r>
                <a:rPr lang="zh-CN" altLang="zh-CN" sz="2800" b="1" dirty="0"/>
                <a:t>阵；对</a:t>
              </a:r>
              <a:r>
                <a:rPr lang="en-US" altLang="zh-CN" sz="2800" b="1" dirty="0"/>
                <a:t>    </a:t>
              </a:r>
              <a:r>
                <a:rPr lang="zh-CN" altLang="zh-CN" sz="2800" b="1" dirty="0"/>
                <a:t>施行一次初等列变换，相当于在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zh-CN" sz="2800" b="1" dirty="0"/>
                <a:t>的右边乘以相应的初等</a:t>
              </a:r>
              <a:r>
                <a:rPr lang="zh-CN" altLang="en-US" sz="2800" b="1" dirty="0"/>
                <a:t>矩</a:t>
              </a:r>
              <a:r>
                <a:rPr lang="zh-CN" altLang="zh-CN" sz="2800" b="1" dirty="0"/>
                <a:t>阵</a:t>
              </a:r>
              <a:r>
                <a:rPr lang="zh-CN" altLang="en-US" sz="2800" b="1" dirty="0"/>
                <a:t>。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1515368" y="376501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79400" imgH="304800" progId="Equation.DSMT4">
                    <p:embed/>
                  </p:oleObj>
                </mc:Choice>
                <mc:Fallback>
                  <p:oleObj name="Equation" r:id="rId3" imgW="279400" imgH="30480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5368" y="376501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6852592" y="359733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79400" imgH="304800" progId="Equation.DSMT4">
                    <p:embed/>
                  </p:oleObj>
                </mc:Choice>
                <mc:Fallback>
                  <p:oleObj name="Equation" r:id="rId5" imgW="279400" imgH="30480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2592" y="359733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4857752" y="785794"/>
            <a:ext cx="2794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9400" imgH="304800" progId="Equation.DSMT4">
                    <p:embed/>
                  </p:oleObj>
                </mc:Choice>
                <mc:Fallback>
                  <p:oleObj name="Equation" r:id="rId7" imgW="279400" imgH="3048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2" y="785794"/>
                          <a:ext cx="2794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" name="TextBox 37"/>
          <p:cNvSpPr txBox="1"/>
          <p:nvPr/>
        </p:nvSpPr>
        <p:spPr>
          <a:xfrm>
            <a:off x="2778963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初等矩阵</a:t>
            </a:r>
            <a:endParaRPr lang="zh-CN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初等矩阵的性质</a:t>
            </a:r>
          </a:p>
        </p:txBody>
      </p:sp>
      <p:sp>
        <p:nvSpPr>
          <p:cNvPr id="24" name="AutoShape 12"/>
          <p:cNvSpPr>
            <a:spLocks noChangeArrowheads="1"/>
          </p:cNvSpPr>
          <p:nvPr/>
        </p:nvSpPr>
        <p:spPr bwMode="auto">
          <a:xfrm>
            <a:off x="323528" y="2624998"/>
            <a:ext cx="2551113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口诀：左行右列</a:t>
            </a:r>
            <a:r>
              <a:rPr lang="en-US" altLang="zh-CN" sz="2400" b="1" dirty="0">
                <a:solidFill>
                  <a:srgbClr val="FF0000"/>
                </a:solidFill>
                <a:highlight>
                  <a:srgbClr val="FFFF00"/>
                </a:highlight>
                <a:latin typeface="楷体_GB2312" pitchFamily="49" charset="-122"/>
              </a:rPr>
              <a:t>.</a:t>
            </a:r>
          </a:p>
        </p:txBody>
      </p:sp>
      <p:sp>
        <p:nvSpPr>
          <p:cNvPr id="26" name="圆角矩形 19"/>
          <p:cNvSpPr/>
          <p:nvPr/>
        </p:nvSpPr>
        <p:spPr>
          <a:xfrm>
            <a:off x="232510" y="3782987"/>
            <a:ext cx="8291372" cy="864096"/>
          </a:xfrm>
          <a:prstGeom prst="roundRect">
            <a:avLst/>
          </a:prstGeom>
          <a:solidFill>
            <a:schemeClr val="accent5">
              <a:lumMod val="60000"/>
              <a:lumOff val="40000"/>
              <a:alpha val="80000"/>
            </a:schemeClr>
          </a:solidFill>
          <a:effectLst>
            <a:innerShdw blurRad="63500" dist="50800" dir="18900000">
              <a:prstClr val="black">
                <a:alpha val="4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15"/>
          <p:cNvSpPr txBox="1"/>
          <p:nvPr/>
        </p:nvSpPr>
        <p:spPr>
          <a:xfrm>
            <a:off x="196218" y="3979847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b="1" dirty="0"/>
              <a:t>性质</a:t>
            </a:r>
            <a:r>
              <a:rPr lang="en-US" altLang="zh-CN" sz="2400" b="1" dirty="0"/>
              <a:t>2 </a:t>
            </a:r>
            <a:endParaRPr lang="zh-CN" altLang="en-US" sz="2400" b="1" dirty="0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1166058" y="3999011"/>
          <a:ext cx="1866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805600" imgH="8534400" progId="Equation.DSMT4">
                  <p:embed/>
                </p:oleObj>
              </mc:Choice>
              <mc:Fallback>
                <p:oleObj name="Equation" r:id="rId8" imgW="44805600" imgH="85344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058" y="3999011"/>
                        <a:ext cx="1866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318039" y="3998713"/>
          <a:ext cx="23495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6388000" imgH="8534400" progId="Equation.DSMT4">
                  <p:embed/>
                </p:oleObj>
              </mc:Choice>
              <mc:Fallback>
                <p:oleObj name="Equation" r:id="rId10" imgW="56388000" imgH="85344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039" y="3998713"/>
                        <a:ext cx="23495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5846430" y="3999011"/>
          <a:ext cx="2667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008000" imgH="8534400" progId="Equation.DSMT4">
                  <p:embed/>
                </p:oleObj>
              </mc:Choice>
              <mc:Fallback>
                <p:oleObj name="Equation" r:id="rId12" imgW="64008000" imgH="85344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430" y="3999011"/>
                        <a:ext cx="2667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  <p:bldP spid="26" grpId="0" animBg="1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7"/>
          <p:cNvSpPr txBox="1">
            <a:spLocks noChangeArrowheads="1"/>
          </p:cNvSpPr>
          <p:nvPr/>
        </p:nvSpPr>
        <p:spPr bwMode="auto">
          <a:xfrm>
            <a:off x="279400" y="533400"/>
            <a:ext cx="7604967" cy="104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性质</a:t>
            </a:r>
            <a:r>
              <a:rPr lang="en-US" altLang="zh-CN" sz="2400" dirty="0">
                <a:solidFill>
                  <a:srgbClr val="0000FF"/>
                </a:solidFill>
              </a:rPr>
              <a:t>3</a:t>
            </a:r>
            <a:r>
              <a:rPr lang="en-US" altLang="zh-CN" sz="2400" dirty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方阵</a:t>
            </a:r>
            <a:r>
              <a:rPr lang="en-US" altLang="zh-CN" sz="2400" i="1" dirty="0">
                <a:solidFill>
                  <a:srgbClr val="000000"/>
                </a:solidFill>
              </a:rPr>
              <a:t>A</a:t>
            </a:r>
            <a:r>
              <a:rPr lang="zh-CN" altLang="en-US" sz="2400" dirty="0">
                <a:solidFill>
                  <a:srgbClr val="000000"/>
                </a:solidFill>
              </a:rPr>
              <a:t>可逆的充要条件是存在有限个初等矩阵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, …,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i="1" baseline="-25000" dirty="0">
                <a:solidFill>
                  <a:srgbClr val="000000"/>
                </a:solidFill>
              </a:rPr>
              <a:t>l</a:t>
            </a:r>
            <a:r>
              <a:rPr lang="zh-CN" altLang="en-US" sz="2400" dirty="0">
                <a:solidFill>
                  <a:srgbClr val="000000"/>
                </a:solidFill>
              </a:rPr>
              <a:t>，使 </a:t>
            </a:r>
            <a:r>
              <a:rPr lang="en-US" altLang="zh-CN" sz="2400" i="1" dirty="0">
                <a:solidFill>
                  <a:srgbClr val="000000"/>
                </a:solidFill>
              </a:rPr>
              <a:t>A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dirty="0">
                <a:solidFill>
                  <a:srgbClr val="000000"/>
                </a:solidFill>
              </a:rPr>
              <a:t> …,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en-US" altLang="zh-CN" sz="2400" i="1" baseline="-25000" dirty="0">
                <a:solidFill>
                  <a:srgbClr val="000000"/>
                </a:solidFill>
              </a:rPr>
              <a:t>l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．</a:t>
            </a: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279400" y="1988840"/>
            <a:ext cx="7951515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</a:rPr>
              <a:t>性质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4 (</a:t>
            </a:r>
            <a:r>
              <a:rPr lang="en-US" altLang="zh-CN" sz="2400" dirty="0" err="1">
                <a:solidFill>
                  <a:srgbClr val="FF0000"/>
                </a:solidFill>
                <a:latin typeface="楷体_GB2312" pitchFamily="49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)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与 </a:t>
            </a:r>
            <a:r>
              <a:rPr lang="en-US" altLang="zh-CN" sz="2400" i="1" dirty="0">
                <a:solidFill>
                  <a:srgbClr val="000000"/>
                </a:solidFill>
              </a:rPr>
              <a:t>B </a:t>
            </a:r>
            <a:r>
              <a:rPr lang="zh-CN" altLang="en-US" sz="2400" dirty="0">
                <a:solidFill>
                  <a:srgbClr val="000000"/>
                </a:solidFill>
              </a:rPr>
              <a:t>行等价的充要条件是存在 </a:t>
            </a:r>
            <a:r>
              <a:rPr lang="en-US" altLang="zh-CN" sz="2400" i="1" dirty="0">
                <a:solidFill>
                  <a:srgbClr val="000000"/>
                </a:solidFill>
              </a:rPr>
              <a:t>m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P</a:t>
            </a:r>
            <a:r>
              <a:rPr lang="zh-CN" altLang="en-US" sz="2400" dirty="0">
                <a:solidFill>
                  <a:srgbClr val="000000"/>
                </a:solidFill>
              </a:rPr>
              <a:t>，使 </a:t>
            </a:r>
            <a:r>
              <a:rPr lang="en-US" altLang="zh-CN" sz="2400" i="1" dirty="0">
                <a:solidFill>
                  <a:srgbClr val="000000"/>
                </a:solidFill>
              </a:rPr>
              <a:t>PA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B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zh-CN" altLang="en-US" sz="2400" dirty="0">
                <a:solidFill>
                  <a:srgbClr val="000000"/>
                </a:solidFill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7" name="Text Box 31"/>
          <p:cNvSpPr txBox="1">
            <a:spLocks noChangeArrowheads="1"/>
          </p:cNvSpPr>
          <p:nvPr/>
        </p:nvSpPr>
        <p:spPr bwMode="auto">
          <a:xfrm>
            <a:off x="207962" y="2917534"/>
            <a:ext cx="8022953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          (ii)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与 </a:t>
            </a:r>
            <a:r>
              <a:rPr lang="en-US" altLang="zh-CN" sz="2400" i="1" dirty="0">
                <a:solidFill>
                  <a:srgbClr val="000000"/>
                </a:solidFill>
              </a:rPr>
              <a:t>B </a:t>
            </a:r>
            <a:r>
              <a:rPr lang="zh-CN" altLang="en-US" sz="2400" dirty="0">
                <a:solidFill>
                  <a:srgbClr val="000000"/>
                </a:solidFill>
              </a:rPr>
              <a:t>列等价的充要条件是存在 </a:t>
            </a:r>
            <a:r>
              <a:rPr lang="en-US" altLang="zh-CN" sz="2400" i="1" dirty="0">
                <a:solidFill>
                  <a:srgbClr val="000000"/>
                </a:solidFill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Q </a:t>
            </a:r>
            <a:r>
              <a:rPr lang="zh-CN" altLang="en-US" sz="2400" dirty="0">
                <a:solidFill>
                  <a:srgbClr val="000000"/>
                </a:solidFill>
              </a:rPr>
              <a:t>，使 </a:t>
            </a:r>
            <a:r>
              <a:rPr lang="en-US" altLang="zh-CN" sz="2400" i="1" dirty="0">
                <a:solidFill>
                  <a:srgbClr val="000000"/>
                </a:solidFill>
              </a:rPr>
              <a:t>AQ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B</a:t>
            </a:r>
            <a:r>
              <a:rPr lang="zh-CN" altLang="en-US" sz="2400" dirty="0">
                <a:solidFill>
                  <a:srgbClr val="000000"/>
                </a:solidFill>
              </a:rPr>
              <a:t>；</a:t>
            </a:r>
            <a:endParaRPr lang="en-US" altLang="zh-CN" sz="2400" dirty="0">
              <a:solidFill>
                <a:srgbClr val="000000"/>
              </a:solidFill>
              <a:latin typeface="楷体_GB2312" pitchFamily="49" charset="-122"/>
            </a:endParaRPr>
          </a:p>
        </p:txBody>
      </p:sp>
      <p:sp>
        <p:nvSpPr>
          <p:cNvPr id="8" name="Text Box 31"/>
          <p:cNvSpPr txBox="1">
            <a:spLocks noChangeArrowheads="1"/>
          </p:cNvSpPr>
          <p:nvPr/>
        </p:nvSpPr>
        <p:spPr bwMode="auto">
          <a:xfrm>
            <a:off x="207962" y="3846228"/>
            <a:ext cx="8094961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楷体_GB2312" pitchFamily="49" charset="-122"/>
              </a:rPr>
              <a:t>          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</a:rPr>
              <a:t>(iii)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与 </a:t>
            </a:r>
            <a:r>
              <a:rPr lang="en-US" altLang="zh-CN" sz="2400" i="1" dirty="0">
                <a:solidFill>
                  <a:srgbClr val="000000"/>
                </a:solidFill>
              </a:rPr>
              <a:t>B </a:t>
            </a:r>
            <a:r>
              <a:rPr lang="zh-CN" altLang="en-US" sz="2400" dirty="0">
                <a:solidFill>
                  <a:srgbClr val="000000"/>
                </a:solidFill>
              </a:rPr>
              <a:t>等价的充要条件是存在 </a:t>
            </a:r>
            <a:r>
              <a:rPr lang="en-US" altLang="zh-CN" sz="2400" i="1" dirty="0">
                <a:solidFill>
                  <a:srgbClr val="000000"/>
                </a:solidFill>
              </a:rPr>
              <a:t>m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P </a:t>
            </a:r>
            <a:r>
              <a:rPr lang="zh-CN" altLang="en-US" sz="2400" dirty="0">
                <a:solidFill>
                  <a:srgbClr val="000000"/>
                </a:solidFill>
              </a:rPr>
              <a:t>及 </a:t>
            </a:r>
            <a:r>
              <a:rPr lang="en-US" altLang="zh-CN" sz="2400" i="1" dirty="0">
                <a:solidFill>
                  <a:srgbClr val="000000"/>
                </a:solidFill>
              </a:rPr>
              <a:t>n </a:t>
            </a:r>
            <a:r>
              <a:rPr lang="zh-CN" altLang="en-US" sz="2400" dirty="0">
                <a:solidFill>
                  <a:srgbClr val="000000"/>
                </a:solidFill>
              </a:rPr>
              <a:t>阶可逆矩阵 </a:t>
            </a:r>
            <a:r>
              <a:rPr lang="en-US" altLang="zh-CN" sz="2400" i="1" dirty="0">
                <a:solidFill>
                  <a:srgbClr val="000000"/>
                </a:solidFill>
              </a:rPr>
              <a:t>Q </a:t>
            </a:r>
            <a:r>
              <a:rPr lang="zh-CN" altLang="en-US" sz="2400" dirty="0">
                <a:solidFill>
                  <a:srgbClr val="000000"/>
                </a:solidFill>
              </a:rPr>
              <a:t>，使 </a:t>
            </a:r>
            <a:r>
              <a:rPr lang="en-US" altLang="zh-CN" sz="2400" i="1" dirty="0">
                <a:solidFill>
                  <a:srgbClr val="000000"/>
                </a:solidFill>
              </a:rPr>
              <a:t>PAQ</a:t>
            </a:r>
            <a:r>
              <a:rPr lang="en-US" altLang="zh-CN" sz="2400" dirty="0">
                <a:solidFill>
                  <a:srgbClr val="000000"/>
                </a:solidFill>
              </a:rPr>
              <a:t> = </a:t>
            </a:r>
            <a:r>
              <a:rPr lang="en-US" altLang="zh-CN" sz="2400" i="1" dirty="0">
                <a:solidFill>
                  <a:srgbClr val="000000"/>
                </a:solidFill>
              </a:rPr>
              <a:t>B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94987" y="6021288"/>
            <a:ext cx="3017173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3.2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初等矩阵</a:t>
            </a:r>
            <a:endParaRPr lang="zh-CN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11" name="TextBox 18"/>
          <p:cNvSpPr txBox="1"/>
          <p:nvPr/>
        </p:nvSpPr>
        <p:spPr>
          <a:xfrm>
            <a:off x="8326868" y="980728"/>
            <a:ext cx="738664" cy="327910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初等矩阵的性质</a:t>
            </a: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207962" y="5246416"/>
            <a:ext cx="705678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0000FF"/>
                </a:solidFill>
              </a:rPr>
              <a:t>推论</a:t>
            </a:r>
            <a:r>
              <a:rPr lang="en-US" altLang="zh-CN" sz="2400" dirty="0">
                <a:solidFill>
                  <a:srgbClr val="0000FF"/>
                </a:solidFill>
              </a:rPr>
              <a:t>1</a:t>
            </a:r>
            <a:r>
              <a:rPr lang="en-US" altLang="zh-CN" sz="2400" dirty="0">
                <a:solidFill>
                  <a:srgbClr val="FFCC66"/>
                </a:solidFill>
                <a:latin typeface="楷体_GB2312" pitchFamily="49" charset="-122"/>
              </a:rPr>
              <a:t>  </a:t>
            </a:r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方阵</a:t>
            </a:r>
            <a:r>
              <a:rPr lang="zh-CN" altLang="en-US" sz="2400" dirty="0">
                <a:solidFill>
                  <a:srgbClr val="000000"/>
                </a:solidFill>
              </a:rPr>
              <a:t> </a:t>
            </a:r>
            <a:r>
              <a:rPr lang="en-US" altLang="zh-CN" sz="2400" i="1" dirty="0">
                <a:solidFill>
                  <a:srgbClr val="000000"/>
                </a:solidFill>
              </a:rPr>
              <a:t>A </a:t>
            </a:r>
            <a:r>
              <a:rPr lang="zh-CN" altLang="en-US" sz="2400" dirty="0">
                <a:solidFill>
                  <a:srgbClr val="000000"/>
                </a:solidFill>
              </a:rPr>
              <a:t>可逆的充要条件是              </a:t>
            </a:r>
            <a:r>
              <a:rPr lang="en-US" altLang="zh-CN" sz="2400" dirty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graphicFrame>
        <p:nvGraphicFramePr>
          <p:cNvPr id="12" name="Object 30"/>
          <p:cNvGraphicFramePr>
            <a:graphicFrameLocks noChangeAspect="1"/>
          </p:cNvGraphicFramePr>
          <p:nvPr/>
        </p:nvGraphicFramePr>
        <p:xfrm>
          <a:off x="4716016" y="5108787"/>
          <a:ext cx="67020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53600" imgH="6400800" progId="Equation.DSMT4">
                  <p:embed/>
                </p:oleObj>
              </mc:Choice>
              <mc:Fallback>
                <p:oleObj name="Equation" r:id="rId2" imgW="9753600" imgH="6400800" progId="Equation.DSMT4">
                  <p:embed/>
                  <p:pic>
                    <p:nvPicPr>
                      <p:cNvPr id="1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5108787"/>
                        <a:ext cx="670205" cy="531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110623" grpId="0"/>
      <p:bldP spid="7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矩阵的秩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8460431" y="176436"/>
            <a:ext cx="504057" cy="5412804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秩的定义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2143" y="3049796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</a:t>
            </a:r>
            <a:r>
              <a:rPr lang="zh-CN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零矩阵的秩为</a:t>
            </a: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zh-CN" altLang="en-US" sz="2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2143" y="3573016"/>
            <a:ext cx="5057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 </a:t>
            </a:r>
            <a:r>
              <a:rPr lang="zh-CN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非零矩阵的秩大于等于</a:t>
            </a: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8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2143" y="4129916"/>
            <a:ext cx="7221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</a:t>
            </a:r>
            <a:r>
              <a:rPr lang="en-US" altLang="zh-CN" sz="28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 </a:t>
            </a:r>
            <a:r>
              <a:rPr lang="zh-CN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行阶梯型矩阵的秩等于非零行的行数 </a:t>
            </a:r>
            <a:endParaRPr lang="zh-CN" altLang="en-US" sz="28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71927" y="2276872"/>
            <a:ext cx="7848872" cy="872227"/>
            <a:chOff x="323528" y="980728"/>
            <a:chExt cx="7848872" cy="872227"/>
          </a:xfrm>
        </p:grpSpPr>
        <p:sp>
          <p:nvSpPr>
            <p:cNvPr id="4" name="TextBox 3"/>
            <p:cNvSpPr txBox="1"/>
            <p:nvPr/>
          </p:nvSpPr>
          <p:spPr>
            <a:xfrm>
              <a:off x="824980" y="1052736"/>
              <a:ext cx="6138219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1. </a:t>
              </a:r>
              <a:r>
                <a:rPr lang="zh-CN" altLang="zh-CN" sz="2800" b="1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秩的定义：</a:t>
              </a:r>
              <a:r>
                <a:rPr lang="zh-CN" altLang="zh-CN" sz="28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黑体" panose="02010609060101010101" pitchFamily="49" charset="-122"/>
                  <a:ea typeface="黑体" panose="02010609060101010101" pitchFamily="49" charset="-122"/>
                </a:rPr>
                <a:t>最高阶非零子式的阶数</a:t>
              </a:r>
            </a:p>
            <a:p>
              <a:endParaRPr lang="zh-CN" altLang="en-US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>
            <a:off x="1064015" y="2924944"/>
            <a:ext cx="0" cy="180000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1064015" y="3573016"/>
            <a:ext cx="4536504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064015" y="4725144"/>
            <a:ext cx="6912000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1064015" y="4077072"/>
            <a:ext cx="5472608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"/>
          <p:cNvSpPr txBox="1">
            <a:spLocks noChangeArrowheads="1"/>
          </p:cNvSpPr>
          <p:nvPr/>
        </p:nvSpPr>
        <p:spPr>
          <a:xfrm>
            <a:off x="376982" y="392270"/>
            <a:ext cx="7848872" cy="13335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定义：</a:t>
            </a:r>
            <a:r>
              <a:rPr lang="zh-CN" altLang="en-US" sz="2800" dirty="0"/>
              <a:t>设矩阵</a:t>
            </a:r>
            <a:r>
              <a:rPr lang="en-US" altLang="zh-CN" sz="2800" i="1" dirty="0"/>
              <a:t>A</a:t>
            </a:r>
            <a:r>
              <a:rPr lang="zh-CN" altLang="en-US" sz="2800" dirty="0"/>
              <a:t>中有</a:t>
            </a:r>
            <a:r>
              <a:rPr lang="zh-CN" altLang="en-US" sz="2800" dirty="0">
                <a:solidFill>
                  <a:srgbClr val="0000FF"/>
                </a:solidFill>
              </a:rPr>
              <a:t>一个</a:t>
            </a:r>
            <a:r>
              <a:rPr lang="zh-CN" altLang="en-US" sz="2800" dirty="0"/>
              <a:t>不等于零的</a:t>
            </a:r>
            <a:r>
              <a:rPr lang="en-US" altLang="zh-CN" sz="2800" i="1" dirty="0"/>
              <a:t>r </a:t>
            </a:r>
            <a:r>
              <a:rPr lang="zh-CN" altLang="en-US" sz="2800" dirty="0"/>
              <a:t>阶子式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D</a:t>
            </a:r>
            <a:r>
              <a:rPr lang="zh-CN" altLang="en-US" sz="2800" dirty="0"/>
              <a:t>，且</a:t>
            </a:r>
            <a:r>
              <a:rPr lang="zh-CN" altLang="en-US" sz="2800" dirty="0">
                <a:solidFill>
                  <a:srgbClr val="0000FF"/>
                </a:solidFill>
              </a:rPr>
              <a:t>所有</a:t>
            </a:r>
            <a:r>
              <a:rPr lang="en-US" altLang="zh-CN" sz="2800" i="1" dirty="0"/>
              <a:t>r</a:t>
            </a:r>
            <a:r>
              <a:rPr lang="en-US" altLang="zh-CN" sz="2800" dirty="0"/>
              <a:t> +1</a:t>
            </a:r>
            <a:r>
              <a:rPr lang="zh-CN" altLang="en-US" sz="2800" dirty="0"/>
              <a:t>阶子式（如果存在的话）全等于零，那么</a:t>
            </a:r>
            <a:r>
              <a:rPr lang="zh-CN" altLang="en-US" sz="2800" i="1" dirty="0"/>
              <a:t> </a:t>
            </a:r>
            <a:r>
              <a:rPr lang="en-US" altLang="zh-CN" sz="2800" i="1" dirty="0"/>
              <a:t>D </a:t>
            </a:r>
            <a:r>
              <a:rPr lang="zh-CN" altLang="en-US" sz="2800" dirty="0"/>
              <a:t>称为矩阵</a:t>
            </a:r>
            <a:r>
              <a:rPr lang="en-US" altLang="zh-CN" sz="2800" i="1" dirty="0"/>
              <a:t>A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FF0000"/>
                </a:solidFill>
              </a:rPr>
              <a:t>最高阶非零子式</a:t>
            </a:r>
            <a:r>
              <a:rPr lang="zh-CN" altLang="en-US" sz="2800" dirty="0"/>
              <a:t>，数 </a:t>
            </a:r>
            <a:r>
              <a:rPr lang="en-US" altLang="zh-CN" sz="2800" i="1" dirty="0"/>
              <a:t>r</a:t>
            </a:r>
            <a:r>
              <a:rPr lang="en-US" altLang="zh-CN" sz="2800" dirty="0"/>
              <a:t> 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rgbClr val="FF0000"/>
                </a:solidFill>
              </a:rPr>
              <a:t>矩阵</a:t>
            </a:r>
            <a:r>
              <a:rPr lang="zh-CN" altLang="en-US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的秩</a:t>
            </a:r>
            <a:r>
              <a:rPr lang="zh-CN" altLang="en-US" sz="2800" dirty="0"/>
              <a:t>，记作 </a:t>
            </a:r>
            <a:r>
              <a:rPr lang="en-US" altLang="zh-CN" sz="2800" i="1" dirty="0">
                <a:solidFill>
                  <a:srgbClr val="FF0000"/>
                </a:solidFill>
              </a:rPr>
              <a:t>R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</a:rPr>
              <a:t>A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/>
              <a:t>．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50433" y="4947938"/>
            <a:ext cx="7848872" cy="872227"/>
            <a:chOff x="323528" y="980728"/>
            <a:chExt cx="7848872" cy="872227"/>
          </a:xfrm>
        </p:grpSpPr>
        <p:sp>
          <p:nvSpPr>
            <p:cNvPr id="17" name="TextBox 6"/>
            <p:cNvSpPr txBox="1"/>
            <p:nvPr/>
          </p:nvSpPr>
          <p:spPr>
            <a:xfrm>
              <a:off x="827584" y="1052736"/>
              <a:ext cx="6316153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</a:rPr>
                <a:t>2.</a:t>
              </a:r>
              <a:r>
                <a:rPr lang="zh-CN" altLang="zh-CN" sz="2800" b="1" dirty="0">
                  <a:solidFill>
                    <a:prstClr val="black"/>
                  </a:solidFill>
                </a:rPr>
                <a:t>重要性质：</a:t>
              </a:r>
              <a:r>
                <a:rPr lang="zh-CN" altLang="zh-CN" sz="28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初等变换不改变矩阵的秩</a:t>
              </a:r>
            </a:p>
            <a:p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圆角矩形 14"/>
            <p:cNvSpPr/>
            <p:nvPr/>
          </p:nvSpPr>
          <p:spPr>
            <a:xfrm>
              <a:off x="323528" y="980728"/>
              <a:ext cx="7848872" cy="648072"/>
            </a:xfrm>
            <a:prstGeom prst="roundRect">
              <a:avLst/>
            </a:pr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681405"/>
              </p:ext>
            </p:extLst>
          </p:nvPr>
        </p:nvGraphicFramePr>
        <p:xfrm>
          <a:off x="1102161" y="1005631"/>
          <a:ext cx="3271838" cy="206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939800" progId="Equation.DSMT4">
                  <p:embed/>
                </p:oleObj>
              </mc:Choice>
              <mc:Fallback>
                <p:oleObj name="Equation" r:id="rId2" imgW="1485900" imgH="939800" progId="Equation.DSMT4">
                  <p:embed/>
                  <p:pic>
                    <p:nvPicPr>
                      <p:cNvPr id="307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161" y="1005631"/>
                        <a:ext cx="3271838" cy="2068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92561" y="418256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  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对角行列式 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410789"/>
              </p:ext>
            </p:extLst>
          </p:nvPr>
        </p:nvGraphicFramePr>
        <p:xfrm>
          <a:off x="4486537" y="1695933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400" imgH="431800" progId="Equation.3">
                  <p:embed/>
                </p:oleObj>
              </mc:Choice>
              <mc:Fallback>
                <p:oleObj name="Equation" r:id="rId4" imgW="1803400" imgH="43180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6537" y="1695933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1864161" y="1077068"/>
            <a:ext cx="2376488" cy="1800225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云形标注 13">
            <a:extLst>
              <a:ext uri="{FF2B5EF4-FFF2-40B4-BE49-F238E27FC236}">
                <a16:creationId xmlns:a16="http://schemas.microsoft.com/office/drawing/2014/main" id="{BD63E8F7-55B2-4BBD-8130-1CA738071506}"/>
              </a:ext>
            </a:extLst>
          </p:cNvPr>
          <p:cNvSpPr/>
          <p:nvPr/>
        </p:nvSpPr>
        <p:spPr>
          <a:xfrm>
            <a:off x="6802569" y="876875"/>
            <a:ext cx="1800225" cy="1512887"/>
          </a:xfrm>
          <a:prstGeom prst="cloudCallout">
            <a:avLst>
              <a:gd name="adj1" fmla="val -90670"/>
              <a:gd name="adj2" fmla="val -306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对角线元素乘积</a:t>
            </a: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2F486F17-45DF-49B6-8868-313FAD984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F8A41028-AFC2-7353-AC53-427A4CE2A70A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1644824" y="4128623"/>
            <a:ext cx="2441575" cy="1981200"/>
          </a:xfrm>
          <a:prstGeom prst="rtTriangle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20" name="Object 5">
            <a:extLst>
              <a:ext uri="{FF2B5EF4-FFF2-40B4-BE49-F238E27FC236}">
                <a16:creationId xmlns:a16="http://schemas.microsoft.com/office/drawing/2014/main" id="{69EEB2A4-6F42-8E90-7C09-55F4B712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127068"/>
              </p:ext>
            </p:extLst>
          </p:nvPr>
        </p:nvGraphicFramePr>
        <p:xfrm>
          <a:off x="935211" y="4052423"/>
          <a:ext cx="32258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25800" imgH="2057400" progId="Equation.DSMT4">
                  <p:embed/>
                </p:oleObj>
              </mc:Choice>
              <mc:Fallback>
                <p:oleObj name="Equation" r:id="rId6" imgW="3225800" imgH="2057400" progId="Equation.DSMT4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211" y="4052423"/>
                        <a:ext cx="3225800" cy="205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6">
            <a:extLst>
              <a:ext uri="{FF2B5EF4-FFF2-40B4-BE49-F238E27FC236}">
                <a16:creationId xmlns:a16="http://schemas.microsoft.com/office/drawing/2014/main" id="{26CC35CA-5F02-10D2-BAAF-326AB3E04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461" y="3345986"/>
            <a:ext cx="692529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 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上三角形行列式 （主对角线下侧元素都为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graphicFrame>
        <p:nvGraphicFramePr>
          <p:cNvPr id="22" name="Object 7">
            <a:extLst>
              <a:ext uri="{FF2B5EF4-FFF2-40B4-BE49-F238E27FC236}">
                <a16:creationId xmlns:a16="http://schemas.microsoft.com/office/drawing/2014/main" id="{57F5FEA0-C92D-68B7-4149-446D90E0F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851349"/>
              </p:ext>
            </p:extLst>
          </p:nvPr>
        </p:nvGraphicFramePr>
        <p:xfrm>
          <a:off x="4383261" y="4839823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400" imgH="431800" progId="Equation.DSMT4">
                  <p:embed/>
                </p:oleObj>
              </mc:Choice>
              <mc:Fallback>
                <p:oleObj name="Equation" r:id="rId8" imgW="1803400" imgH="431800" progId="Equation.DSMT4">
                  <p:embed/>
                  <p:pic>
                    <p:nvPicPr>
                      <p:cNvPr id="317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261" y="4839823"/>
                        <a:ext cx="1803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云形标注 13">
            <a:extLst>
              <a:ext uri="{FF2B5EF4-FFF2-40B4-BE49-F238E27FC236}">
                <a16:creationId xmlns:a16="http://schemas.microsoft.com/office/drawing/2014/main" id="{0CA5781F-8481-CF7B-6EDC-7A8244B86AFA}"/>
              </a:ext>
            </a:extLst>
          </p:cNvPr>
          <p:cNvSpPr/>
          <p:nvPr/>
        </p:nvSpPr>
        <p:spPr>
          <a:xfrm>
            <a:off x="6769844" y="4346309"/>
            <a:ext cx="1800225" cy="1512887"/>
          </a:xfrm>
          <a:prstGeom prst="cloudCallout">
            <a:avLst>
              <a:gd name="adj1" fmla="val -90670"/>
              <a:gd name="adj2" fmla="val -306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对角线元素乘积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build="p" autoUpdateAnimBg="0"/>
      <p:bldP spid="30729" grpId="0" animBg="1"/>
      <p:bldP spid="12" grpId="0" animBg="1"/>
      <p:bldP spid="19" grpId="0" animBg="1"/>
      <p:bldP spid="21" grpId="0" build="p" autoUpdateAnimBg="0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8" name="标题 4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3.3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 矩阵的秩</a:t>
            </a:r>
            <a:endParaRPr lang="zh-CN" altLang="en-US"/>
          </a:p>
        </p:txBody>
      </p:sp>
      <p:sp>
        <p:nvSpPr>
          <p:cNvPr id="32779" name="副标题 5"/>
          <p:cNvSpPr>
            <a:spLocks noGrp="1"/>
          </p:cNvSpPr>
          <p:nvPr>
            <p:ph type="subTitle" idx="1"/>
          </p:nvPr>
        </p:nvSpPr>
        <p:spPr>
          <a:xfrm>
            <a:off x="8459788" y="176213"/>
            <a:ext cx="504825" cy="5413375"/>
          </a:xfrm>
        </p:spPr>
        <p:txBody>
          <a:bodyPr/>
          <a:lstStyle/>
          <a:p>
            <a:pPr eaLnBrk="1" hangingPunct="1"/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sz="360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3600">
                <a:latin typeface="黑体" panose="02010609060101010101" pitchFamily="49" charset="-122"/>
                <a:ea typeface="黑体" panose="02010609060101010101" pitchFamily="49" charset="-122"/>
              </a:rPr>
              <a:t>矩阵秩的性质</a:t>
            </a:r>
          </a:p>
        </p:txBody>
      </p:sp>
      <p:sp>
        <p:nvSpPr>
          <p:cNvPr id="32780" name="TextBox 2"/>
          <p:cNvSpPr txBox="1">
            <a:spLocks noChangeArrowheads="1"/>
          </p:cNvSpPr>
          <p:nvPr/>
        </p:nvSpPr>
        <p:spPr bwMode="auto">
          <a:xfrm>
            <a:off x="179388" y="115888"/>
            <a:ext cx="37914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二、有关矩阵秩的性质</a:t>
            </a:r>
          </a:p>
        </p:txBody>
      </p:sp>
      <p:sp>
        <p:nvSpPr>
          <p:cNvPr id="32781" name="TextBox 3"/>
          <p:cNvSpPr txBox="1">
            <a:spLocks noChangeArrowheads="1"/>
          </p:cNvSpPr>
          <p:nvPr/>
        </p:nvSpPr>
        <p:spPr bwMode="auto">
          <a:xfrm>
            <a:off x="584200" y="692150"/>
            <a:ext cx="4587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743"/>
          <p:cNvGraphicFramePr>
            <a:graphicFrameLocks noChangeAspect="1"/>
          </p:cNvGraphicFramePr>
          <p:nvPr/>
        </p:nvGraphicFramePr>
        <p:xfrm>
          <a:off x="1119188" y="1282700"/>
          <a:ext cx="2222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500" imgH="469900" progId="Equation.DSMT4">
                  <p:embed/>
                </p:oleObj>
              </mc:Choice>
              <mc:Fallback>
                <p:oleObj name="Equation" r:id="rId2" imgW="2222500" imgH="469900" progId="Equation.DSMT4">
                  <p:embed/>
                  <p:pic>
                    <p:nvPicPr>
                      <p:cNvPr id="7" name="Object 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282700"/>
                        <a:ext cx="2222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44"/>
          <p:cNvGraphicFramePr>
            <a:graphicFrameLocks noChangeAspect="1"/>
          </p:cNvGraphicFramePr>
          <p:nvPr/>
        </p:nvGraphicFramePr>
        <p:xfrm>
          <a:off x="1185863" y="747713"/>
          <a:ext cx="3784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600" imgH="495300" progId="Equation.DSMT4">
                  <p:embed/>
                </p:oleObj>
              </mc:Choice>
              <mc:Fallback>
                <p:oleObj name="Equation" r:id="rId4" imgW="3784600" imgH="495300" progId="Equation.DSMT4">
                  <p:embed/>
                  <p:pic>
                    <p:nvPicPr>
                      <p:cNvPr id="9" name="Object 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747713"/>
                        <a:ext cx="3784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2" name="TextBox 9"/>
          <p:cNvSpPr txBox="1">
            <a:spLocks noChangeArrowheads="1"/>
          </p:cNvSpPr>
          <p:nvPr/>
        </p:nvSpPr>
        <p:spPr bwMode="auto">
          <a:xfrm>
            <a:off x="611188" y="1268413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83" name="TextBox 10"/>
          <p:cNvSpPr txBox="1">
            <a:spLocks noChangeArrowheads="1"/>
          </p:cNvSpPr>
          <p:nvPr/>
        </p:nvSpPr>
        <p:spPr bwMode="auto">
          <a:xfrm>
            <a:off x="611188" y="1754188"/>
            <a:ext cx="45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84" name="TextBox 14"/>
          <p:cNvSpPr txBox="1">
            <a:spLocks noChangeArrowheads="1"/>
          </p:cNvSpPr>
          <p:nvPr/>
        </p:nvSpPr>
        <p:spPr bwMode="auto">
          <a:xfrm>
            <a:off x="954088" y="1754188"/>
            <a:ext cx="49133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若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A~B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，则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）；</a:t>
            </a:r>
          </a:p>
        </p:txBody>
      </p:sp>
      <p:sp>
        <p:nvSpPr>
          <p:cNvPr id="32785" name="TextBox 18"/>
          <p:cNvSpPr txBox="1">
            <a:spLocks noChangeArrowheads="1"/>
          </p:cNvSpPr>
          <p:nvPr/>
        </p:nvSpPr>
        <p:spPr bwMode="auto">
          <a:xfrm>
            <a:off x="611188" y="2257425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86" name="TextBox 19"/>
          <p:cNvSpPr txBox="1">
            <a:spLocks noChangeArrowheads="1"/>
          </p:cNvSpPr>
          <p:nvPr/>
        </p:nvSpPr>
        <p:spPr bwMode="auto">
          <a:xfrm>
            <a:off x="971550" y="2257425"/>
            <a:ext cx="7318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若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、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可逆，则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）</a:t>
            </a:r>
            <a:r>
              <a:rPr lang="en-US" altLang="zh-CN" sz="2800" b="1">
                <a:solidFill>
                  <a:srgbClr val="000000"/>
                </a:solidFill>
                <a:latin typeface="Calibri" panose="020F0502020204030204" pitchFamily="34" charset="0"/>
              </a:rPr>
              <a:t>=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AQ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endParaRPr lang="zh-CN" altLang="en-US" sz="2800" b="1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圆角矩形标注 22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126169"/>
              <a:gd name="adj2" fmla="val 52595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graphicFrame>
        <p:nvGraphicFramePr>
          <p:cNvPr id="16" name="Object 745"/>
          <p:cNvGraphicFramePr>
            <a:graphicFrameLocks noChangeAspect="1"/>
          </p:cNvGraphicFramePr>
          <p:nvPr/>
        </p:nvGraphicFramePr>
        <p:xfrm>
          <a:off x="2239963" y="4181475"/>
          <a:ext cx="386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60800" imgH="393700" progId="Equation.DSMT4">
                  <p:embed/>
                </p:oleObj>
              </mc:Choice>
              <mc:Fallback>
                <p:oleObj name="Equation" r:id="rId6" imgW="3860800" imgH="393700" progId="Equation.DSMT4">
                  <p:embed/>
                  <p:pic>
                    <p:nvPicPr>
                      <p:cNvPr id="16" name="Object 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4181475"/>
                        <a:ext cx="386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46"/>
          <p:cNvGraphicFramePr>
            <a:graphicFrameLocks noChangeAspect="1"/>
          </p:cNvGraphicFramePr>
          <p:nvPr/>
        </p:nvGraphicFramePr>
        <p:xfrm>
          <a:off x="1347788" y="3084513"/>
          <a:ext cx="6451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51600" imgH="495300" progId="Equation.DSMT4">
                  <p:embed/>
                </p:oleObj>
              </mc:Choice>
              <mc:Fallback>
                <p:oleObj name="Equation" r:id="rId8" imgW="6451600" imgH="495300" progId="Equation.DSMT4">
                  <p:embed/>
                  <p:pic>
                    <p:nvPicPr>
                      <p:cNvPr id="17" name="Object 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788" y="3084513"/>
                        <a:ext cx="6451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11188" y="3041650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81013" y="3579813"/>
            <a:ext cx="5878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特别的，当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B=b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为非零列向量时，有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4213" y="4489450"/>
            <a:ext cx="454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647700" y="4994275"/>
            <a:ext cx="4540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Object 747"/>
          <p:cNvGraphicFramePr>
            <a:graphicFrameLocks noChangeAspect="1"/>
          </p:cNvGraphicFramePr>
          <p:nvPr/>
        </p:nvGraphicFramePr>
        <p:xfrm>
          <a:off x="1152525" y="5021263"/>
          <a:ext cx="4140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40200" imgH="495300" progId="Equation.DSMT4">
                  <p:embed/>
                </p:oleObj>
              </mc:Choice>
              <mc:Fallback>
                <p:oleObj name="Equation" r:id="rId10" imgW="4140200" imgH="495300" progId="Equation.DSMT4">
                  <p:embed/>
                  <p:pic>
                    <p:nvPicPr>
                      <p:cNvPr id="27" name="Object 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5021263"/>
                        <a:ext cx="41402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684213" y="5570538"/>
            <a:ext cx="4540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116013" y="5516563"/>
            <a:ext cx="3228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若                        ，则</a:t>
            </a:r>
          </a:p>
        </p:txBody>
      </p:sp>
      <p:grpSp>
        <p:nvGrpSpPr>
          <p:cNvPr id="6" name="组合 29"/>
          <p:cNvGrpSpPr/>
          <p:nvPr/>
        </p:nvGrpSpPr>
        <p:grpSpPr bwMode="auto">
          <a:xfrm>
            <a:off x="1533525" y="5589588"/>
            <a:ext cx="5316538" cy="431800"/>
            <a:chOff x="1245493" y="2258403"/>
            <a:chExt cx="5315843" cy="431800"/>
          </a:xfrm>
        </p:grpSpPr>
        <p:graphicFrame>
          <p:nvGraphicFramePr>
            <p:cNvPr id="32776" name="Object 748"/>
            <p:cNvGraphicFramePr>
              <a:graphicFrameLocks noChangeAspect="1"/>
            </p:cNvGraphicFramePr>
            <p:nvPr/>
          </p:nvGraphicFramePr>
          <p:xfrm>
            <a:off x="1245493" y="2258403"/>
            <a:ext cx="19304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30400" imgH="431800" progId="Equation.DSMT4">
                    <p:embed/>
                  </p:oleObj>
                </mc:Choice>
                <mc:Fallback>
                  <p:oleObj name="Equation" r:id="rId12" imgW="1930400" imgH="431800" progId="Equation.DSMT4">
                    <p:embed/>
                    <p:pic>
                      <p:nvPicPr>
                        <p:cNvPr id="32776" name="Object 7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493" y="2258403"/>
                          <a:ext cx="1930400" cy="43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77" name="Object 749"/>
            <p:cNvGraphicFramePr>
              <a:graphicFrameLocks noChangeAspect="1"/>
            </p:cNvGraphicFramePr>
            <p:nvPr/>
          </p:nvGraphicFramePr>
          <p:xfrm>
            <a:off x="3995936" y="2296056"/>
            <a:ext cx="25654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65400" imgH="393700" progId="Equation.DSMT4">
                    <p:embed/>
                  </p:oleObj>
                </mc:Choice>
                <mc:Fallback>
                  <p:oleObj name="Equation" r:id="rId14" imgW="2565400" imgH="393700" progId="Equation.DSMT4">
                    <p:embed/>
                    <p:pic>
                      <p:nvPicPr>
                        <p:cNvPr id="32777" name="Object 7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5936" y="2296056"/>
                          <a:ext cx="2565400" cy="393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95" name="TextBox 7"/>
          <p:cNvSpPr txBox="1">
            <a:spLocks noChangeArrowheads="1"/>
          </p:cNvSpPr>
          <p:nvPr/>
        </p:nvSpPr>
        <p:spPr bwMode="auto">
          <a:xfrm>
            <a:off x="4716463" y="2565400"/>
            <a:ext cx="2068512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（</a:t>
            </a:r>
            <a:r>
              <a:rPr lang="en-US" altLang="zh-CN" sz="28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PAQ</a:t>
            </a:r>
            <a:r>
              <a:rPr lang="zh-CN" altLang="en-US" sz="2800" b="1">
                <a:solidFill>
                  <a:srgbClr val="000000"/>
                </a:solidFill>
                <a:latin typeface="Calibri" panose="020F0502020204030204" pitchFamily="34" charset="0"/>
              </a:rPr>
              <a:t>）</a:t>
            </a:r>
            <a:endParaRPr lang="en-US" altLang="zh-CN" sz="2800" b="1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395288" y="692150"/>
            <a:ext cx="0" cy="5348288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95288" y="1268413"/>
            <a:ext cx="48974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395288" y="1754188"/>
            <a:ext cx="5113337" cy="1905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395288" y="2276475"/>
            <a:ext cx="53292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395288" y="3068638"/>
            <a:ext cx="7705725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395288" y="4581525"/>
            <a:ext cx="7777162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395288" y="5013325"/>
            <a:ext cx="48974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>
            <a:off x="395288" y="5589588"/>
            <a:ext cx="6048375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395288" y="6021388"/>
            <a:ext cx="7272337" cy="0"/>
          </a:xfrm>
          <a:prstGeom prst="line">
            <a:avLst/>
          </a:prstGeom>
          <a:ln w="508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圆角矩形标注 38"/>
          <p:cNvSpPr/>
          <p:nvPr/>
        </p:nvSpPr>
        <p:spPr>
          <a:xfrm>
            <a:off x="6484938" y="115888"/>
            <a:ext cx="1655762" cy="1820862"/>
          </a:xfrm>
          <a:prstGeom prst="wedgeRoundRectCallout">
            <a:avLst>
              <a:gd name="adj1" fmla="val -94531"/>
              <a:gd name="adj2" fmla="val 78001"/>
              <a:gd name="adj3" fmla="val 16667"/>
            </a:avLst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prstClr val="black"/>
                </a:solidFill>
              </a:rPr>
              <a:t>初等变换不改变矩阵的秩</a:t>
            </a:r>
          </a:p>
        </p:txBody>
      </p:sp>
      <p:graphicFrame>
        <p:nvGraphicFramePr>
          <p:cNvPr id="11" name="Object 750"/>
          <p:cNvGraphicFramePr>
            <a:graphicFrameLocks noChangeAspect="1"/>
          </p:cNvGraphicFramePr>
          <p:nvPr/>
        </p:nvGraphicFramePr>
        <p:xfrm>
          <a:off x="1138238" y="4518025"/>
          <a:ext cx="3721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721100" imgH="495300" progId="Equation.DSMT4">
                  <p:embed/>
                </p:oleObj>
              </mc:Choice>
              <mc:Fallback>
                <p:oleObj name="Equation" r:id="rId16" imgW="3721100" imgH="495300" progId="Equation.DSMT4">
                  <p:embed/>
                  <p:pic>
                    <p:nvPicPr>
                      <p:cNvPr id="11" name="Object 7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238" y="4518025"/>
                        <a:ext cx="3721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3.4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  线性方程组的解</a:t>
            </a:r>
          </a:p>
        </p:txBody>
      </p:sp>
      <p:sp>
        <p:nvSpPr>
          <p:cNvPr id="26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线性方程组解的判别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7"/>
              <p:cNvSpPr txBox="1">
                <a:spLocks noChangeArrowheads="1"/>
              </p:cNvSpPr>
              <p:nvPr/>
            </p:nvSpPr>
            <p:spPr>
              <a:xfrm>
                <a:off x="0" y="220229"/>
                <a:ext cx="6192688" cy="461665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400" dirty="0">
                    <a:solidFill>
                      <a:srgbClr val="000000"/>
                    </a:solidFill>
                  </a:rPr>
                  <a:t>考虑有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个未知数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</a:rPr>
                  <a:t> 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个方程的线性方程组</a:t>
                </a:r>
              </a:p>
            </p:txBody>
          </p:sp>
        </mc:Choice>
        <mc:Fallback xmlns="">
          <p:sp>
            <p:nvSpPr>
              <p:cNvPr id="16" name="Rectangle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0229"/>
                <a:ext cx="6192688" cy="461665"/>
              </a:xfrm>
              <a:prstGeom prst="rect">
                <a:avLst/>
              </a:prstGeom>
              <a:blipFill rotWithShape="1">
                <a:blip r:embed="rId2"/>
                <a:stretch>
                  <a:fillRect t="-112" r="3" b="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8"/>
          <p:cNvGraphicFramePr>
            <a:graphicFrameLocks noChangeAspect="1"/>
          </p:cNvGraphicFramePr>
          <p:nvPr/>
        </p:nvGraphicFramePr>
        <p:xfrm>
          <a:off x="1940380" y="688524"/>
          <a:ext cx="41878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292000" imgH="22555200" progId="Equation.DSMT4">
                  <p:embed/>
                </p:oleObj>
              </mc:Choice>
              <mc:Fallback>
                <p:oleObj name="Equation" r:id="rId3" imgW="50292000" imgH="22555200" progId="Equation.DSMT4">
                  <p:embed/>
                  <p:pic>
                    <p:nvPicPr>
                      <p:cNvPr id="1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0380" y="688524"/>
                        <a:ext cx="4187825" cy="187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6247641" y="323913"/>
            <a:ext cx="2016125" cy="1008062"/>
          </a:xfrm>
          <a:prstGeom prst="cloudCallout">
            <a:avLst>
              <a:gd name="adj1" fmla="val -51023"/>
              <a:gd name="adj2" fmla="val 77245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en-US" altLang="zh-CN" b="1" i="1">
                <a:solidFill>
                  <a:srgbClr val="000000"/>
                </a:solidFill>
              </a:rPr>
              <a:t>m</a:t>
            </a:r>
            <a:r>
              <a:rPr lang="zh-CN" altLang="en-US" b="1">
                <a:solidFill>
                  <a:srgbClr val="000000"/>
                </a:solidFill>
              </a:rPr>
              <a:t>、</a:t>
            </a:r>
            <a:r>
              <a:rPr lang="en-US" altLang="zh-CN" b="1" i="1">
                <a:solidFill>
                  <a:srgbClr val="000000"/>
                </a:solidFill>
              </a:rPr>
              <a:t>n</a:t>
            </a:r>
            <a:r>
              <a:rPr lang="en-US" altLang="zh-CN" b="1">
                <a:solidFill>
                  <a:srgbClr val="000000"/>
                </a:solidFill>
              </a:rPr>
              <a:t> </a:t>
            </a:r>
            <a:r>
              <a:rPr lang="zh-CN" altLang="en-US" b="1">
                <a:solidFill>
                  <a:srgbClr val="000000"/>
                </a:solidFill>
              </a:rPr>
              <a:t>不一定相等！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9"/>
              <p:cNvSpPr>
                <a:spLocks noChangeArrowheads="1"/>
              </p:cNvSpPr>
              <p:nvPr/>
            </p:nvSpPr>
            <p:spPr bwMode="auto">
              <a:xfrm>
                <a:off x="2672954" y="2717907"/>
                <a:ext cx="5638239" cy="5239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007D"/>
                  </a:buClr>
                  <a:buSzPct val="75000"/>
                  <a:buFont typeface="Wingdings" panose="05000000000000000000" pitchFamily="2" charset="2"/>
                  <a:buNone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系数矩阵为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en-US" sz="2400" b="1" dirty="0">
                    <a:solidFill>
                      <a:srgbClr val="000000"/>
                    </a:solidFill>
                  </a:rPr>
                  <a:t>，</a:t>
                </a:r>
                <a:r>
                  <a:rPr lang="zh-CN" altLang="en-US" sz="2400" b="1" dirty="0"/>
                  <a:t>记</a:t>
                </a:r>
                <a:r>
                  <a:rPr lang="zh-CN" altLang="en-US" sz="2400" b="1" dirty="0">
                    <a:solidFill>
                      <a:srgbClr val="000000"/>
                    </a:solidFill>
                  </a:rPr>
                  <a:t>增广矩阵为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altLang="zh-CN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2954" y="2717907"/>
                <a:ext cx="5638239" cy="523981"/>
              </a:xfrm>
              <a:prstGeom prst="rect">
                <a:avLst/>
              </a:prstGeom>
              <a:blipFill rotWithShape="1">
                <a:blip r:embed="rId5"/>
                <a:stretch>
                  <a:fillRect l="-4" t="-20" r="6" b="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65734" y="2771741"/>
                <a:ext cx="2520280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/>
                    </a:solidFill>
                    <a:latin typeface="+mn-ea"/>
                  </a:rPr>
                  <a:t>矩阵方程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zh-CN" alt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34" y="2771741"/>
                <a:ext cx="252028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4" t="-163" r="23" b="98"/>
                </a:stretch>
              </a:blip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组合 34"/>
          <p:cNvGrpSpPr/>
          <p:nvPr/>
        </p:nvGrpSpPr>
        <p:grpSpPr>
          <a:xfrm>
            <a:off x="300807" y="4202310"/>
            <a:ext cx="7056784" cy="965721"/>
            <a:chOff x="755576" y="951111"/>
            <a:chExt cx="7056784" cy="965721"/>
          </a:xfrm>
        </p:grpSpPr>
        <p:grpSp>
          <p:nvGrpSpPr>
            <p:cNvPr id="36" name="组合 35"/>
            <p:cNvGrpSpPr/>
            <p:nvPr/>
          </p:nvGrpSpPr>
          <p:grpSpPr>
            <a:xfrm>
              <a:off x="1907704" y="951111"/>
              <a:ext cx="5904656" cy="965721"/>
              <a:chOff x="1907704" y="951111"/>
              <a:chExt cx="5904656" cy="965721"/>
            </a:xfrm>
          </p:grpSpPr>
          <p:sp>
            <p:nvSpPr>
              <p:cNvPr id="40" name="TextBox 20"/>
              <p:cNvSpPr txBox="1"/>
              <p:nvPr/>
            </p:nvSpPr>
            <p:spPr>
              <a:xfrm>
                <a:off x="1907704" y="1196752"/>
                <a:ext cx="494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若</a:t>
                </a:r>
              </a:p>
            </p:txBody>
          </p:sp>
          <p:graphicFrame>
            <p:nvGraphicFramePr>
              <p:cNvPr id="41" name="对象 40"/>
              <p:cNvGraphicFramePr>
                <a:graphicFrameLocks noChangeAspect="1"/>
              </p:cNvGraphicFramePr>
              <p:nvPr/>
            </p:nvGraphicFramePr>
            <p:xfrm>
              <a:off x="2339752" y="977032"/>
              <a:ext cx="2781300" cy="939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781300" imgH="939800" progId="Equation.DSMT4">
                      <p:embed/>
                    </p:oleObj>
                  </mc:Choice>
                  <mc:Fallback>
                    <p:oleObj name="Equation" r:id="rId7" imgW="2781300" imgH="939800" progId="Equation.DSMT4">
                      <p:embed/>
                      <p:pic>
                        <p:nvPicPr>
                          <p:cNvPr id="41" name="对象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9752" y="977032"/>
                            <a:ext cx="2781300" cy="939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TextBox 22"/>
              <p:cNvSpPr txBox="1"/>
              <p:nvPr/>
            </p:nvSpPr>
            <p:spPr>
              <a:xfrm>
                <a:off x="5316164" y="951111"/>
                <a:ext cx="21868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FF00FF"/>
                    </a:solidFill>
                  </a:rPr>
                  <a:t>唯一解</a:t>
                </a:r>
              </a:p>
            </p:txBody>
          </p:sp>
          <p:sp>
            <p:nvSpPr>
              <p:cNvPr id="43" name="TextBox 23"/>
              <p:cNvSpPr txBox="1"/>
              <p:nvPr/>
            </p:nvSpPr>
            <p:spPr>
              <a:xfrm>
                <a:off x="5316164" y="1455167"/>
                <a:ext cx="24961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AX</a:t>
                </a:r>
                <a:r>
                  <a:rPr lang="en-US" altLang="zh-CN" sz="2400" b="1" dirty="0"/>
                  <a:t>=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b="1" dirty="0"/>
                  <a:t>有</a:t>
                </a:r>
                <a:r>
                  <a:rPr lang="zh-CN" altLang="en-US" sz="2400" b="1" dirty="0">
                    <a:solidFill>
                      <a:srgbClr val="9900CC"/>
                    </a:solidFill>
                  </a:rPr>
                  <a:t>无穷多解</a:t>
                </a:r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755576" y="1196752"/>
              <a:ext cx="1268296" cy="461665"/>
              <a:chOff x="755576" y="1196752"/>
              <a:chExt cx="1268296" cy="461665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827584" y="1196752"/>
                <a:ext cx="998796" cy="457200"/>
              </a:xfrm>
              <a:prstGeom prst="rect">
                <a:avLst/>
              </a:prstGeom>
              <a:solidFill>
                <a:srgbClr val="92D05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TextBox 19"/>
              <p:cNvSpPr txBox="1"/>
              <p:nvPr/>
            </p:nvSpPr>
            <p:spPr>
              <a:xfrm>
                <a:off x="755576" y="1196752"/>
                <a:ext cx="12682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/>
                  <a:t>定理</a:t>
                </a:r>
                <a:r>
                  <a:rPr lang="en-US" altLang="zh-CN" sz="2400" b="1" dirty="0"/>
                  <a:t>2</a:t>
                </a:r>
                <a:r>
                  <a:rPr lang="zh-CN" altLang="en-US" sz="2400" b="1" dirty="0"/>
                  <a:t>：</a:t>
                </a:r>
              </a:p>
            </p:txBody>
          </p:sp>
        </p:grpSp>
      </p:grpSp>
      <p:grpSp>
        <p:nvGrpSpPr>
          <p:cNvPr id="44" name="组合 43"/>
          <p:cNvGrpSpPr/>
          <p:nvPr/>
        </p:nvGrpSpPr>
        <p:grpSpPr>
          <a:xfrm>
            <a:off x="365734" y="3511847"/>
            <a:ext cx="6559809" cy="461665"/>
            <a:chOff x="820503" y="260648"/>
            <a:chExt cx="6559809" cy="461665"/>
          </a:xfrm>
        </p:grpSpPr>
        <p:sp>
          <p:nvSpPr>
            <p:cNvPr id="45" name="矩形 44"/>
            <p:cNvSpPr/>
            <p:nvPr/>
          </p:nvSpPr>
          <p:spPr>
            <a:xfrm>
              <a:off x="834084" y="260648"/>
              <a:ext cx="998796" cy="4572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27"/>
            <p:cNvSpPr txBox="1"/>
            <p:nvPr/>
          </p:nvSpPr>
          <p:spPr>
            <a:xfrm>
              <a:off x="820503" y="260648"/>
              <a:ext cx="6559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定理</a:t>
              </a:r>
              <a:r>
                <a:rPr lang="en-US" altLang="zh-CN" sz="2400" b="1" dirty="0"/>
                <a:t>1</a:t>
              </a:r>
              <a:r>
                <a:rPr lang="zh-CN" altLang="en-US" sz="2400" b="1" dirty="0"/>
                <a:t>：若                           ，则方程组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无解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2322971" y="260648"/>
            <a:ext cx="18034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803400" imgH="444500" progId="Equation.DSMT4">
                    <p:embed/>
                  </p:oleObj>
                </mc:Choice>
                <mc:Fallback>
                  <p:oleObj name="Equation" r:id="rId9" imgW="1803400" imgH="444500" progId="Equation.DSMT4">
                    <p:embed/>
                    <p:pic>
                      <p:nvPicPr>
                        <p:cNvPr id="47" name="对象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971" y="260648"/>
                          <a:ext cx="18034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" name="Rectangle 8"/>
          <p:cNvSpPr>
            <a:spLocks noChangeArrowheads="1"/>
          </p:cNvSpPr>
          <p:nvPr/>
        </p:nvSpPr>
        <p:spPr bwMode="auto">
          <a:xfrm>
            <a:off x="264956" y="5337175"/>
            <a:ext cx="8377822" cy="841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609600" indent="-609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highlight>
                  <a:srgbClr val="FFFF00"/>
                </a:highlight>
              </a:rPr>
              <a:t>推论：</a:t>
            </a:r>
            <a:r>
              <a:rPr lang="en-US" altLang="zh-CN" sz="2400" b="1" i="1" dirty="0">
                <a:solidFill>
                  <a:srgbClr val="000000"/>
                </a:solidFill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</a:rPr>
              <a:t>元齐次线性方程组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AX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0 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有非零解的充分必要条件</a:t>
            </a:r>
          </a:p>
          <a:p>
            <a:pPr marL="609600" indent="-609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 dirty="0">
                <a:solidFill>
                  <a:srgbClr val="000000"/>
                </a:solidFill>
              </a:rPr>
              <a:t>               是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A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) &lt; </a:t>
            </a:r>
            <a:r>
              <a:rPr kumimoji="1" lang="en-US" altLang="zh-CN" sz="2400" b="1" i="1" dirty="0">
                <a:solidFill>
                  <a:srgbClr val="FF0000"/>
                </a:solidFill>
              </a:rPr>
              <a:t>n 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_GB2312" pitchFamily="49" charset="-122"/>
              </a:rPr>
              <a:t>．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 animBg="1"/>
      <p:bldP spid="22" grpId="0"/>
      <p:bldP spid="3" grpId="0"/>
      <p:bldP spid="5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章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4" name="矩形 16"/>
          <p:cNvSpPr>
            <a:spLocks noChangeArrowheads="1"/>
          </p:cNvSpPr>
          <p:nvPr/>
        </p:nvSpPr>
        <p:spPr bwMode="auto">
          <a:xfrm>
            <a:off x="815327" y="1445316"/>
            <a:ext cx="6555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</a:rPr>
              <a:t>1.</a:t>
            </a:r>
            <a:r>
              <a:rPr lang="zh-CN" altLang="en-US" sz="3600" b="1" spc="225" dirty="0">
                <a:latin typeface="+mn-ea"/>
              </a:rPr>
              <a:t>向量组的线性相关性的判定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  <p:sp>
        <p:nvSpPr>
          <p:cNvPr id="45" name="矩形 16"/>
          <p:cNvSpPr>
            <a:spLocks noChangeArrowheads="1"/>
          </p:cNvSpPr>
          <p:nvPr/>
        </p:nvSpPr>
        <p:spPr bwMode="auto">
          <a:xfrm>
            <a:off x="815327" y="2708988"/>
            <a:ext cx="620875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</a:rPr>
              <a:t>2.</a:t>
            </a:r>
            <a:r>
              <a:rPr lang="zh-CN" altLang="en-US" sz="3600" b="1" dirty="0">
                <a:latin typeface="宋体" panose="02010600030101010101" pitchFamily="2" charset="-122"/>
              </a:rPr>
              <a:t>求向量组的秩和最大无关组</a:t>
            </a:r>
          </a:p>
        </p:txBody>
      </p:sp>
      <p:sp>
        <p:nvSpPr>
          <p:cNvPr id="3" name="矩形 16"/>
          <p:cNvSpPr>
            <a:spLocks noChangeArrowheads="1"/>
          </p:cNvSpPr>
          <p:nvPr/>
        </p:nvSpPr>
        <p:spPr bwMode="auto">
          <a:xfrm>
            <a:off x="815326" y="4077976"/>
            <a:ext cx="6208751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</a:rPr>
              <a:t>3.</a:t>
            </a:r>
            <a:r>
              <a:rPr lang="zh-CN" altLang="en-US" sz="3600" b="1" dirty="0">
                <a:latin typeface="宋体" panose="02010600030101010101" pitchFamily="2" charset="-122"/>
              </a:rPr>
              <a:t>求基础解系，求方程组的解</a:t>
            </a:r>
            <a:endParaRPr lang="en-US" altLang="zh-CN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b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zh-CN" altLang="zh-CN" sz="3200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</a:b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335448" y="666786"/>
            <a:ext cx="150656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4.1</a:t>
            </a:r>
            <a:endParaRPr lang="zh-CN" altLang="en-US" sz="2600" b="1" dirty="0"/>
          </a:p>
        </p:txBody>
      </p:sp>
      <p:grpSp>
        <p:nvGrpSpPr>
          <p:cNvPr id="76" name="组合 75"/>
          <p:cNvGrpSpPr/>
          <p:nvPr/>
        </p:nvGrpSpPr>
        <p:grpSpPr>
          <a:xfrm>
            <a:off x="393007" y="1806436"/>
            <a:ext cx="7721963" cy="573941"/>
            <a:chOff x="323528" y="1412776"/>
            <a:chExt cx="7721963" cy="495425"/>
          </a:xfrm>
        </p:grpSpPr>
        <p:grpSp>
          <p:nvGrpSpPr>
            <p:cNvPr id="78" name="组合 77"/>
            <p:cNvGrpSpPr/>
            <p:nvPr/>
          </p:nvGrpSpPr>
          <p:grpSpPr>
            <a:xfrm>
              <a:off x="323528" y="1412776"/>
              <a:ext cx="4464496" cy="495425"/>
              <a:chOff x="545156" y="1568405"/>
              <a:chExt cx="4464496" cy="495425"/>
            </a:xfrm>
          </p:grpSpPr>
          <p:grpSp>
            <p:nvGrpSpPr>
              <p:cNvPr id="84" name="组合 83"/>
              <p:cNvGrpSpPr/>
              <p:nvPr/>
            </p:nvGrpSpPr>
            <p:grpSpPr>
              <a:xfrm>
                <a:off x="545156" y="1571387"/>
                <a:ext cx="2839955" cy="492443"/>
                <a:chOff x="545156" y="1571387"/>
                <a:chExt cx="2839955" cy="492443"/>
              </a:xfrm>
            </p:grpSpPr>
            <p:sp>
              <p:nvSpPr>
                <p:cNvPr id="86" name="TextBox 85"/>
                <p:cNvSpPr txBox="1"/>
                <p:nvPr/>
              </p:nvSpPr>
              <p:spPr>
                <a:xfrm>
                  <a:off x="545156" y="1571387"/>
                  <a:ext cx="1227377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/>
                    <a:t>是向量</a:t>
                  </a:r>
                </a:p>
              </p:txBody>
            </p:sp>
            <p:graphicFrame>
              <p:nvGraphicFramePr>
                <p:cNvPr id="87" name="对象 86"/>
                <p:cNvGraphicFramePr>
                  <a:graphicFrameLocks noChangeAspect="1"/>
                </p:cNvGraphicFramePr>
                <p:nvPr/>
              </p:nvGraphicFramePr>
              <p:xfrm>
                <a:off x="1708711" y="1592269"/>
                <a:ext cx="1676400" cy="4191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" imgW="1676400" imgH="419100" progId="Equation.DSMT4">
                        <p:embed/>
                      </p:oleObj>
                    </mc:Choice>
                    <mc:Fallback>
                      <p:oleObj name="Equation" r:id="rId2" imgW="1676400" imgH="419100" progId="Equation.DSMT4">
                        <p:embed/>
                        <p:pic>
                          <p:nvPicPr>
                            <p:cNvPr id="87" name="对象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08711" y="1592269"/>
                              <a:ext cx="1676400" cy="4191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5" name="TextBox 84"/>
              <p:cNvSpPr txBox="1"/>
              <p:nvPr/>
            </p:nvSpPr>
            <p:spPr>
              <a:xfrm>
                <a:off x="3353468" y="1568405"/>
                <a:ext cx="1656184" cy="4250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>
                    <a:solidFill>
                      <a:srgbClr val="FF0000"/>
                    </a:solidFill>
                  </a:rPr>
                  <a:t>线性组合</a:t>
                </a:r>
                <a:r>
                  <a:rPr lang="zh-CN" altLang="en-US" dirty="0"/>
                  <a:t>，</a:t>
                </a: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4572000" y="1412776"/>
              <a:ext cx="3473491" cy="492443"/>
              <a:chOff x="4788024" y="1568405"/>
              <a:chExt cx="3473491" cy="492443"/>
            </a:xfrm>
          </p:grpSpPr>
          <p:graphicFrame>
            <p:nvGraphicFramePr>
              <p:cNvPr id="80" name="Object 22"/>
              <p:cNvGraphicFramePr>
                <a:graphicFrameLocks noChangeAspect="1"/>
              </p:cNvGraphicFramePr>
              <p:nvPr/>
            </p:nvGraphicFramePr>
            <p:xfrm>
              <a:off x="5588744" y="1667533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79400" imgH="355600" progId="Equation.DSMT4">
                      <p:embed/>
                    </p:oleObj>
                  </mc:Choice>
                  <mc:Fallback>
                    <p:oleObj name="Equation" r:id="rId4" imgW="279400" imgH="355600" progId="Equation.DSMT4">
                      <p:embed/>
                      <p:pic>
                        <p:nvPicPr>
                          <p:cNvPr id="8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88744" y="1667533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" name="TextBox 80"/>
              <p:cNvSpPr txBox="1"/>
              <p:nvPr/>
            </p:nvSpPr>
            <p:spPr>
              <a:xfrm>
                <a:off x="4788024" y="1568405"/>
                <a:ext cx="86409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也称</a:t>
                </a:r>
              </a:p>
            </p:txBody>
          </p:sp>
          <p:graphicFrame>
            <p:nvGraphicFramePr>
              <p:cNvPr id="82" name="对象 81"/>
              <p:cNvGraphicFramePr>
                <a:graphicFrameLocks noChangeAspect="1"/>
              </p:cNvGraphicFramePr>
              <p:nvPr/>
            </p:nvGraphicFramePr>
            <p:xfrm>
              <a:off x="6585115" y="1608058"/>
              <a:ext cx="16764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676400" imgH="419100" progId="Equation.DSMT4">
                      <p:embed/>
                    </p:oleObj>
                  </mc:Choice>
                  <mc:Fallback>
                    <p:oleObj name="Equation" r:id="rId6" imgW="1676400" imgH="419100" progId="Equation.DSMT4">
                      <p:embed/>
                      <p:pic>
                        <p:nvPicPr>
                          <p:cNvPr id="82" name="对象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85115" y="1608058"/>
                            <a:ext cx="1676400" cy="419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" name="TextBox 82"/>
              <p:cNvSpPr txBox="1"/>
              <p:nvPr/>
            </p:nvSpPr>
            <p:spPr>
              <a:xfrm>
                <a:off x="5796136" y="1568405"/>
                <a:ext cx="115212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能由</a:t>
                </a:r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37792" y="1302382"/>
            <a:ext cx="7344047" cy="549825"/>
            <a:chOff x="468313" y="908720"/>
            <a:chExt cx="7344047" cy="549825"/>
          </a:xfrm>
        </p:grpSpPr>
        <p:grpSp>
          <p:nvGrpSpPr>
            <p:cNvPr id="89" name="组合 88"/>
            <p:cNvGrpSpPr/>
            <p:nvPr/>
          </p:nvGrpSpPr>
          <p:grpSpPr>
            <a:xfrm>
              <a:off x="1676896" y="908720"/>
              <a:ext cx="4263256" cy="492443"/>
              <a:chOff x="2339752" y="1064349"/>
              <a:chExt cx="4263256" cy="492443"/>
            </a:xfrm>
          </p:grpSpPr>
          <p:graphicFrame>
            <p:nvGraphicFramePr>
              <p:cNvPr id="94" name="Object 12"/>
              <p:cNvGraphicFramePr>
                <a:graphicFrameLocks noChangeAspect="1"/>
              </p:cNvGraphicFramePr>
              <p:nvPr/>
            </p:nvGraphicFramePr>
            <p:xfrm>
              <a:off x="2843808" y="1137692"/>
              <a:ext cx="37592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759200" imgH="419100" progId="Equation.DSMT4">
                      <p:embed/>
                    </p:oleObj>
                  </mc:Choice>
                  <mc:Fallback>
                    <p:oleObj name="Equation" r:id="rId8" imgW="3759200" imgH="419100" progId="Equation.DSMT4">
                      <p:embed/>
                      <p:pic>
                        <p:nvPicPr>
                          <p:cNvPr id="94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43808" y="1137692"/>
                            <a:ext cx="37592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5" name="TextBox 94"/>
              <p:cNvSpPr txBox="1"/>
              <p:nvPr/>
            </p:nvSpPr>
            <p:spPr>
              <a:xfrm>
                <a:off x="2339752" y="1064349"/>
                <a:ext cx="51969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使</a:t>
                </a:r>
              </a:p>
            </p:txBody>
          </p:sp>
        </p:grpSp>
        <p:grpSp>
          <p:nvGrpSpPr>
            <p:cNvPr id="90" name="组合 89"/>
            <p:cNvGrpSpPr/>
            <p:nvPr/>
          </p:nvGrpSpPr>
          <p:grpSpPr>
            <a:xfrm>
              <a:off x="5940152" y="966102"/>
              <a:ext cx="1872208" cy="492443"/>
              <a:chOff x="6588224" y="980728"/>
              <a:chExt cx="1872208" cy="492443"/>
            </a:xfrm>
          </p:grpSpPr>
          <p:graphicFrame>
            <p:nvGraphicFramePr>
              <p:cNvPr id="92" name="Object 13"/>
              <p:cNvGraphicFramePr>
                <a:graphicFrameLocks noChangeAspect="1"/>
              </p:cNvGraphicFramePr>
              <p:nvPr/>
            </p:nvGraphicFramePr>
            <p:xfrm>
              <a:off x="8181032" y="1064349"/>
              <a:ext cx="2794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79400" imgH="355600" progId="Equation.DSMT4">
                      <p:embed/>
                    </p:oleObj>
                  </mc:Choice>
                  <mc:Fallback>
                    <p:oleObj name="Equation" r:id="rId10" imgW="279400" imgH="355600" progId="Equation.DSMT4">
                      <p:embed/>
                      <p:pic>
                        <p:nvPicPr>
                          <p:cNvPr id="92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81032" y="1064349"/>
                            <a:ext cx="279400" cy="3556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" name="TextBox 92"/>
              <p:cNvSpPr txBox="1"/>
              <p:nvPr/>
            </p:nvSpPr>
            <p:spPr>
              <a:xfrm>
                <a:off x="6588224" y="980728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则称向量</a:t>
                </a:r>
              </a:p>
            </p:txBody>
          </p:sp>
        </p:grpSp>
        <p:graphicFrame>
          <p:nvGraphicFramePr>
            <p:cNvPr id="91" name="对象 90"/>
            <p:cNvGraphicFramePr>
              <a:graphicFrameLocks noChangeAspect="1"/>
            </p:cNvGraphicFramePr>
            <p:nvPr/>
          </p:nvGraphicFramePr>
          <p:xfrm>
            <a:off x="468313" y="955576"/>
            <a:ext cx="12033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104900" imgH="419100" progId="Equation.DSMT4">
                    <p:embed/>
                  </p:oleObj>
                </mc:Choice>
                <mc:Fallback>
                  <p:oleObj name="Equation" r:id="rId12" imgW="1104900" imgH="419100" progId="Equation.DSMT4">
                    <p:embed/>
                    <p:pic>
                      <p:nvPicPr>
                        <p:cNvPr id="91" name="对象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313" y="955576"/>
                          <a:ext cx="12033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6" name="组合 95"/>
          <p:cNvGrpSpPr/>
          <p:nvPr/>
        </p:nvGrpSpPr>
        <p:grpSpPr>
          <a:xfrm>
            <a:off x="2123728" y="870334"/>
            <a:ext cx="5974135" cy="504056"/>
            <a:chOff x="2113433" y="476672"/>
            <a:chExt cx="5974135" cy="504056"/>
          </a:xfrm>
        </p:grpSpPr>
        <p:grpSp>
          <p:nvGrpSpPr>
            <p:cNvPr id="97" name="组合 96"/>
            <p:cNvGrpSpPr/>
            <p:nvPr/>
          </p:nvGrpSpPr>
          <p:grpSpPr>
            <a:xfrm>
              <a:off x="2113433" y="476672"/>
              <a:ext cx="4155803" cy="492443"/>
              <a:chOff x="2113433" y="476672"/>
              <a:chExt cx="4155803" cy="492443"/>
            </a:xfrm>
          </p:grpSpPr>
          <p:graphicFrame>
            <p:nvGraphicFramePr>
              <p:cNvPr id="101" name="Object 9"/>
              <p:cNvGraphicFramePr>
                <a:graphicFrameLocks noChangeAspect="1"/>
              </p:cNvGraphicFramePr>
              <p:nvPr/>
            </p:nvGraphicFramePr>
            <p:xfrm>
              <a:off x="3995936" y="481586"/>
              <a:ext cx="2273300" cy="446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146300" imgH="419100" progId="Equation.DSMT4">
                      <p:embed/>
                    </p:oleObj>
                  </mc:Choice>
                  <mc:Fallback>
                    <p:oleObj name="Equation" r:id="rId14" imgW="2146300" imgH="419100" progId="Equation.DSMT4">
                      <p:embed/>
                      <p:pic>
                        <p:nvPicPr>
                          <p:cNvPr id="101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95936" y="481586"/>
                            <a:ext cx="2273300" cy="4460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" name="TextBox 101"/>
              <p:cNvSpPr txBox="1"/>
              <p:nvPr/>
            </p:nvSpPr>
            <p:spPr>
              <a:xfrm>
                <a:off x="2113433" y="476672"/>
                <a:ext cx="215139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/>
                  <a:t>对于向量组</a:t>
                </a:r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>
              <a:off x="6228184" y="488285"/>
              <a:ext cx="1859384" cy="492443"/>
              <a:chOff x="6228184" y="488285"/>
              <a:chExt cx="1859384" cy="492443"/>
            </a:xfrm>
          </p:grpSpPr>
          <p:sp>
            <p:nvSpPr>
              <p:cNvPr id="99" name="TextBox 98"/>
              <p:cNvSpPr txBox="1"/>
              <p:nvPr/>
            </p:nvSpPr>
            <p:spPr>
              <a:xfrm>
                <a:off x="6228184" y="488285"/>
                <a:ext cx="158417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600" b="1"/>
                </a:lvl1pPr>
              </a:lstStyle>
              <a:p>
                <a:r>
                  <a:rPr lang="zh-CN" altLang="en-US" dirty="0"/>
                  <a:t>若存在数</a:t>
                </a:r>
              </a:p>
            </p:txBody>
          </p:sp>
          <p:graphicFrame>
            <p:nvGraphicFramePr>
              <p:cNvPr id="100" name="对象 99"/>
              <p:cNvGraphicFramePr>
                <a:graphicFrameLocks noChangeAspect="1"/>
              </p:cNvGraphicFramePr>
              <p:nvPr/>
            </p:nvGraphicFramePr>
            <p:xfrm>
              <a:off x="7740352" y="513046"/>
              <a:ext cx="347216" cy="4196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05765" imgH="405765" progId="Equation.DSMT4">
                      <p:embed/>
                    </p:oleObj>
                  </mc:Choice>
                  <mc:Fallback>
                    <p:oleObj name="Equation" r:id="rId16" imgW="405765" imgH="405765" progId="Equation.DSMT4">
                      <p:embed/>
                      <p:pic>
                        <p:nvPicPr>
                          <p:cNvPr id="100" name="对象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40352" y="513046"/>
                            <a:ext cx="347216" cy="4196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1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2896" y="3264496"/>
            <a:ext cx="1627369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4.1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29723" y="3400112"/>
            <a:ext cx="8356918" cy="492443"/>
            <a:chOff x="388347" y="270519"/>
            <a:chExt cx="8356918" cy="492443"/>
          </a:xfrm>
        </p:grpSpPr>
        <p:sp>
          <p:nvSpPr>
            <p:cNvPr id="58" name="TextBox 57"/>
            <p:cNvSpPr txBox="1"/>
            <p:nvPr/>
          </p:nvSpPr>
          <p:spPr>
            <a:xfrm>
              <a:off x="388347" y="270519"/>
              <a:ext cx="83569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一个向量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sz="2600" b="1" dirty="0">
                  <a:latin typeface="+mn-ea"/>
                </a:rPr>
                <a:t>可以由一</a:t>
              </a:r>
              <a:r>
                <a:rPr lang="zh-CN" altLang="en-US" sz="2600" b="1" dirty="0">
                  <a:latin typeface="+mn-ea"/>
                </a:rPr>
                <a:t>组</a:t>
              </a:r>
              <a:r>
                <a:rPr lang="zh-CN" altLang="zh-CN" sz="2600" b="1" dirty="0">
                  <a:latin typeface="+mn-ea"/>
                </a:rPr>
                <a:t>向量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线</a:t>
              </a:r>
              <a:endParaRPr lang="en-US" altLang="zh-CN" sz="2600" b="1" dirty="0">
                <a:latin typeface="+mn-ea"/>
              </a:endParaRPr>
            </a:p>
          </p:txBody>
        </p:sp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6135960" y="307191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76400" imgH="419100" progId="Equation.DSMT4">
                    <p:embed/>
                  </p:oleObj>
                </mc:Choice>
                <mc:Fallback>
                  <p:oleObj name="Equation" r:id="rId18" imgW="1676400" imgH="419100" progId="Equation.DSMT4">
                    <p:embed/>
                    <p:pic>
                      <p:nvPicPr>
                        <p:cNvPr id="59" name="对象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5960" y="307191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" name="组合 59"/>
          <p:cNvGrpSpPr/>
          <p:nvPr/>
        </p:nvGrpSpPr>
        <p:grpSpPr>
          <a:xfrm>
            <a:off x="1663392" y="3979253"/>
            <a:ext cx="5382704" cy="419100"/>
            <a:chOff x="1622016" y="777652"/>
            <a:chExt cx="5382704" cy="419100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1622016" y="8367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93700" imgH="228600" progId="Equation.DSMT4">
                    <p:embed/>
                  </p:oleObj>
                </mc:Choice>
                <mc:Fallback>
                  <p:oleObj name="Equation" r:id="rId20" imgW="393700" imgH="228600" progId="Equation.DSMT4">
                    <p:embed/>
                    <p:pic>
                      <p:nvPicPr>
                        <p:cNvPr id="61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016" y="8367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3"/>
            <p:cNvGraphicFramePr>
              <a:graphicFrameLocks noChangeAspect="1"/>
            </p:cNvGraphicFramePr>
            <p:nvPr/>
          </p:nvGraphicFramePr>
          <p:xfrm>
            <a:off x="2051720" y="777652"/>
            <a:ext cx="4953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953000" imgH="419100" progId="Equation.DSMT4">
                    <p:embed/>
                  </p:oleObj>
                </mc:Choice>
                <mc:Fallback>
                  <p:oleObj name="Equation" r:id="rId22" imgW="4953000" imgH="419100" progId="Equation.DSMT4">
                    <p:embed/>
                    <p:pic>
                      <p:nvPicPr>
                        <p:cNvPr id="64" name="对象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1720" y="777652"/>
                          <a:ext cx="4953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" name="TextBox 64"/>
          <p:cNvSpPr txBox="1"/>
          <p:nvPr/>
        </p:nvSpPr>
        <p:spPr>
          <a:xfrm>
            <a:off x="432922" y="3905910"/>
            <a:ext cx="130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</a:rPr>
              <a:t>性表示</a:t>
            </a:r>
            <a:r>
              <a:rPr lang="en-US" altLang="zh-CN" sz="2600" b="1" dirty="0">
                <a:latin typeface="+mn-ea"/>
              </a:rPr>
              <a:t> 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9723" y="2310493"/>
            <a:ext cx="16194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en-US" dirty="0">
                <a:solidFill>
                  <a:srgbClr val="FF0000"/>
                </a:solidFill>
              </a:rPr>
              <a:t>线性表示。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56" grpId="0" animBg="1"/>
      <p:bldP spid="65" grpId="0"/>
      <p:bldP spid="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479173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4089" y="10019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5025" y="632430"/>
            <a:ext cx="1498433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定义</a:t>
            </a:r>
            <a:r>
              <a:rPr lang="en-US" altLang="zh-CN" sz="2600" b="1" dirty="0"/>
              <a:t>4.2</a:t>
            </a:r>
            <a:endParaRPr lang="zh-CN" altLang="en-US" sz="2600" b="1" dirty="0"/>
          </a:p>
        </p:txBody>
      </p:sp>
      <p:grpSp>
        <p:nvGrpSpPr>
          <p:cNvPr id="31" name="组合 30"/>
          <p:cNvGrpSpPr/>
          <p:nvPr/>
        </p:nvGrpSpPr>
        <p:grpSpPr>
          <a:xfrm>
            <a:off x="1850598" y="737501"/>
            <a:ext cx="6263299" cy="492443"/>
            <a:chOff x="2053117" y="521319"/>
            <a:chExt cx="6263299" cy="492443"/>
          </a:xfrm>
        </p:grpSpPr>
        <p:sp>
          <p:nvSpPr>
            <p:cNvPr id="14" name="TextBox 13"/>
            <p:cNvSpPr txBox="1"/>
            <p:nvPr/>
          </p:nvSpPr>
          <p:spPr>
            <a:xfrm>
              <a:off x="2053117" y="521319"/>
              <a:ext cx="61206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设有两个向量组（Ⅰ）</a:t>
              </a:r>
              <a:r>
                <a:rPr lang="en-US" altLang="zh-CN" sz="2600" b="1" dirty="0">
                  <a:latin typeface="+mn-ea"/>
                </a:rPr>
                <a:t>       </a:t>
              </a:r>
              <a:r>
                <a:rPr lang="zh-CN" altLang="zh-CN" sz="2600" b="1" dirty="0">
                  <a:latin typeface="+mn-ea"/>
                </a:rPr>
                <a:t>和（Ⅱ）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343624" y="548680"/>
            <a:ext cx="1244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44600" imgH="419100" progId="Equation.DSMT4">
                    <p:embed/>
                  </p:oleObj>
                </mc:Choice>
                <mc:Fallback>
                  <p:oleObj name="Equation" r:id="rId3" imgW="1244600" imgH="4191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3624" y="548680"/>
                          <a:ext cx="1244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7884616" y="548680"/>
            <a:ext cx="4318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31800" imgH="406400" progId="Equation.DSMT4">
                    <p:embed/>
                  </p:oleObj>
                </mc:Choice>
                <mc:Fallback>
                  <p:oleObj name="Equation" r:id="rId5" imgW="431800" imgH="406400" progId="Equation.DSMT4">
                    <p:embed/>
                    <p:pic>
                      <p:nvPicPr>
                        <p:cNvPr id="25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4616" y="548680"/>
                          <a:ext cx="4318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145144" y="1268918"/>
            <a:ext cx="8040761" cy="492443"/>
            <a:chOff x="131639" y="897136"/>
            <a:chExt cx="8040761" cy="492443"/>
          </a:xfrm>
        </p:grpSpPr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131639" y="908720"/>
            <a:ext cx="1320800" cy="425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20165" imgH="419100" progId="Equation.DSMT4">
                    <p:embed/>
                  </p:oleObj>
                </mc:Choice>
                <mc:Fallback>
                  <p:oleObj name="Equation" r:id="rId7" imgW="1320165" imgH="419100" progId="Equation.DSMT4">
                    <p:embed/>
                    <p:pic>
                      <p:nvPicPr>
                        <p:cNvPr id="28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639" y="908720"/>
                          <a:ext cx="1320800" cy="425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TextBox 28"/>
            <p:cNvSpPr txBox="1"/>
            <p:nvPr/>
          </p:nvSpPr>
          <p:spPr>
            <a:xfrm>
              <a:off x="1547664" y="897136"/>
              <a:ext cx="66247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600" b="1">
                  <a:latin typeface="+mn-ea"/>
                </a:defRPr>
              </a:lvl1pPr>
            </a:lstStyle>
            <a:p>
              <a:r>
                <a:rPr lang="zh-CN" altLang="zh-CN" dirty="0"/>
                <a:t>若向量组（Ⅰ）中的每个向量都能由向量组</a:t>
              </a:r>
              <a:endParaRPr lang="zh-CN" alt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-23005" y="1761361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（Ⅱ）线性表示，</a:t>
            </a:r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569283" y="1761360"/>
            <a:ext cx="53285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则称</a:t>
            </a:r>
            <a:r>
              <a:rPr lang="zh-CN" altLang="zh-CN" dirty="0">
                <a:solidFill>
                  <a:srgbClr val="FF0000"/>
                </a:solidFill>
              </a:rPr>
              <a:t>向量组（Ⅰ）能由向量组（Ⅱ）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8065" y="2216606"/>
            <a:ext cx="22551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>
                <a:solidFill>
                  <a:srgbClr val="FF0000"/>
                </a:solidFill>
              </a:rPr>
              <a:t>线性表示</a:t>
            </a:r>
            <a:r>
              <a:rPr lang="zh-CN" altLang="zh-CN" dirty="0"/>
              <a:t>。</a:t>
            </a:r>
            <a:endParaRPr lang="zh-CN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87234" y="3279177"/>
            <a:ext cx="165618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定理</a:t>
            </a:r>
            <a:r>
              <a:rPr lang="en-US" altLang="zh-CN" sz="2800" b="1" dirty="0">
                <a:latin typeface="+mn-ea"/>
              </a:rPr>
              <a:t>4.2</a:t>
            </a:r>
            <a:endParaRPr lang="zh-CN" altLang="en-US" sz="2800" b="1" dirty="0">
              <a:latin typeface="+mn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843418" y="3423193"/>
            <a:ext cx="6336704" cy="492443"/>
            <a:chOff x="611560" y="260648"/>
            <a:chExt cx="6336704" cy="492443"/>
          </a:xfrm>
        </p:grpSpPr>
        <p:sp>
          <p:nvSpPr>
            <p:cNvPr id="47" name="TextBox 46"/>
            <p:cNvSpPr txBox="1"/>
            <p:nvPr/>
          </p:nvSpPr>
          <p:spPr>
            <a:xfrm>
              <a:off x="611560" y="260648"/>
              <a:ext cx="633670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能由向量组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5271864" y="332656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76400" imgH="419100" progId="Equation.DSMT4">
                    <p:embed/>
                  </p:oleObj>
                </mc:Choice>
                <mc:Fallback>
                  <p:oleObj name="Equation" r:id="rId9" imgW="1676400" imgH="419100" progId="Equation.DSMT4">
                    <p:embed/>
                    <p:pic>
                      <p:nvPicPr>
                        <p:cNvPr id="48" name="对象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1864" y="332656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1701180" y="287704"/>
            <a:ext cx="1790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90700" imgH="419100" progId="Equation.DSMT4">
                    <p:embed/>
                  </p:oleObj>
                </mc:Choice>
                <mc:Fallback>
                  <p:oleObj name="Equation" r:id="rId11" imgW="1790700" imgH="419100" progId="Equation.DSMT4">
                    <p:embed/>
                    <p:pic>
                      <p:nvPicPr>
                        <p:cNvPr id="49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180" y="287704"/>
                          <a:ext cx="1790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" name="组合 49"/>
          <p:cNvGrpSpPr/>
          <p:nvPr/>
        </p:nvGrpSpPr>
        <p:grpSpPr>
          <a:xfrm>
            <a:off x="-25937" y="3915636"/>
            <a:ext cx="1941363" cy="492443"/>
            <a:chOff x="1" y="753091"/>
            <a:chExt cx="1941363" cy="492443"/>
          </a:xfrm>
        </p:grpSpPr>
        <p:graphicFrame>
          <p:nvGraphicFramePr>
            <p:cNvPr id="51" name="对象 50"/>
            <p:cNvGraphicFramePr>
              <a:graphicFrameLocks noChangeAspect="1"/>
            </p:cNvGraphicFramePr>
            <p:nvPr/>
          </p:nvGraphicFramePr>
          <p:xfrm>
            <a:off x="1547664" y="908720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93700" imgH="228600" progId="Equation.DSMT4">
                    <p:embed/>
                  </p:oleObj>
                </mc:Choice>
                <mc:Fallback>
                  <p:oleObj name="Equation" r:id="rId13" imgW="393700" imgH="228600" progId="Equation.DSMT4">
                    <p:embed/>
                    <p:pic>
                      <p:nvPicPr>
                        <p:cNvPr id="51" name="对象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908720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" y="753091"/>
              <a:ext cx="169167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线性表示</a:t>
              </a:r>
              <a:endParaRPr lang="zh-CN" altLang="en-US" sz="2600" b="1" dirty="0">
                <a:latin typeface="+mn-ea"/>
              </a:endParaRPr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691364" y="4422028"/>
          <a:ext cx="39163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051300" imgH="419100" progId="Equation.DSMT4">
                  <p:embed/>
                </p:oleObj>
              </mc:Choice>
              <mc:Fallback>
                <p:oleObj name="Equation" r:id="rId15" imgW="4051300" imgH="419100" progId="Equation.DSMT4">
                  <p:embed/>
                  <p:pic>
                    <p:nvPicPr>
                      <p:cNvPr id="53" name="对象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364" y="4422028"/>
                        <a:ext cx="39163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4755364" y="4444253"/>
          <a:ext cx="2451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8826400" imgH="10058400" progId="Equation.DSMT4">
                  <p:embed/>
                </p:oleObj>
              </mc:Choice>
              <mc:Fallback>
                <p:oleObj name="Equation" r:id="rId17" imgW="58826400" imgH="10058400" progId="Equation.DSMT4">
                  <p:embed/>
                  <p:pic>
                    <p:nvPicPr>
                      <p:cNvPr id="54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5364" y="4444253"/>
                        <a:ext cx="2451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1" grpId="0" animBg="1"/>
      <p:bldP spid="30" grpId="0"/>
      <p:bldP spid="33" grpId="0"/>
      <p:bldP spid="34" grpId="0"/>
      <p:bldP spid="4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466" y="61378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4.1 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向量组及其线性组合</a:t>
            </a:r>
            <a:endParaRPr lang="zh-CN" altLang="en-US" sz="3200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-1021275" y="-36004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94524" y="898355"/>
            <a:ext cx="1656184" cy="49244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定义</a:t>
            </a:r>
            <a:r>
              <a:rPr lang="en-US" altLang="zh-CN" sz="2600" b="1" dirty="0">
                <a:latin typeface="+mn-ea"/>
              </a:rPr>
              <a:t>4.3</a:t>
            </a:r>
            <a:endParaRPr lang="zh-CN" altLang="en-US" sz="26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84670" y="1030758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若向量组（</a:t>
            </a:r>
            <a:r>
              <a:rPr lang="en-US" altLang="zh-CN" sz="2600" b="1" dirty="0">
                <a:latin typeface="+mn-ea"/>
              </a:rPr>
              <a:t>Ⅰ</a:t>
            </a:r>
            <a:r>
              <a:rPr lang="zh-CN" altLang="en-US" sz="2600" b="1" dirty="0">
                <a:latin typeface="+mn-ea"/>
              </a:rPr>
              <a:t>）与（</a:t>
            </a:r>
            <a:r>
              <a:rPr lang="en-US" altLang="zh-CN" sz="2600" b="1" dirty="0">
                <a:latin typeface="+mn-ea"/>
              </a:rPr>
              <a:t>Ⅱ</a:t>
            </a:r>
            <a:r>
              <a:rPr lang="zh-CN" altLang="en-US" sz="2600" b="1" dirty="0">
                <a:latin typeface="+mn-ea"/>
              </a:rPr>
              <a:t>）能互相线性表示，</a:t>
            </a:r>
            <a:endParaRPr lang="en-US" altLang="zh-CN" sz="2600" b="1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524" y="1474419"/>
            <a:ext cx="6374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+mn-ea"/>
              </a:rPr>
              <a:t>则称这两个向量组</a:t>
            </a: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等价</a:t>
            </a:r>
            <a:r>
              <a:rPr lang="zh-CN" altLang="en-US" sz="2600" b="1" dirty="0">
                <a:latin typeface="+mn-ea"/>
              </a:rPr>
              <a:t>。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-479173" y="127698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 flipH="1">
            <a:off x="167739" y="2564509"/>
            <a:ext cx="1712352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  定理</a:t>
            </a:r>
            <a:r>
              <a:rPr lang="en-US" altLang="zh-CN" sz="2800" b="1" dirty="0"/>
              <a:t>4.3</a:t>
            </a:r>
            <a:endParaRPr lang="zh-CN" altLang="en-US" sz="28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814332" y="4043280"/>
          <a:ext cx="6959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600" imgH="419100" progId="Equation.DSMT4">
                  <p:embed/>
                </p:oleObj>
              </mc:Choice>
              <mc:Fallback>
                <p:oleObj name="Equation" r:id="rId2" imgW="6959600" imgH="41910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32" y="4043280"/>
                        <a:ext cx="6959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499762" y="4540837"/>
          <a:ext cx="252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27300" imgH="419100" progId="Equation.DSMT4">
                  <p:embed/>
                </p:oleObj>
              </mc:Choice>
              <mc:Fallback>
                <p:oleObj name="Equation" r:id="rId4" imgW="2527300" imgH="41910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762" y="4540837"/>
                        <a:ext cx="25273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835466" y="3231745"/>
            <a:ext cx="7176021" cy="504056"/>
            <a:chOff x="1016033" y="2348880"/>
            <a:chExt cx="7176021" cy="504056"/>
          </a:xfrm>
        </p:grpSpPr>
        <p:sp>
          <p:nvSpPr>
            <p:cNvPr id="38" name="TextBox 37"/>
            <p:cNvSpPr txBox="1"/>
            <p:nvPr/>
          </p:nvSpPr>
          <p:spPr>
            <a:xfrm>
              <a:off x="1016033" y="2348880"/>
              <a:ext cx="717602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向量组</a:t>
              </a:r>
              <a:r>
                <a:rPr lang="en-US" altLang="zh-CN" sz="2600" b="1" dirty="0">
                  <a:latin typeface="+mn-ea"/>
                </a:rPr>
                <a:t>          </a:t>
              </a:r>
              <a:r>
                <a:rPr lang="zh-CN" altLang="zh-CN" sz="2600" b="1" dirty="0">
                  <a:latin typeface="+mn-ea"/>
                </a:rPr>
                <a:t>与向量组</a:t>
              </a:r>
              <a:r>
                <a:rPr lang="en-US" altLang="zh-CN" sz="2600" b="1" dirty="0">
                  <a:latin typeface="+mn-ea"/>
                </a:rPr>
                <a:t>           </a:t>
              </a:r>
              <a:r>
                <a:rPr lang="zh-CN" altLang="zh-CN" sz="2600" b="1" dirty="0">
                  <a:latin typeface="+mn-ea"/>
                </a:rPr>
                <a:t>等价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2123728" y="2403173"/>
            <a:ext cx="16764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76400" imgH="419100" progId="Equation.DSMT4">
                    <p:embed/>
                  </p:oleObj>
                </mc:Choice>
                <mc:Fallback>
                  <p:oleObj name="Equation" r:id="rId6" imgW="1676400" imgH="41910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403173"/>
                          <a:ext cx="16764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5195664" y="2433836"/>
            <a:ext cx="1752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52600" imgH="419100" progId="Equation.DSMT4">
                    <p:embed/>
                  </p:oleObj>
                </mc:Choice>
                <mc:Fallback>
                  <p:oleObj name="Equation" r:id="rId8" imgW="1752600" imgH="419100" progId="Equation.DSMT4">
                    <p:embed/>
                    <p:pic>
                      <p:nvPicPr>
                        <p:cNvPr id="4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5664" y="2433836"/>
                          <a:ext cx="1752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4836740"/>
          </a:xfrm>
        </p:spPr>
        <p:txBody>
          <a:bodyPr/>
          <a:lstStyle/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复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9" grpId="0"/>
      <p:bldP spid="3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67544" y="439960"/>
            <a:ext cx="7632848" cy="243149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定义：</a:t>
            </a:r>
            <a:r>
              <a:rPr kumimoji="1" lang="zh-CN" altLang="en-US" sz="2800" b="1" dirty="0"/>
              <a:t>给定向量组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kumimoji="1" lang="zh-CN" altLang="en-US" sz="2800" b="1" dirty="0"/>
              <a:t>，如果存在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不全为零</a:t>
            </a:r>
            <a:r>
              <a:rPr kumimoji="1" lang="zh-CN" altLang="en-US" sz="2800" b="1" dirty="0"/>
              <a:t>的实数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2800" b="1" dirty="0"/>
              <a:t>，使得</a:t>
            </a:r>
          </a:p>
          <a:p>
            <a:pPr algn="ctr">
              <a:lnSpc>
                <a:spcPct val="110000"/>
              </a:lnSpc>
            </a:pP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（零向量）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,</a:t>
            </a:r>
            <a:endParaRPr kumimoji="1" lang="zh-CN" altLang="en-US" sz="2800" b="1" dirty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/>
              <a:t>则称</a:t>
            </a:r>
            <a:r>
              <a:rPr kumimoji="1" lang="zh-CN" altLang="en-US" sz="2800" b="1" dirty="0"/>
              <a:t>向量组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 dirty="0"/>
              <a:t>是</a:t>
            </a:r>
            <a:r>
              <a:rPr lang="zh-CN" altLang="en-US" sz="2800" b="1" dirty="0">
                <a:solidFill>
                  <a:srgbClr val="FF0000"/>
                </a:solidFill>
              </a:rPr>
              <a:t>线性相关</a:t>
            </a:r>
            <a:r>
              <a:rPr lang="zh-CN" altLang="en-US" sz="2800" b="1" dirty="0"/>
              <a:t>的，否则称它是</a:t>
            </a:r>
            <a:r>
              <a:rPr lang="zh-CN" altLang="en-US" sz="2800" b="1" dirty="0">
                <a:solidFill>
                  <a:srgbClr val="FF0000"/>
                </a:solidFill>
              </a:rPr>
              <a:t>线性无关</a:t>
            </a:r>
            <a:r>
              <a:rPr lang="zh-CN" altLang="en-US" sz="2800" b="1" dirty="0"/>
              <a:t>的</a:t>
            </a:r>
            <a:r>
              <a:rPr lang="zh-CN" altLang="en-US" sz="2800" dirty="0"/>
              <a:t>．</a:t>
            </a:r>
            <a:endParaRPr lang="en-US" altLang="zh-CN" sz="2800" dirty="0"/>
          </a:p>
        </p:txBody>
      </p:sp>
      <p:sp>
        <p:nvSpPr>
          <p:cNvPr id="19" name="矩形 18"/>
          <p:cNvSpPr/>
          <p:nvPr/>
        </p:nvSpPr>
        <p:spPr>
          <a:xfrm>
            <a:off x="457074" y="3157741"/>
            <a:ext cx="7571310" cy="2431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线性无关：</a:t>
            </a:r>
            <a:r>
              <a:rPr kumimoji="1" lang="zh-CN" altLang="en-US" sz="2800" b="1" dirty="0"/>
              <a:t>给定向量组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2800" b="1" dirty="0"/>
              <a:t>，如果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不</a:t>
            </a:r>
            <a:r>
              <a:rPr kumimoji="1" lang="zh-CN" altLang="en-US" sz="2800" b="1" dirty="0"/>
              <a:t>存在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不全为零</a:t>
            </a:r>
            <a:r>
              <a:rPr kumimoji="1" lang="zh-CN" altLang="en-US" sz="2800" b="1" dirty="0"/>
              <a:t>的实数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zh-CN" altLang="en-US" sz="2800" b="1" dirty="0"/>
              <a:t>，即</a:t>
            </a:r>
            <a:r>
              <a:rPr kumimoji="1" lang="zh-CN" altLang="en-US" sz="2800" b="1" dirty="0">
                <a:solidFill>
                  <a:srgbClr val="FF0000"/>
                </a:solidFill>
              </a:rPr>
              <a:t>仅当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kumimoji="1"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 =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kumimoji="1" lang="zh-CN" altLang="en-US" sz="2800" b="1" dirty="0"/>
              <a:t>，</a:t>
            </a:r>
          </a:p>
          <a:p>
            <a:pPr algn="ctr">
              <a:lnSpc>
                <a:spcPct val="110000"/>
              </a:lnSpc>
            </a:pP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… + 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（零向量）</a:t>
            </a:r>
          </a:p>
          <a:p>
            <a:pPr>
              <a:lnSpc>
                <a:spcPct val="110000"/>
              </a:lnSpc>
            </a:pPr>
            <a:r>
              <a:rPr lang="zh-CN" altLang="en-US" sz="2800" b="1" dirty="0"/>
              <a:t>成立</a:t>
            </a:r>
            <a:r>
              <a:rPr lang="zh-CN" altLang="en-US" sz="2800" dirty="0"/>
              <a:t>．</a:t>
            </a:r>
            <a:endParaRPr lang="en-US" altLang="zh-CN" sz="2800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b="1" spc="225" dirty="0">
              <a:latin typeface="+mn-ea"/>
            </a:endParaRPr>
          </a:p>
          <a:p>
            <a:endParaRPr lang="en-US" altLang="zh-CN" spc="225" dirty="0">
              <a:latin typeface="+mn-ea"/>
            </a:endParaRPr>
          </a:p>
          <a:p>
            <a:endParaRPr lang="en-US" altLang="zh-CN" b="1" spc="225" dirty="0">
              <a:latin typeface="+mn-ea"/>
            </a:endParaRPr>
          </a:p>
          <a:p>
            <a:r>
              <a:rPr lang="zh-CN" altLang="en-US" b="1" spc="225" dirty="0">
                <a:latin typeface="+mn-ea"/>
              </a:rPr>
              <a:t>定</a:t>
            </a:r>
            <a:endParaRPr lang="en-US" altLang="zh-CN" b="1" spc="225" dirty="0">
              <a:latin typeface="+mn-ea"/>
            </a:endParaRPr>
          </a:p>
          <a:p>
            <a:endParaRPr lang="en-US" altLang="zh-CN" spc="225" dirty="0">
              <a:latin typeface="+mn-ea"/>
            </a:endParaRPr>
          </a:p>
          <a:p>
            <a:r>
              <a:rPr lang="zh-CN" altLang="en-US" b="1" spc="225" dirty="0">
                <a:latin typeface="+mn-ea"/>
              </a:rPr>
              <a:t>义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55874" y="298902"/>
            <a:ext cx="7344095" cy="5407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spc="225" dirty="0">
                <a:solidFill>
                  <a:srgbClr val="0070C0"/>
                </a:solidFill>
                <a:highlight>
                  <a:srgbClr val="FFFF00"/>
                </a:highlight>
                <a:latin typeface="+mn-ea"/>
              </a:rPr>
              <a:t>向量组的线性相关性的判定</a:t>
            </a:r>
            <a:r>
              <a:rPr lang="en-US" altLang="zh-CN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(</a:t>
            </a:r>
            <a:r>
              <a:rPr lang="zh-CN" altLang="en-US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重点</a:t>
            </a:r>
            <a:r>
              <a:rPr lang="en-US" altLang="zh-CN" sz="2800" b="1" spc="225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)</a:t>
            </a:r>
            <a:endParaRPr lang="en-US" altLang="zh-CN" sz="2800" b="1" dirty="0">
              <a:solidFill>
                <a:srgbClr val="FF0000"/>
              </a:solidFill>
              <a:highlight>
                <a:srgbClr val="FFFF00"/>
              </a:highlight>
              <a:latin typeface="+mn-ea"/>
            </a:endParaRPr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/>
        </p:nvGraphicFramePr>
        <p:xfrm>
          <a:off x="467544" y="1594044"/>
          <a:ext cx="2843016" cy="39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233600" imgH="5486400" progId="Equation.DSMT4">
                  <p:embed/>
                </p:oleObj>
              </mc:Choice>
              <mc:Fallback>
                <p:oleObj name="Equation" r:id="rId3" imgW="40233600" imgH="5486400" progId="Equation.DSMT4">
                  <p:embed/>
                  <p:pic>
                    <p:nvPicPr>
                      <p:cNvPr id="2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594044"/>
                        <a:ext cx="2843016" cy="3965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4373358" y="1225505"/>
          <a:ext cx="3812225" cy="142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6634400" imgH="22555200" progId="Equation.DSMT4">
                  <p:embed/>
                </p:oleObj>
              </mc:Choice>
              <mc:Fallback>
                <p:oleObj name="Equation" r:id="rId5" imgW="46634400" imgH="22555200" progId="Equation.DSMT4">
                  <p:embed/>
                  <p:pic>
                    <p:nvPicPr>
                      <p:cNvPr id="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358" y="1225505"/>
                        <a:ext cx="3812225" cy="142150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3549146" y="1609810"/>
            <a:ext cx="512978" cy="380817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000000"/>
              </a:solidFill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-10956" y="2957896"/>
            <a:ext cx="251968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线性相关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2797045" y="2955154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有非零解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254362" y="3223754"/>
            <a:ext cx="1609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-39233" y="4327243"/>
            <a:ext cx="251968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00"/>
                </a:solidFill>
              </a:rPr>
              <a:t>向量组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0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线性无关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2768768" y="4324501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_GB2312" pitchFamily="49" charset="-122"/>
              </a:rPr>
              <a:t>元齐次线性方程组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kumimoji="1" lang="zh-CN" altLang="en-US" sz="2000" b="1" dirty="0">
                <a:solidFill>
                  <a:srgbClr val="0000FF"/>
                </a:solidFill>
              </a:rPr>
              <a:t>只有零解</a:t>
            </a:r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2321094" y="4518122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6226085" y="4463158"/>
            <a:ext cx="1609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 anchorCtr="1">
            <a:spAutoFit/>
          </a:bodyPr>
          <a:lstStyle/>
          <a:p>
            <a:pPr marL="342900" indent="-342900" algn="ctr" fontAlgn="base">
              <a:spcBef>
                <a:spcPct val="20000"/>
              </a:spcBef>
              <a:spcAft>
                <a:spcPct val="0"/>
              </a:spcAft>
              <a:buClr>
                <a:srgbClr val="9999CC"/>
              </a:buClr>
              <a:buSzPct val="80000"/>
            </a:pP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kumimoji="1" lang="en-US" altLang="zh-CN" sz="20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12"/>
          <p:cNvSpPr>
            <a:spLocks noChangeArrowheads="1"/>
          </p:cNvSpPr>
          <p:nvPr/>
        </p:nvSpPr>
        <p:spPr bwMode="auto">
          <a:xfrm>
            <a:off x="5643414" y="4480286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" name="AutoShape 12"/>
          <p:cNvSpPr>
            <a:spLocks noChangeArrowheads="1"/>
          </p:cNvSpPr>
          <p:nvPr/>
        </p:nvSpPr>
        <p:spPr bwMode="auto">
          <a:xfrm>
            <a:off x="2366814" y="3227477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" name="AutoShape 12"/>
          <p:cNvSpPr>
            <a:spLocks noChangeArrowheads="1"/>
          </p:cNvSpPr>
          <p:nvPr/>
        </p:nvSpPr>
        <p:spPr bwMode="auto">
          <a:xfrm>
            <a:off x="5671691" y="3225981"/>
            <a:ext cx="531581" cy="425583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0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副标题 5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r>
              <a:rPr lang="zh-CN" altLang="en-US" sz="2800" b="1" spc="225" dirty="0">
                <a:latin typeface="+mn-ea"/>
              </a:rPr>
              <a:t>向量组的线性相关性的判定</a:t>
            </a:r>
            <a:endParaRPr lang="zh-CN" altLang="en-US" sz="2800" dirty="0"/>
          </a:p>
        </p:txBody>
      </p:sp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 animBg="1"/>
      <p:bldP spid="23" grpId="0"/>
      <p:bldP spid="24" grpId="0"/>
      <p:bldP spid="26" grpId="0"/>
      <p:bldP spid="29" grpId="0"/>
      <p:bldP spid="30" grpId="0"/>
      <p:bldP spid="31" grpId="0" animBg="1"/>
      <p:bldP spid="32" grpId="0"/>
      <p:bldP spid="34" grpId="0" animBg="1"/>
      <p:bldP spid="35" grpId="0" animBg="1"/>
      <p:bldP spid="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4.2 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向量组的线性相关性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28" name="矩形 27"/>
          <p:cNvSpPr/>
          <p:nvPr/>
        </p:nvSpPr>
        <p:spPr>
          <a:xfrm>
            <a:off x="242831" y="72253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1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89562" y="668879"/>
            <a:ext cx="74261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>
                <a:latin typeface="+mn-ea"/>
              </a:defRPr>
            </a:lvl1pPr>
          </a:lstStyle>
          <a:p>
            <a:r>
              <a:rPr lang="zh-CN" altLang="zh-CN" dirty="0"/>
              <a:t>至少有一个向量能由其余向量线性表示。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763" y="176436"/>
            <a:ext cx="7714935" cy="492443"/>
            <a:chOff x="-36512" y="476672"/>
            <a:chExt cx="7714935" cy="492443"/>
          </a:xfrm>
        </p:grpSpPr>
        <p:grpSp>
          <p:nvGrpSpPr>
            <p:cNvPr id="44" name="组合 43"/>
            <p:cNvGrpSpPr/>
            <p:nvPr/>
          </p:nvGrpSpPr>
          <p:grpSpPr>
            <a:xfrm>
              <a:off x="-36512" y="476672"/>
              <a:ext cx="7714935" cy="492443"/>
              <a:chOff x="-36512" y="476672"/>
              <a:chExt cx="7714935" cy="492443"/>
            </a:xfrm>
          </p:grpSpPr>
          <p:sp>
            <p:nvSpPr>
              <p:cNvPr id="46" name="TextBox 45"/>
              <p:cNvSpPr txBox="1"/>
              <p:nvPr/>
            </p:nvSpPr>
            <p:spPr>
              <a:xfrm>
                <a:off x="-36512" y="476672"/>
                <a:ext cx="77149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dirty="0">
                    <a:latin typeface="+mn-ea"/>
                  </a:rPr>
                  <a:t>             </a:t>
                </a:r>
                <a:r>
                  <a:rPr lang="zh-CN" altLang="zh-CN" sz="2600" b="1" dirty="0">
                    <a:latin typeface="+mn-ea"/>
                  </a:rPr>
                  <a:t>向量组</a:t>
                </a:r>
                <a:r>
                  <a:rPr lang="en-US" altLang="zh-CN" sz="2600" b="1" dirty="0">
                    <a:latin typeface="+mn-ea"/>
                  </a:rPr>
                  <a:t>           </a:t>
                </a:r>
                <a:r>
                  <a:rPr lang="zh-CN" altLang="zh-CN" sz="2600" b="1" dirty="0">
                    <a:latin typeface="+mn-ea"/>
                  </a:rPr>
                  <a:t>线性相关</a:t>
                </a:r>
                <a:r>
                  <a:rPr lang="en-US" altLang="zh-CN" sz="2600" b="1" dirty="0">
                    <a:latin typeface="+mn-ea"/>
                  </a:rPr>
                  <a:t>   </a:t>
                </a:r>
                <a:r>
                  <a:rPr lang="zh-CN" altLang="zh-CN" sz="2600" b="1" dirty="0">
                    <a:latin typeface="+mn-ea"/>
                  </a:rPr>
                  <a:t>其中</a:t>
                </a:r>
                <a:endParaRPr lang="zh-CN" altLang="en-US" sz="2600" b="1" dirty="0">
                  <a:latin typeface="+mn-ea"/>
                </a:endParaRPr>
              </a:p>
            </p:txBody>
          </p:sp>
          <p:graphicFrame>
            <p:nvGraphicFramePr>
              <p:cNvPr id="47" name="对象 46"/>
              <p:cNvGraphicFramePr>
                <a:graphicFrameLocks noChangeAspect="1"/>
              </p:cNvGraphicFramePr>
              <p:nvPr/>
            </p:nvGraphicFramePr>
            <p:xfrm>
              <a:off x="3347864" y="483146"/>
              <a:ext cx="1676400" cy="4255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" imgW="1676400" imgH="419100" progId="Equation.DSMT4">
                      <p:embed/>
                    </p:oleObj>
                  </mc:Choice>
                  <mc:Fallback>
                    <p:oleObj name="Equation" r:id="rId3" imgW="1676400" imgH="419100" progId="Equation.DSMT4">
                      <p:embed/>
                      <p:pic>
                        <p:nvPicPr>
                          <p:cNvPr id="47" name="对象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47864" y="483146"/>
                            <a:ext cx="1676400" cy="4255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6482556" y="608112"/>
            <a:ext cx="3937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93700" imgH="228600" progId="Equation.DSMT4">
                    <p:embed/>
                  </p:oleObj>
                </mc:Choice>
                <mc:Fallback>
                  <p:oleObj name="Equation" r:id="rId5" imgW="393700" imgH="228600" progId="Equation.DSMT4">
                    <p:embed/>
                    <p:pic>
                      <p:nvPicPr>
                        <p:cNvPr id="45" name="对象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2556" y="608112"/>
                          <a:ext cx="393700" cy="228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矩形 47"/>
          <p:cNvSpPr/>
          <p:nvPr/>
        </p:nvSpPr>
        <p:spPr>
          <a:xfrm>
            <a:off x="165158" y="116132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2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749334" y="1180451"/>
            <a:ext cx="6804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/>
              <a:t>部分相关，则整体相关；整体无关，则部分无关。</a:t>
            </a:r>
          </a:p>
        </p:txBody>
      </p:sp>
      <p:sp>
        <p:nvSpPr>
          <p:cNvPr id="50" name="矩形 49"/>
          <p:cNvSpPr/>
          <p:nvPr/>
        </p:nvSpPr>
        <p:spPr>
          <a:xfrm>
            <a:off x="139099" y="1846712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3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89562" y="1887587"/>
            <a:ext cx="8244408" cy="508269"/>
            <a:chOff x="467544" y="388838"/>
            <a:chExt cx="7776864" cy="508269"/>
          </a:xfrm>
        </p:grpSpPr>
        <p:sp>
          <p:nvSpPr>
            <p:cNvPr id="52" name="TextBox 51"/>
            <p:cNvSpPr txBox="1"/>
            <p:nvPr/>
          </p:nvSpPr>
          <p:spPr>
            <a:xfrm>
              <a:off x="467544" y="404664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          </a:t>
              </a:r>
              <a:r>
                <a:rPr lang="zh-CN" altLang="zh-CN" sz="2600" b="1" dirty="0"/>
                <a:t>若</a:t>
              </a:r>
              <a:r>
                <a:rPr lang="en-US" altLang="zh-CN" sz="2600" b="1" dirty="0"/>
                <a:t>              </a:t>
              </a:r>
              <a:r>
                <a:rPr lang="zh-CN" altLang="zh-CN" sz="2600" b="1" dirty="0"/>
                <a:t>线性无关，而</a:t>
              </a:r>
              <a:r>
                <a:rPr lang="en-US" altLang="zh-CN" sz="2600" b="1" dirty="0"/>
                <a:t>                       </a:t>
              </a:r>
              <a:r>
                <a:rPr lang="zh-CN" altLang="zh-CN" sz="2600" b="1" dirty="0"/>
                <a:t>线性</a:t>
              </a:r>
              <a:endParaRPr lang="en-US" altLang="zh-CN" sz="2600" b="1" dirty="0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672987"/>
                </p:ext>
              </p:extLst>
            </p:nvPr>
          </p:nvGraphicFramePr>
          <p:xfrm>
            <a:off x="2322213" y="388838"/>
            <a:ext cx="1224136" cy="427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06500" imgH="419100" progId="Equation.DSMT4">
                    <p:embed/>
                  </p:oleObj>
                </mc:Choice>
                <mc:Fallback>
                  <p:oleObj name="Equation" r:id="rId7" imgW="1206500" imgH="419100" progId="Equation.DSMT4">
                    <p:embed/>
                    <p:pic>
                      <p:nvPicPr>
                        <p:cNvPr id="53" name="对象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2213" y="388838"/>
                          <a:ext cx="1224136" cy="427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1679770"/>
                </p:ext>
              </p:extLst>
            </p:nvPr>
          </p:nvGraphicFramePr>
          <p:xfrm>
            <a:off x="5516399" y="444389"/>
            <a:ext cx="1656184" cy="4100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87500" imgH="419100" progId="Equation.DSMT4">
                    <p:embed/>
                  </p:oleObj>
                </mc:Choice>
                <mc:Fallback>
                  <p:oleObj name="Equation" r:id="rId9" imgW="1587500" imgH="419100" progId="Equation.DSMT4">
                    <p:embed/>
                    <p:pic>
                      <p:nvPicPr>
                        <p:cNvPr id="54" name="对象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6399" y="444389"/>
                          <a:ext cx="1656184" cy="4100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362796" y="2452558"/>
            <a:ext cx="7776864" cy="492443"/>
            <a:chOff x="395536" y="848325"/>
            <a:chExt cx="7776864" cy="492443"/>
          </a:xfrm>
        </p:grpSpPr>
        <p:graphicFrame>
          <p:nvGraphicFramePr>
            <p:cNvPr id="56" name="对象 55"/>
            <p:cNvGraphicFramePr>
              <a:graphicFrameLocks noChangeAspect="1"/>
            </p:cNvGraphicFramePr>
            <p:nvPr/>
          </p:nvGraphicFramePr>
          <p:xfrm>
            <a:off x="1835696" y="985168"/>
            <a:ext cx="2794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79400" imgH="355600" progId="Equation.DSMT4">
                    <p:embed/>
                  </p:oleObj>
                </mc:Choice>
                <mc:Fallback>
                  <p:oleObj name="Equation" r:id="rId11" imgW="279400" imgH="355600" progId="Equation.DSMT4">
                    <p:embed/>
                    <p:pic>
                      <p:nvPicPr>
                        <p:cNvPr id="56" name="对象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696" y="985168"/>
                          <a:ext cx="2794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对象 56"/>
            <p:cNvGraphicFramePr>
              <a:graphicFrameLocks noChangeAspect="1"/>
            </p:cNvGraphicFramePr>
            <p:nvPr/>
          </p:nvGraphicFramePr>
          <p:xfrm>
            <a:off x="2937339" y="876635"/>
            <a:ext cx="1330059" cy="417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206500" imgH="419100" progId="Equation.DSMT4">
                    <p:embed/>
                  </p:oleObj>
                </mc:Choice>
                <mc:Fallback>
                  <p:oleObj name="Equation" r:id="rId13" imgW="1206500" imgH="419100" progId="Equation.DSMT4">
                    <p:embed/>
                    <p:pic>
                      <p:nvPicPr>
                        <p:cNvPr id="57" name="对象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339" y="876635"/>
                          <a:ext cx="1330059" cy="4177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TextBox 57"/>
            <p:cNvSpPr txBox="1"/>
            <p:nvPr/>
          </p:nvSpPr>
          <p:spPr>
            <a:xfrm>
              <a:off x="395536" y="848325"/>
              <a:ext cx="777686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相关，则</a:t>
              </a:r>
              <a:r>
                <a:rPr lang="en-US" altLang="zh-CN" sz="2600" b="1" dirty="0"/>
                <a:t>    </a:t>
              </a:r>
              <a:r>
                <a:rPr lang="zh-CN" altLang="zh-CN" sz="2600" b="1" dirty="0"/>
                <a:t>可由</a:t>
              </a:r>
              <a:r>
                <a:rPr lang="en-US" altLang="zh-CN" sz="2600" b="1" dirty="0"/>
                <a:t>                 </a:t>
              </a:r>
              <a:r>
                <a:rPr lang="zh-CN" altLang="zh-CN" sz="2600" b="1" dirty="0"/>
                <a:t>线性表示，且表达式唯一。</a:t>
              </a:r>
              <a:endParaRPr lang="en-US" altLang="zh-CN" sz="2600" b="1" dirty="0"/>
            </a:p>
          </p:txBody>
        </p:sp>
      </p:grpSp>
      <p:sp>
        <p:nvSpPr>
          <p:cNvPr id="63" name="矩形 62"/>
          <p:cNvSpPr/>
          <p:nvPr/>
        </p:nvSpPr>
        <p:spPr>
          <a:xfrm>
            <a:off x="139099" y="4013929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5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129662" y="4111506"/>
            <a:ext cx="8244408" cy="492443"/>
            <a:chOff x="68378" y="4284661"/>
            <a:chExt cx="8244408" cy="492443"/>
          </a:xfrm>
        </p:grpSpPr>
        <p:sp>
          <p:nvSpPr>
            <p:cNvPr id="65" name="TextBox 64"/>
            <p:cNvSpPr txBox="1"/>
            <p:nvPr/>
          </p:nvSpPr>
          <p:spPr>
            <a:xfrm>
              <a:off x="68378" y="4284661"/>
              <a:ext cx="824440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            </a:t>
              </a:r>
              <a:r>
                <a:rPr lang="zh-CN" altLang="zh-CN" sz="2600" b="1" dirty="0"/>
                <a:t>若向量</a:t>
              </a:r>
              <a:r>
                <a:rPr lang="en-US" altLang="zh-CN" sz="2600" b="1" dirty="0"/>
                <a:t>    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</a:t>
              </a:r>
              <a:r>
                <a:rPr lang="zh-CN" altLang="zh-CN" sz="2600" b="1" dirty="0"/>
                <a:t>的个数</a:t>
              </a:r>
              <a:r>
                <a:rPr lang="en-US" altLang="zh-CN" sz="2600" b="1" dirty="0"/>
                <a:t>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 </a:t>
              </a:r>
              <a:r>
                <a:rPr lang="zh-CN" altLang="zh-CN" sz="2600" b="1" dirty="0"/>
                <a:t>大于向量</a:t>
              </a:r>
            </a:p>
          </p:txBody>
        </p:sp>
        <p:graphicFrame>
          <p:nvGraphicFramePr>
            <p:cNvPr id="66" name="对象 65"/>
            <p:cNvGraphicFramePr>
              <a:graphicFrameLocks noChangeAspect="1"/>
            </p:cNvGraphicFramePr>
            <p:nvPr/>
          </p:nvGraphicFramePr>
          <p:xfrm>
            <a:off x="2880320" y="4300683"/>
            <a:ext cx="2448272" cy="413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28900" imgH="419100" progId="Equation.DSMT4">
                    <p:embed/>
                  </p:oleObj>
                </mc:Choice>
                <mc:Fallback>
                  <p:oleObj name="Equation" r:id="rId15" imgW="2628900" imgH="419100" progId="Equation.DSMT4">
                    <p:embed/>
                    <p:pic>
                      <p:nvPicPr>
                        <p:cNvPr id="66" name="对象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320" y="4300683"/>
                          <a:ext cx="2448272" cy="4137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" name="TextBox 66"/>
          <p:cNvSpPr txBox="1"/>
          <p:nvPr/>
        </p:nvSpPr>
        <p:spPr>
          <a:xfrm>
            <a:off x="334473" y="4605149"/>
            <a:ext cx="79198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的维数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/>
              <a:t>，一定线性相关。</a:t>
            </a:r>
          </a:p>
        </p:txBody>
      </p:sp>
      <p:sp>
        <p:nvSpPr>
          <p:cNvPr id="68" name="矩形 67"/>
          <p:cNvSpPr/>
          <p:nvPr/>
        </p:nvSpPr>
        <p:spPr>
          <a:xfrm>
            <a:off x="139099" y="2933809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4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00854" y="3027843"/>
            <a:ext cx="5293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solidFill>
                  <a:srgbClr val="0000CC"/>
                </a:solidFill>
              </a:rPr>
              <a:t>线性相关</a:t>
            </a:r>
            <a:r>
              <a:rPr lang="en-US" altLang="zh-CN" sz="2600" b="1" dirty="0">
                <a:solidFill>
                  <a:srgbClr val="0000CC"/>
                </a:solidFill>
              </a:rPr>
              <a:t> </a:t>
            </a:r>
            <a:r>
              <a:rPr lang="zh-CN" altLang="en-US" sz="2600" b="1" dirty="0">
                <a:sym typeface="Symbol" panose="05050102010706020507"/>
              </a:rPr>
              <a:t></a:t>
            </a:r>
            <a:endParaRPr lang="en-US" altLang="zh-CN" sz="2600" b="1" dirty="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97206" y="3531899"/>
            <a:ext cx="59766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600" b="1" dirty="0"/>
              <a:t>&lt;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     </a:t>
            </a:r>
            <a:r>
              <a:rPr lang="zh-CN" altLang="en-US" sz="2600" b="1" dirty="0">
                <a:sym typeface="Symbol" panose="05050102010706020507"/>
              </a:rPr>
              <a:t></a:t>
            </a:r>
            <a:endParaRPr lang="zh-CN" altLang="en-US" sz="2600" b="1" dirty="0"/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5255129" y="3582030"/>
          <a:ext cx="2311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55473600" imgH="11582400" progId="Equation.DSMT4">
                  <p:embed/>
                </p:oleObj>
              </mc:Choice>
              <mc:Fallback>
                <p:oleObj name="Equation" r:id="rId17" imgW="55473600" imgH="1158240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5129" y="3582030"/>
                        <a:ext cx="2311400" cy="482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6"/>
          <p:cNvSpPr txBox="1"/>
          <p:nvPr/>
        </p:nvSpPr>
        <p:spPr>
          <a:xfrm>
            <a:off x="1590889" y="5168169"/>
            <a:ext cx="44583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若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线性无关，</a:t>
            </a:r>
            <a:endParaRPr lang="zh-CN" altLang="en-US" sz="2600" b="1" dirty="0"/>
          </a:p>
        </p:txBody>
      </p:sp>
      <p:sp>
        <p:nvSpPr>
          <p:cNvPr id="39" name="TextBox 7"/>
          <p:cNvSpPr txBox="1"/>
          <p:nvPr/>
        </p:nvSpPr>
        <p:spPr>
          <a:xfrm>
            <a:off x="5878778" y="5168169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600" b="1" dirty="0"/>
              <a:t>则扩充分量所得</a:t>
            </a:r>
            <a:endParaRPr lang="zh-CN" altLang="en-US" sz="2600" b="1" dirty="0"/>
          </a:p>
        </p:txBody>
      </p:sp>
      <p:sp>
        <p:nvSpPr>
          <p:cNvPr id="40" name="TextBox 8"/>
          <p:cNvSpPr txBox="1"/>
          <p:nvPr/>
        </p:nvSpPr>
        <p:spPr>
          <a:xfrm>
            <a:off x="335769" y="5683461"/>
            <a:ext cx="619268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，…，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zh-CN" sz="2600" b="1" dirty="0"/>
              <a:t>依然线性无关。</a:t>
            </a:r>
            <a:endParaRPr lang="zh-CN" altLang="en-US" sz="2600" b="1" dirty="0"/>
          </a:p>
        </p:txBody>
      </p:sp>
      <p:sp>
        <p:nvSpPr>
          <p:cNvPr id="41" name="矩形 40"/>
          <p:cNvSpPr/>
          <p:nvPr/>
        </p:nvSpPr>
        <p:spPr>
          <a:xfrm>
            <a:off x="119745" y="5012540"/>
            <a:ext cx="1584176" cy="60584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600" b="1" dirty="0">
                <a:solidFill>
                  <a:schemeClr val="tx1"/>
                </a:solidFill>
              </a:rPr>
              <a:t>定理</a:t>
            </a:r>
            <a:r>
              <a:rPr lang="en-US" altLang="zh-CN" sz="2600" b="1" dirty="0">
                <a:solidFill>
                  <a:schemeClr val="tx1"/>
                </a:solidFill>
              </a:rPr>
              <a:t>6</a:t>
            </a:r>
            <a:endParaRPr lang="zh-CN" altLang="en-US" sz="2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/>
      <p:bldP spid="48" grpId="0" animBg="1"/>
      <p:bldP spid="49" grpId="0" build="p"/>
      <p:bldP spid="50" grpId="0" animBg="1"/>
      <p:bldP spid="63" grpId="0" animBg="1"/>
      <p:bldP spid="67" grpId="0"/>
      <p:bldP spid="68" grpId="0" animBg="1"/>
      <p:bldP spid="33" grpId="0"/>
      <p:bldP spid="34" grpId="0"/>
      <p:bldP spid="38" grpId="0"/>
      <p:bldP spid="39" grpId="0"/>
      <p:bldP spid="40" grpId="0"/>
      <p:bldP spid="4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03648" y="-27384"/>
            <a:ext cx="4320480" cy="598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+mn-ea"/>
              </a:rPr>
              <a:t>最大无关组与秩的定义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95536" y="500791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/>
              <a:t>若在向量组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中能找到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600" b="1" dirty="0"/>
              <a:t> </a:t>
            </a:r>
            <a:r>
              <a:rPr lang="zh-CN" altLang="zh-CN" sz="2600" b="1" dirty="0"/>
              <a:t>个向量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>
                <a:sym typeface="Symbol" panose="05050102010706020507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 </a:t>
            </a:r>
            <a:r>
              <a:rPr lang="zh-CN" altLang="en-US" sz="2600" b="1" dirty="0"/>
              <a:t>满足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872407"/>
            <a:ext cx="7953881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600" b="1" dirty="0">
                <a:solidFill>
                  <a:prstClr val="black"/>
                </a:solidFill>
              </a:rPr>
              <a:t>是</a:t>
            </a:r>
            <a:r>
              <a:rPr lang="en-US" altLang="zh-CN" sz="2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600" b="1" i="1" dirty="0">
                <a:solidFill>
                  <a:prstClr val="black"/>
                </a:solidFill>
              </a:rPr>
              <a:t> </a:t>
            </a:r>
            <a:r>
              <a:rPr lang="zh-CN" altLang="zh-CN" sz="2600" b="1" dirty="0">
                <a:solidFill>
                  <a:prstClr val="black"/>
                </a:solidFill>
              </a:rPr>
              <a:t>的一个</a:t>
            </a:r>
            <a:r>
              <a:rPr lang="zh-CN" altLang="zh-CN" sz="2600" b="1" dirty="0">
                <a:solidFill>
                  <a:srgbClr val="0000CC"/>
                </a:solidFill>
                <a:highlight>
                  <a:srgbClr val="FFFF00"/>
                </a:highlight>
              </a:rPr>
              <a:t>最大线性无</a:t>
            </a:r>
            <a:r>
              <a:rPr lang="zh-CN" altLang="en-US" sz="2600" b="1" dirty="0">
                <a:solidFill>
                  <a:srgbClr val="0000CC"/>
                </a:solidFill>
                <a:highlight>
                  <a:srgbClr val="FFFF00"/>
                </a:highlight>
              </a:rPr>
              <a:t>关组</a:t>
            </a:r>
            <a:r>
              <a:rPr lang="zh-CN" altLang="en-US" sz="2600" b="1" dirty="0">
                <a:solidFill>
                  <a:srgbClr val="0000CC"/>
                </a:solidFill>
              </a:rPr>
              <a:t>，</a:t>
            </a:r>
            <a:r>
              <a:rPr lang="zh-CN" altLang="zh-CN" sz="2600" b="1" dirty="0"/>
              <a:t>简称最大无关组</a:t>
            </a:r>
            <a:r>
              <a:rPr lang="zh-CN" altLang="en-US" sz="2600" b="1" dirty="0"/>
              <a:t>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3528" y="1356738"/>
            <a:ext cx="784887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2</a:t>
            </a:r>
            <a:r>
              <a:rPr lang="zh-CN" altLang="en-US" sz="2600" b="1" dirty="0"/>
              <a:t>）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zh-CN" altLang="en-US" sz="2600" b="1" dirty="0"/>
              <a:t>中任何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r+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600" b="1" dirty="0"/>
              <a:t>个向量都</a:t>
            </a:r>
            <a:r>
              <a:rPr lang="zh-CN" altLang="en-US" sz="2600" b="1" dirty="0">
                <a:solidFill>
                  <a:srgbClr val="0000CC"/>
                </a:solidFill>
              </a:rPr>
              <a:t>线性相关，</a:t>
            </a:r>
            <a:r>
              <a:rPr lang="zh-CN" altLang="en-US" sz="2600" b="1" dirty="0"/>
              <a:t>则称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>
                <a:sym typeface="Symbol" panose="05050102010706020507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 </a:t>
            </a:r>
            <a:endParaRPr lang="zh-CN" altLang="en-US" sz="2600" b="1" dirty="0"/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4.3 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向量组的秩与</a:t>
            </a:r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31640" y="2492896"/>
            <a:ext cx="432048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1</a:t>
            </a:r>
            <a:r>
              <a:rPr lang="zh-CN" altLang="en-US" sz="2600" b="1" dirty="0">
                <a:latin typeface="+mn-ea"/>
              </a:rPr>
              <a:t>）最</a:t>
            </a:r>
            <a:r>
              <a:rPr lang="zh-CN" altLang="zh-CN" sz="2600" b="1" dirty="0">
                <a:latin typeface="+mn-ea"/>
              </a:rPr>
              <a:t>大无关组一般</a:t>
            </a:r>
            <a:r>
              <a:rPr lang="zh-CN" altLang="zh-CN" sz="2600" b="1" dirty="0">
                <a:solidFill>
                  <a:srgbClr val="0000CC"/>
                </a:solidFill>
                <a:latin typeface="+mn-ea"/>
              </a:rPr>
              <a:t>不唯一</a:t>
            </a:r>
            <a:endParaRPr lang="zh-CN" altLang="en-US" sz="2200" b="1" dirty="0"/>
          </a:p>
        </p:txBody>
      </p:sp>
      <p:sp>
        <p:nvSpPr>
          <p:cNvPr id="31" name="矩形 30"/>
          <p:cNvSpPr/>
          <p:nvPr/>
        </p:nvSpPr>
        <p:spPr>
          <a:xfrm>
            <a:off x="251519" y="63208"/>
            <a:ext cx="1008113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09598" y="-99392"/>
            <a:ext cx="1194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定义</a:t>
            </a:r>
            <a:r>
              <a:rPr lang="en-US" altLang="zh-CN" sz="2800" b="1" dirty="0"/>
              <a:t>1</a:t>
            </a:r>
            <a:endParaRPr lang="zh-CN" altLang="en-US" sz="2800" b="1" dirty="0"/>
          </a:p>
        </p:txBody>
      </p:sp>
      <p:sp>
        <p:nvSpPr>
          <p:cNvPr id="35" name="矩形 34"/>
          <p:cNvSpPr/>
          <p:nvPr/>
        </p:nvSpPr>
        <p:spPr>
          <a:xfrm>
            <a:off x="323527" y="2583488"/>
            <a:ext cx="86216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281607" y="2420888"/>
            <a:ext cx="9060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注意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1952" y="2996952"/>
            <a:ext cx="748883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2</a:t>
            </a:r>
            <a:r>
              <a:rPr lang="zh-CN" altLang="en-US" sz="2600" b="1" dirty="0">
                <a:latin typeface="+mn-ea"/>
              </a:rPr>
              <a:t>）最大无关组中所含向量的个数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+mn-ea"/>
              </a:rPr>
              <a:t>是唯一的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3568" y="3573016"/>
            <a:ext cx="7488832" cy="61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>
                <a:latin typeface="+mn-ea"/>
              </a:rPr>
              <a:t>3</a:t>
            </a:r>
            <a:r>
              <a:rPr lang="zh-CN" altLang="en-US" sz="2600" b="1" dirty="0">
                <a:latin typeface="+mn-ea"/>
              </a:rPr>
              <a:t>）唯一的个数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+mn-ea"/>
              </a:rPr>
              <a:t>称为向量组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>
                <a:latin typeface="+mn-ea"/>
              </a:rPr>
              <a:t>的</a:t>
            </a:r>
            <a:r>
              <a:rPr lang="zh-CN" altLang="en-US" sz="2600" b="1" dirty="0">
                <a:solidFill>
                  <a:srgbClr val="0000CC"/>
                </a:solidFill>
                <a:highlight>
                  <a:srgbClr val="FFFF00"/>
                </a:highlight>
                <a:latin typeface="+mn-ea"/>
              </a:rPr>
              <a:t>秩</a:t>
            </a:r>
            <a:r>
              <a:rPr lang="zh-CN" altLang="en-US" sz="2600" b="1" dirty="0">
                <a:latin typeface="+mn-ea"/>
              </a:rPr>
              <a:t>。</a:t>
            </a:r>
            <a:endParaRPr lang="zh-CN" altLang="zh-CN" sz="2600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23528" y="932839"/>
            <a:ext cx="7828635" cy="623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dirty="0"/>
              <a:t>1</a:t>
            </a:r>
            <a:r>
              <a:rPr lang="zh-CN" altLang="en-US" sz="2600" b="1" dirty="0"/>
              <a:t>）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>
                <a:sym typeface="Symbol" panose="05050102010706020507"/>
              </a:rPr>
              <a:t>,…,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 </a:t>
            </a:r>
            <a:r>
              <a:rPr lang="zh-CN" altLang="zh-CN" sz="2600" b="1" dirty="0"/>
              <a:t>线性</a:t>
            </a:r>
            <a:r>
              <a:rPr lang="zh-CN" altLang="en-US" sz="2600" b="1" dirty="0"/>
              <a:t>无关</a:t>
            </a:r>
          </a:p>
        </p:txBody>
      </p:sp>
      <p:sp>
        <p:nvSpPr>
          <p:cNvPr id="22" name="TextBox 5"/>
          <p:cNvSpPr txBox="1"/>
          <p:nvPr/>
        </p:nvSpPr>
        <p:spPr>
          <a:xfrm>
            <a:off x="139344" y="4765659"/>
            <a:ext cx="81003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  <a:highlight>
                  <a:srgbClr val="FFFF00"/>
                </a:highlight>
              </a:rPr>
              <a:t>重要定理：</a:t>
            </a:r>
            <a:endParaRPr lang="en-US" altLang="zh-CN" sz="26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highlight>
                  <a:srgbClr val="FFFF00"/>
                </a:highlight>
              </a:rPr>
              <a:t>的秩</a:t>
            </a:r>
            <a:r>
              <a:rPr lang="en-US" altLang="zh-CN" sz="2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highlight>
                  <a:srgbClr val="FFFF00"/>
                </a:highlight>
              </a:rPr>
              <a:t>的行向量组的秩</a:t>
            </a:r>
            <a:r>
              <a:rPr lang="en-US" altLang="zh-CN" sz="2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highlight>
                  <a:srgbClr val="FFFF00"/>
                </a:highlight>
              </a:rPr>
              <a:t>的列向量组的秩。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10" grpId="0"/>
      <p:bldP spid="8" grpId="0"/>
      <p:bldP spid="30" grpId="0"/>
      <p:bldP spid="35" grpId="0" animBg="1"/>
      <p:bldP spid="36" grpId="0"/>
      <p:bldP spid="19" grpId="0"/>
      <p:bldP spid="20" grpId="0"/>
      <p:bldP spid="21" grpId="0"/>
      <p:bldP spid="2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03313" y="1628775"/>
            <a:ext cx="2722562" cy="325438"/>
          </a:xfrm>
          <a:prstGeom prst="rect">
            <a:avLst/>
          </a:prstGeom>
          <a:solidFill>
            <a:srgbClr val="E478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03313" y="2603500"/>
            <a:ext cx="2722562" cy="325438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103313" y="1144588"/>
            <a:ext cx="2722562" cy="327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427788" y="3506788"/>
            <a:ext cx="434975" cy="19399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59363" y="3500438"/>
            <a:ext cx="434975" cy="1946275"/>
          </a:xfrm>
          <a:prstGeom prst="rect">
            <a:avLst/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10075" y="3506788"/>
            <a:ext cx="436563" cy="1939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圆角右箭头 14"/>
          <p:cNvSpPr/>
          <p:nvPr/>
        </p:nvSpPr>
        <p:spPr>
          <a:xfrm rot="5400000">
            <a:off x="3195638" y="1778000"/>
            <a:ext cx="2281237" cy="1020763"/>
          </a:xfrm>
          <a:prstGeom prst="bentArrow">
            <a:avLst>
              <a:gd name="adj1" fmla="val 30195"/>
              <a:gd name="adj2" fmla="val 25000"/>
              <a:gd name="adj3" fmla="val 25000"/>
              <a:gd name="adj4" fmla="val 4375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右箭头 15"/>
          <p:cNvSpPr/>
          <p:nvPr/>
        </p:nvSpPr>
        <p:spPr>
          <a:xfrm rot="5400000">
            <a:off x="3759994" y="1694656"/>
            <a:ext cx="1800225" cy="1668463"/>
          </a:xfrm>
          <a:prstGeom prst="bentArrow">
            <a:avLst>
              <a:gd name="adj1" fmla="val 17724"/>
              <a:gd name="adj2" fmla="val 13792"/>
              <a:gd name="adj3" fmla="val 16405"/>
              <a:gd name="adj4" fmla="val 45919"/>
            </a:avLst>
          </a:prstGeom>
          <a:solidFill>
            <a:srgbClr val="E47802"/>
          </a:solidFill>
          <a:ln>
            <a:solidFill>
              <a:srgbClr val="E478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圆角右箭头 16"/>
          <p:cNvSpPr/>
          <p:nvPr/>
        </p:nvSpPr>
        <p:spPr>
          <a:xfrm rot="5400000">
            <a:off x="4931569" y="1497806"/>
            <a:ext cx="825500" cy="3036888"/>
          </a:xfrm>
          <a:prstGeom prst="bentArrow">
            <a:avLst>
              <a:gd name="adj1" fmla="val 40266"/>
              <a:gd name="adj2" fmla="val 26070"/>
              <a:gd name="adj3" fmla="val 34313"/>
              <a:gd name="adj4" fmla="val 36151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6441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graphicFrame>
        <p:nvGraphicFramePr>
          <p:cNvPr id="9" name="Object 174"/>
          <p:cNvGraphicFramePr>
            <a:graphicFrameLocks noChangeAspect="1"/>
          </p:cNvGraphicFramePr>
          <p:nvPr/>
        </p:nvGraphicFramePr>
        <p:xfrm>
          <a:off x="501650" y="1052513"/>
          <a:ext cx="31940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87700" imgH="1955800" progId="">
                  <p:embed/>
                </p:oleObj>
              </mc:Choice>
              <mc:Fallback>
                <p:oleObj name="Equation" r:id="rId4" imgW="3187700" imgH="1955800" progId="">
                  <p:embed/>
                  <p:pic>
                    <p:nvPicPr>
                      <p:cNvPr id="0" name="Picture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052513"/>
                        <a:ext cx="31940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5"/>
          <p:cNvGraphicFramePr>
            <a:graphicFrameLocks noChangeAspect="1"/>
          </p:cNvGraphicFramePr>
          <p:nvPr/>
        </p:nvGraphicFramePr>
        <p:xfrm>
          <a:off x="3571875" y="3500438"/>
          <a:ext cx="335915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52800" imgH="1955800" progId="">
                  <p:embed/>
                </p:oleObj>
              </mc:Choice>
              <mc:Fallback>
                <p:oleObj name="Equation" r:id="rId6" imgW="3352800" imgH="1955800" progId="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3500438"/>
                        <a:ext cx="3359150" cy="196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07609" y="358246"/>
            <a:ext cx="1190506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定义</a:t>
            </a: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542925" y="5529263"/>
            <a:ext cx="7053263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 baseline="3000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称为行列式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转置行列式</a:t>
            </a:r>
            <a:endParaRPr lang="en-US" altLang="zh-CN" sz="2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051050" y="434975"/>
            <a:ext cx="1731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转置行列式</a:t>
            </a:r>
            <a:endParaRPr lang="en-US" altLang="zh-CN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3830638" y="417513"/>
            <a:ext cx="544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i="1" dirty="0">
              <a:latin typeface="Calibri" pitchFamily="34" charset="0"/>
            </a:endParaRPr>
          </a:p>
        </p:txBody>
      </p:sp>
      <p:pic>
        <p:nvPicPr>
          <p:cNvPr id="4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72400" y="6097588"/>
            <a:ext cx="609600" cy="609600"/>
          </a:xfrm>
          <a:prstGeom prst="rect">
            <a:avLst/>
          </a:prstGeom>
        </p:spPr>
      </p:pic>
      <p:sp>
        <p:nvSpPr>
          <p:cNvPr id="2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7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1" dur="3305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21" grpId="0" build="p"/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87876" y="1128112"/>
                <a:ext cx="8055807" cy="3888432"/>
              </a:xfrm>
            </p:spPr>
            <p:txBody>
              <a:bodyPr>
                <a:normAutofit/>
              </a:bodyPr>
              <a:lstStyle/>
              <a:p>
                <a:pPr marL="0" eaLnBrk="1" hangingPunct="1">
                  <a:buFont typeface="Wingdings" panose="05000000000000000000" pitchFamily="2" charset="2"/>
                  <a:buNone/>
                </a:pPr>
                <a:r>
                  <a:rPr lang="zh-CN" altLang="en-US" sz="2600" b="1" dirty="0">
                    <a:solidFill>
                      <a:srgbClr val="0000FF"/>
                    </a:solidFill>
                  </a:rPr>
                  <a:t>性质</a:t>
                </a:r>
                <a:r>
                  <a:rPr lang="en-US" altLang="zh-CN" sz="2600" b="1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sz="26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600" b="1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b="1" dirty="0"/>
                  <a:t> = </a:t>
                </a:r>
                <a:r>
                  <a:rPr lang="en-US" altLang="zh-CN" sz="2600" b="1" i="1" dirty="0"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/>
                  <a:t>1</a:t>
                </a:r>
                <a:r>
                  <a:rPr lang="zh-CN" altLang="en-US" sz="2600" b="1" dirty="0">
                    <a:latin typeface="Symbol" panose="05050102010706020507" pitchFamily="18" charset="2"/>
                  </a:rPr>
                  <a:t>，</a:t>
                </a:r>
                <a:r>
                  <a:rPr lang="zh-CN" altLang="en-US" sz="2600" b="1" baseline="-25000" dirty="0">
                    <a:latin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b="1" dirty="0"/>
                  <a:t> = </a:t>
                </a:r>
                <a:r>
                  <a:rPr lang="en-US" altLang="zh-CN" sz="2600" b="1" i="1" dirty="0"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/>
                  <a:t>2</a:t>
                </a:r>
                <a:r>
                  <a:rPr lang="en-US" altLang="zh-CN" sz="2600" b="1" baseline="-25000" dirty="0">
                    <a:latin typeface="Symbol" panose="05050102010706020507" pitchFamily="18" charset="2"/>
                  </a:rPr>
                  <a:t> </a:t>
                </a:r>
                <a:r>
                  <a:rPr lang="zh-CN" altLang="en-US" sz="2600" b="1" dirty="0"/>
                  <a:t>是齐次线性方程组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600" b="1" dirty="0"/>
                  <a:t>的解，则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600" b="1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>
                    <a:solidFill>
                      <a:srgbClr val="FF0000"/>
                    </a:solidFill>
                  </a:rPr>
                  <a:t>1 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+ </a:t>
                </a:r>
                <a:r>
                  <a:rPr lang="en-US" altLang="zh-CN" sz="2600" b="1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US" altLang="zh-CN" sz="2600" b="1" baseline="-25000" dirty="0"/>
                  <a:t> </a:t>
                </a:r>
                <a:r>
                  <a:rPr lang="zh-CN" altLang="en-US" sz="2600" b="1" dirty="0">
                    <a:latin typeface="Symbol" panose="05050102010706020507" pitchFamily="18" charset="2"/>
                  </a:rPr>
                  <a:t>也</a:t>
                </a:r>
                <a:r>
                  <a:rPr lang="zh-CN" altLang="en-US" sz="2600" b="1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600" b="1" dirty="0"/>
                  <a:t>的解</a:t>
                </a:r>
                <a:r>
                  <a:rPr kumimoji="1" lang="zh-CN" altLang="en-US" sz="2600" b="1" dirty="0"/>
                  <a:t>．</a:t>
                </a:r>
                <a:endParaRPr kumimoji="1" lang="en-US" altLang="zh-CN" sz="2600" b="1" dirty="0"/>
              </a:p>
              <a:p>
                <a:pPr marL="0" eaLnBrk="1" hangingPunct="1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600" b="1" dirty="0">
                    <a:solidFill>
                      <a:srgbClr val="0000FF"/>
                    </a:solidFill>
                  </a:rPr>
                  <a:t>性质</a:t>
                </a:r>
                <a:r>
                  <a:rPr lang="en-US" altLang="zh-CN" sz="2600" b="1" dirty="0">
                    <a:solidFill>
                      <a:srgbClr val="0000FF"/>
                    </a:solidFill>
                  </a:rPr>
                  <a:t>2</a:t>
                </a:r>
                <a:r>
                  <a:rPr lang="zh-CN" altLang="en-US" sz="2600" b="1" dirty="0">
                    <a:solidFill>
                      <a:srgbClr val="0000FF"/>
                    </a:solidFill>
                  </a:rPr>
                  <a:t>：</a:t>
                </a:r>
                <a:r>
                  <a:rPr kumimoji="1" lang="zh-CN" altLang="en-US" sz="2600" b="1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b="1" dirty="0"/>
                  <a:t> = </a:t>
                </a:r>
                <a:r>
                  <a:rPr lang="en-US" altLang="zh-CN" sz="2600" b="1" i="1" dirty="0">
                    <a:latin typeface="Symbol" panose="05050102010706020507" pitchFamily="18" charset="2"/>
                  </a:rPr>
                  <a:t>x </a:t>
                </a:r>
                <a:r>
                  <a:rPr kumimoji="1" lang="zh-CN" altLang="en-US" sz="2600" b="1" dirty="0"/>
                  <a:t>是齐次线性方程组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600" b="1" dirty="0"/>
                  <a:t>的解，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sz="2600" b="1" dirty="0"/>
                  <a:t>为实数，则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6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2600" b="1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x</a:t>
                </a:r>
                <a:r>
                  <a:rPr lang="en-US" altLang="zh-CN" sz="2600" b="1" baseline="-25000" dirty="0">
                    <a:latin typeface="Symbol" panose="05050102010706020507" pitchFamily="18" charset="2"/>
                  </a:rPr>
                  <a:t> </a:t>
                </a:r>
                <a:r>
                  <a:rPr lang="zh-CN" altLang="en-US" sz="2600" b="1" dirty="0">
                    <a:latin typeface="Symbol" panose="05050102010706020507" pitchFamily="18" charset="2"/>
                  </a:rPr>
                  <a:t>还</a:t>
                </a:r>
                <a:r>
                  <a:rPr kumimoji="1" lang="zh-CN" altLang="en-US" sz="2600" b="1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600" b="1" dirty="0">
                    <a:latin typeface="Symbol" panose="05050102010706020507" pitchFamily="18" charset="2"/>
                  </a:rPr>
                  <a:t>的解</a:t>
                </a:r>
                <a:r>
                  <a:rPr kumimoji="1" lang="zh-CN" altLang="en-US" sz="2600" b="1" dirty="0"/>
                  <a:t>．</a:t>
                </a:r>
              </a:p>
              <a:p>
                <a:pPr eaLnBrk="1" hangingPunct="1">
                  <a:lnSpc>
                    <a:spcPct val="40000"/>
                  </a:lnSpc>
                  <a:spcBef>
                    <a:spcPct val="5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None/>
                </a:pPr>
                <a:endParaRPr kumimoji="1" lang="zh-CN" altLang="en-US" sz="2600" b="1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87876" y="1128112"/>
                <a:ext cx="8055807" cy="3888432"/>
              </a:xfrm>
              <a:blipFill rotWithShape="1">
                <a:blip r:embed="rId2"/>
                <a:stretch>
                  <a:fillRect l="-7" t="-9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7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齐次线性方程组解的性质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07085" y="336025"/>
            <a:ext cx="4762872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齐次线性方程组的解的性质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929757" y="4758985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267200" imgH="7315200" progId="Equation.DSMT4">
                  <p:embed/>
                </p:oleObj>
              </mc:Choice>
              <mc:Fallback>
                <p:oleObj name="Equation" r:id="rId3" imgW="4267200" imgH="73152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757" y="4758985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2"/>
          <p:cNvSpPr txBox="1"/>
          <p:nvPr/>
        </p:nvSpPr>
        <p:spPr>
          <a:xfrm>
            <a:off x="6346012" y="3833426"/>
            <a:ext cx="18598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最大无关组</a:t>
            </a:r>
            <a:endParaRPr lang="zh-CN" altLang="en-US" sz="2600" b="1" dirty="0">
              <a:highlight>
                <a:srgbClr val="FFFF00"/>
              </a:highlight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89114" y="3415120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600" b="1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4402974" y="446323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67200" imgH="7315200" progId="Equation.DSMT4">
                  <p:embed/>
                </p:oleObj>
              </mc:Choice>
              <mc:Fallback>
                <p:oleObj name="Equation" r:id="rId5" imgW="4267200" imgH="73152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974" y="446323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/>
          <p:cNvSpPr/>
          <p:nvPr/>
        </p:nvSpPr>
        <p:spPr>
          <a:xfrm>
            <a:off x="243402" y="3047361"/>
            <a:ext cx="1167539" cy="540997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TextBox 14"/>
          <p:cNvSpPr txBox="1"/>
          <p:nvPr/>
        </p:nvSpPr>
        <p:spPr>
          <a:xfrm>
            <a:off x="234762" y="3084302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  <a:r>
              <a:rPr lang="en-US" altLang="zh-CN" sz="2800" b="1" dirty="0"/>
              <a:t>2</a:t>
            </a:r>
            <a:endParaRPr lang="zh-CN" altLang="en-US" sz="2800" b="1" dirty="0"/>
          </a:p>
        </p:txBody>
      </p:sp>
      <p:sp>
        <p:nvSpPr>
          <p:cNvPr id="34" name="TextBox 22"/>
          <p:cNvSpPr txBox="1"/>
          <p:nvPr/>
        </p:nvSpPr>
        <p:spPr>
          <a:xfrm>
            <a:off x="1462059" y="3122148"/>
            <a:ext cx="687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齐次线性方程组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/>
              <a:t>解集为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b="1" dirty="0"/>
              <a:t>，如果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400" b="1" dirty="0"/>
              <a:t>个向量</a:t>
            </a: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275648" y="3741418"/>
          <a:ext cx="166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928800" imgH="9448800" progId="Equation.DSMT4">
                  <p:embed/>
                </p:oleObj>
              </mc:Choice>
              <mc:Fallback>
                <p:oleObj name="Equation" r:id="rId6" imgW="39928800" imgH="9448800" progId="Equation.DSMT4">
                  <p:embed/>
                  <p:pic>
                    <p:nvPicPr>
                      <p:cNvPr id="35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648" y="3741418"/>
                        <a:ext cx="1663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24"/>
          <p:cNvSpPr txBox="1"/>
          <p:nvPr/>
        </p:nvSpPr>
        <p:spPr>
          <a:xfrm>
            <a:off x="2006649" y="369503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且满足：</a:t>
            </a:r>
          </a:p>
        </p:txBody>
      </p:sp>
      <p:grpSp>
        <p:nvGrpSpPr>
          <p:cNvPr id="37" name="组合 31"/>
          <p:cNvGrpSpPr/>
          <p:nvPr/>
        </p:nvGrpSpPr>
        <p:grpSpPr>
          <a:xfrm>
            <a:off x="1107498" y="4153969"/>
            <a:ext cx="4297971" cy="461665"/>
            <a:chOff x="1187624" y="2852936"/>
            <a:chExt cx="4297971" cy="461665"/>
          </a:xfrm>
        </p:grpSpPr>
        <p:sp>
          <p:nvSpPr>
            <p:cNvPr id="38" name="TextBox 25"/>
            <p:cNvSpPr txBox="1"/>
            <p:nvPr/>
          </p:nvSpPr>
          <p:spPr>
            <a:xfrm>
              <a:off x="1187624" y="2852936"/>
              <a:ext cx="42979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lang="zh-CN" altLang="en-US" sz="2400" b="1" dirty="0"/>
                <a:t>                        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线性无关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1979712" y="2891284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19200" imgH="9448800" progId="Equation.DSMT4">
                    <p:embed/>
                  </p:oleObj>
                </mc:Choice>
                <mc:Fallback>
                  <p:oleObj name="Equation" r:id="rId8" imgW="39319200" imgH="944880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712" y="2891284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组合 32"/>
          <p:cNvGrpSpPr/>
          <p:nvPr/>
        </p:nvGrpSpPr>
        <p:grpSpPr>
          <a:xfrm>
            <a:off x="1107498" y="4615634"/>
            <a:ext cx="6952544" cy="461665"/>
            <a:chOff x="1187624" y="3318644"/>
            <a:chExt cx="6952544" cy="461665"/>
          </a:xfrm>
        </p:grpSpPr>
        <p:sp>
          <p:nvSpPr>
            <p:cNvPr id="41" name="TextBox 27"/>
            <p:cNvSpPr txBox="1"/>
            <p:nvPr/>
          </p:nvSpPr>
          <p:spPr>
            <a:xfrm>
              <a:off x="1187624" y="3318644"/>
              <a:ext cx="69525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（</a:t>
              </a:r>
              <a:r>
                <a:rPr lang="en-US" altLang="zh-CN" sz="2400" b="1" dirty="0"/>
                <a:t>2</a:t>
              </a:r>
              <a:r>
                <a:rPr lang="zh-CN" altLang="en-US" sz="2400" b="1" dirty="0"/>
                <a:t>）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sz="2400" b="1" dirty="0"/>
                <a:t>中任一向量都可由                         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线性表示</a:t>
              </a:r>
              <a:r>
                <a:rPr lang="zh-CN" altLang="en-US" sz="2400" b="1" dirty="0"/>
                <a:t>；</a:t>
              </a:r>
            </a:p>
          </p:txBody>
        </p:sp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4805908" y="3356992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19200" imgH="9448800" progId="Equation.DSMT4">
                    <p:embed/>
                  </p:oleObj>
                </mc:Choice>
                <mc:Fallback>
                  <p:oleObj name="Equation" r:id="rId10" imgW="39319200" imgH="9448800" progId="Equation.DSMT4">
                    <p:embed/>
                    <p:pic>
                      <p:nvPicPr>
                        <p:cNvPr id="42" name="对象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908" y="3356992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120601" y="5086030"/>
            <a:ext cx="6316153" cy="461665"/>
            <a:chOff x="200727" y="3717032"/>
            <a:chExt cx="6316153" cy="461665"/>
          </a:xfrm>
        </p:grpSpPr>
        <p:sp>
          <p:nvSpPr>
            <p:cNvPr id="44" name="TextBox 30"/>
            <p:cNvSpPr txBox="1"/>
            <p:nvPr/>
          </p:nvSpPr>
          <p:spPr>
            <a:xfrm>
              <a:off x="200727" y="3717032"/>
              <a:ext cx="6316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则                          称为解集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sz="2400" b="1" dirty="0"/>
                <a:t>的一个</a:t>
              </a:r>
              <a:r>
                <a:rPr lang="zh-CN" altLang="en-US" sz="24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基础解系</a:t>
              </a:r>
              <a:r>
                <a:rPr lang="zh-CN" altLang="en-US" sz="2400" b="1" dirty="0"/>
                <a:t>，</a:t>
              </a:r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683568" y="3758644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9319200" imgH="9448800" progId="Equation.DSMT4">
                    <p:embed/>
                  </p:oleObj>
                </mc:Choice>
                <mc:Fallback>
                  <p:oleObj name="Equation" r:id="rId11" imgW="39319200" imgH="9448800" progId="Equation.DSMT4">
                    <p:embed/>
                    <p:pic>
                      <p:nvPicPr>
                        <p:cNvPr id="45" name="对象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3568" y="3758644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" name="矩形 45"/>
          <p:cNvSpPr/>
          <p:nvPr/>
        </p:nvSpPr>
        <p:spPr>
          <a:xfrm>
            <a:off x="6862331" y="3119369"/>
            <a:ext cx="2159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b="1" dirty="0"/>
          </a:p>
        </p:txBody>
      </p:sp>
      <p:grpSp>
        <p:nvGrpSpPr>
          <p:cNvPr id="47" name="组合 13"/>
          <p:cNvGrpSpPr/>
          <p:nvPr/>
        </p:nvGrpSpPr>
        <p:grpSpPr>
          <a:xfrm>
            <a:off x="99386" y="5594129"/>
            <a:ext cx="5666936" cy="461665"/>
            <a:chOff x="179512" y="4407495"/>
            <a:chExt cx="5666936" cy="461665"/>
          </a:xfrm>
        </p:grpSpPr>
        <p:sp>
          <p:nvSpPr>
            <p:cNvPr id="48" name="矩形 47"/>
            <p:cNvSpPr/>
            <p:nvPr/>
          </p:nvSpPr>
          <p:spPr>
            <a:xfrm>
              <a:off x="179512" y="4407495"/>
              <a:ext cx="56669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</a:rPr>
                <a:t>向量                         的个数</a:t>
              </a:r>
              <a:r>
                <a:rPr lang="zh-CN" altLang="en-US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 sz="2400" b="1" dirty="0">
                  <a:solidFill>
                    <a:prstClr val="black"/>
                  </a:solidFill>
                </a:rPr>
                <a:t>称为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解集的秩</a:t>
              </a:r>
              <a:r>
                <a:rPr lang="en-US" altLang="zh-CN" sz="2400" b="1" dirty="0">
                  <a:solidFill>
                    <a:prstClr val="black"/>
                  </a:solidFill>
                </a:rPr>
                <a:t>.</a:t>
              </a:r>
              <a:endParaRPr lang="zh-CN" altLang="en-US" sz="2400" b="1" dirty="0">
                <a:solidFill>
                  <a:prstClr val="black"/>
                </a:solidFill>
              </a:endParaRP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919085" y="4475460"/>
            <a:ext cx="16383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19200" imgH="9448800" progId="Equation.DSMT4">
                    <p:embed/>
                  </p:oleObj>
                </mc:Choice>
                <mc:Fallback>
                  <p:oleObj name="Equation" r:id="rId12" imgW="39319200" imgH="9448800" progId="Equation.DSMT4">
                    <p:embed/>
                    <p:pic>
                      <p:nvPicPr>
                        <p:cNvPr id="49" name="对象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085" y="4475460"/>
                          <a:ext cx="16383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2" grpId="0" animBg="1" autoUpdateAnimBg="0"/>
      <p:bldP spid="33" grpId="0" autoUpdateAnimBg="0"/>
      <p:bldP spid="34" grpId="0" autoUpdateAnimBg="0"/>
      <p:bldP spid="36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" name="副标题 2"/>
          <p:cNvSpPr txBox="1">
            <a:spLocks noGrp="1"/>
          </p:cNvSpPr>
          <p:nvPr>
            <p:ph type="subTitle" idx="1"/>
          </p:nvPr>
        </p:nvSpPr>
        <p:spPr>
          <a:xfrm>
            <a:off x="8460432" y="176436"/>
            <a:ext cx="576064" cy="5412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dirty="0"/>
              <a:t>非齐次线性方程组解的性质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endParaRPr lang="zh-CN" altLang="en-US" sz="4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23528" y="307137"/>
            <a:ext cx="4896544" cy="5760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/>
              <a:t>非齐次线性方程组的解的性质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 txBox="1">
                <a:spLocks noChangeArrowheads="1"/>
              </p:cNvSpPr>
              <p:nvPr/>
            </p:nvSpPr>
            <p:spPr>
              <a:xfrm>
                <a:off x="179513" y="1268760"/>
                <a:ext cx="8208912" cy="2492990"/>
              </a:xfrm>
              <a:prstGeom prst="rect">
                <a:avLst/>
              </a:prstGeom>
              <a:noFill/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solidFill>
                      <a:srgbClr val="0000FF"/>
                    </a:solidFill>
                  </a:rPr>
                  <a:t>性质</a:t>
                </a:r>
                <a:r>
                  <a:rPr lang="en-US" altLang="zh-CN" sz="2600" dirty="0">
                    <a:solidFill>
                      <a:srgbClr val="0000FF"/>
                    </a:solidFill>
                  </a:rPr>
                  <a:t>3</a:t>
                </a:r>
                <a:r>
                  <a:rPr lang="zh-CN" altLang="en-US" sz="2600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6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/>
                  <a:t> = 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/>
                  <a:t>1</a:t>
                </a:r>
                <a:r>
                  <a:rPr lang="en-US" altLang="zh-CN" sz="2600" dirty="0">
                    <a:latin typeface="Symbol" panose="05050102010706020507" pitchFamily="18" charset="2"/>
                  </a:rPr>
                  <a:t>,</a:t>
                </a:r>
                <a:r>
                  <a:rPr lang="zh-CN" altLang="en-US" sz="2600" baseline="-25000" dirty="0">
                    <a:latin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/>
                  <a:t> = 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/>
                  <a:t>2</a:t>
                </a:r>
                <a:r>
                  <a:rPr lang="zh-CN" altLang="en-US" sz="2600" dirty="0"/>
                  <a:t>是非齐次线性方程组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2600" dirty="0"/>
                  <a:t>的解，则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6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600" dirty="0">
                    <a:solidFill>
                      <a:srgbClr val="FF0000"/>
                    </a:solidFill>
                  </a:rPr>
                  <a:t> − </a:t>
                </a:r>
                <a:r>
                  <a:rPr lang="en-US" altLang="zh-CN" sz="26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zh-CN" altLang="en-US" sz="2600" dirty="0"/>
                  <a:t>是对应的齐次线性方程组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zh-CN" altLang="en-US" sz="2600" dirty="0"/>
                  <a:t>的解</a:t>
                </a:r>
                <a:r>
                  <a:rPr lang="en-US" altLang="zh-CN" sz="2600" dirty="0"/>
                  <a:t>.</a:t>
                </a:r>
                <a:endParaRPr lang="zh-CN" altLang="en-US" sz="2600" dirty="0">
                  <a:solidFill>
                    <a:srgbClr val="0000FF"/>
                  </a:solidFill>
                </a:endParaRPr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  <a:buFont typeface="Wingdings" panose="05000000000000000000" pitchFamily="2" charset="2"/>
                  <a:buNone/>
                </a:pPr>
                <a:r>
                  <a:rPr lang="zh-CN" altLang="en-US" sz="2600" dirty="0">
                    <a:solidFill>
                      <a:srgbClr val="0000FF"/>
                    </a:solidFill>
                  </a:rPr>
                  <a:t>性质</a:t>
                </a:r>
                <a:r>
                  <a:rPr lang="en-US" altLang="zh-CN" sz="2600" dirty="0">
                    <a:solidFill>
                      <a:srgbClr val="0000FF"/>
                    </a:solidFill>
                  </a:rPr>
                  <a:t>4</a:t>
                </a:r>
                <a:r>
                  <a:rPr lang="zh-CN" altLang="en-US" sz="2600" dirty="0">
                    <a:solidFill>
                      <a:srgbClr val="0000FF"/>
                    </a:solidFill>
                  </a:rPr>
                  <a:t>：</a:t>
                </a:r>
                <a:r>
                  <a:rPr kumimoji="1" lang="zh-CN" altLang="en-US" sz="2600" dirty="0"/>
                  <a:t>若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/>
                  <a:t> = 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h </a:t>
                </a:r>
                <a:r>
                  <a:rPr kumimoji="1" lang="zh-CN" altLang="en-US" sz="2600" dirty="0"/>
                  <a:t>是非齐次线性方程组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/>
                  <a:t>的解， </a:t>
                </a:r>
                <a:endParaRPr lang="en-US" altLang="zh-CN" sz="2600" i="1" dirty="0"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/>
                  <a:t> = </a:t>
                </a:r>
                <a:r>
                  <a:rPr lang="en-US" altLang="zh-CN" sz="2600" i="1" dirty="0">
                    <a:latin typeface="Symbol" panose="05050102010706020507" pitchFamily="18" charset="2"/>
                  </a:rPr>
                  <a:t>x</a:t>
                </a:r>
                <a:r>
                  <a:rPr kumimoji="1" lang="zh-CN" altLang="en-US" sz="2600" dirty="0"/>
                  <a:t>是</a:t>
                </a:r>
                <a:r>
                  <a:rPr lang="zh-CN" altLang="en-US" sz="2600" dirty="0"/>
                  <a:t>对应的齐次线性方程组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altLang="zh-CN" sz="2600" dirty="0"/>
                  <a:t> </a:t>
                </a:r>
                <a:r>
                  <a:rPr lang="zh-CN" altLang="en-US" sz="2600" dirty="0"/>
                  <a:t>的解，则 </a:t>
                </a:r>
                <a:endParaRPr lang="en-US" altLang="zh-CN" sz="26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l">
                  <a:lnSpc>
                    <a:spcPct val="90000"/>
                  </a:lnSpc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600" dirty="0">
                    <a:solidFill>
                      <a:srgbClr val="FF0000"/>
                    </a:solidFill>
                  </a:rPr>
                  <a:t> = </a:t>
                </a:r>
                <a:r>
                  <a:rPr lang="en-US" altLang="zh-CN" sz="26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x </a:t>
                </a:r>
                <a:r>
                  <a:rPr lang="en-US" altLang="zh-CN" sz="2600" dirty="0">
                    <a:solidFill>
                      <a:srgbClr val="FF0000"/>
                    </a:solidFill>
                  </a:rPr>
                  <a:t>+ </a:t>
                </a:r>
                <a:r>
                  <a:rPr lang="en-US" altLang="zh-CN" sz="2600" i="1" dirty="0">
                    <a:solidFill>
                      <a:srgbClr val="FF0000"/>
                    </a:solidFill>
                    <a:latin typeface="Symbol" panose="05050102010706020507" pitchFamily="18" charset="2"/>
                  </a:rPr>
                  <a:t>h</a:t>
                </a:r>
                <a:r>
                  <a:rPr lang="en-US" altLang="zh-CN" sz="2600" baseline="-25000" dirty="0">
                    <a:latin typeface="Symbol" panose="05050102010706020507" pitchFamily="18" charset="2"/>
                  </a:rPr>
                  <a:t>  </a:t>
                </a:r>
                <a:r>
                  <a:rPr lang="zh-CN" altLang="en-US" sz="2600" dirty="0">
                    <a:latin typeface="Symbol" panose="05050102010706020507" pitchFamily="18" charset="2"/>
                  </a:rPr>
                  <a:t>还</a:t>
                </a:r>
                <a:r>
                  <a:rPr kumimoji="1" lang="zh-CN" altLang="en-US" sz="2600" dirty="0"/>
                  <a:t>是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6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latin typeface="Symbol" panose="05050102010706020507" pitchFamily="18" charset="2"/>
                  </a:rPr>
                  <a:t>的解</a:t>
                </a:r>
                <a:r>
                  <a:rPr kumimoji="1" lang="zh-CN" altLang="en-US" sz="2600" dirty="0"/>
                  <a:t>．</a:t>
                </a:r>
                <a:endParaRPr kumimoji="1" lang="en-US" altLang="zh-CN" sz="2600" dirty="0"/>
              </a:p>
            </p:txBody>
          </p:sp>
        </mc:Choice>
        <mc:Fallback xmlns="">
          <p:sp>
            <p:nvSpPr>
              <p:cNvPr id="6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3" y="1268760"/>
                <a:ext cx="8208912" cy="2492990"/>
              </a:xfrm>
              <a:prstGeom prst="rect">
                <a:avLst/>
              </a:prstGeom>
              <a:blipFill rotWithShape="1">
                <a:blip r:embed="rId2"/>
                <a:stretch>
                  <a:fillRect l="-5" t="-1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1379833" y="4077072"/>
            <a:ext cx="5371758" cy="129266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600" b="1" dirty="0"/>
              <a:t>  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非齐次线性方程组的通解</a:t>
            </a:r>
            <a:endParaRPr lang="en-US" altLang="zh-CN" sz="2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=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对应的齐次线性方程组的通解</a:t>
            </a:r>
            <a:endParaRPr lang="en-US" altLang="zh-CN" sz="2600" b="1" dirty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600" b="1" dirty="0">
                <a:solidFill>
                  <a:srgbClr val="0070C0"/>
                </a:solidFill>
                <a:latin typeface="+mn-ea"/>
              </a:rPr>
              <a:t> +</a:t>
            </a:r>
            <a:r>
              <a:rPr lang="zh-CN" altLang="en-US" sz="2600" b="1" dirty="0">
                <a:solidFill>
                  <a:srgbClr val="0070C0"/>
                </a:solidFill>
                <a:latin typeface="+mn-ea"/>
              </a:rPr>
              <a:t>非齐次线性方程组的一个特解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四组结论</a:t>
            </a:r>
          </a:p>
        </p:txBody>
      </p:sp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4483100" y="32766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800" imgH="304165" progId="Equation.DSMT4">
                  <p:embed/>
                </p:oleObj>
              </mc:Choice>
              <mc:Fallback>
                <p:oleObj name="Equation" r:id="rId2" imgW="177800" imgH="304165" progId="Equation.DSMT4">
                  <p:embed/>
                  <p:pic>
                    <p:nvPicPr>
                      <p:cNvPr id="73" name="对象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660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323528" y="132535"/>
            <a:ext cx="1368152" cy="560161"/>
            <a:chOff x="323528" y="132535"/>
            <a:chExt cx="1368152" cy="560161"/>
          </a:xfrm>
        </p:grpSpPr>
        <p:sp>
          <p:nvSpPr>
            <p:cNvPr id="88" name="矩形 87"/>
            <p:cNvSpPr/>
            <p:nvPr/>
          </p:nvSpPr>
          <p:spPr>
            <a:xfrm>
              <a:off x="323528" y="132535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69476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结论一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731166" y="807095"/>
            <a:ext cx="5497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若                           ，则方程组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/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</a:rPr>
              <a:t>无解</a:t>
            </a:r>
            <a:r>
              <a:rPr lang="zh-CN" altLang="en-US" sz="2400" b="1" dirty="0"/>
              <a:t>；</a:t>
            </a: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1115616" y="824260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03400" imgH="444500" progId="Equation.DSMT4">
                  <p:embed/>
                </p:oleObj>
              </mc:Choice>
              <mc:Fallback>
                <p:oleObj name="Equation" r:id="rId4" imgW="1803400" imgH="444500" progId="Equation.DSMT4">
                  <p:embed/>
                  <p:pic>
                    <p:nvPicPr>
                      <p:cNvPr id="40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824260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483100" y="3564632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800" imgH="304165" progId="Equation.DSMT4">
                  <p:embed/>
                </p:oleObj>
              </mc:Choice>
              <mc:Fallback>
                <p:oleObj name="Equation" r:id="rId6" imgW="177800" imgH="304165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564632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755576" y="1311151"/>
            <a:ext cx="5904656" cy="965721"/>
            <a:chOff x="1907704" y="951111"/>
            <a:chExt cx="5904656" cy="965721"/>
          </a:xfrm>
        </p:grpSpPr>
        <p:sp>
          <p:nvSpPr>
            <p:cNvPr id="24" name="TextBox 23"/>
            <p:cNvSpPr txBox="1"/>
            <p:nvPr/>
          </p:nvSpPr>
          <p:spPr>
            <a:xfrm>
              <a:off x="1907704" y="1196752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若</a:t>
              </a: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2339752" y="977032"/>
            <a:ext cx="2781300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6751200" imgH="22555200" progId="Equation.DSMT4">
                    <p:embed/>
                  </p:oleObj>
                </mc:Choice>
                <mc:Fallback>
                  <p:oleObj name="Equation" r:id="rId7" imgW="66751200" imgH="22555200" progId="Equation.DSMT4">
                    <p:embed/>
                    <p:pic>
                      <p:nvPicPr>
                        <p:cNvPr id="25" name="对象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752" y="977032"/>
                          <a:ext cx="2781300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Box 25"/>
            <p:cNvSpPr txBox="1"/>
            <p:nvPr/>
          </p:nvSpPr>
          <p:spPr>
            <a:xfrm>
              <a:off x="5316164" y="951111"/>
              <a:ext cx="2186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/>
                <a:t>有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唯一解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316164" y="1455167"/>
              <a:ext cx="24961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</a:t>
              </a:r>
              <a:r>
                <a:rPr lang="en-US" altLang="zh-CN" sz="2400" b="1" dirty="0"/>
                <a:t>=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/>
                <a:t>有</a:t>
              </a:r>
              <a:r>
                <a:rPr lang="zh-CN" altLang="en-US" sz="2400" b="1" dirty="0">
                  <a:solidFill>
                    <a:srgbClr val="FF0000"/>
                  </a:solidFill>
                </a:rPr>
                <a:t>无穷多解</a:t>
              </a:r>
            </a:p>
          </p:txBody>
        </p:sp>
      </p:grpSp>
      <p:sp>
        <p:nvSpPr>
          <p:cNvPr id="31" name="标题 1"/>
          <p:cNvSpPr txBox="1"/>
          <p:nvPr/>
        </p:nvSpPr>
        <p:spPr>
          <a:xfrm>
            <a:off x="179512" y="6093296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9106" y="3088384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>
                <a:latin typeface="+mn-ea"/>
              </a:rPr>
              <a:t>有解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763688" y="4240512"/>
            <a:ext cx="5838458" cy="461665"/>
            <a:chOff x="1916703" y="2679303"/>
            <a:chExt cx="5838458" cy="461665"/>
          </a:xfrm>
        </p:grpSpPr>
        <p:sp>
          <p:nvSpPr>
            <p:cNvPr id="34" name="TextBox 33"/>
            <p:cNvSpPr txBox="1"/>
            <p:nvPr/>
          </p:nvSpPr>
          <p:spPr>
            <a:xfrm>
              <a:off x="1916703" y="2679303"/>
              <a:ext cx="58384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向量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zh-CN" altLang="en-US" sz="2400" b="1" dirty="0">
                  <a:latin typeface="+mn-ea"/>
                </a:rPr>
                <a:t>可以用向量组          线性表示</a:t>
              </a: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4913809" y="2742580"/>
            <a:ext cx="1473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5356800" imgH="9448800" progId="Equation.DSMT4">
                    <p:embed/>
                  </p:oleObj>
                </mc:Choice>
                <mc:Fallback>
                  <p:oleObj name="Equation" r:id="rId9" imgW="35356800" imgH="9448800" progId="Equation.DSMT4">
                    <p:embed/>
                    <p:pic>
                      <p:nvPicPr>
                        <p:cNvPr id="35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3809" y="2742580"/>
                          <a:ext cx="1473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838176" y="4816576"/>
          <a:ext cx="431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3632000" imgH="9448800" progId="Equation.DSMT4">
                  <p:embed/>
                </p:oleObj>
              </mc:Choice>
              <mc:Fallback>
                <p:oleObj name="Equation" r:id="rId11" imgW="103632000" imgH="944880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176" y="4816576"/>
                        <a:ext cx="43180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1835696" y="5320632"/>
          <a:ext cx="180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3281600" imgH="10668000" progId="Equation.DSMT4">
                  <p:embed/>
                </p:oleObj>
              </mc:Choice>
              <mc:Fallback>
                <p:oleObj name="Equation" r:id="rId13" imgW="43281600" imgH="10668000" progId="Equation.DSMT4">
                  <p:embed/>
                  <p:pic>
                    <p:nvPicPr>
                      <p:cNvPr id="43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5320632"/>
                        <a:ext cx="18034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组合 43"/>
          <p:cNvGrpSpPr/>
          <p:nvPr/>
        </p:nvGrpSpPr>
        <p:grpSpPr>
          <a:xfrm>
            <a:off x="323528" y="2403371"/>
            <a:ext cx="1368152" cy="540997"/>
            <a:chOff x="323528" y="151699"/>
            <a:chExt cx="1368152" cy="540997"/>
          </a:xfrm>
        </p:grpSpPr>
        <p:sp>
          <p:nvSpPr>
            <p:cNvPr id="45" name="矩形 44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结论二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536950" y="2359622"/>
            <a:ext cx="3551286" cy="1943100"/>
            <a:chOff x="3536950" y="107950"/>
            <a:chExt cx="3551286" cy="1943100"/>
          </a:xfrm>
        </p:grpSpPr>
        <p:graphicFrame>
          <p:nvGraphicFramePr>
            <p:cNvPr id="52" name="对象 51"/>
            <p:cNvGraphicFramePr>
              <a:graphicFrameLocks noChangeAspect="1"/>
            </p:cNvGraphicFramePr>
            <p:nvPr/>
          </p:nvGraphicFramePr>
          <p:xfrm>
            <a:off x="3536950" y="107950"/>
            <a:ext cx="2832100" cy="194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67970400" imgH="46634400" progId="Equation.DSMT4">
                    <p:embed/>
                  </p:oleObj>
                </mc:Choice>
                <mc:Fallback>
                  <p:oleObj name="Equation" r:id="rId15" imgW="67970400" imgH="46634400" progId="Equation.DSMT4">
                    <p:embed/>
                    <p:pic>
                      <p:nvPicPr>
                        <p:cNvPr id="52" name="对象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950" y="107950"/>
                          <a:ext cx="2832100" cy="194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矩形 52"/>
            <p:cNvSpPr/>
            <p:nvPr/>
          </p:nvSpPr>
          <p:spPr>
            <a:xfrm>
              <a:off x="6284811" y="836712"/>
              <a:ext cx="8034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prstClr val="black"/>
                  </a:solidFill>
                  <a:latin typeface="宋体" panose="02010600030101010101" pitchFamily="2" charset="-122"/>
                </a:rPr>
                <a:t>有解</a:t>
              </a:r>
              <a:endParaRPr lang="zh-CN" altLang="en-US" dirty="0"/>
            </a:p>
          </p:txBody>
        </p:sp>
      </p:grpSp>
      <p:sp>
        <p:nvSpPr>
          <p:cNvPr id="10" name="左右箭头 9"/>
          <p:cNvSpPr/>
          <p:nvPr/>
        </p:nvSpPr>
        <p:spPr>
          <a:xfrm>
            <a:off x="2483768" y="3212976"/>
            <a:ext cx="720080" cy="28803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左右箭头 36"/>
          <p:cNvSpPr/>
          <p:nvPr/>
        </p:nvSpPr>
        <p:spPr>
          <a:xfrm>
            <a:off x="827584" y="4365104"/>
            <a:ext cx="720080" cy="28803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右箭头 37"/>
          <p:cNvSpPr/>
          <p:nvPr/>
        </p:nvSpPr>
        <p:spPr>
          <a:xfrm>
            <a:off x="827584" y="4869160"/>
            <a:ext cx="720080" cy="28803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右箭头 40"/>
          <p:cNvSpPr/>
          <p:nvPr/>
        </p:nvSpPr>
        <p:spPr>
          <a:xfrm>
            <a:off x="827584" y="5373216"/>
            <a:ext cx="720080" cy="288032"/>
          </a:xfrm>
          <a:prstGeom prst="left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2" grpId="0"/>
      <p:bldP spid="37" grpId="0" animBg="1"/>
      <p:bldP spid="38" grpId="0" animBg="1"/>
      <p:bldP spid="4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4.4 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线性方程组解的结构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61620" y="2535287"/>
            <a:ext cx="2924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+mn-ea"/>
              </a:rPr>
              <a:t>的列向量线性相关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3995" y="788045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400" b="1" dirty="0">
                <a:latin typeface="+mn-ea"/>
              </a:rPr>
              <a:t>有非零解</a:t>
            </a: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4882604" y="2603252"/>
          <a:ext cx="2425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216800" imgH="9448800" progId="Equation.DSMT4">
                  <p:embed/>
                </p:oleObj>
              </mc:Choice>
              <mc:Fallback>
                <p:oleObj name="Equation" r:id="rId2" imgW="58216800" imgH="9448800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2604" y="2603252"/>
                        <a:ext cx="2425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323528" y="169590"/>
            <a:ext cx="1368152" cy="540997"/>
            <a:chOff x="323528" y="260648"/>
            <a:chExt cx="1368152" cy="540997"/>
          </a:xfrm>
        </p:grpSpPr>
        <p:sp>
          <p:nvSpPr>
            <p:cNvPr id="44" name="矩形 43"/>
            <p:cNvSpPr/>
            <p:nvPr/>
          </p:nvSpPr>
          <p:spPr>
            <a:xfrm>
              <a:off x="323528" y="260648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3528" y="332656"/>
              <a:ext cx="11128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结论三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057650" y="44624"/>
            <a:ext cx="4168782" cy="1943100"/>
            <a:chOff x="4057650" y="3448050"/>
            <a:chExt cx="4168782" cy="1943100"/>
          </a:xfrm>
        </p:grpSpPr>
        <p:graphicFrame>
          <p:nvGraphicFramePr>
            <p:cNvPr id="59" name="对象 58"/>
            <p:cNvGraphicFramePr>
              <a:graphicFrameLocks noChangeAspect="1"/>
            </p:cNvGraphicFramePr>
            <p:nvPr/>
          </p:nvGraphicFramePr>
          <p:xfrm>
            <a:off x="4057650" y="3448050"/>
            <a:ext cx="2819400" cy="194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7665600" imgH="46634400" progId="Equation.DSMT4">
                    <p:embed/>
                  </p:oleObj>
                </mc:Choice>
                <mc:Fallback>
                  <p:oleObj name="Equation" r:id="rId4" imgW="67665600" imgH="46634400" progId="Equation.DSMT4">
                    <p:embed/>
                    <p:pic>
                      <p:nvPicPr>
                        <p:cNvPr id="59" name="对象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7650" y="3448050"/>
                          <a:ext cx="2819400" cy="1943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" name="矩形 59"/>
            <p:cNvSpPr/>
            <p:nvPr/>
          </p:nvSpPr>
          <p:spPr>
            <a:xfrm>
              <a:off x="6804248" y="4149080"/>
              <a:ext cx="142218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sz="2400" b="1" dirty="0">
                  <a:solidFill>
                    <a:prstClr val="black"/>
                  </a:solidFill>
                  <a:latin typeface="宋体" panose="02010600030101010101" pitchFamily="2" charset="-122"/>
                </a:rPr>
                <a:t>有非零解</a:t>
              </a:r>
            </a:p>
          </p:txBody>
        </p:sp>
      </p:grpSp>
      <p:sp>
        <p:nvSpPr>
          <p:cNvPr id="61" name="左右箭头 60"/>
          <p:cNvSpPr/>
          <p:nvPr/>
        </p:nvSpPr>
        <p:spPr>
          <a:xfrm>
            <a:off x="2843808" y="765078"/>
            <a:ext cx="1206744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左右箭头 61"/>
          <p:cNvSpPr/>
          <p:nvPr/>
        </p:nvSpPr>
        <p:spPr>
          <a:xfrm>
            <a:off x="3514452" y="2535286"/>
            <a:ext cx="1378343" cy="461665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3" name="组合 62"/>
          <p:cNvGrpSpPr/>
          <p:nvPr/>
        </p:nvGrpSpPr>
        <p:grpSpPr>
          <a:xfrm>
            <a:off x="323528" y="3156774"/>
            <a:ext cx="1368152" cy="560161"/>
            <a:chOff x="323528" y="132535"/>
            <a:chExt cx="1368152" cy="560161"/>
          </a:xfrm>
        </p:grpSpPr>
        <p:sp>
          <p:nvSpPr>
            <p:cNvPr id="64" name="矩形 63"/>
            <p:cNvSpPr/>
            <p:nvPr/>
          </p:nvSpPr>
          <p:spPr>
            <a:xfrm>
              <a:off x="323528" y="132535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3528" y="169476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/>
                <a:t>结论四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2195166" y="5487615"/>
            <a:ext cx="4681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其中             为任意实数。</a:t>
            </a: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2339752" y="5000724"/>
          <a:ext cx="449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7899200" imgH="10668000" progId="Equation.DSMT4">
                  <p:embed/>
                </p:oleObj>
              </mc:Choice>
              <mc:Fallback>
                <p:oleObj name="Equation" r:id="rId6" imgW="107899200" imgH="10668000" progId="Equation.DSMT4">
                  <p:embed/>
                  <p:pic>
                    <p:nvPicPr>
                      <p:cNvPr id="67" name="对象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5000724"/>
                        <a:ext cx="44958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755576" y="3762906"/>
            <a:ext cx="7487947" cy="1754326"/>
            <a:chOff x="1844696" y="2751311"/>
            <a:chExt cx="7487947" cy="1754326"/>
          </a:xfrm>
        </p:grpSpPr>
        <p:sp>
          <p:nvSpPr>
            <p:cNvPr id="69" name="TextBox 68"/>
            <p:cNvSpPr txBox="1"/>
            <p:nvPr/>
          </p:nvSpPr>
          <p:spPr>
            <a:xfrm>
              <a:off x="1844696" y="2751311"/>
              <a:ext cx="7487947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</a:rPr>
                <a:t>设                                  是 </a:t>
              </a:r>
              <a:r>
                <a:rPr lang="en-US" altLang="zh-CN" sz="2400" b="1" dirty="0">
                  <a:latin typeface="+mn-ea"/>
                </a:rPr>
                <a:t>      </a:t>
              </a:r>
              <a:r>
                <a:rPr lang="zh-CN" altLang="en-US" sz="2400" b="1" dirty="0">
                  <a:latin typeface="+mn-ea"/>
                </a:rPr>
                <a:t>的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</a:rPr>
                <a:t>基础解系，  是        的一个特解，则</a:t>
              </a:r>
              <a:r>
                <a:rPr lang="en-US" altLang="zh-CN" sz="2400" b="1" dirty="0">
                  <a:latin typeface="+mn-ea"/>
                </a:rPr>
                <a:t>        </a:t>
              </a:r>
              <a:r>
                <a:rPr lang="zh-CN" altLang="en-US" sz="2400" b="1" dirty="0">
                  <a:latin typeface="+mn-ea"/>
                </a:rPr>
                <a:t>的</a:t>
              </a:r>
              <a:endParaRPr lang="en-US" altLang="zh-CN" sz="2400" b="1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+mn-ea"/>
                </a:rPr>
                <a:t>通解为：</a:t>
              </a:r>
            </a:p>
          </p:txBody>
        </p:sp>
        <p:graphicFrame>
          <p:nvGraphicFramePr>
            <p:cNvPr id="70" name="对象 69"/>
            <p:cNvGraphicFramePr>
              <a:graphicFrameLocks noChangeAspect="1"/>
            </p:cNvGraphicFramePr>
            <p:nvPr/>
          </p:nvGraphicFramePr>
          <p:xfrm>
            <a:off x="2314669" y="2823319"/>
            <a:ext cx="5181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4358400" imgH="11582400" progId="Equation.DSMT4">
                    <p:embed/>
                  </p:oleObj>
                </mc:Choice>
                <mc:Fallback>
                  <p:oleObj name="Equation" r:id="rId8" imgW="124358400" imgH="11582400" progId="Equation.DSMT4">
                    <p:embed/>
                    <p:pic>
                      <p:nvPicPr>
                        <p:cNvPr id="70" name="对象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4669" y="2823319"/>
                          <a:ext cx="51816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2380302" y="4451042"/>
          <a:ext cx="30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315200" imgH="10363200" progId="Equation.DSMT4">
                  <p:embed/>
                </p:oleObj>
              </mc:Choice>
              <mc:Fallback>
                <p:oleObj name="Equation" r:id="rId10" imgW="7315200" imgH="10363200" progId="Equation.DSMT4">
                  <p:embed/>
                  <p:pic>
                    <p:nvPicPr>
                      <p:cNvPr id="71" name="对象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302" y="4451042"/>
                        <a:ext cx="304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3131840" y="4518734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298400" imgH="7010400" progId="Equation.DSMT4">
                  <p:embed/>
                </p:oleObj>
              </mc:Choice>
              <mc:Fallback>
                <p:oleObj name="Equation" r:id="rId12" imgW="25298400" imgH="7010400" progId="Equation.DSMT4">
                  <p:embed/>
                  <p:pic>
                    <p:nvPicPr>
                      <p:cNvPr id="72" name="对象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518734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/>
        </p:nvGraphicFramePr>
        <p:xfrm>
          <a:off x="6516216" y="4518734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298400" imgH="7010400" progId="Equation.DSMT4">
                  <p:embed/>
                </p:oleObj>
              </mc:Choice>
              <mc:Fallback>
                <p:oleObj name="Equation" r:id="rId14" imgW="25298400" imgH="7010400" progId="Equation.DSMT4">
                  <p:embed/>
                  <p:pic>
                    <p:nvPicPr>
                      <p:cNvPr id="73" name="对象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518734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/>
        </p:nvGraphicFramePr>
        <p:xfrm>
          <a:off x="3039616" y="5555580"/>
          <a:ext cx="1676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233600" imgH="9448800" progId="Equation.DSMT4">
                  <p:embed/>
                </p:oleObj>
              </mc:Choice>
              <mc:Fallback>
                <p:oleObj name="Equation" r:id="rId16" imgW="40233600" imgH="9448800" progId="Equation.DSMT4">
                  <p:embed/>
                  <p:pic>
                    <p:nvPicPr>
                      <p:cNvPr id="74" name="对象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9616" y="5555580"/>
                        <a:ext cx="16764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对象 74"/>
          <p:cNvGraphicFramePr>
            <a:graphicFrameLocks noChangeAspect="1"/>
          </p:cNvGraphicFramePr>
          <p:nvPr/>
        </p:nvGraphicFramePr>
        <p:xfrm>
          <a:off x="6732240" y="3946738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298400" imgH="7010400" progId="Equation.DSMT4">
                  <p:embed/>
                </p:oleObj>
              </mc:Choice>
              <mc:Fallback>
                <p:oleObj name="Equation" r:id="rId18" imgW="25298400" imgH="7010400" progId="Equation.DSMT4">
                  <p:embed/>
                  <p:pic>
                    <p:nvPicPr>
                      <p:cNvPr id="75" name="对象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240" y="3946738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1948655" y="1989088"/>
          <a:ext cx="492760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8262400" imgH="10363200" progId="Equation.DSMT4">
                  <p:embed/>
                </p:oleObj>
              </mc:Choice>
              <mc:Fallback>
                <p:oleObj name="Equation" r:id="rId20" imgW="118262400" imgH="10363200" progId="Equation.DSMT4">
                  <p:embed/>
                  <p:pic>
                    <p:nvPicPr>
                      <p:cNvPr id="76" name="对象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8655" y="1989088"/>
                        <a:ext cx="4927601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" name="左右箭头 76"/>
          <p:cNvSpPr/>
          <p:nvPr/>
        </p:nvSpPr>
        <p:spPr>
          <a:xfrm>
            <a:off x="700960" y="2008264"/>
            <a:ext cx="1206744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8" name="对象 77"/>
          <p:cNvGraphicFramePr>
            <a:graphicFrameLocks noChangeAspect="1"/>
          </p:cNvGraphicFramePr>
          <p:nvPr/>
        </p:nvGraphicFramePr>
        <p:xfrm>
          <a:off x="4869904" y="3068960"/>
          <a:ext cx="2438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8521600" imgH="9753600" progId="Equation.DSMT4">
                  <p:embed/>
                </p:oleObj>
              </mc:Choice>
              <mc:Fallback>
                <p:oleObj name="Equation" r:id="rId22" imgW="58521600" imgH="9753600" progId="Equation.DSMT4">
                  <p:embed/>
                  <p:pic>
                    <p:nvPicPr>
                      <p:cNvPr id="78" name="对象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9904" y="3068960"/>
                        <a:ext cx="24384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左右箭头 78"/>
          <p:cNvSpPr/>
          <p:nvPr/>
        </p:nvSpPr>
        <p:spPr>
          <a:xfrm>
            <a:off x="3491880" y="3039342"/>
            <a:ext cx="1378343" cy="461665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6893648" y="1988840"/>
            <a:ext cx="1206744" cy="484632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四组结论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61" grpId="0" animBg="1"/>
      <p:bldP spid="62" grpId="0" animBg="1"/>
      <p:bldP spid="66" grpId="0"/>
      <p:bldP spid="77" grpId="0" animBg="1"/>
      <p:bldP spid="79" grpId="0" animBg="1"/>
      <p:bldP spid="3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54575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运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323676" y="2100816"/>
            <a:ext cx="6312718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、任意矩阵，判断是否可以对角化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305962" y="2936284"/>
            <a:ext cx="7920880" cy="542964"/>
            <a:chOff x="129207" y="932973"/>
            <a:chExt cx="2407460" cy="542964"/>
          </a:xfrm>
        </p:grpSpPr>
        <p:sp>
          <p:nvSpPr>
            <p:cNvPr id="45" name="流程图: 可选过程 44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TextBox 21"/>
            <p:cNvSpPr txBox="1"/>
            <p:nvPr/>
          </p:nvSpPr>
          <p:spPr>
            <a:xfrm>
              <a:off x="177758" y="952717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4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、任意矩阵，求可逆矩阵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，使得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 </a:t>
              </a:r>
              <a:r>
                <a:rPr lang="en-US" altLang="zh-CN" sz="2800" b="1" baseline="300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-1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=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</a:t>
              </a:r>
              <a:endPara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23676" y="548550"/>
            <a:ext cx="6723377" cy="523220"/>
            <a:chOff x="129207" y="932973"/>
            <a:chExt cx="4748109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663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</a:t>
              </a:r>
              <a:r>
                <a:rPr lang="zh-CN" altLang="en-US" sz="2800" b="1" dirty="0"/>
                <a:t>施密特正交、规范化过程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05962" y="4450554"/>
            <a:ext cx="8064896" cy="523220"/>
            <a:chOff x="129207" y="932973"/>
            <a:chExt cx="4259546" cy="523220"/>
          </a:xfrm>
        </p:grpSpPr>
        <p:sp>
          <p:nvSpPr>
            <p:cNvPr id="51" name="流程图: 可选过程 50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6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、二次型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，求正交变换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x=</a:t>
              </a:r>
              <a:r>
                <a:rPr lang="en-US" altLang="zh-CN" sz="28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Qy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，使得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为标准形</a:t>
              </a:r>
              <a:endParaRPr lang="zh-CN" altLang="en-US" dirty="0"/>
            </a:p>
          </p:txBody>
        </p:sp>
      </p:grpSp>
      <p:sp>
        <p:nvSpPr>
          <p:cNvPr id="28" name="标题 1"/>
          <p:cNvSpPr txBox="1"/>
          <p:nvPr/>
        </p:nvSpPr>
        <p:spPr>
          <a:xfrm>
            <a:off x="179512" y="6093296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</a:p>
        </p:txBody>
      </p:sp>
      <p:grpSp>
        <p:nvGrpSpPr>
          <p:cNvPr id="29" name="组合 28"/>
          <p:cNvGrpSpPr/>
          <p:nvPr/>
        </p:nvGrpSpPr>
        <p:grpSpPr>
          <a:xfrm>
            <a:off x="305962" y="3716472"/>
            <a:ext cx="7920880" cy="532618"/>
            <a:chOff x="129207" y="932973"/>
            <a:chExt cx="2407460" cy="532618"/>
          </a:xfrm>
        </p:grpSpPr>
        <p:sp>
          <p:nvSpPr>
            <p:cNvPr id="31" name="流程图: 可选过程 30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TextBox 21"/>
            <p:cNvSpPr txBox="1"/>
            <p:nvPr/>
          </p:nvSpPr>
          <p:spPr>
            <a:xfrm>
              <a:off x="177758" y="942371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5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、实对称矩阵，求正交矩阵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，使得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zh-CN" sz="2800" b="1" i="1" baseline="30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AQ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=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</a:t>
              </a:r>
              <a:endPara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676" y="1293542"/>
            <a:ext cx="6723377" cy="523220"/>
            <a:chOff x="129207" y="932973"/>
            <a:chExt cx="4748109" cy="523220"/>
          </a:xfrm>
        </p:grpSpPr>
        <p:sp>
          <p:nvSpPr>
            <p:cNvPr id="6" name="流程图: 可选过程 5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7" name="TextBox 21"/>
            <p:cNvSpPr txBox="1"/>
            <p:nvPr/>
          </p:nvSpPr>
          <p:spPr>
            <a:xfrm>
              <a:off x="213575" y="932973"/>
              <a:ext cx="4663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、任意矩阵，求特征值和特征向量</a:t>
              </a:r>
              <a:endParaRPr lang="zh-CN" altLang="en-US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3624034"/>
          </a:xfrm>
        </p:spPr>
        <p:txBody>
          <a:bodyPr/>
          <a:lstStyle/>
          <a:p>
            <a:r>
              <a:rPr lang="zh-CN" altLang="zh-CN" dirty="0"/>
              <a:t>向量的</a:t>
            </a:r>
            <a:r>
              <a:rPr lang="zh-CN" altLang="zh-CN" dirty="0">
                <a:solidFill>
                  <a:srgbClr val="FF0000"/>
                </a:solidFill>
              </a:rPr>
              <a:t>内积</a:t>
            </a:r>
            <a:r>
              <a:rPr lang="zh-CN" altLang="zh-CN" dirty="0"/>
              <a:t>及基本</a:t>
            </a:r>
            <a:r>
              <a:rPr lang="zh-CN" altLang="zh-CN" dirty="0">
                <a:solidFill>
                  <a:srgbClr val="FF0000"/>
                </a:solidFill>
              </a:rPr>
              <a:t>概念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547664" y="1124744"/>
            <a:ext cx="6532265" cy="595873"/>
            <a:chOff x="1403648" y="625475"/>
            <a:chExt cx="6532265" cy="595873"/>
          </a:xfrm>
        </p:grpSpPr>
        <p:grpSp>
          <p:nvGrpSpPr>
            <p:cNvPr id="4" name="组合 3"/>
            <p:cNvGrpSpPr/>
            <p:nvPr/>
          </p:nvGrpSpPr>
          <p:grpSpPr>
            <a:xfrm>
              <a:off x="1403648" y="633398"/>
              <a:ext cx="3243064" cy="587950"/>
              <a:chOff x="1403648" y="633398"/>
              <a:chExt cx="3243064" cy="587950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1403648" y="698128"/>
                <a:ext cx="5040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设</a:t>
                </a:r>
              </a:p>
            </p:txBody>
          </p:sp>
          <p:graphicFrame>
            <p:nvGraphicFramePr>
              <p:cNvPr id="109" name="对象 108"/>
              <p:cNvGraphicFramePr>
                <a:graphicFrameLocks noChangeAspect="1"/>
              </p:cNvGraphicFramePr>
              <p:nvPr/>
            </p:nvGraphicFramePr>
            <p:xfrm>
              <a:off x="1979712" y="633398"/>
              <a:ext cx="2667000" cy="558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4008000" imgH="13411200" progId="Equation.DSMT4">
                      <p:embed/>
                    </p:oleObj>
                  </mc:Choice>
                  <mc:Fallback>
                    <p:oleObj name="Equation" r:id="rId2" imgW="64008000" imgH="13411200" progId="Equation.DSMT4">
                      <p:embed/>
                      <p:pic>
                        <p:nvPicPr>
                          <p:cNvPr id="109" name="对象 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79712" y="633398"/>
                            <a:ext cx="2667000" cy="558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0" name="对象 109"/>
            <p:cNvGraphicFramePr>
              <a:graphicFrameLocks noChangeAspect="1"/>
            </p:cNvGraphicFramePr>
            <p:nvPr/>
          </p:nvGraphicFramePr>
          <p:xfrm>
            <a:off x="4646613" y="625475"/>
            <a:ext cx="3289300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78943200" imgH="13411200" progId="Equation.DSMT4">
                    <p:embed/>
                  </p:oleObj>
                </mc:Choice>
                <mc:Fallback>
                  <p:oleObj name="Equation" r:id="rId4" imgW="78943200" imgH="13411200" progId="Equation.DSMT4">
                    <p:embed/>
                    <p:pic>
                      <p:nvPicPr>
                        <p:cNvPr id="110" name="对象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613" y="625475"/>
                          <a:ext cx="3289300" cy="558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/>
          <p:cNvGrpSpPr/>
          <p:nvPr/>
        </p:nvGrpSpPr>
        <p:grpSpPr>
          <a:xfrm>
            <a:off x="257016" y="1634161"/>
            <a:ext cx="6217047" cy="914400"/>
            <a:chOff x="1115616" y="1133475"/>
            <a:chExt cx="6217047" cy="914400"/>
          </a:xfrm>
        </p:grpSpPr>
        <p:sp>
          <p:nvSpPr>
            <p:cNvPr id="112" name="TextBox 111"/>
            <p:cNvSpPr txBox="1"/>
            <p:nvPr/>
          </p:nvSpPr>
          <p:spPr>
            <a:xfrm>
              <a:off x="1115616" y="1307872"/>
              <a:ext cx="7725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记</a:t>
              </a:r>
            </a:p>
          </p:txBody>
        </p:sp>
        <p:graphicFrame>
          <p:nvGraphicFramePr>
            <p:cNvPr id="113" name="对象 112"/>
            <p:cNvGraphicFramePr>
              <a:graphicFrameLocks noChangeAspect="1"/>
            </p:cNvGraphicFramePr>
            <p:nvPr/>
          </p:nvGraphicFramePr>
          <p:xfrm>
            <a:off x="1719263" y="1133475"/>
            <a:ext cx="5613400" cy="914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4721600" imgH="21945600" progId="Equation.DSMT4">
                    <p:embed/>
                  </p:oleObj>
                </mc:Choice>
                <mc:Fallback>
                  <p:oleObj name="Equation" r:id="rId6" imgW="134721600" imgH="21945600" progId="Equation.DSMT4">
                    <p:embed/>
                    <p:pic>
                      <p:nvPicPr>
                        <p:cNvPr id="113" name="对象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9263" y="1133475"/>
                          <a:ext cx="5613400" cy="914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273512" y="2427937"/>
            <a:ext cx="6624736" cy="523220"/>
            <a:chOff x="1115616" y="2047116"/>
            <a:chExt cx="6624736" cy="523220"/>
          </a:xfrm>
        </p:grpSpPr>
        <p:sp>
          <p:nvSpPr>
            <p:cNvPr id="114" name="TextBox 113"/>
            <p:cNvSpPr txBox="1"/>
            <p:nvPr/>
          </p:nvSpPr>
          <p:spPr>
            <a:xfrm>
              <a:off x="1115616" y="2047116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称</a:t>
              </a:r>
              <a:r>
                <a:rPr lang="zh-CN" altLang="en-US" sz="2800" dirty="0">
                  <a:solidFill>
                    <a:srgbClr val="FF0000"/>
                  </a:solidFill>
                </a:rPr>
                <a:t>           </a:t>
              </a:r>
              <a:r>
                <a:rPr lang="zh-CN" altLang="en-US" sz="2800" b="1" dirty="0"/>
                <a:t>为向量</a:t>
              </a:r>
              <a:r>
                <a:rPr lang="zh-CN" altLang="en-US" sz="2800" dirty="0"/>
                <a:t> </a:t>
              </a:r>
              <a:r>
                <a:rPr lang="zh-CN" altLang="en-US" sz="2800" b="1" dirty="0"/>
                <a:t>与</a:t>
              </a:r>
              <a:r>
                <a:rPr lang="zh-CN" altLang="en-US" sz="2800" dirty="0"/>
                <a:t>    </a:t>
              </a:r>
              <a:r>
                <a:rPr lang="zh-CN" altLang="en-US" sz="2800" b="1" dirty="0"/>
                <a:t>的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内积</a:t>
              </a:r>
              <a:r>
                <a:rPr lang="zh-CN" altLang="en-US" sz="2800" b="1" dirty="0"/>
                <a:t>。</a:t>
              </a:r>
            </a:p>
          </p:txBody>
        </p:sp>
        <p:graphicFrame>
          <p:nvGraphicFramePr>
            <p:cNvPr id="115" name="对象 114"/>
            <p:cNvGraphicFramePr>
              <a:graphicFrameLocks noChangeAspect="1"/>
            </p:cNvGraphicFramePr>
            <p:nvPr/>
          </p:nvGraphicFramePr>
          <p:xfrm>
            <a:off x="1619672" y="2047116"/>
            <a:ext cx="8636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726400" imgH="11582400" progId="Equation.DSMT4">
                    <p:embed/>
                  </p:oleObj>
                </mc:Choice>
                <mc:Fallback>
                  <p:oleObj name="Equation" r:id="rId8" imgW="20726400" imgH="11582400" progId="Equation.DSMT4">
                    <p:embed/>
                    <p:pic>
                      <p:nvPicPr>
                        <p:cNvPr id="115" name="对象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2047116"/>
                          <a:ext cx="8636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" name="对象 1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7837477"/>
                </p:ext>
              </p:extLst>
            </p:nvPr>
          </p:nvGraphicFramePr>
          <p:xfrm>
            <a:off x="3637340" y="2263899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705600" imgH="5791200" progId="Equation.DSMT4">
                    <p:embed/>
                  </p:oleObj>
                </mc:Choice>
                <mc:Fallback>
                  <p:oleObj name="Equation" r:id="rId10" imgW="6705600" imgH="5791200" progId="Equation.DSMT4">
                    <p:embed/>
                    <p:pic>
                      <p:nvPicPr>
                        <p:cNvPr id="116" name="对象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340" y="2263899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" name="对象 116"/>
            <p:cNvGraphicFramePr>
              <a:graphicFrameLocks noChangeAspect="1"/>
            </p:cNvGraphicFramePr>
            <p:nvPr/>
          </p:nvGraphicFramePr>
          <p:xfrm>
            <a:off x="4139952" y="2183904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705600" imgH="9144000" progId="Equation.DSMT4">
                    <p:embed/>
                  </p:oleObj>
                </mc:Choice>
                <mc:Fallback>
                  <p:oleObj name="Equation" r:id="rId12" imgW="6705600" imgH="9144000" progId="Equation.DSMT4">
                    <p:embed/>
                    <p:pic>
                      <p:nvPicPr>
                        <p:cNvPr id="117" name="对象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9952" y="2183904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1626242" y="3529001"/>
            <a:ext cx="6624736" cy="523220"/>
            <a:chOff x="1115616" y="2719432"/>
            <a:chExt cx="6624736" cy="523220"/>
          </a:xfrm>
        </p:grpSpPr>
        <p:sp>
          <p:nvSpPr>
            <p:cNvPr id="118" name="TextBox 117"/>
            <p:cNvSpPr txBox="1"/>
            <p:nvPr/>
          </p:nvSpPr>
          <p:spPr>
            <a:xfrm>
              <a:off x="1115616" y="2719432"/>
              <a:ext cx="66247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/>
                <a:t>  </a:t>
              </a:r>
              <a:r>
                <a:rPr lang="zh-CN" altLang="en-US" sz="2800" b="1" dirty="0"/>
                <a:t>与</a:t>
              </a:r>
              <a:r>
                <a:rPr lang="zh-CN" altLang="en-US" sz="2800" dirty="0"/>
                <a:t>   </a:t>
              </a:r>
              <a:r>
                <a:rPr lang="zh-CN" altLang="en-US" sz="2800" b="1" dirty="0"/>
                <a:t>的内积也可记作</a:t>
              </a:r>
              <a:r>
                <a:rPr lang="zh-CN" altLang="en-US" sz="2800" dirty="0"/>
                <a:t>      </a:t>
              </a:r>
              <a:r>
                <a:rPr lang="zh-CN" altLang="en-US" sz="2800" b="1" dirty="0"/>
                <a:t>或</a:t>
              </a:r>
              <a:r>
                <a:rPr lang="zh-CN" altLang="en-US" sz="2800" dirty="0"/>
                <a:t>           </a:t>
              </a:r>
              <a:r>
                <a:rPr lang="en-US" altLang="zh-CN" sz="2800" dirty="0"/>
                <a:t>.</a:t>
              </a:r>
              <a:endParaRPr lang="zh-CN" altLang="en-US" sz="2800" dirty="0"/>
            </a:p>
          </p:txBody>
        </p:sp>
        <p:graphicFrame>
          <p:nvGraphicFramePr>
            <p:cNvPr id="119" name="对象 118"/>
            <p:cNvGraphicFramePr>
              <a:graphicFrameLocks noChangeAspect="1"/>
            </p:cNvGraphicFramePr>
            <p:nvPr/>
          </p:nvGraphicFramePr>
          <p:xfrm>
            <a:off x="1151143" y="2863448"/>
            <a:ext cx="279400" cy="241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6705600" imgH="5791200" progId="Equation.DSMT4">
                    <p:embed/>
                  </p:oleObj>
                </mc:Choice>
                <mc:Fallback>
                  <p:oleObj name="Equation" r:id="rId14" imgW="6705600" imgH="5791200" progId="Equation.DSMT4">
                    <p:embed/>
                    <p:pic>
                      <p:nvPicPr>
                        <p:cNvPr id="119" name="对象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143" y="2863448"/>
                          <a:ext cx="279400" cy="241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0" name="对象 119"/>
            <p:cNvGraphicFramePr>
              <a:graphicFrameLocks noChangeAspect="1"/>
            </p:cNvGraphicFramePr>
            <p:nvPr/>
          </p:nvGraphicFramePr>
          <p:xfrm>
            <a:off x="1727207" y="2791440"/>
            <a:ext cx="2794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705600" imgH="9144000" progId="Equation.DSMT4">
                    <p:embed/>
                  </p:oleObj>
                </mc:Choice>
                <mc:Fallback>
                  <p:oleObj name="Equation" r:id="rId16" imgW="6705600" imgH="9144000" progId="Equation.DSMT4">
                    <p:embed/>
                    <p:pic>
                      <p:nvPicPr>
                        <p:cNvPr id="120" name="对象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7207" y="2791440"/>
                          <a:ext cx="2794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1" name="对象 120"/>
            <p:cNvGraphicFramePr>
              <a:graphicFrameLocks noChangeAspect="1"/>
            </p:cNvGraphicFramePr>
            <p:nvPr/>
          </p:nvGraphicFramePr>
          <p:xfrm>
            <a:off x="5615094" y="2759075"/>
            <a:ext cx="57785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154400" imgH="10668000" progId="Equation.DSMT4">
                    <p:embed/>
                  </p:oleObj>
                </mc:Choice>
                <mc:Fallback>
                  <p:oleObj name="Equation" r:id="rId18" imgW="16154400" imgH="10668000" progId="Equation.DSMT4">
                    <p:embed/>
                    <p:pic>
                      <p:nvPicPr>
                        <p:cNvPr id="121" name="对象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5094" y="2759075"/>
                          <a:ext cx="57785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" name="对象 121"/>
            <p:cNvGraphicFramePr>
              <a:graphicFrameLocks noChangeAspect="1"/>
            </p:cNvGraphicFramePr>
            <p:nvPr/>
          </p:nvGraphicFramePr>
          <p:xfrm>
            <a:off x="4464156" y="2768600"/>
            <a:ext cx="649288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154400" imgH="10668000" progId="Equation.DSMT4">
                    <p:embed/>
                  </p:oleObj>
                </mc:Choice>
                <mc:Fallback>
                  <p:oleObj name="Equation" r:id="rId20" imgW="16154400" imgH="10668000" progId="Equation.DSMT4">
                    <p:embed/>
                    <p:pic>
                      <p:nvPicPr>
                        <p:cNvPr id="122" name="对象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156" y="2768600"/>
                          <a:ext cx="649288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9" name="组合 128"/>
          <p:cNvGrpSpPr/>
          <p:nvPr/>
        </p:nvGrpSpPr>
        <p:grpSpPr>
          <a:xfrm>
            <a:off x="280288" y="3412449"/>
            <a:ext cx="1074942" cy="642469"/>
            <a:chOff x="264907" y="3645024"/>
            <a:chExt cx="1074942" cy="642469"/>
          </a:xfrm>
        </p:grpSpPr>
        <p:sp>
          <p:nvSpPr>
            <p:cNvPr id="130" name="上凸带形 129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1" name="TextBox 66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注</a:t>
              </a:r>
              <a:endParaRPr lang="zh-CN" altLang="en-US" dirty="0"/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273512" y="1061773"/>
            <a:ext cx="1150506" cy="523220"/>
            <a:chOff x="129208" y="932973"/>
            <a:chExt cx="1150506" cy="523220"/>
          </a:xfrm>
        </p:grpSpPr>
        <p:sp>
          <p:nvSpPr>
            <p:cNvPr id="133" name="流程图: 可选过程 1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8439858" y="14799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一</a:t>
            </a:r>
            <a:endParaRPr lang="zh-CN" altLang="en-US" sz="3200" b="1" dirty="0"/>
          </a:p>
        </p:txBody>
      </p:sp>
      <p:sp>
        <p:nvSpPr>
          <p:cNvPr id="38" name="六角星 3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标题 1"/>
          <p:cNvSpPr txBox="1"/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18127" y="1184935"/>
            <a:ext cx="827584" cy="3624034"/>
          </a:xfrm>
        </p:spPr>
        <p:txBody>
          <a:bodyPr/>
          <a:lstStyle/>
          <a:p>
            <a:pPr algn="l">
              <a:spcBef>
                <a:spcPts val="0"/>
              </a:spcBef>
              <a:buClr>
                <a:schemeClr val="tx2"/>
              </a:buClr>
              <a:buSzPts val="2800"/>
            </a:pPr>
            <a:r>
              <a:rPr lang="zh-CN" altLang="en-US" dirty="0"/>
              <a:t>向量内积的</a:t>
            </a:r>
            <a:r>
              <a:rPr lang="zh-CN" altLang="zh-CN" dirty="0">
                <a:solidFill>
                  <a:srgbClr val="FF0000"/>
                </a:solidFill>
              </a:rPr>
              <a:t>性质</a:t>
            </a:r>
            <a:endParaRPr lang="zh-CN" altLang="zh-CN" dirty="0">
              <a:solidFill>
                <a:srgbClr val="FF0000"/>
              </a:solidFill>
              <a:effectLst/>
            </a:endParaRPr>
          </a:p>
        </p:txBody>
      </p:sp>
      <p:sp>
        <p:nvSpPr>
          <p:cNvPr id="135" name="十字星 134"/>
          <p:cNvSpPr/>
          <p:nvPr/>
        </p:nvSpPr>
        <p:spPr>
          <a:xfrm>
            <a:off x="8426189" y="44624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标题 1"/>
          <p:cNvSpPr txBox="1"/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565775" y="789553"/>
                <a:ext cx="7328755" cy="441479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81000" indent="-381000" algn="l">
                  <a:lnSpc>
                    <a:spcPct val="110000"/>
                  </a:lnSpc>
                  <a:defRPr/>
                </a:pPr>
                <a:r>
                  <a:rPr kumimoji="1"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内积性质（其中 </a:t>
                </a:r>
                <a:r>
                  <a:rPr kumimoji="1"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kumimoji="1" lang="en-US" altLang="zh-CN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 </a:t>
                </a:r>
                <a:r>
                  <a:rPr kumimoji="1" lang="en-US" altLang="zh-CN" sz="2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kumimoji="1"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维向量，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kumimoji="1" lang="zh-CN" altLang="en-US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为实数）：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对称性：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线性性质：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  <m:r>
                      <a:rPr kumimoji="1" lang="en-US" altLang="zh-CN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  <a:p>
                <a:pPr marL="381000" indent="-381000" algn="l">
                  <a:lnSpc>
                    <a:spcPct val="110000"/>
                  </a:lnSpc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+ 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（零向量） 时，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= 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pPr marL="381000" indent="-381000" algn="l">
                  <a:lnSpc>
                    <a:spcPct val="110000"/>
                  </a:lnSpc>
                  <a:buFont typeface="Wingdings" panose="05000000000000000000" pitchFamily="2" charset="2"/>
                  <a:buNone/>
                  <a:defRPr/>
                </a:pP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当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kumimoji="1"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（零向量） 时，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&gt; 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0000FF"/>
                  </a:buClr>
                  <a:buFont typeface="Wingdings" panose="05000000000000000000" pitchFamily="2" charset="2"/>
                  <a:buChar char="l"/>
                  <a:defRPr/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施瓦兹（</a:t>
                </a:r>
                <a:r>
                  <a:rPr kumimoji="1"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Schwarz</a:t>
                </a: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）不等式：</a:t>
                </a:r>
              </a:p>
              <a:p>
                <a:pPr marL="381000" indent="-381000">
                  <a:lnSpc>
                    <a:spcPct val="110000"/>
                  </a:lnSpc>
                  <a:buClr>
                    <a:srgbClr val="0000FF"/>
                  </a:buClr>
                  <a:buFont typeface="Wingdings" panose="05000000000000000000" pitchFamily="2" charset="2"/>
                  <a:buNone/>
                  <a:defRPr/>
                </a:pP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kumimoji="1" lang="en-US" altLang="zh-CN" sz="28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kumimoji="1"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[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5" y="789553"/>
                <a:ext cx="7328755" cy="4414798"/>
              </a:xfrm>
              <a:prstGeom prst="rect">
                <a:avLst/>
              </a:prstGeom>
              <a:blipFill rotWithShape="1">
                <a:blip r:embed="rId2"/>
                <a:stretch>
                  <a:fillRect l="-9" t="-6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113706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向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量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范数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的定义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灯片编号占位符 13"/>
          <p:cNvSpPr txBox="1"/>
          <p:nvPr/>
        </p:nvSpPr>
        <p:spPr>
          <a:xfrm>
            <a:off x="7601653" y="6259136"/>
            <a:ext cx="757214" cy="36351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E8FE9B7-B6A5-4D45-89C7-80885EF47E8C}" type="slidenum">
              <a:rPr lang="zh-CN" altLang="en-US" sz="2800" b="1" smtClean="0"/>
              <a:t>57</a:t>
            </a:fld>
            <a:endParaRPr lang="zh-CN" altLang="en-US" sz="2800" b="1" dirty="0"/>
          </a:p>
        </p:txBody>
      </p:sp>
      <p:sp>
        <p:nvSpPr>
          <p:cNvPr id="41" name="六角星 4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标题 1"/>
          <p:cNvSpPr txBox="1"/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/>
              <p:cNvSpPr txBox="1">
                <a:spLocks noChangeArrowheads="1"/>
              </p:cNvSpPr>
              <p:nvPr/>
            </p:nvSpPr>
            <p:spPr>
              <a:xfrm>
                <a:off x="457200" y="337731"/>
                <a:ext cx="8229600" cy="570258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sp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81000" indent="-381000" algn="l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定义：</a:t>
                </a:r>
                <a:r>
                  <a:rPr lang="zh-CN" altLang="en-US" sz="2800" dirty="0"/>
                  <a:t>令</a:t>
                </a:r>
              </a:p>
              <a:p>
                <a:pPr marL="381000" indent="-381000" algn="l">
                  <a:lnSpc>
                    <a:spcPct val="14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维向量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</a:t>
                </a:r>
                <a:r>
                  <a:rPr lang="zh-CN" altLang="en-US" sz="28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（或</a:t>
                </a:r>
                <a:r>
                  <a:rPr lang="zh-CN" altLang="en-US" sz="28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</a:t>
                </a:r>
                <a:r>
                  <a:rPr lang="zh-CN" altLang="en-US" sz="28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）．</a:t>
                </a:r>
              </a:p>
              <a:p>
                <a:pPr marL="381000" indent="-381000" algn="l">
                  <a:lnSpc>
                    <a:spcPct val="110000"/>
                  </a:lnSpc>
                  <a:buFont typeface="Wingdings" panose="05000000000000000000" pitchFamily="2" charset="2"/>
                  <a:buNone/>
                </a:pP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向量的长度具有下列性质：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非负性：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（零向量） 时，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  <a:buFont typeface="Wingdings" panose="05000000000000000000" pitchFamily="2" charset="2"/>
                  <a:buNone/>
                </a:pP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当 </a:t>
                </a:r>
                <a:r>
                  <a:rPr kumimoji="1"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kumimoji="1" lang="en-US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≠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（零向量） 时，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 0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</a:pPr>
                <a:r>
                  <a:rPr kumimoji="1" lang="zh-CN" altLang="en-US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齐次性：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= 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λ</m:t>
                    </m:r>
                  </m:oMath>
                </a14:m>
                <a:r>
                  <a:rPr kumimoji="1" lang="en-US" altLang="zh-CN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·</a:t>
                </a:r>
                <a:r>
                  <a:rPr kumimoji="1" lang="en-US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</a:pPr>
                <a:r>
                  <a:rPr kumimoji="1" lang="zh-CN" altLang="en-US" sz="2800" dirty="0">
                    <a:solidFill>
                      <a:srgbClr val="0000FF"/>
                    </a:solidFill>
                  </a:rPr>
                  <a:t>三角不等式：</a:t>
                </a:r>
                <a:r>
                  <a:rPr kumimoji="1" lang="zh-CN" altLang="en-US" sz="2800" dirty="0"/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+ y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≤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+ 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 = 1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时，称 </a:t>
                </a:r>
                <a:r>
                  <a:rPr lang="en-US" altLang="zh-CN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单位向量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．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</a:pPr>
                <a:r>
                  <a:rPr lang="zh-CN" altLang="en-US" sz="2800" dirty="0">
                    <a:solidFill>
                      <a:srgbClr val="FF0000"/>
                    </a:solidFill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单位化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</a:p>
              <a:p>
                <a:pPr marL="381000" indent="-381000" algn="l">
                  <a:lnSpc>
                    <a:spcPct val="110000"/>
                  </a:lnSpc>
                  <a:buClr>
                    <a:srgbClr val="FF0000"/>
                  </a:buClr>
                </a:pP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7731"/>
                <a:ext cx="8229600" cy="5702587"/>
              </a:xfrm>
              <a:prstGeom prst="rect">
                <a:avLst/>
              </a:prstGeom>
              <a:blipFill rotWithShape="1">
                <a:blip r:embed="rId2"/>
                <a:stretch>
                  <a:fillRect t="-10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2175852" y="321217"/>
          <a:ext cx="43910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730400" imgH="7010400" progId="Equation.DSMT4">
                  <p:embed/>
                </p:oleObj>
              </mc:Choice>
              <mc:Fallback>
                <p:oleObj name="Equation" r:id="rId3" imgW="52730400" imgH="7010400" progId="Equation.DSMT4">
                  <p:embed/>
                  <p:pic>
                    <p:nvPicPr>
                      <p:cNvPr id="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5852" y="321217"/>
                        <a:ext cx="43910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/>
          <p:cNvGrpSpPr/>
          <p:nvPr/>
        </p:nvGrpSpPr>
        <p:grpSpPr>
          <a:xfrm>
            <a:off x="457200" y="337731"/>
            <a:ext cx="1150506" cy="523220"/>
            <a:chOff x="129208" y="932973"/>
            <a:chExt cx="1150506" cy="523220"/>
          </a:xfrm>
        </p:grpSpPr>
        <p:sp>
          <p:nvSpPr>
            <p:cNvPr id="23" name="流程图: 可选过程 2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2232085" y="4843126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638400" imgH="21945600" progId="Equation.DSMT4">
                  <p:embed/>
                </p:oleObj>
              </mc:Choice>
              <mc:Fallback>
                <p:oleObj name="Equation" r:id="rId5" imgW="78638400" imgH="21945600" progId="Equation.DSMT4">
                  <p:embed/>
                  <p:pic>
                    <p:nvPicPr>
                      <p:cNvPr id="26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85" y="4843126"/>
                        <a:ext cx="3276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69"/>
          <p:cNvGrpSpPr/>
          <p:nvPr/>
        </p:nvGrpSpPr>
        <p:grpSpPr bwMode="auto">
          <a:xfrm>
            <a:off x="5997739" y="5218494"/>
            <a:ext cx="1643063" cy="714375"/>
            <a:chOff x="6000762" y="5572140"/>
            <a:chExt cx="1643074" cy="714380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6858018" y="5824854"/>
              <a:ext cx="33855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x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9" name="直接连接符 71"/>
            <p:cNvCxnSpPr>
              <a:cxnSpLocks noChangeShapeType="1"/>
            </p:cNvCxnSpPr>
            <p:nvPr/>
          </p:nvCxnSpPr>
          <p:spPr bwMode="auto">
            <a:xfrm flipV="1">
              <a:off x="6000762" y="5572140"/>
              <a:ext cx="1643074" cy="714380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</p:grpSp>
      <p:grpSp>
        <p:nvGrpSpPr>
          <p:cNvPr id="30" name="组合 72"/>
          <p:cNvGrpSpPr/>
          <p:nvPr/>
        </p:nvGrpSpPr>
        <p:grpSpPr bwMode="auto">
          <a:xfrm>
            <a:off x="6018377" y="4504119"/>
            <a:ext cx="749300" cy="1428750"/>
            <a:chOff x="1428728" y="2000240"/>
            <a:chExt cx="749550" cy="1428760"/>
          </a:xfrm>
        </p:grpSpPr>
        <p:cxnSp>
          <p:nvCxnSpPr>
            <p:cNvPr id="31" name="直接连接符 73"/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  <p:sp>
          <p:nvSpPr>
            <p:cNvPr id="32" name="Text Box 9"/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y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组合 75"/>
          <p:cNvGrpSpPr/>
          <p:nvPr/>
        </p:nvGrpSpPr>
        <p:grpSpPr bwMode="auto">
          <a:xfrm>
            <a:off x="5997739" y="3804032"/>
            <a:ext cx="2286000" cy="2143125"/>
            <a:chOff x="6000760" y="4157894"/>
            <a:chExt cx="2286016" cy="2143140"/>
          </a:xfrm>
        </p:grpSpPr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6762764" y="4286255"/>
              <a:ext cx="8034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0000FF"/>
                  </a:solidFill>
                </a:rPr>
                <a:t>x + y</a:t>
              </a:r>
              <a:endParaRPr kumimoji="1" lang="en-US" altLang="zh-CN" sz="2400" baseline="-25000">
                <a:solidFill>
                  <a:srgbClr val="0000FF"/>
                </a:solidFill>
              </a:endParaRPr>
            </a:p>
          </p:txBody>
        </p:sp>
        <p:cxnSp>
          <p:nvCxnSpPr>
            <p:cNvPr id="35" name="直接连接符 77"/>
            <p:cNvCxnSpPr>
              <a:cxnSpLocks noChangeShapeType="1"/>
            </p:cNvCxnSpPr>
            <p:nvPr/>
          </p:nvCxnSpPr>
          <p:spPr bwMode="auto">
            <a:xfrm flipV="1">
              <a:off x="6000760" y="4157894"/>
              <a:ext cx="2286016" cy="2143140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</a:ln>
          </p:spPr>
        </p:cxnSp>
      </p:grpSp>
      <p:grpSp>
        <p:nvGrpSpPr>
          <p:cNvPr id="36" name="组合 78"/>
          <p:cNvGrpSpPr/>
          <p:nvPr/>
        </p:nvGrpSpPr>
        <p:grpSpPr bwMode="auto">
          <a:xfrm>
            <a:off x="5997739" y="3718307"/>
            <a:ext cx="2519363" cy="2214562"/>
            <a:chOff x="6000760" y="4071942"/>
            <a:chExt cx="2520002" cy="2215651"/>
          </a:xfrm>
        </p:grpSpPr>
        <p:cxnSp>
          <p:nvCxnSpPr>
            <p:cNvPr id="37" name="直接连接符 79"/>
            <p:cNvCxnSpPr>
              <a:cxnSpLocks noChangeShapeType="1"/>
            </p:cNvCxnSpPr>
            <p:nvPr/>
          </p:nvCxnSpPr>
          <p:spPr bwMode="auto">
            <a:xfrm rot="16200000" flipH="1">
              <a:off x="7260225" y="5027056"/>
              <a:ext cx="1074" cy="252000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  <p:cxnSp>
          <p:nvCxnSpPr>
            <p:cNvPr id="38" name="直接连接符 80"/>
            <p:cNvCxnSpPr>
              <a:cxnSpLocks noChangeShapeType="1"/>
            </p:cNvCxnSpPr>
            <p:nvPr/>
          </p:nvCxnSpPr>
          <p:spPr bwMode="auto">
            <a:xfrm rot="5400000" flipH="1" flipV="1">
              <a:off x="4894031" y="5178671"/>
              <a:ext cx="2214578" cy="111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</a:ln>
          </p:spPr>
        </p:cxnSp>
      </p:grpSp>
      <p:grpSp>
        <p:nvGrpSpPr>
          <p:cNvPr id="39" name="组合 83"/>
          <p:cNvGrpSpPr/>
          <p:nvPr/>
        </p:nvGrpSpPr>
        <p:grpSpPr bwMode="auto">
          <a:xfrm>
            <a:off x="7639214" y="3789744"/>
            <a:ext cx="749300" cy="1428750"/>
            <a:chOff x="1428728" y="2000240"/>
            <a:chExt cx="749550" cy="1428760"/>
          </a:xfrm>
        </p:grpSpPr>
        <p:cxnSp>
          <p:nvCxnSpPr>
            <p:cNvPr id="44" name="直接连接符 84"/>
            <p:cNvCxnSpPr>
              <a:cxnSpLocks noChangeShapeType="1"/>
            </p:cNvCxnSpPr>
            <p:nvPr/>
          </p:nvCxnSpPr>
          <p:spPr bwMode="auto">
            <a:xfrm rot="5400000" flipH="1" flipV="1">
              <a:off x="1035819" y="2393149"/>
              <a:ext cx="1428760" cy="642942"/>
            </a:xfrm>
            <a:prstGeom prst="line">
              <a:avLst/>
            </a:prstGeom>
            <a:noFill/>
            <a:ln w="28575" algn="ctr">
              <a:solidFill>
                <a:srgbClr val="FF3300"/>
              </a:solidFill>
              <a:round/>
            </a:ln>
          </p:spPr>
        </p:cxnSp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1857356" y="2483788"/>
              <a:ext cx="32092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  <a:buClr>
                  <a:srgbClr val="9999CC"/>
                </a:buClr>
                <a:buSzPct val="80000"/>
                <a:buFont typeface="Wingdings" panose="05000000000000000000" pitchFamily="2" charset="2"/>
                <a:buNone/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y</a:t>
              </a:r>
              <a:endParaRPr kumimoji="1" lang="en-US" altLang="zh-CN" sz="2400" baseline="-25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401738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solidFill>
                  <a:srgbClr val="000000"/>
                </a:solidFill>
                <a:latin typeface="+mn-ea"/>
              </a:rPr>
              <a:t>向量</a:t>
            </a:r>
            <a:r>
              <a:rPr lang="zh-CN" altLang="en-US" sz="3200" b="1" dirty="0">
                <a:latin typeface="+mn-ea"/>
              </a:rPr>
              <a:t>正交</a:t>
            </a:r>
            <a:r>
              <a:rPr lang="zh-CN" altLang="zh-CN" sz="3200" b="1" dirty="0">
                <a:solidFill>
                  <a:srgbClr val="000000"/>
                </a:solidFill>
                <a:latin typeface="+mn-ea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+mn-ea"/>
              </a:rPr>
              <a:t>定义</a:t>
            </a:r>
            <a:endParaRPr lang="zh-CN" altLang="en-US" sz="32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十字星 18"/>
          <p:cNvSpPr/>
          <p:nvPr/>
        </p:nvSpPr>
        <p:spPr>
          <a:xfrm>
            <a:off x="8417569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287296" y="475573"/>
            <a:ext cx="1150506" cy="523220"/>
            <a:chOff x="129208" y="932973"/>
            <a:chExt cx="1150506" cy="523220"/>
          </a:xfrm>
        </p:grpSpPr>
        <p:sp>
          <p:nvSpPr>
            <p:cNvPr id="33" name="流程图: 可选过程 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20741" y="475573"/>
            <a:ext cx="6701371" cy="544700"/>
            <a:chOff x="1421866" y="563563"/>
            <a:chExt cx="6701371" cy="544700"/>
          </a:xfrm>
        </p:grpSpPr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5840413" y="563563"/>
            <a:ext cx="1384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3223200" imgH="11582400" progId="Equation.DSMT4">
                    <p:embed/>
                  </p:oleObj>
                </mc:Choice>
                <mc:Fallback>
                  <p:oleObj name="Equation" r:id="rId2" imgW="33223200" imgH="1158240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0413" y="563563"/>
                          <a:ext cx="13843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矩形 34"/>
            <p:cNvSpPr/>
            <p:nvPr/>
          </p:nvSpPr>
          <p:spPr>
            <a:xfrm>
              <a:off x="1421866" y="585043"/>
              <a:ext cx="67013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设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α</a:t>
              </a:r>
              <a:r>
                <a:rPr lang="zh-CN" altLang="en-US" sz="2800" dirty="0"/>
                <a:t>、</a:t>
              </a:r>
              <a:r>
                <a:rPr lang="el-GR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β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为 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lang="zh-CN" altLang="zh-CN" sz="2800" b="1" dirty="0"/>
                <a:t>向量</a:t>
              </a:r>
              <a:r>
                <a:rPr lang="zh-CN" altLang="en-US" sz="2800" b="1" dirty="0"/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则当                  时，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" name="矩形 35"/>
          <p:cNvSpPr/>
          <p:nvPr/>
        </p:nvSpPr>
        <p:spPr>
          <a:xfrm>
            <a:off x="284102" y="1122078"/>
            <a:ext cx="67769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称</a:t>
            </a:r>
            <a:r>
              <a:rPr lang="zh-CN" altLang="zh-CN" sz="2800" b="1" dirty="0"/>
              <a:t>向量</a:t>
            </a:r>
            <a:r>
              <a:rPr lang="en-US" altLang="zh-CN" sz="2800" b="1" dirty="0"/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正交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六角星 20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标题 1"/>
          <p:cNvSpPr txBox="1"/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287296" y="2008613"/>
            <a:ext cx="1150506" cy="523220"/>
            <a:chOff x="129208" y="932973"/>
            <a:chExt cx="1150506" cy="523220"/>
          </a:xfrm>
        </p:grpSpPr>
        <p:sp>
          <p:nvSpPr>
            <p:cNvPr id="17" name="流程图: 可选过程 16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77278" y="2032203"/>
            <a:ext cx="6701371" cy="523220"/>
            <a:chOff x="1399020" y="711860"/>
            <a:chExt cx="6701371" cy="523220"/>
          </a:xfrm>
        </p:grpSpPr>
        <p:sp>
          <p:nvSpPr>
            <p:cNvPr id="27" name="矩形 26"/>
            <p:cNvSpPr/>
            <p:nvPr/>
          </p:nvSpPr>
          <p:spPr>
            <a:xfrm>
              <a:off x="1399020" y="711860"/>
              <a:ext cx="67013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若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维</a:t>
              </a:r>
              <a:r>
                <a:rPr lang="zh-CN" altLang="zh-CN" sz="2800" b="1" dirty="0"/>
                <a:t>向量</a:t>
              </a:r>
              <a:r>
                <a:rPr lang="en-US" altLang="zh-CN" sz="2800" b="1" dirty="0"/>
                <a:t>                  </a:t>
              </a:r>
              <a:r>
                <a:rPr lang="zh-CN" altLang="en-US" sz="2800" b="1" dirty="0"/>
                <a:t>是一组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两两正交</a:t>
              </a:r>
              <a:r>
                <a:rPr lang="zh-CN" altLang="en-US" sz="2800" b="1" dirty="0"/>
                <a:t>的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3388765" y="711860"/>
            <a:ext cx="1587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8100000" imgH="10363200" progId="Equation.DSMT4">
                    <p:embed/>
                  </p:oleObj>
                </mc:Choice>
                <mc:Fallback>
                  <p:oleObj name="Equation" r:id="rId4" imgW="38100000" imgH="10363200" progId="Equation.DSMT4">
                    <p:embed/>
                    <p:pic>
                      <p:nvPicPr>
                        <p:cNvPr id="28" name="对象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8765" y="711860"/>
                          <a:ext cx="1587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/>
          <p:cNvGrpSpPr/>
          <p:nvPr/>
        </p:nvGrpSpPr>
        <p:grpSpPr>
          <a:xfrm>
            <a:off x="287296" y="2705865"/>
            <a:ext cx="6624736" cy="523220"/>
            <a:chOff x="1026405" y="1235080"/>
            <a:chExt cx="6624736" cy="523220"/>
          </a:xfrm>
        </p:grpSpPr>
        <p:sp>
          <p:nvSpPr>
            <p:cNvPr id="30" name="矩形 29"/>
            <p:cNvSpPr/>
            <p:nvPr/>
          </p:nvSpPr>
          <p:spPr>
            <a:xfrm>
              <a:off x="1026405" y="1235080"/>
              <a:ext cx="662473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</a:rPr>
                <a:t>非零向量</a:t>
              </a:r>
              <a:r>
                <a:rPr lang="zh-CN" altLang="en-US" sz="2800" b="1" dirty="0"/>
                <a:t>，则                    </a:t>
              </a:r>
              <a:r>
                <a:rPr lang="zh-CN" altLang="zh-CN" sz="2800" b="1" dirty="0">
                  <a:solidFill>
                    <a:srgbClr val="FF0000"/>
                  </a:solidFill>
                </a:rPr>
                <a:t>线性无关</a:t>
              </a:r>
              <a:r>
                <a:rPr lang="zh-CN" altLang="zh-CN" sz="2800" b="1" dirty="0"/>
                <a:t>。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3416548" y="1271373"/>
            <a:ext cx="15875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100000" imgH="10363200" progId="Equation.DSMT4">
                    <p:embed/>
                  </p:oleObj>
                </mc:Choice>
                <mc:Fallback>
                  <p:oleObj name="Equation" r:id="rId6" imgW="38100000" imgH="1036320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548" y="1271373"/>
                          <a:ext cx="15875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325306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429358"/>
            <a:ext cx="576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正交基</a:t>
            </a: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5894957" y="3126184"/>
            <a:ext cx="1944216" cy="12041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67544" y="1667086"/>
            <a:ext cx="1416255" cy="5040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4644008" y="1124744"/>
            <a:ext cx="1584176" cy="46489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51520" y="2818202"/>
          <a:ext cx="540060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80800" imgH="71932800" progId="Equation.DSMT4">
                  <p:embed/>
                </p:oleObj>
              </mc:Choice>
              <mc:Fallback>
                <p:oleObj name="Equation" r:id="rId2" imgW="189280800" imgH="719328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818202"/>
                        <a:ext cx="5400600" cy="2448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右箭头 28"/>
          <p:cNvSpPr/>
          <p:nvPr/>
        </p:nvSpPr>
        <p:spPr>
          <a:xfrm>
            <a:off x="5606925" y="3791842"/>
            <a:ext cx="288032" cy="288032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5983560" y="3193008"/>
          <a:ext cx="1828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891200" imgH="50596800" progId="Equation.DSMT4">
                  <p:embed/>
                </p:oleObj>
              </mc:Choice>
              <mc:Fallback>
                <p:oleObj name="Equation" r:id="rId4" imgW="43891200" imgH="505968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560" y="3193008"/>
                        <a:ext cx="1828800" cy="210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左箭头 32"/>
          <p:cNvSpPr/>
          <p:nvPr/>
        </p:nvSpPr>
        <p:spPr>
          <a:xfrm rot="1150441">
            <a:off x="1299094" y="2881692"/>
            <a:ext cx="4848723" cy="413396"/>
          </a:xfrm>
          <a:prstGeom prst="leftArrow">
            <a:avLst>
              <a:gd name="adj1" fmla="val 51794"/>
              <a:gd name="adj2" fmla="val 8210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箭头 33"/>
          <p:cNvSpPr/>
          <p:nvPr/>
        </p:nvSpPr>
        <p:spPr>
          <a:xfrm rot="4564688">
            <a:off x="5463857" y="2177085"/>
            <a:ext cx="1551250" cy="32537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十字星 20"/>
          <p:cNvSpPr/>
          <p:nvPr/>
        </p:nvSpPr>
        <p:spPr>
          <a:xfrm>
            <a:off x="8410128" y="44624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81134" y="116632"/>
            <a:ext cx="1150506" cy="523220"/>
            <a:chOff x="129208" y="932973"/>
            <a:chExt cx="1150506" cy="523220"/>
          </a:xfrm>
        </p:grpSpPr>
        <p:sp>
          <p:nvSpPr>
            <p:cNvPr id="23" name="流程图: 可选过程 2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3528" y="1177348"/>
            <a:ext cx="7920880" cy="523460"/>
            <a:chOff x="323528" y="1066181"/>
            <a:chExt cx="7920880" cy="523460"/>
          </a:xfrm>
        </p:grpSpPr>
        <p:sp>
          <p:nvSpPr>
            <p:cNvPr id="4" name="TextBox 3"/>
            <p:cNvSpPr txBox="1"/>
            <p:nvPr/>
          </p:nvSpPr>
          <p:spPr>
            <a:xfrm>
              <a:off x="323528" y="1066181"/>
              <a:ext cx="7920880" cy="523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的一个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基</a:t>
              </a:r>
              <a:r>
                <a:rPr lang="zh-CN" altLang="en-US" sz="2800" b="1" dirty="0"/>
                <a:t>，如果                     </a:t>
              </a:r>
              <a:r>
                <a:rPr lang="zh-CN" altLang="en-US" sz="2800" b="1" dirty="0">
                  <a:solidFill>
                    <a:srgbClr val="0070C0"/>
                  </a:solidFill>
                </a:rPr>
                <a:t>两两正交</a:t>
              </a:r>
              <a:r>
                <a:rPr lang="zh-CN" altLang="en-US" sz="2800" b="1" dirty="0"/>
                <a:t>，且都是</a:t>
              </a:r>
            </a:p>
          </p:txBody>
        </p:sp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3059832" y="1111337"/>
            <a:ext cx="1584325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84960" imgH="433070" progId="Equation.DSMT4">
                    <p:embed/>
                  </p:oleObj>
                </mc:Choice>
                <mc:Fallback>
                  <p:oleObj name="Equation" r:id="rId6" imgW="1584960" imgH="433070" progId="Equation.DSMT4">
                    <p:embed/>
                    <p:pic>
                      <p:nvPicPr>
                        <p:cNvPr id="5" name="对象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832" y="1111337"/>
                          <a:ext cx="1584325" cy="433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323528" y="1682805"/>
            <a:ext cx="7981920" cy="954107"/>
            <a:chOff x="-119646" y="525671"/>
            <a:chExt cx="8427265" cy="954107"/>
          </a:xfrm>
        </p:grpSpPr>
        <p:sp>
          <p:nvSpPr>
            <p:cNvPr id="38" name="矩形 37"/>
            <p:cNvSpPr/>
            <p:nvPr/>
          </p:nvSpPr>
          <p:spPr>
            <a:xfrm>
              <a:off x="-119646" y="525671"/>
              <a:ext cx="842726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70C0"/>
                  </a:solidFill>
                </a:rPr>
                <a:t>单位向量</a:t>
              </a:r>
              <a:r>
                <a:rPr lang="zh-CN" altLang="en-US" sz="2800" b="1" dirty="0"/>
                <a:t>，则称</a:t>
              </a:r>
              <a:r>
                <a:rPr lang="en-US" altLang="zh-CN" sz="2800" b="1" dirty="0"/>
                <a:t>                      </a:t>
              </a:r>
              <a:r>
                <a:rPr lang="zh-CN" altLang="en-US" sz="2800" b="1" dirty="0"/>
                <a:t>是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的一个</a:t>
              </a:r>
              <a:r>
                <a:rPr lang="zh-CN" altLang="en-US" sz="28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标准正交基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2921379" y="569337"/>
            <a:ext cx="1584325" cy="433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84960" imgH="433070" progId="Equation.DSMT4">
                    <p:embed/>
                  </p:oleObj>
                </mc:Choice>
                <mc:Fallback>
                  <p:oleObj name="Equation" r:id="rId8" imgW="1584960" imgH="433070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379" y="569337"/>
                          <a:ext cx="1584325" cy="4333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971600" y="673532"/>
            <a:ext cx="7272808" cy="523220"/>
            <a:chOff x="971600" y="673532"/>
            <a:chExt cx="7272808" cy="523220"/>
          </a:xfrm>
        </p:grpSpPr>
        <p:grpSp>
          <p:nvGrpSpPr>
            <p:cNvPr id="24" name="组合 23"/>
            <p:cNvGrpSpPr/>
            <p:nvPr/>
          </p:nvGrpSpPr>
          <p:grpSpPr>
            <a:xfrm>
              <a:off x="971600" y="673532"/>
              <a:ext cx="6701371" cy="523220"/>
              <a:chOff x="1399020" y="711860"/>
              <a:chExt cx="6701371" cy="52322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399020" y="711860"/>
                <a:ext cx="670137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b="1" dirty="0"/>
                  <a:t>设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维</a:t>
                </a:r>
                <a:r>
                  <a:rPr lang="zh-CN" altLang="zh-CN" sz="2800" b="1" dirty="0"/>
                  <a:t>向量</a:t>
                </a:r>
                <a:r>
                  <a:rPr lang="en-US" altLang="zh-CN" sz="2800" b="1" dirty="0"/>
                  <a:t>                      </a:t>
                </a:r>
                <a:r>
                  <a:rPr lang="zh-CN" altLang="en-US" sz="2800" b="1" dirty="0"/>
                  <a:t>是向量空间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36" name="对象 35"/>
              <p:cNvGraphicFramePr>
                <a:graphicFrameLocks noChangeAspect="1"/>
              </p:cNvGraphicFramePr>
              <p:nvPr/>
            </p:nvGraphicFramePr>
            <p:xfrm>
              <a:off x="3388765" y="711860"/>
              <a:ext cx="1587500" cy="431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8100000" imgH="10363200" progId="Equation.DSMT4">
                      <p:embed/>
                    </p:oleObj>
                  </mc:Choice>
                  <mc:Fallback>
                    <p:oleObj name="Equation" r:id="rId9" imgW="38100000" imgH="10363200" progId="Equation.DSMT4">
                      <p:embed/>
                      <p:pic>
                        <p:nvPicPr>
                          <p:cNvPr id="36" name="对象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88765" y="711860"/>
                            <a:ext cx="1587500" cy="4318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6923608" y="692696"/>
            <a:ext cx="13208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1699200" imgH="10972800" progId="Equation.DSMT4">
                    <p:embed/>
                  </p:oleObj>
                </mc:Choice>
                <mc:Fallback>
                  <p:oleObj name="Equation" r:id="rId11" imgW="31699200" imgH="1097280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23608" y="692696"/>
                          <a:ext cx="13208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74846" y="5462588"/>
            <a:ext cx="7784373" cy="523966"/>
            <a:chOff x="274846" y="5462588"/>
            <a:chExt cx="7784373" cy="523966"/>
          </a:xfrm>
        </p:grpSpPr>
        <p:sp>
          <p:nvSpPr>
            <p:cNvPr id="18" name="TextBox 14"/>
            <p:cNvSpPr txBox="1"/>
            <p:nvPr/>
          </p:nvSpPr>
          <p:spPr>
            <a:xfrm>
              <a:off x="274846" y="5463334"/>
              <a:ext cx="77843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故                     是 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800" b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的一个标准正交基。</a:t>
              </a: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/>
          </p:nvGraphicFramePr>
          <p:xfrm>
            <a:off x="871538" y="5462588"/>
            <a:ext cx="1647825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1757600" imgH="10363200" progId="Equation.DSMT4">
                    <p:embed/>
                  </p:oleObj>
                </mc:Choice>
                <mc:Fallback>
                  <p:oleObj name="Equation" r:id="rId13" imgW="41757600" imgH="10363200" progId="Equation.DSMT4">
                    <p:embed/>
                    <p:pic>
                      <p:nvPicPr>
                        <p:cNvPr id="37" name="对象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538" y="5462588"/>
                          <a:ext cx="1647825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" name="六角星 38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标题 1"/>
          <p:cNvSpPr txBox="1"/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29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1763713" y="4509120"/>
            <a:ext cx="4824511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8600" y="260350"/>
            <a:ext cx="48736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 行列式</a:t>
            </a:r>
            <a:r>
              <a:rPr lang="zh-CN" altLang="en-US" sz="2800" b="1">
                <a:latin typeface="Times New Roman" pitchFamily="18" charset="0"/>
                <a:cs typeface="Times New Roman" pitchFamily="18" charset="0"/>
              </a:rPr>
              <a:t>与它的转置行列式相等</a:t>
            </a:r>
            <a:endParaRPr lang="en-US" altLang="zh-CN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950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11" name="矩形 10"/>
          <p:cNvSpPr/>
          <p:nvPr/>
        </p:nvSpPr>
        <p:spPr>
          <a:xfrm>
            <a:off x="395536" y="260648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71500" y="1124744"/>
            <a:ext cx="7272338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            互换行列式的两行（列），行列式变号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5536" y="1124803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666273" y="303039"/>
            <a:ext cx="9300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D=D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i="1" dirty="0">
              <a:latin typeface="Calibri" pitchFamily="34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1131684"/>
              </p:ext>
            </p:extLst>
          </p:nvPr>
        </p:nvGraphicFramePr>
        <p:xfrm>
          <a:off x="2051720" y="1844824"/>
          <a:ext cx="4635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35360" imgH="1473120" progId="Equation.DSMT4">
                  <p:embed/>
                </p:oleObj>
              </mc:Choice>
              <mc:Fallback>
                <p:oleObj name="Equation" r:id="rId6" imgW="4635360" imgH="1473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51720" y="1844824"/>
                        <a:ext cx="4635500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467544" y="3452440"/>
            <a:ext cx="1103214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1763713" y="3456607"/>
            <a:ext cx="64087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行列式中有两行（列）元素对应相等，行列式等于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9907104"/>
              </p:ext>
            </p:extLst>
          </p:nvPr>
        </p:nvGraphicFramePr>
        <p:xfrm>
          <a:off x="2123728" y="4581128"/>
          <a:ext cx="4318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7840" imgH="1041120" progId="Equation.DSMT4">
                  <p:embed/>
                </p:oleObj>
              </mc:Choice>
              <mc:Fallback>
                <p:oleObj name="Equation" r:id="rId8" imgW="4317840" imgH="10411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581128"/>
                        <a:ext cx="4318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6826504" y="6093296"/>
            <a:ext cx="609600" cy="609600"/>
          </a:xfrm>
          <a:prstGeom prst="rect">
            <a:avLst/>
          </a:prstGeom>
        </p:spPr>
      </p:pic>
      <p:pic>
        <p:nvPicPr>
          <p:cNvPr id="8" name="已录下的声音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228894" y="6120066"/>
            <a:ext cx="609600" cy="609600"/>
          </a:xfrm>
          <a:prstGeom prst="rect">
            <a:avLst/>
          </a:prstGeom>
        </p:spPr>
      </p:pic>
      <p:sp>
        <p:nvSpPr>
          <p:cNvPr id="17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</p:spTree>
    <p:extLst>
      <p:ext uri="{BB962C8B-B14F-4D97-AF65-F5344CB8AC3E}">
        <p14:creationId xmlns:p14="http://schemas.microsoft.com/office/powerpoint/2010/main" val="7055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4377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5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9" dur="5567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6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3" grpId="0" animBg="1"/>
      <p:bldP spid="4" grpId="0"/>
      <p:bldP spid="18" grpId="0"/>
      <p:bldP spid="2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4"/>
          <p:cNvSpPr txBox="1"/>
          <p:nvPr/>
        </p:nvSpPr>
        <p:spPr>
          <a:xfrm>
            <a:off x="8460432" y="692696"/>
            <a:ext cx="5760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/>
              <a:t>施密特正交规范化过程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439858" y="0"/>
            <a:ext cx="5966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/>
              <a:t>二</a:t>
            </a:r>
            <a:endParaRPr lang="zh-CN" altLang="en-US" sz="3200" b="1" dirty="0"/>
          </a:p>
        </p:txBody>
      </p:sp>
      <p:sp>
        <p:nvSpPr>
          <p:cNvPr id="23" name="Rectangle 81"/>
          <p:cNvSpPr>
            <a:spLocks noChangeArrowheads="1"/>
          </p:cNvSpPr>
          <p:nvPr/>
        </p:nvSpPr>
        <p:spPr bwMode="auto">
          <a:xfrm>
            <a:off x="-252504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827584" y="735310"/>
          <a:ext cx="6480720" cy="3789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9468800" imgH="99060000" progId="Equation.DSMT4">
                  <p:embed/>
                </p:oleObj>
              </mc:Choice>
              <mc:Fallback>
                <p:oleObj name="Equation" r:id="rId2" imgW="169468800" imgH="990600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735310"/>
                        <a:ext cx="6480720" cy="37897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179512" y="97468"/>
            <a:ext cx="8071987" cy="523220"/>
            <a:chOff x="179512" y="-46548"/>
            <a:chExt cx="8071987" cy="523220"/>
          </a:xfrm>
        </p:grpSpPr>
        <p:sp>
          <p:nvSpPr>
            <p:cNvPr id="22" name="TextBox 21"/>
            <p:cNvSpPr txBox="1"/>
            <p:nvPr/>
          </p:nvSpPr>
          <p:spPr>
            <a:xfrm>
              <a:off x="179512" y="-46548"/>
              <a:ext cx="80719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latin typeface="+mn-ea"/>
                </a:rPr>
                <a:t>   </a:t>
              </a:r>
              <a:r>
                <a:rPr lang="zh-CN" altLang="en-US" sz="2800" b="1" dirty="0">
                  <a:latin typeface="+mn-ea"/>
                </a:rPr>
                <a:t>设          线性无关，</a:t>
              </a:r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1187624" y="44624"/>
            <a:ext cx="165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9624000" imgH="10363200" progId="Equation.DSMT4">
                    <p:embed/>
                  </p:oleObj>
                </mc:Choice>
                <mc:Fallback>
                  <p:oleObj name="Equation" r:id="rId4" imgW="39624000" imgH="10363200" progId="Equation.DSMT4">
                    <p:embed/>
                    <p:pic>
                      <p:nvPicPr>
                        <p:cNvPr id="26" name="对象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44624"/>
                          <a:ext cx="1651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324020" y="4627557"/>
            <a:ext cx="8495959" cy="523220"/>
            <a:chOff x="395536" y="4869160"/>
            <a:chExt cx="8495959" cy="523220"/>
          </a:xfrm>
        </p:grpSpPr>
        <p:sp>
          <p:nvSpPr>
            <p:cNvPr id="27" name="矩形 26"/>
            <p:cNvSpPr/>
            <p:nvPr/>
          </p:nvSpPr>
          <p:spPr>
            <a:xfrm>
              <a:off x="395536" y="4869160"/>
              <a:ext cx="849595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则                   两两正交且与                    等价</a:t>
              </a:r>
              <a:r>
                <a: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sz="2800" b="1" dirty="0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1026405" y="4914413"/>
            <a:ext cx="156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7490400" imgH="10363200" progId="Equation.DSMT4">
                    <p:embed/>
                  </p:oleObj>
                </mc:Choice>
                <mc:Fallback>
                  <p:oleObj name="Equation" r:id="rId6" imgW="37490400" imgH="10363200" progId="Equation.DSMT4">
                    <p:embed/>
                    <p:pic>
                      <p:nvPicPr>
                        <p:cNvPr id="31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405" y="4914413"/>
                          <a:ext cx="156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5003556" y="4902518"/>
            <a:ext cx="16510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624000" imgH="10363200" progId="Equation.DSMT4">
                    <p:embed/>
                  </p:oleObj>
                </mc:Choice>
                <mc:Fallback>
                  <p:oleObj name="Equation" r:id="rId8" imgW="39624000" imgH="10363200" progId="Equation.DSMT4">
                    <p:embed/>
                    <p:pic>
                      <p:nvPicPr>
                        <p:cNvPr id="32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3556" y="4902518"/>
                          <a:ext cx="16510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矩形 34"/>
          <p:cNvSpPr/>
          <p:nvPr/>
        </p:nvSpPr>
        <p:spPr>
          <a:xfrm>
            <a:off x="274176" y="5138192"/>
            <a:ext cx="78826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上面的公式称为</a:t>
            </a:r>
            <a:r>
              <a:rPr lang="zh-CN" altLang="en-US" sz="2800" b="1" dirty="0">
                <a:solidFill>
                  <a:srgbClr val="FF0000"/>
                </a:solidFill>
              </a:rPr>
              <a:t>施密特正交化公式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六角星 18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-29421" y="5524599"/>
            <a:ext cx="8280920" cy="523220"/>
            <a:chOff x="-389461" y="5676384"/>
            <a:chExt cx="8280920" cy="523220"/>
          </a:xfrm>
        </p:grpSpPr>
        <p:sp>
          <p:nvSpPr>
            <p:cNvPr id="7" name="矩形 6"/>
            <p:cNvSpPr/>
            <p:nvPr/>
          </p:nvSpPr>
          <p:spPr>
            <a:xfrm>
              <a:off x="-389461" y="5676384"/>
              <a:ext cx="828092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/>
                <a:t>把                 单位化，称为施密特</a:t>
              </a:r>
              <a:r>
                <a:rPr lang="zh-CN" altLang="en-US" sz="2800" b="1" dirty="0">
                  <a:solidFill>
                    <a:srgbClr val="FF0000"/>
                  </a:solidFill>
                </a:rPr>
                <a:t>正交规范化</a:t>
              </a:r>
              <a:r>
                <a:rPr lang="zh-CN" altLang="en-US" sz="2800" b="1" dirty="0"/>
                <a:t>过程。 </a:t>
              </a: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202105" y="5730166"/>
            <a:ext cx="15621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7490400" imgH="10363200" progId="Equation.DSMT4">
                    <p:embed/>
                  </p:oleObj>
                </mc:Choice>
                <mc:Fallback>
                  <p:oleObj name="Equation" r:id="rId9" imgW="37490400" imgH="1036320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105" y="5730166"/>
                          <a:ext cx="15621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>
          <a:xfrm>
            <a:off x="4539542" y="697981"/>
            <a:ext cx="3816424" cy="163121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b="1" dirty="0"/>
              <a:t>      </a:t>
            </a:r>
            <a:r>
              <a:rPr lang="zh-CN" altLang="zh-CN" sz="2400" b="1" dirty="0"/>
              <a:t>任意一组</a:t>
            </a:r>
            <a:r>
              <a:rPr lang="zh-CN" altLang="zh-CN" sz="2400" b="1" dirty="0">
                <a:solidFill>
                  <a:srgbClr val="FF0000"/>
                </a:solidFill>
              </a:rPr>
              <a:t>线性无关</a:t>
            </a:r>
            <a:r>
              <a:rPr lang="zh-CN" altLang="zh-CN" sz="2400" b="1" dirty="0"/>
              <a:t>的向量都可以通过施密特正交规范化过程化成一组</a:t>
            </a:r>
            <a:r>
              <a:rPr lang="zh-CN" altLang="zh-CN" sz="2400" b="1" dirty="0">
                <a:solidFill>
                  <a:srgbClr val="FF0000"/>
                </a:solidFill>
              </a:rPr>
              <a:t>两两正交的</a:t>
            </a:r>
            <a:r>
              <a:rPr lang="zh-CN" altLang="zh-CN" sz="2400" b="1" dirty="0"/>
              <a:t>单位向量。</a:t>
            </a:r>
            <a:endParaRPr lang="zh-CN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897682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三、 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zh-CN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333161" y="774070"/>
            <a:ext cx="1150506" cy="523220"/>
            <a:chOff x="129208" y="932973"/>
            <a:chExt cx="1150506" cy="523220"/>
          </a:xfrm>
        </p:grpSpPr>
        <p:sp>
          <p:nvSpPr>
            <p:cNvPr id="10" name="流程图: 可选过程 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4" name="TextBox 30"/>
          <p:cNvSpPr txBox="1"/>
          <p:nvPr/>
        </p:nvSpPr>
        <p:spPr>
          <a:xfrm>
            <a:off x="1144722" y="1385392"/>
            <a:ext cx="7539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如果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阶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方阵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满足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664915" y="1909405"/>
          <a:ext cx="49403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567200" imgH="13106400" progId="Equation.DSMT4">
                  <p:embed/>
                </p:oleObj>
              </mc:Choice>
              <mc:Fallback>
                <p:oleObj name="Equation" r:id="rId2" imgW="118567200" imgH="1310640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915" y="1909405"/>
                        <a:ext cx="49403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30"/>
          <p:cNvSpPr txBox="1"/>
          <p:nvPr/>
        </p:nvSpPr>
        <p:spPr>
          <a:xfrm>
            <a:off x="475555" y="2430254"/>
            <a:ext cx="7249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则称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正交阵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4" name="六角星 13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03547" y="3203178"/>
            <a:ext cx="1150506" cy="523220"/>
            <a:chOff x="129208" y="932973"/>
            <a:chExt cx="1150506" cy="523220"/>
          </a:xfrm>
        </p:grpSpPr>
        <p:sp>
          <p:nvSpPr>
            <p:cNvPr id="17" name="流程图: 可选过程 16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8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19" name="圆角矩形 18"/>
          <p:cNvSpPr/>
          <p:nvPr/>
        </p:nvSpPr>
        <p:spPr>
          <a:xfrm>
            <a:off x="479299" y="3870414"/>
            <a:ext cx="7773120" cy="1224136"/>
          </a:xfrm>
          <a:prstGeom prst="round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30"/>
          <p:cNvSpPr txBox="1"/>
          <p:nvPr/>
        </p:nvSpPr>
        <p:spPr>
          <a:xfrm>
            <a:off x="558948" y="3942422"/>
            <a:ext cx="76177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正交变换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是正交矩阵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保持向量的长度（范数）不变。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1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235570" y="3023383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08524" y="3004431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83968" y="548680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圆角矩形 29"/>
          <p:cNvSpPr/>
          <p:nvPr/>
        </p:nvSpPr>
        <p:spPr>
          <a:xfrm>
            <a:off x="326976" y="548680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555776" y="1996319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右箭头 31"/>
          <p:cNvSpPr/>
          <p:nvPr/>
        </p:nvSpPr>
        <p:spPr>
          <a:xfrm>
            <a:off x="3419872" y="142025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2843808" y="247263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zh-CN" altLang="zh-CN" sz="3200" b="1" dirty="0">
                <a:solidFill>
                  <a:srgbClr val="FF0000"/>
                </a:solidFill>
                <a:latin typeface="+mj-ea"/>
              </a:rPr>
              <a:t>正交阵</a:t>
            </a:r>
            <a:endParaRPr lang="zh-CN" altLang="zh-CN" sz="32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50" name="TextBox 4"/>
          <p:cNvSpPr txBox="1"/>
          <p:nvPr/>
        </p:nvSpPr>
        <p:spPr>
          <a:xfrm>
            <a:off x="8388424" y="1628800"/>
            <a:ext cx="5760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3200" b="1" dirty="0">
                <a:latin typeface="+mj-ea"/>
                <a:ea typeface="+mj-ea"/>
              </a:rPr>
              <a:t>正交阵</a:t>
            </a:r>
            <a:r>
              <a:rPr lang="zh-CN" altLang="en-US" sz="3200" b="1" dirty="0">
                <a:latin typeface="+mj-ea"/>
                <a:ea typeface="+mj-ea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+mj-ea"/>
                <a:ea typeface="+mj-ea"/>
              </a:rPr>
              <a:t>性质</a:t>
            </a:r>
            <a:endParaRPr lang="zh-CN" altLang="zh-CN" sz="320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51" name="十字星 50"/>
          <p:cNvSpPr/>
          <p:nvPr/>
        </p:nvSpPr>
        <p:spPr>
          <a:xfrm>
            <a:off x="8388424" y="270905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915988" y="1357313"/>
          <a:ext cx="2247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949600" imgH="8534400" progId="Equation.DSMT4">
                  <p:embed/>
                </p:oleObj>
              </mc:Choice>
              <mc:Fallback>
                <p:oleObj name="Equation" r:id="rId2" imgW="53949600" imgH="85344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988" y="1357313"/>
                        <a:ext cx="22479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697538" y="1138238"/>
          <a:ext cx="1244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70400" imgH="8534400" progId="Equation.DSMT4">
                  <p:embed/>
                </p:oleObj>
              </mc:Choice>
              <mc:Fallback>
                <p:oleObj name="Equation" r:id="rId4" imgW="29870400" imgH="85344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7538" y="1138238"/>
                        <a:ext cx="12446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459413" y="3905250"/>
          <a:ext cx="172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452800" imgH="10972800" progId="Equation.DSMT4">
                  <p:embed/>
                </p:oleObj>
              </mc:Choice>
              <mc:Fallback>
                <p:oleObj name="Equation" r:id="rId6" imgW="41452800" imgH="109728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9413" y="3905250"/>
                        <a:ext cx="172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756150" y="1868798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500" imgH="330200" progId="Equation.DSMT4">
                  <p:embed/>
                </p:oleObj>
              </mc:Choice>
              <mc:Fallback>
                <p:oleObj name="Equation" r:id="rId8" imgW="190500" imgH="3302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868798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580112" y="163627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也是正交阵</a:t>
            </a:r>
          </a:p>
        </p:txBody>
      </p:sp>
      <p:sp>
        <p:nvSpPr>
          <p:cNvPr id="6" name="下箭头 5"/>
          <p:cNvSpPr/>
          <p:nvPr/>
        </p:nvSpPr>
        <p:spPr>
          <a:xfrm>
            <a:off x="6080612" y="251522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96393" y="3394381"/>
            <a:ext cx="35995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3200" b="1" dirty="0"/>
              <a:t>的行（列）</a:t>
            </a:r>
            <a:r>
              <a:rPr lang="zh-CN" altLang="en-US" sz="3200" b="1" dirty="0"/>
              <a:t>向量</a:t>
            </a:r>
            <a:r>
              <a:rPr lang="zh-CN" altLang="zh-CN" sz="3200" b="1" dirty="0"/>
              <a:t>都是</a:t>
            </a:r>
            <a:r>
              <a:rPr lang="zh-CN" altLang="zh-CN" sz="3200" b="1" dirty="0">
                <a:solidFill>
                  <a:srgbClr val="FF0000"/>
                </a:solidFill>
              </a:rPr>
              <a:t>两两正交</a:t>
            </a:r>
            <a:r>
              <a:rPr lang="zh-CN" altLang="zh-CN" sz="3200" b="1" dirty="0"/>
              <a:t>的</a:t>
            </a:r>
            <a:r>
              <a:rPr lang="zh-CN" altLang="zh-CN" sz="3200" b="1" dirty="0">
                <a:solidFill>
                  <a:srgbClr val="FF0000"/>
                </a:solidFill>
              </a:rPr>
              <a:t>单位向量</a:t>
            </a:r>
            <a:r>
              <a:rPr lang="zh-CN" altLang="en-US" sz="3200" b="1" dirty="0"/>
              <a:t>。</a:t>
            </a:r>
            <a:endParaRPr lang="zh-CN" altLang="en-US" sz="32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左右箭头 25"/>
          <p:cNvSpPr/>
          <p:nvPr/>
        </p:nvSpPr>
        <p:spPr>
          <a:xfrm rot="5400000">
            <a:off x="1216110" y="2725981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779912" y="3940535"/>
            <a:ext cx="1008112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六角星 27"/>
          <p:cNvSpPr/>
          <p:nvPr/>
        </p:nvSpPr>
        <p:spPr>
          <a:xfrm>
            <a:off x="653789" y="6077726"/>
            <a:ext cx="745232" cy="698376"/>
          </a:xfrm>
          <a:prstGeom prst="star6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49619" y="6165304"/>
            <a:ext cx="64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标题 1"/>
          <p:cNvSpPr txBox="1"/>
          <p:nvPr/>
        </p:nvSpPr>
        <p:spPr>
          <a:xfrm>
            <a:off x="1696144" y="6093296"/>
            <a:ext cx="6188224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向量的内积、长度及正交性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复  习</a:t>
            </a:r>
            <a:endParaRPr 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114"/>
          <p:cNvSpPr>
            <a:spLocks noChangeArrowheads="1"/>
          </p:cNvSpPr>
          <p:nvPr/>
        </p:nvSpPr>
        <p:spPr bwMode="auto">
          <a:xfrm>
            <a:off x="2704187" y="898546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4" name="Text Box 116"/>
          <p:cNvSpPr>
            <a:spLocks noChangeArrowheads="1"/>
          </p:cNvSpPr>
          <p:nvPr/>
        </p:nvSpPr>
        <p:spPr bwMode="auto">
          <a:xfrm>
            <a:off x="2991524" y="1114446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5" name="TextBox 1"/>
          <p:cNvSpPr>
            <a:spLocks noChangeArrowheads="1"/>
          </p:cNvSpPr>
          <p:nvPr/>
        </p:nvSpPr>
        <p:spPr bwMode="auto">
          <a:xfrm>
            <a:off x="1479634" y="754513"/>
            <a:ext cx="65882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设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600" b="1" i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阶矩阵，若数 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非零向量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  <a:sym typeface="宋体" panose="02010600030101010101" pitchFamily="2" charset="-122"/>
              </a:rPr>
              <a:t>满足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    </a:t>
            </a: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471564" y="1189971"/>
            <a:ext cx="7588238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i="1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Ap</a:t>
            </a:r>
            <a:r>
              <a:rPr lang="en-US" altLang="zh-CN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=</a:t>
            </a:r>
            <a:r>
              <a:rPr lang="zh-CN" altLang="en-US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</a:t>
            </a:r>
            <a:r>
              <a:rPr lang="en-US" altLang="zh-CN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则称 </a:t>
            </a:r>
            <a:r>
              <a:rPr lang="zh-CN" altLang="en-US" sz="2600" b="1" i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为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一个特征值</a:t>
            </a:r>
            <a:r>
              <a:rPr lang="zh-CN" altLang="en-US" sz="2600" b="1" dirty="0">
                <a:latin typeface="宋体" panose="02010600030101010101" pitchFamily="2" charset="-122"/>
                <a:sym typeface="宋体" panose="02010600030101010101" pitchFamily="2" charset="-122"/>
              </a:rPr>
              <a:t>，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称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的属于（对应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于）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  的</a:t>
            </a:r>
            <a:r>
              <a:rPr lang="zh-CN" altLang="en-US" sz="2600" b="1" dirty="0">
                <a:solidFill>
                  <a:srgbClr val="FF0000"/>
                </a:solidFill>
                <a:sym typeface="宋体" panose="02010600030101010101" pitchFamily="2" charset="-122"/>
              </a:rPr>
              <a:t>一个特征向量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。</a:t>
            </a:r>
          </a:p>
        </p:txBody>
      </p:sp>
      <p:sp>
        <p:nvSpPr>
          <p:cNvPr id="8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sz="2800" b="1" dirty="0"/>
              <a:t>一特征值和特征向量的</a:t>
            </a:r>
            <a:r>
              <a:rPr lang="zh-CN" sz="2800" b="1" dirty="0">
                <a:solidFill>
                  <a:srgbClr val="FF0000"/>
                </a:solidFill>
              </a:rPr>
              <a:t>定义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255368" y="735085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54" y="73521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12" name="Text Box 116"/>
          <p:cNvSpPr>
            <a:spLocks noChangeArrowheads="1"/>
          </p:cNvSpPr>
          <p:nvPr/>
        </p:nvSpPr>
        <p:spPr bwMode="auto">
          <a:xfrm>
            <a:off x="2890769" y="3223945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273952" y="2952809"/>
            <a:ext cx="6157709" cy="499475"/>
            <a:chOff x="1043554" y="3709988"/>
            <a:chExt cx="6157709" cy="499475"/>
          </a:xfrm>
        </p:grpSpPr>
        <p:sp>
          <p:nvSpPr>
            <p:cNvPr id="35" name="TextBox 34"/>
            <p:cNvSpPr txBox="1"/>
            <p:nvPr/>
          </p:nvSpPr>
          <p:spPr>
            <a:xfrm>
              <a:off x="1043554" y="3717020"/>
              <a:ext cx="61577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</a:t>
              </a:r>
              <a:r>
                <a:rPr lang="zh-CN" altLang="en-US" sz="2600" b="1" dirty="0"/>
                <a:t>                  为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特征多项式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1940314" y="3709988"/>
            <a:ext cx="1155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55700" imgH="457200" progId="Equation.DSMT4">
                    <p:embed/>
                  </p:oleObj>
                </mc:Choice>
                <mc:Fallback>
                  <p:oleObj name="Equation" r:id="rId2" imgW="1155700" imgH="457200" progId="Equation.DSMT4">
                    <p:embed/>
                    <p:pic>
                      <p:nvPicPr>
                        <p:cNvPr id="36" name="对象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314" y="3709988"/>
                          <a:ext cx="1155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/>
          <p:nvPr/>
        </p:nvGrpSpPr>
        <p:grpSpPr>
          <a:xfrm>
            <a:off x="215954" y="3729546"/>
            <a:ext cx="5220814" cy="497536"/>
            <a:chOff x="1079306" y="5013110"/>
            <a:chExt cx="5220814" cy="497536"/>
          </a:xfrm>
        </p:grpSpPr>
        <p:sp>
          <p:nvSpPr>
            <p:cNvPr id="38" name="TextBox 37"/>
            <p:cNvSpPr txBox="1"/>
            <p:nvPr/>
          </p:nvSpPr>
          <p:spPr>
            <a:xfrm>
              <a:off x="1079306" y="5013110"/>
              <a:ext cx="52208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                     为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的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特征方程</a:t>
              </a:r>
              <a:r>
                <a:rPr lang="zh-CN" altLang="en-US" sz="2600" b="1" dirty="0"/>
                <a:t>。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1507164" y="5053446"/>
            <a:ext cx="1651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51000" imgH="457200" progId="Equation.DSMT4">
                    <p:embed/>
                  </p:oleObj>
                </mc:Choice>
                <mc:Fallback>
                  <p:oleObj name="Equation" r:id="rId4" imgW="1651000" imgH="45720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164" y="5053446"/>
                          <a:ext cx="1651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39"/>
              <p:cNvSpPr>
                <a:spLocks noChangeArrowheads="1"/>
              </p:cNvSpPr>
              <p:nvPr/>
            </p:nvSpPr>
            <p:spPr bwMode="auto">
              <a:xfrm>
                <a:off x="416558" y="4618970"/>
                <a:ext cx="8018463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600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宋体" panose="02010600030101010101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𝒏</m:t>
                    </m:r>
                  </m:oMath>
                </a14:m>
                <a:r>
                  <a:rPr lang="zh-CN" altLang="en-US" sz="2600" b="1" dirty="0">
                    <a:solidFill>
                      <a:srgbClr val="FF0000"/>
                    </a:solidFill>
                    <a:latin typeface="宋体" panose="02010600030101010101" pitchFamily="2" charset="-122"/>
                    <a:sym typeface="宋体" panose="02010600030101010101" pitchFamily="2" charset="-122"/>
                  </a:rPr>
                  <a:t>阶矩阵在复数范围内有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宋体" panose="02010600030101010101" pitchFamily="2" charset="-122"/>
                      </a:rPr>
                      <m:t>𝒏</m:t>
                    </m:r>
                  </m:oMath>
                </a14:m>
                <a:r>
                  <a:rPr lang="zh-CN" altLang="en-US" sz="2600" b="1" dirty="0">
                    <a:solidFill>
                      <a:srgbClr val="FF0000"/>
                    </a:solidFill>
                    <a:latin typeface="宋体" panose="02010600030101010101" pitchFamily="2" charset="-122"/>
                    <a:sym typeface="宋体" panose="02010600030101010101" pitchFamily="2" charset="-122"/>
                  </a:rPr>
                  <a:t>个特征值。</a:t>
                </a:r>
                <a:endParaRPr 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TextBox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558" y="4618970"/>
                <a:ext cx="8018463" cy="492443"/>
              </a:xfrm>
              <a:prstGeom prst="rect">
                <a:avLst/>
              </a:prstGeom>
              <a:blipFill rotWithShape="1">
                <a:blip r:embed="rId6"/>
                <a:stretch>
                  <a:fillRect l="-8" t="-125" r="4" b="6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 animBg="1"/>
      <p:bldP spid="10" grpId="0"/>
      <p:bldP spid="2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5.2  方阵的特征值和特征向量</a:t>
            </a:r>
            <a:endParaRPr 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106682" y="2252596"/>
            <a:ext cx="4248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sym typeface="Calibri" panose="020F0502020204030204" pitchFamily="34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计算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sym typeface="Calibri" panose="020F0502020204030204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的特征多项式</a:t>
            </a:r>
          </a:p>
        </p:txBody>
      </p:sp>
      <p:grpSp>
        <p:nvGrpSpPr>
          <p:cNvPr id="4" name="Group 30"/>
          <p:cNvGrpSpPr/>
          <p:nvPr/>
        </p:nvGrpSpPr>
        <p:grpSpPr bwMode="auto">
          <a:xfrm>
            <a:off x="100332" y="2811173"/>
            <a:ext cx="8350885" cy="515942"/>
            <a:chOff x="0" y="0"/>
            <a:chExt cx="13151" cy="812"/>
          </a:xfrm>
        </p:grpSpPr>
        <p:sp>
          <p:nvSpPr>
            <p:cNvPr id="5" name="TextBox 1"/>
            <p:cNvSpPr>
              <a:spLocks noChangeArrowheads="1"/>
            </p:cNvSpPr>
            <p:nvPr/>
          </p:nvSpPr>
          <p:spPr bwMode="auto">
            <a:xfrm>
              <a:off x="0" y="0"/>
              <a:ext cx="13151" cy="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) </a:t>
              </a:r>
              <a:r>
                <a:rPr lang="en-US" sz="2600" b="1" dirty="0" err="1">
                  <a:solidFill>
                    <a:srgbClr val="000000"/>
                  </a:solidFill>
                  <a:sym typeface="Calibri" panose="020F0502020204030204" pitchFamily="34" charset="0"/>
                </a:rPr>
                <a:t>求出特征方程</a:t>
              </a:r>
              <a:r>
                <a:rPr lang="en-US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      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                 的全部根,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即得 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宋体" panose="02010600030101010101" pitchFamily="2" charset="-122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 的全部</a:t>
              </a:r>
            </a:p>
          </p:txBody>
        </p:sp>
        <p:graphicFrame>
          <p:nvGraphicFramePr>
            <p:cNvPr id="6" name="Object 32"/>
            <p:cNvGraphicFramePr/>
            <p:nvPr/>
          </p:nvGraphicFramePr>
          <p:xfrm>
            <a:off x="4183" y="135"/>
            <a:ext cx="3267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1000" imgH="457200" progId="Equation.DSMT4">
                    <p:embed/>
                  </p:oleObj>
                </mc:Choice>
                <mc:Fallback>
                  <p:oleObj name="Equation" r:id="rId2" imgW="1651000" imgH="457200" progId="Equation.DSMT4">
                    <p:embed/>
                    <p:pic>
                      <p:nvPicPr>
                        <p:cNvPr id="6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35"/>
                          <a:ext cx="3267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967107" y="2384596"/>
            <a:ext cx="42497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600" b="1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pSp>
        <p:nvGrpSpPr>
          <p:cNvPr id="9" name="Group 34"/>
          <p:cNvGrpSpPr/>
          <p:nvPr/>
        </p:nvGrpSpPr>
        <p:grpSpPr bwMode="auto">
          <a:xfrm>
            <a:off x="106682" y="3839881"/>
            <a:ext cx="8128000" cy="495300"/>
            <a:chOff x="0" y="0"/>
            <a:chExt cx="12800" cy="780"/>
          </a:xfrm>
        </p:grpSpPr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0" y="0"/>
              <a:ext cx="12800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) </a:t>
              </a:r>
              <a:r>
                <a:rPr lang="en-US" sz="2600" b="1" dirty="0" err="1">
                  <a:solidFill>
                    <a:srgbClr val="000000"/>
                  </a:solidFill>
                  <a:sym typeface="Calibri" panose="020F0502020204030204" pitchFamily="34" charset="0"/>
                </a:rPr>
                <a:t>对每个特征值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    ，求出方程组                      的全部</a:t>
              </a:r>
            </a:p>
          </p:txBody>
        </p:sp>
        <p:graphicFrame>
          <p:nvGraphicFramePr>
            <p:cNvPr id="11" name="Object 36"/>
            <p:cNvGraphicFramePr/>
            <p:nvPr/>
          </p:nvGraphicFramePr>
          <p:xfrm>
            <a:off x="4069" y="112"/>
            <a:ext cx="46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18135" imgH="445135" progId="Equation.DSMT4">
                    <p:embed/>
                  </p:oleObj>
                </mc:Choice>
                <mc:Fallback>
                  <p:oleObj name="Equation" r:id="rId4" imgW="318135" imgH="445135" progId="Equation.DSMT4">
                    <p:embed/>
                    <p:pic>
                      <p:nvPicPr>
                        <p:cNvPr id="11" name="Object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112"/>
                          <a:ext cx="460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7"/>
            <p:cNvGraphicFramePr/>
            <p:nvPr/>
          </p:nvGraphicFramePr>
          <p:xfrm>
            <a:off x="7723" y="105"/>
            <a:ext cx="322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70100" imgH="457200" progId="Equation.DSMT4">
                    <p:embed/>
                  </p:oleObj>
                </mc:Choice>
                <mc:Fallback>
                  <p:oleObj name="Equation" r:id="rId6" imgW="2070100" imgH="457200" progId="Equation.DSMT4">
                    <p:embed/>
                    <p:pic>
                      <p:nvPicPr>
                        <p:cNvPr id="12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23" y="105"/>
                          <a:ext cx="3220" cy="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38"/>
          <p:cNvSpPr txBox="1">
            <a:spLocks noChangeArrowheads="1"/>
          </p:cNvSpPr>
          <p:nvPr/>
        </p:nvSpPr>
        <p:spPr bwMode="auto">
          <a:xfrm>
            <a:off x="533397" y="3335846"/>
            <a:ext cx="4460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/>
              <a:t>特</a:t>
            </a:r>
            <a:r>
              <a:rPr lang="zh-CN" altLang="en-US" sz="2600" b="1" dirty="0">
                <a:sym typeface="Arial" panose="020B0604020202020204" pitchFamily="34" charset="0"/>
              </a:rPr>
              <a:t>征值；</a:t>
            </a:r>
          </a:p>
        </p:txBody>
      </p:sp>
      <p:grpSp>
        <p:nvGrpSpPr>
          <p:cNvPr id="18" name="Group 43"/>
          <p:cNvGrpSpPr/>
          <p:nvPr/>
        </p:nvGrpSpPr>
        <p:grpSpPr bwMode="auto">
          <a:xfrm>
            <a:off x="27132" y="3024296"/>
            <a:ext cx="6193491" cy="1838477"/>
            <a:chOff x="0" y="0"/>
            <a:chExt cx="9752" cy="289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9752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26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1" name="Object 46"/>
            <p:cNvGraphicFramePr/>
            <p:nvPr/>
          </p:nvGraphicFramePr>
          <p:xfrm>
            <a:off x="2855" y="2286"/>
            <a:ext cx="4679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97200" imgH="419100" progId="Equation.DSMT4">
                    <p:embed/>
                  </p:oleObj>
                </mc:Choice>
                <mc:Fallback>
                  <p:oleObj name="Equation" r:id="rId8" imgW="2997200" imgH="419100" progId="Equation.DSMT4">
                    <p:embed/>
                    <p:pic>
                      <p:nvPicPr>
                        <p:cNvPr id="21" name="Object 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" y="2286"/>
                          <a:ext cx="4679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47"/>
          <p:cNvGrpSpPr/>
          <p:nvPr/>
        </p:nvGrpSpPr>
        <p:grpSpPr bwMode="auto">
          <a:xfrm>
            <a:off x="531065" y="5040388"/>
            <a:ext cx="7775575" cy="488950"/>
            <a:chOff x="0" y="363"/>
            <a:chExt cx="12246" cy="768"/>
          </a:xfrm>
        </p:grpSpPr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0" y="363"/>
              <a:ext cx="1224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 b="1" dirty="0"/>
                <a:t>其中                 是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不全为零</a:t>
              </a:r>
              <a:r>
                <a:rPr lang="zh-CN" altLang="en-US" sz="2600" b="1" dirty="0"/>
                <a:t>的任意常数。</a:t>
              </a:r>
            </a:p>
          </p:txBody>
        </p:sp>
        <p:graphicFrame>
          <p:nvGraphicFramePr>
            <p:cNvPr id="24" name="Object 49"/>
            <p:cNvGraphicFramePr/>
            <p:nvPr/>
          </p:nvGraphicFramePr>
          <p:xfrm>
            <a:off x="1168" y="423"/>
            <a:ext cx="239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49400" imgH="419100" progId="Equation.DSMT4">
                    <p:embed/>
                  </p:oleObj>
                </mc:Choice>
                <mc:Fallback>
                  <p:oleObj name="Equation" r:id="rId10" imgW="1549400" imgH="419100" progId="Equation.DSMT4">
                    <p:embed/>
                    <p:pic>
                      <p:nvPicPr>
                        <p:cNvPr id="24" name="Object 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423"/>
                          <a:ext cx="2398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矩形 25"/>
          <p:cNvSpPr/>
          <p:nvPr/>
        </p:nvSpPr>
        <p:spPr>
          <a:xfrm>
            <a:off x="313751" y="1656012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415334" y="1656144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方法二</a:t>
            </a:r>
          </a:p>
        </p:txBody>
      </p:sp>
      <p:graphicFrame>
        <p:nvGraphicFramePr>
          <p:cNvPr id="28" name="Object 32"/>
          <p:cNvGraphicFramePr/>
          <p:nvPr/>
        </p:nvGraphicFramePr>
        <p:xfrm>
          <a:off x="3698167" y="2252596"/>
          <a:ext cx="1452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55700" imgH="457200" progId="Equation.DSMT4">
                  <p:embed/>
                </p:oleObj>
              </mc:Choice>
              <mc:Fallback>
                <p:oleObj name="Equation" r:id="rId12" imgW="1155700" imgH="457200" progId="Equation.DSMT4">
                  <p:embed/>
                  <p:pic>
                    <p:nvPicPr>
                      <p:cNvPr id="28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167" y="2252596"/>
                        <a:ext cx="14525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529776" y="4392316"/>
            <a:ext cx="12426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Calibri" panose="020F0502020204030204" pitchFamily="34" charset="0"/>
              </a:rPr>
              <a:t>非零解</a:t>
            </a:r>
            <a:r>
              <a:rPr lang="zh-CN" altLang="en-US" b="1" dirty="0">
                <a:solidFill>
                  <a:srgbClr val="000000"/>
                </a:solidFill>
                <a:sym typeface="Calibri" panose="020F0502020204030204" pitchFamily="34" charset="0"/>
              </a:rPr>
              <a:t> 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8675" y="608030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Box 26"/>
          <p:cNvSpPr txBox="1"/>
          <p:nvPr/>
        </p:nvSpPr>
        <p:spPr>
          <a:xfrm>
            <a:off x="400258" y="60816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31" name="TextBox 1"/>
          <p:cNvSpPr>
            <a:spLocks noChangeArrowheads="1"/>
          </p:cNvSpPr>
          <p:nvPr/>
        </p:nvSpPr>
        <p:spPr bwMode="auto">
          <a:xfrm>
            <a:off x="1847840" y="623709"/>
            <a:ext cx="4248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Calibri" panose="020F0502020204030204" pitchFamily="34" charset="0"/>
              </a:rPr>
              <a:t>定义法</a:t>
            </a:r>
            <a:endParaRPr lang="zh-CN" altLang="en-US" sz="2600" b="1" dirty="0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648809" y="692810"/>
          <a:ext cx="6768469" cy="406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475785" y="180157"/>
            <a:ext cx="5328370" cy="1944135"/>
            <a:chOff x="1475785" y="180157"/>
            <a:chExt cx="5328370" cy="194413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75785" y="180157"/>
              <a:ext cx="5328370" cy="1944135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设                      </a:t>
              </a:r>
              <a:r>
                <a:rPr lang="zh-CN" altLang="en-US" dirty="0">
                  <a:solidFill>
                    <a:srgbClr val="000000"/>
                  </a:solidFill>
                  <a:sym typeface="宋体" panose="02010600030101010101" pitchFamily="2" charset="-122"/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  <a:sym typeface="宋体" panose="02010600030101010101" pitchFamily="2" charset="-122"/>
                </a:rPr>
                <a:t>阶方阵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sym typeface="宋体" panose="02010600030101010101" pitchFamily="2" charset="-122"/>
                </a:rPr>
                <a:t>的全部特征值，则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20" y="332744"/>
              <a:ext cx="1394175" cy="36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对象 6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715438"/>
              <a:ext cx="4896340" cy="337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对象 9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1124840"/>
              <a:ext cx="1585595" cy="373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流程图: 可选过程 11"/>
          <p:cNvSpPr/>
          <p:nvPr/>
        </p:nvSpPr>
        <p:spPr bwMode="auto">
          <a:xfrm>
            <a:off x="595906" y="1952897"/>
            <a:ext cx="2304159" cy="3240225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/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是 </a:t>
            </a:r>
            <a:r>
              <a:rPr lang="zh-CN" altLang="en-US" i="1" dirty="0">
                <a:latin typeface="Times New Roman" panose="02020603050405020304" pitchFamily="18" charset="0"/>
              </a:rPr>
              <a:t>A </a:t>
            </a:r>
            <a:r>
              <a:rPr lang="zh-CN" altLang="en-US" dirty="0"/>
              <a:t>的互不相等的特征值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dirty="0"/>
              <a:t>，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/>
              <a:t>的特征向量则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CN" altLang="en-US" dirty="0"/>
              <a:t>＋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zh-CN" altLang="en-US" dirty="0"/>
              <a:t>不是 </a:t>
            </a:r>
            <a:r>
              <a:rPr lang="zh-CN" altLang="en-US" i="1" dirty="0">
                <a:latin typeface="Times New Roman" panose="02020603050405020304" pitchFamily="18" charset="0"/>
              </a:rPr>
              <a:t>A </a:t>
            </a:r>
            <a:r>
              <a:rPr lang="zh-CN" altLang="en-US" dirty="0"/>
              <a:t>的特征向量。</a:t>
            </a:r>
          </a:p>
        </p:txBody>
      </p:sp>
      <p:sp>
        <p:nvSpPr>
          <p:cNvPr id="13" name="流程图: 可选过程 12"/>
          <p:cNvSpPr/>
          <p:nvPr/>
        </p:nvSpPr>
        <p:spPr bwMode="auto">
          <a:xfrm>
            <a:off x="4629116" y="1484865"/>
            <a:ext cx="3618881" cy="2736190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 是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zh-CN" dirty="0">
                <a:solidFill>
                  <a:srgbClr val="000000"/>
                </a:solidFill>
              </a:rPr>
              <a:t>特征值，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zh-CN" dirty="0">
                <a:solidFill>
                  <a:srgbClr val="000000"/>
                </a:solidFill>
              </a:rPr>
              <a:t>对应的特征向量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zh-CN" dirty="0">
                <a:solidFill>
                  <a:srgbClr val="000000"/>
                </a:solidFill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a+b 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, </a:t>
            </a:r>
            <a:r>
              <a:rPr lang="en-US" altLang="zh-CN" i="1" dirty="0">
                <a:sym typeface="Symbol" panose="05050102010706020507"/>
              </a:rPr>
              <a:t></a:t>
            </a:r>
            <a:r>
              <a:rPr lang="en-US" altLang="zh-CN" i="1" baseline="30000" dirty="0"/>
              <a:t>m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 </a:t>
            </a:r>
            <a:r>
              <a:rPr lang="zh-CN" altLang="en-US" dirty="0">
                <a:sym typeface="Symbol" panose="05050102010706020507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|/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zh-CN" altLang="en-US" dirty="0">
                <a:sym typeface="Symbol" panose="05050102010706020507"/>
              </a:rPr>
              <a:t> </a:t>
            </a:r>
            <a:r>
              <a:rPr lang="en-US" altLang="zh-CN" dirty="0">
                <a:sym typeface="Symbol" panose="05050102010706020507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r>
              <a:rPr lang="zh-CN" altLang="en-US" dirty="0">
                <a:solidFill>
                  <a:srgbClr val="000000"/>
                </a:solidFill>
              </a:rPr>
              <a:t>是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zh-CN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</a:t>
            </a:r>
            <a:r>
              <a:rPr lang="zh-CN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/>
              <a:t>的特征值，对应的特征向量不变。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99870" y="3573010"/>
            <a:ext cx="5400376" cy="2110399"/>
            <a:chOff x="2957882" y="3573010"/>
            <a:chExt cx="5402034" cy="2164725"/>
          </a:xfrm>
        </p:grpSpPr>
        <p:sp>
          <p:nvSpPr>
            <p:cNvPr id="15" name="流程图: 可选过程 14"/>
            <p:cNvSpPr/>
            <p:nvPr/>
          </p:nvSpPr>
          <p:spPr bwMode="auto">
            <a:xfrm>
              <a:off x="2957882" y="3573010"/>
              <a:ext cx="5397787" cy="2164725"/>
            </a:xfrm>
            <a:prstGeom prst="flowChartAlternateProcess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>
                <a:lnSpc>
                  <a:spcPct val="150000"/>
                </a:lnSpc>
              </a:pPr>
              <a:r>
                <a:rPr lang="zh-CN" altLang="zh-CN" dirty="0"/>
                <a:t>属于不同特征值的特征向量一定线性无关。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若                        是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</a:t>
              </a:r>
              <a:r>
                <a:rPr lang="zh-CN" altLang="zh-CN" dirty="0"/>
                <a:t>相异特征值，则</a:t>
              </a:r>
              <a:r>
                <a:rPr lang="en-US" altLang="zh-CN" dirty="0"/>
                <a:t>                   </a:t>
              </a:r>
              <a:r>
                <a:rPr lang="zh-CN" altLang="en-US" dirty="0"/>
                <a:t>分别</a:t>
              </a:r>
              <a:r>
                <a:rPr lang="zh-CN" altLang="zh-CN" dirty="0"/>
                <a:t>对应的线性无关的特征向量合起来还是无关的</a:t>
              </a:r>
              <a:r>
                <a:rPr lang="zh-CN" altLang="en-US" dirty="0"/>
                <a:t>。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334812" y="4161580"/>
            <a:ext cx="1351721" cy="41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6600" imgH="228600" progId="Equation.DSMT4">
                    <p:embed/>
                  </p:oleObj>
                </mc:Choice>
                <mc:Fallback>
                  <p:oleObj name="Equation" r:id="rId10" imgW="736600" imgH="22860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812" y="4161580"/>
                          <a:ext cx="1351721" cy="419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7008954" y="4186343"/>
            <a:ext cx="1350962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36600" imgH="228600" progId="Equation.DSMT4">
                    <p:embed/>
                  </p:oleObj>
                </mc:Choice>
                <mc:Fallback>
                  <p:oleObj name="Equation" r:id="rId12" imgW="736600" imgH="2286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8954" y="4186343"/>
                          <a:ext cx="1350962" cy="420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副标题 2"/>
          <p:cNvSpPr txBox="1">
            <a:spLocks noChangeArrowheads="1"/>
          </p:cNvSpPr>
          <p:nvPr/>
        </p:nvSpPr>
        <p:spPr bwMode="auto">
          <a:xfrm>
            <a:off x="8509142" y="692810"/>
            <a:ext cx="504825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b="1" dirty="0"/>
              <a:t>性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质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总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结</a:t>
            </a:r>
            <a:endParaRPr lang="zh-CN" b="1" dirty="0"/>
          </a:p>
          <a:p>
            <a:pPr eaLnBrk="1" hangingPunct="1"/>
            <a:endParaRPr lang="zh-CN" altLang="zh-CN" sz="2400" b="1" dirty="0"/>
          </a:p>
          <a:p>
            <a:pPr eaLnBrk="1" hangingPunct="1"/>
            <a:endParaRPr lang="zh-CN" altLang="zh-CN" sz="2400" b="1" dirty="0"/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179388" y="6092825"/>
            <a:ext cx="77724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复  习</a:t>
            </a:r>
            <a:endParaRPr 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12" grpId="0" animBg="1"/>
      <p:bldP spid="13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anose="02010609060101010101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2845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332943"/>
            <a:ext cx="503238" cy="5183623"/>
          </a:xfrm>
        </p:spPr>
        <p:txBody>
          <a:bodyPr/>
          <a:lstStyle/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矩</a:t>
            </a:r>
            <a:endParaRPr lang="en-US" altLang="zh-CN" sz="2800" b="1" dirty="0"/>
          </a:p>
          <a:p>
            <a:r>
              <a:rPr lang="zh-CN" altLang="en-US" sz="2800" b="1" dirty="0"/>
              <a:t>阵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/>
              <a:t>都是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600" b="1" dirty="0"/>
              <a:t>阶</a:t>
            </a:r>
            <a:r>
              <a:rPr lang="en-US" altLang="zh-CN" sz="2600" b="1" dirty="0" err="1">
                <a:latin typeface="+mn-ea"/>
                <a:ea typeface="+mn-ea"/>
              </a:rPr>
              <a:t>方阵</a:t>
            </a:r>
            <a:r>
              <a:rPr lang="en-US" altLang="zh-CN" sz="2600" b="1" dirty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若有可逆阵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600" b="1" dirty="0"/>
              <a:t>使</a:t>
            </a:r>
            <a:endParaRPr lang="zh-CN" altLang="en-US" sz="26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复习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en-US" altLang="zh-CN" sz="2600" b="1" i="1" dirty="0">
                <a:highlight>
                  <a:srgbClr val="FFFF00"/>
                </a:highligh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AP=B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的</a:t>
            </a:r>
            <a:r>
              <a:rPr lang="zh-CN" altLang="en-US" sz="2600" b="1" dirty="0">
                <a:solidFill>
                  <a:srgbClr val="FF3300"/>
                </a:solidFill>
                <a:highlight>
                  <a:srgbClr val="FFFF00"/>
                </a:highlight>
                <a:latin typeface="宋体" panose="02010600030101010101" pitchFamily="2" charset="-122"/>
                <a:sym typeface="宋体" panose="02010600030101010101" pitchFamily="2" charset="-122"/>
              </a:rPr>
              <a:t>相似矩阵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宋体" panose="02010600030101010101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12" name="Text Box 5"/>
          <p:cNvSpPr>
            <a:spLocks noChangeArrowheads="1"/>
          </p:cNvSpPr>
          <p:nvPr/>
        </p:nvSpPr>
        <p:spPr bwMode="auto">
          <a:xfrm>
            <a:off x="1475785" y="2129451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/>
              </a:rPr>
              <a:t>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，则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1622" y="2864579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/>
              <a:t>T</a:t>
            </a:r>
            <a:r>
              <a:rPr lang="en-US" altLang="zh-CN" b="1" i="1" baseline="30000" dirty="0"/>
              <a:t> 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71415" y="2864549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0" y="3584629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584629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72182" y="4232701"/>
            <a:ext cx="2763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6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.</a:t>
            </a:r>
            <a:r>
              <a:rPr lang="en-US" altLang="zh-CN" dirty="0"/>
              <a:t> 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052" y="4922004"/>
            <a:ext cx="81372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7.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</a:t>
            </a:r>
            <a:r>
              <a:rPr lang="en-US" altLang="zh-CN" dirty="0"/>
              <a:t> </a:t>
            </a:r>
            <a:r>
              <a:rPr lang="zh-CN" altLang="zh-CN" sz="2600" b="1" dirty="0"/>
              <a:t>相似矩阵具有</a:t>
            </a:r>
            <a:r>
              <a:rPr lang="zh-CN" altLang="en-US" sz="2600" b="1" dirty="0"/>
              <a:t>相同</a:t>
            </a:r>
            <a:r>
              <a:rPr lang="zh-CN" altLang="zh-CN" sz="2600" b="1" dirty="0"/>
              <a:t>的特征值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1700" y="2125344"/>
            <a:ext cx="1150506" cy="523220"/>
            <a:chOff x="129208" y="932973"/>
            <a:chExt cx="1150506" cy="523220"/>
          </a:xfrm>
        </p:grpSpPr>
        <p:sp>
          <p:nvSpPr>
            <p:cNvPr id="20" name="流程图: 可选过程 1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395536" y="148478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或者说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62911" y="4232701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5.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41" grpId="0"/>
      <p:bldP spid="2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840190" y="5085184"/>
            <a:ext cx="5748034" cy="4924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365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 </a:t>
            </a: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anose="02010609060101010101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400136" y="649728"/>
            <a:ext cx="62631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矩阵可以相似对角化的充要条件</a:t>
            </a:r>
          </a:p>
        </p:txBody>
      </p:sp>
      <p:sp>
        <p:nvSpPr>
          <p:cNvPr id="2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175775"/>
            <a:ext cx="504825" cy="5413375"/>
          </a:xfrm>
        </p:spPr>
        <p:txBody>
          <a:bodyPr/>
          <a:lstStyle/>
          <a:p>
            <a:pPr eaLnBrk="1" hangingPunct="1"/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矩阵可以对角化的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充要条件</a:t>
            </a:r>
            <a:endParaRPr lang="en-US" altLang="zh-CN" sz="26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2022" y="1412776"/>
            <a:ext cx="5688128" cy="492125"/>
            <a:chOff x="252022" y="1556552"/>
            <a:chExt cx="5688128" cy="492125"/>
          </a:xfrm>
        </p:grpSpPr>
        <p:sp>
          <p:nvSpPr>
            <p:cNvPr id="7" name="TextBox 7"/>
            <p:cNvSpPr>
              <a:spLocks noChangeArrowheads="1"/>
            </p:cNvSpPr>
            <p:nvPr/>
          </p:nvSpPr>
          <p:spPr bwMode="auto">
            <a:xfrm>
              <a:off x="252022" y="1556552"/>
              <a:ext cx="54721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Times New Roman" panose="02020603050405020304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有</a:t>
              </a:r>
              <a:r>
                <a:rPr lang="en-US" altLang="zh-CN" sz="2600" b="1" i="1" dirty="0">
                  <a:solidFill>
                    <a:srgbClr val="FF0000"/>
                  </a:solidFill>
                  <a:highlight>
                    <a:srgbClr val="FFFF00"/>
                  </a:highlight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Times New Roman" panose="02020603050405020304" pitchFamily="18" charset="0"/>
                </a:rPr>
                <a:t>n</a:t>
              </a:r>
              <a:r>
                <a:rPr lang="zh-CN" altLang="en-US" sz="2600" b="1" dirty="0">
                  <a:solidFill>
                    <a:srgbClr val="FF0000"/>
                  </a:solidFill>
                  <a:highlight>
                    <a:srgbClr val="FFFF00"/>
                  </a:highlight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个线性无关</a:t>
              </a:r>
              <a:r>
                <a:rPr lang="zh-CN" altLang="en-US" sz="2600" b="1" dirty="0">
                  <a:solidFill>
                    <a:srgbClr val="000000"/>
                  </a:solidFill>
                  <a:highlight>
                    <a:srgbClr val="FFFF00"/>
                  </a:highlight>
                  <a:latin typeface="黑体" panose="02010609060101010101" pitchFamily="49" charset="-122"/>
                  <a:ea typeface="黑体" panose="02010609060101010101" pitchFamily="49" charset="-122"/>
                  <a:sym typeface="宋体" panose="02010600030101010101" pitchFamily="2" charset="-122"/>
                </a:rPr>
                <a:t>的特征向量</a:t>
              </a:r>
            </a:p>
          </p:txBody>
        </p:sp>
        <p:sp>
          <p:nvSpPr>
            <p:cNvPr id="20" name="左右箭头 19"/>
            <p:cNvSpPr/>
            <p:nvPr/>
          </p:nvSpPr>
          <p:spPr bwMode="auto">
            <a:xfrm>
              <a:off x="5148095" y="1646702"/>
              <a:ext cx="792055" cy="269875"/>
            </a:xfrm>
            <a:prstGeom prst="left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0" name="左右箭头 29"/>
          <p:cNvSpPr/>
          <p:nvPr/>
        </p:nvSpPr>
        <p:spPr bwMode="auto">
          <a:xfrm>
            <a:off x="5355904" y="761011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TextBox 8"/>
          <p:cNvSpPr>
            <a:spLocks noChangeArrowheads="1"/>
          </p:cNvSpPr>
          <p:nvPr/>
        </p:nvSpPr>
        <p:spPr bwMode="auto">
          <a:xfrm>
            <a:off x="179695" y="1970226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Calibri" panose="020F0502020204030204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，且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重的特征值存在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个线</a:t>
            </a:r>
            <a:endParaRPr lang="zh-CN" altLang="en-US" sz="2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1" name="TextBox 9"/>
          <p:cNvSpPr>
            <a:spLocks noChangeArrowheads="1"/>
          </p:cNvSpPr>
          <p:nvPr/>
        </p:nvSpPr>
        <p:spPr bwMode="auto">
          <a:xfrm>
            <a:off x="286150" y="2586974"/>
            <a:ext cx="493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性无关的特征向量</a:t>
            </a:r>
            <a:endParaRPr lang="zh-CN" altLang="en-US" sz="2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32" name="左右箭头 31"/>
          <p:cNvSpPr/>
          <p:nvPr/>
        </p:nvSpPr>
        <p:spPr bwMode="auto">
          <a:xfrm>
            <a:off x="3780000" y="2708866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181973" y="3179227"/>
            <a:ext cx="791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Times New Roman" panose="02020603050405020304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全是实数，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且每个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宋体" panose="02010600030101010101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重的特征值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都满足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395765" y="3733042"/>
            <a:ext cx="3132145" cy="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EA</a:t>
            </a:r>
            <a:r>
              <a:rPr lang="en-US" altLang="zh-CN" sz="26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i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= 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nn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i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5" name="右箭头 34"/>
          <p:cNvSpPr/>
          <p:nvPr/>
        </p:nvSpPr>
        <p:spPr bwMode="auto">
          <a:xfrm>
            <a:off x="3923928" y="3856063"/>
            <a:ext cx="648045" cy="244144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10"/>
          <p:cNvSpPr>
            <a:spLocks noChangeArrowheads="1"/>
          </p:cNvSpPr>
          <p:nvPr/>
        </p:nvSpPr>
        <p:spPr bwMode="auto">
          <a:xfrm>
            <a:off x="250680" y="4376891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可以对角化</a:t>
            </a:r>
            <a:endParaRPr lang="zh-CN" altLang="en-US" sz="2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8391" y="5085184"/>
            <a:ext cx="60818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-1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AP=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/>
              </a:rPr>
              <a:t>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=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？，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？，基本运算！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30" grpId="0" animBg="1"/>
      <p:bldP spid="22" grpId="0"/>
      <p:bldP spid="31" grpId="0"/>
      <p:bldP spid="32" grpId="0" animBg="1"/>
      <p:bldP spid="33" grpId="0"/>
      <p:bldP spid="34" grpId="0"/>
      <p:bldP spid="35" grpId="0" animBg="1"/>
      <p:bldP spid="36" grpId="0"/>
      <p:bldP spid="21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anose="02010609060101010101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590" y="138316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总结</a:t>
              </a:r>
            </a:p>
          </p:txBody>
        </p:sp>
      </p:grp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691680" y="1413937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可以</a:t>
            </a:r>
            <a:r>
              <a:rPr lang="zh-CN" altLang="en-US" sz="2600" b="1" dirty="0">
                <a:latin typeface="宋体" panose="02010600030101010101" pitchFamily="2" charset="-122"/>
                <a:sym typeface="宋体" panose="02010600030101010101" pitchFamily="2" charset="-122"/>
              </a:rPr>
              <a:t>相似对角化，即存在可逆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TextBox 6"/>
          <p:cNvSpPr>
            <a:spLocks noChangeArrowheads="1"/>
          </p:cNvSpPr>
          <p:nvPr/>
        </p:nvSpPr>
        <p:spPr bwMode="auto">
          <a:xfrm>
            <a:off x="395589" y="1989977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-1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AP=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，则相似对角矩阵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的对角线上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TextBox 6"/>
          <p:cNvSpPr>
            <a:spLocks noChangeArrowheads="1"/>
          </p:cNvSpPr>
          <p:nvPr/>
        </p:nvSpPr>
        <p:spPr bwMode="auto">
          <a:xfrm>
            <a:off x="395590" y="249401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的元素就是矩阵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</a:t>
            </a:r>
            <a:r>
              <a:rPr lang="en-US" altLang="zh-CN" sz="2600" b="1" i="1" dirty="0">
                <a:solidFill>
                  <a:srgbClr val="0066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n</a:t>
            </a:r>
            <a:r>
              <a:rPr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个特征值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…</a:t>
            </a:r>
            <a:r>
              <a:rPr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，可逆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TextBox 6"/>
          <p:cNvSpPr>
            <a:spLocks noChangeArrowheads="1"/>
          </p:cNvSpPr>
          <p:nvPr/>
        </p:nvSpPr>
        <p:spPr bwMode="auto">
          <a:xfrm>
            <a:off x="344822" y="2986455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P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的列向量就是矩阵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的分别对应于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…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5" name="TextBox 6"/>
          <p:cNvSpPr>
            <a:spLocks noChangeArrowheads="1"/>
          </p:cNvSpPr>
          <p:nvPr/>
        </p:nvSpPr>
        <p:spPr bwMode="auto">
          <a:xfrm>
            <a:off x="395590" y="350208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线性无关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0066FF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特征向量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。</a:t>
            </a:r>
            <a:endParaRPr lang="en-US" altLang="zh-CN" sz="26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35685" y="543764"/>
            <a:ext cx="2376165" cy="7986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332785"/>
            <a:ext cx="504825" cy="475233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论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66725" y="688363"/>
            <a:ext cx="16571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基本结论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27000" y="1493226"/>
            <a:ext cx="7543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1.  </a:t>
            </a:r>
            <a:r>
              <a:rPr lang="zh-CN" altLang="en-US" sz="2600" b="1" dirty="0"/>
              <a:t>实对称矩阵的特征值都是</a:t>
            </a:r>
            <a:r>
              <a:rPr lang="zh-CN" altLang="en-US" sz="2600" b="1" dirty="0">
                <a:solidFill>
                  <a:srgbClr val="FF0000"/>
                </a:solidFill>
              </a:rPr>
              <a:t>实数</a:t>
            </a:r>
            <a:r>
              <a:rPr lang="zh-CN" altLang="en-US" sz="2600" b="1" dirty="0"/>
              <a:t>。</a:t>
            </a: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109538" y="2715509"/>
            <a:ext cx="813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3.  若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600" b="1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为实对称阵 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2600" b="1" i="1" baseline="-25000" dirty="0">
                <a:latin typeface="Times New Roman" panose="02020603050405020304" pitchFamily="18" charset="0"/>
              </a:rPr>
              <a:t>i</a:t>
            </a:r>
            <a:r>
              <a:rPr lang="zh-CN" altLang="en-US" sz="2600" b="1" i="1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重特征值，则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R(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600" b="1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</a:rPr>
              <a:t>)=</a:t>
            </a:r>
            <a:r>
              <a:rPr lang="en-US" altLang="zh-CN" sz="26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600" b="1" dirty="0" err="1">
                <a:latin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600" b="1" i="1" dirty="0" err="1">
                <a:latin typeface="Times New Roman" panose="02020603050405020304" pitchFamily="18" charset="0"/>
              </a:rPr>
              <a:t>n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</a:rPr>
              <a:t>     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07950" y="3351958"/>
            <a:ext cx="8137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4.  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任一实对称矩阵 </a:t>
            </a:r>
            <a:r>
              <a:rPr lang="zh-CN" altLang="en-US" sz="26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A 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都可以对角化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600" b="1" dirty="0">
                <a:solidFill>
                  <a:srgbClr val="FF0000"/>
                </a:solidFill>
              </a:rPr>
              <a:t>更进一步一定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</a:rPr>
              <a:t>存</a:t>
            </a:r>
            <a:endParaRPr lang="zh-CN" altLang="en-US" sz="26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519710" y="3872666"/>
            <a:ext cx="7502576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正交矩阵</a:t>
            </a:r>
            <a:r>
              <a:rPr lang="en-US" altLang="zh-CN" sz="26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Q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，使得</a:t>
            </a:r>
            <a:r>
              <a:rPr lang="en-US" altLang="zh-CN" sz="26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Q</a:t>
            </a:r>
            <a:r>
              <a:rPr lang="en-US" altLang="zh-CN" sz="2600" b="1" i="1" baseline="30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T</a:t>
            </a:r>
            <a:r>
              <a:rPr lang="en-US" altLang="zh-CN" sz="26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AQ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 为对角阵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107689" y="2067460"/>
            <a:ext cx="7888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2</a:t>
            </a:r>
            <a:r>
              <a:rPr lang="zh-CN" altLang="en-US" sz="2600" b="1" dirty="0"/>
              <a:t>. 实对称阵的</a:t>
            </a:r>
            <a:r>
              <a:rPr lang="zh-CN" altLang="en-US" sz="2600" b="1" dirty="0">
                <a:solidFill>
                  <a:srgbClr val="FF0000"/>
                </a:solidFill>
              </a:rPr>
              <a:t>不同特征值</a:t>
            </a:r>
            <a:r>
              <a:rPr lang="zh-CN" altLang="en-US" sz="2600" b="1" dirty="0"/>
              <a:t>对应的特征向量</a:t>
            </a:r>
            <a:r>
              <a:rPr lang="zh-CN" altLang="en-US" sz="2600" b="1" dirty="0">
                <a:solidFill>
                  <a:srgbClr val="FF0000"/>
                </a:solidFill>
              </a:rPr>
              <a:t>一定正交。</a:t>
            </a:r>
            <a:endParaRPr lang="zh-CN" altLang="en-US" sz="2600" b="1" dirty="0"/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107504" y="4448725"/>
            <a:ext cx="813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</a:rPr>
              <a:t>5</a:t>
            </a:r>
            <a:r>
              <a:rPr lang="zh-CN" altLang="en-US" sz="2600" b="1" dirty="0">
                <a:latin typeface="Times New Roman" panose="02020603050405020304" pitchFamily="18" charset="0"/>
              </a:rPr>
              <a:t>.  实对称矩阵 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的秩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等于非零特征值的个数</a:t>
            </a:r>
          </a:p>
        </p:txBody>
      </p:sp>
      <p:sp>
        <p:nvSpPr>
          <p:cNvPr id="3" name="标题 1"/>
          <p:cNvSpPr txBox="1">
            <a:spLocks noChangeArrowheads="1"/>
          </p:cNvSpPr>
          <p:nvPr/>
        </p:nvSpPr>
        <p:spPr>
          <a:xfrm>
            <a:off x="179388" y="6092825"/>
            <a:ext cx="77724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zh-CN" sz="40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bldLvl="0" autoUpdateAnimBg="0"/>
      <p:bldP spid="11" grpId="0"/>
      <p:bldP spid="17" grpId="0" bldLvl="0" autoUpdateAnimBg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71500" y="404664"/>
            <a:ext cx="72723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行列式的某一行（列）中所有元素都乘以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同一数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，等于用数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乘以此行列式    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5536" y="405275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1619250" y="4149800"/>
            <a:ext cx="6481763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行列式中如果有两行（列）元素成比例，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则此行列式等于零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95536" y="4149080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5536" y="3068960"/>
            <a:ext cx="1103214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推论</a:t>
            </a: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1692275" y="3072520"/>
            <a:ext cx="6408738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行列式中某一行（列）中所有元素的公因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子可以提到行列式记号的外面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944745"/>
              </p:ext>
            </p:extLst>
          </p:nvPr>
        </p:nvGraphicFramePr>
        <p:xfrm>
          <a:off x="1763713" y="1557338"/>
          <a:ext cx="4826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25800" imgH="1473120" progId="Equation.DSMT4">
                  <p:embed/>
                </p:oleObj>
              </mc:Choice>
              <mc:Fallback>
                <p:oleObj name="Equation" r:id="rId6" imgW="4825800" imgH="147312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57338"/>
                        <a:ext cx="48260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 11"/>
          <p:cNvSpPr/>
          <p:nvPr/>
        </p:nvSpPr>
        <p:spPr>
          <a:xfrm>
            <a:off x="5004047" y="4725144"/>
            <a:ext cx="3240361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1915507"/>
              </p:ext>
            </p:extLst>
          </p:nvPr>
        </p:nvGraphicFramePr>
        <p:xfrm>
          <a:off x="5242843" y="4834955"/>
          <a:ext cx="2832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31760" imgH="965160" progId="Equation.DSMT4">
                  <p:embed/>
                </p:oleObj>
              </mc:Choice>
              <mc:Fallback>
                <p:oleObj name="Equation" r:id="rId8" imgW="2831760" imgH="965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2843" y="4834955"/>
                        <a:ext cx="28321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7020272" y="6093296"/>
            <a:ext cx="609600" cy="609600"/>
          </a:xfrm>
          <a:prstGeom prst="rect">
            <a:avLst/>
          </a:prstGeom>
        </p:spPr>
      </p:pic>
      <p:pic>
        <p:nvPicPr>
          <p:cNvPr id="7" name="已录下的声音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244408" y="6093296"/>
            <a:ext cx="609600" cy="609600"/>
          </a:xfrm>
          <a:prstGeom prst="rect">
            <a:avLst/>
          </a:prstGeom>
        </p:spPr>
      </p:pic>
      <p:sp>
        <p:nvSpPr>
          <p:cNvPr id="16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CA9AC2-DF68-4690-93DC-2F7559DC2B3E}"/>
              </a:ext>
            </a:extLst>
          </p:cNvPr>
          <p:cNvSpPr/>
          <p:nvPr/>
        </p:nvSpPr>
        <p:spPr>
          <a:xfrm>
            <a:off x="4713188" y="1481944"/>
            <a:ext cx="1945705" cy="1490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D5E8E0-6EC3-4AE8-8F8A-AD8F2A5DC9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28" y="1541275"/>
            <a:ext cx="1981475" cy="161282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9BF3C1C1-8A9C-4062-BAD1-A6448820DB14}"/>
              </a:ext>
            </a:extLst>
          </p:cNvPr>
          <p:cNvSpPr/>
          <p:nvPr/>
        </p:nvSpPr>
        <p:spPr>
          <a:xfrm>
            <a:off x="4642828" y="2132856"/>
            <a:ext cx="45719" cy="3418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8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4317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7" dur="3959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2" grpId="0"/>
      <p:bldP spid="1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27000" y="116770"/>
            <a:ext cx="8189914" cy="108007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126"/>
          <p:cNvSpPr>
            <a:spLocks noChangeArrowheads="1"/>
          </p:cNvSpPr>
          <p:nvPr/>
        </p:nvSpPr>
        <p:spPr bwMode="auto">
          <a:xfrm>
            <a:off x="6084888" y="33575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6" name="Text Box 144"/>
          <p:cNvSpPr>
            <a:spLocks noChangeArrowheads="1"/>
          </p:cNvSpPr>
          <p:nvPr/>
        </p:nvSpPr>
        <p:spPr bwMode="auto">
          <a:xfrm>
            <a:off x="5795963" y="3429000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anose="02010600030101010101" pitchFamily="2" charset="-122"/>
            </a:endParaRPr>
          </a:p>
        </p:txBody>
      </p:sp>
      <p:sp>
        <p:nvSpPr>
          <p:cNvPr id="7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68276" y="240603"/>
            <a:ext cx="8148638" cy="8842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anose="02010600030101010101" pitchFamily="2" charset="-122"/>
              </a:rPr>
              <a:t>当实对称矩阵 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600" b="1" dirty="0">
                <a:latin typeface="宋体" panose="02010600030101010101" pitchFamily="2" charset="-122"/>
              </a:rPr>
              <a:t>的特征值都是单特征值时,求正交相似矩阵 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Q </a:t>
            </a:r>
            <a:r>
              <a:rPr lang="zh-CN" altLang="en-US" sz="2600" b="1" dirty="0">
                <a:latin typeface="宋体" panose="02010600030101010101" pitchFamily="2" charset="-122"/>
              </a:rPr>
              <a:t>的方法为:</a:t>
            </a: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27000" y="1385888"/>
            <a:ext cx="7974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(1) 求出所有单特征值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/>
              </a:rPr>
              <a:t>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/>
              </a:rPr>
              <a:t>, …,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</a:rPr>
              <a:t>  对应的特征向量为</a:t>
            </a:r>
          </a:p>
        </p:txBody>
      </p:sp>
      <p:grpSp>
        <p:nvGrpSpPr>
          <p:cNvPr id="11" name="Group 36"/>
          <p:cNvGrpSpPr/>
          <p:nvPr/>
        </p:nvGrpSpPr>
        <p:grpSpPr bwMode="auto">
          <a:xfrm>
            <a:off x="142875" y="2343150"/>
            <a:ext cx="8034341" cy="889000"/>
            <a:chOff x="0" y="-10"/>
            <a:chExt cx="12652" cy="1400"/>
          </a:xfrm>
        </p:grpSpPr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0" y="331"/>
              <a:ext cx="11512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</a:rPr>
                <a:t>(2) 将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anose="02020603050405020304" pitchFamily="18" charset="0"/>
                </a:rPr>
                <a:t>, …,</a:t>
              </a:r>
              <a:r>
                <a: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 </a:t>
              </a:r>
              <a:r>
                <a:rPr lang="en-US" altLang="zh-CN" sz="2600" b="1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p</a:t>
              </a:r>
              <a:r>
                <a:rPr lang="en-US" altLang="zh-CN" sz="26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n</a:t>
              </a:r>
              <a:r>
                <a:rPr lang="zh-CN" altLang="en-US" sz="2600" b="1" dirty="0">
                  <a:latin typeface="Times New Roman" panose="02020603050405020304" pitchFamily="18" charset="0"/>
                </a:rPr>
                <a:t>单位化 ，即取                    </a:t>
              </a:r>
            </a:p>
          </p:txBody>
        </p:sp>
        <p:graphicFrame>
          <p:nvGraphicFramePr>
            <p:cNvPr id="13" name="Object 39"/>
            <p:cNvGraphicFramePr/>
            <p:nvPr/>
          </p:nvGraphicFramePr>
          <p:xfrm>
            <a:off x="7330" y="-10"/>
            <a:ext cx="5322" cy="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378200" imgH="889000" progId="Equation.DSMT4">
                    <p:embed/>
                  </p:oleObj>
                </mc:Choice>
                <mc:Fallback>
                  <p:oleObj name="Equation" r:id="rId3" imgW="3378200" imgH="889000" progId="Equation.DSMT4">
                    <p:embed/>
                    <p:pic>
                      <p:nvPicPr>
                        <p:cNvPr id="13" name="Object 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0" y="-10"/>
                          <a:ext cx="5322" cy="1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40"/>
          <p:cNvGrpSpPr/>
          <p:nvPr/>
        </p:nvGrpSpPr>
        <p:grpSpPr bwMode="auto">
          <a:xfrm>
            <a:off x="136525" y="3189288"/>
            <a:ext cx="8036560" cy="501650"/>
            <a:chOff x="0" y="0"/>
            <a:chExt cx="12657" cy="790"/>
          </a:xfrm>
        </p:grpSpPr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0" y="0"/>
              <a:ext cx="12657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(3) 令                               则</a:t>
              </a:r>
            </a:p>
          </p:txBody>
        </p:sp>
        <p:graphicFrame>
          <p:nvGraphicFramePr>
            <p:cNvPr id="17" name="Object 42"/>
            <p:cNvGraphicFramePr/>
            <p:nvPr/>
          </p:nvGraphicFramePr>
          <p:xfrm>
            <a:off x="1503" y="130"/>
            <a:ext cx="3763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387600" imgH="419100" progId="Equation.DSMT4">
                    <p:embed/>
                  </p:oleObj>
                </mc:Choice>
                <mc:Fallback>
                  <p:oleObj name="Equation" r:id="rId5" imgW="2387600" imgH="419100" progId="Equation.DSMT4">
                    <p:embed/>
                    <p:pic>
                      <p:nvPicPr>
                        <p:cNvPr id="17" name="Object 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3" y="130"/>
                          <a:ext cx="3763" cy="6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3"/>
            <p:cNvGraphicFramePr/>
            <p:nvPr/>
          </p:nvGraphicFramePr>
          <p:xfrm>
            <a:off x="6103" y="27"/>
            <a:ext cx="5943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771900" imgH="457200" progId="Equation.DSMT4">
                    <p:embed/>
                  </p:oleObj>
                </mc:Choice>
                <mc:Fallback>
                  <p:oleObj name="Equation" r:id="rId7" imgW="3771900" imgH="457200" progId="Equation.DSMT4">
                    <p:embed/>
                    <p:pic>
                      <p:nvPicPr>
                        <p:cNvPr id="18" name="Object 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3" y="27"/>
                          <a:ext cx="5943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418229" y="3800617"/>
            <a:ext cx="79700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i="1" dirty="0">
                <a:latin typeface="Times New Roman" panose="02020603050405020304" pitchFamily="18" charset="0"/>
              </a:rPr>
              <a:t>Q </a:t>
            </a:r>
            <a:r>
              <a:rPr lang="zh-CN" altLang="en-US" sz="2600" b="1" dirty="0">
                <a:latin typeface="Times New Roman" panose="02020603050405020304" pitchFamily="18" charset="0"/>
              </a:rPr>
              <a:t>中向量的排列次序与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/>
              </a:rPr>
              <a:t>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sym typeface="Symbol" panose="05050102010706020507"/>
              </a:rPr>
              <a:t>, …,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</a:rPr>
              <a:t>的排列次序相对应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755735" y="1856482"/>
            <a:ext cx="7056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</a:rPr>
              <a:t>, 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n</a:t>
            </a:r>
            <a:endParaRPr lang="zh-CN" altLang="en-US" sz="2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8189914" cy="108007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33338" y="301625"/>
            <a:ext cx="8212137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>
                <a:latin typeface="宋体" panose="02010600030101010101" pitchFamily="2" charset="-122"/>
              </a:rPr>
              <a:t>当实对称矩阵 </a:t>
            </a:r>
            <a:r>
              <a:rPr lang="zh-CN" altLang="en-US" sz="2600" b="1" i="1">
                <a:latin typeface="Times New Roman" panose="02020603050405020304" pitchFamily="18" charset="0"/>
              </a:rPr>
              <a:t>A</a:t>
            </a:r>
            <a:r>
              <a:rPr lang="zh-CN" altLang="en-US" sz="2600" b="1">
                <a:latin typeface="宋体" panose="02010600030101010101" pitchFamily="2" charset="-122"/>
              </a:rPr>
              <a:t>有重特征值时,求正交相似变换矩阵 </a:t>
            </a:r>
            <a:r>
              <a:rPr lang="zh-CN" altLang="en-US" sz="2600" b="1" i="1">
                <a:latin typeface="Times New Roman" panose="02020603050405020304" pitchFamily="18" charset="0"/>
              </a:rPr>
              <a:t>Q</a:t>
            </a:r>
            <a:r>
              <a:rPr lang="zh-CN" altLang="en-US" sz="2600" b="1">
                <a:latin typeface="宋体" panose="02010600030101010101" pitchFamily="2" charset="-122"/>
              </a:rPr>
              <a:t> 的方法：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11125" y="1282700"/>
            <a:ext cx="8061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(1) 对于每个重特征值</a:t>
            </a:r>
            <a:r>
              <a:rPr lang="zh-CN" altLang="en-US" sz="2600" b="1" i="1" dirty="0">
                <a:latin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sym typeface="Symbol" panose="05050102010706020507"/>
              </a:rPr>
              <a:t>i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, 求出</a:t>
            </a:r>
            <a:r>
              <a:rPr lang="en-US" altLang="zh-CN" sz="26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 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1" i="1" dirty="0" err="1">
                <a:latin typeface="Times New Roman" panose="02020603050405020304" pitchFamily="18" charset="0"/>
              </a:rPr>
              <a:t>E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–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</a:rPr>
              <a:t>=0</a:t>
            </a:r>
            <a:r>
              <a:rPr lang="zh-CN" altLang="en-US" sz="2600" b="1" dirty="0">
                <a:latin typeface="Times New Roman" panose="02020603050405020304" pitchFamily="18" charset="0"/>
              </a:rPr>
              <a:t> 的基础解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104775" y="1720850"/>
            <a:ext cx="8356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     系，并将其按施密特正交规范化过程正交化和单位化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09538" y="2348925"/>
            <a:ext cx="79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</a:rPr>
              <a:t>(2)</a:t>
            </a:r>
            <a:r>
              <a:rPr lang="zh-CN" altLang="en-US" sz="2600" b="1" dirty="0">
                <a:latin typeface="Times New Roman" panose="02020603050405020304" pitchFamily="18" charset="0"/>
              </a:rPr>
              <a:t>以上面所得的两两正交的单位特征向量为列即得正   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180974" y="3502025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注：正交化是对</a:t>
            </a:r>
            <a:r>
              <a:rPr lang="zh-CN" altLang="en-US" sz="2600" b="1" dirty="0">
                <a:solidFill>
                  <a:srgbClr val="FF0000"/>
                </a:solidFill>
              </a:rPr>
              <a:t>每个特征值</a:t>
            </a:r>
            <a:r>
              <a:rPr lang="zh-CN" altLang="en-US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 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/>
              <a:t>，所对应的</a:t>
            </a:r>
            <a:r>
              <a:rPr lang="zh-CN" altLang="en-US" sz="2600" b="1" dirty="0">
                <a:solidFill>
                  <a:srgbClr val="FF0000"/>
                </a:solidFill>
              </a:rPr>
              <a:t>线性无关</a:t>
            </a:r>
            <a:r>
              <a:rPr lang="zh-CN" altLang="en-US" sz="2600" b="1" dirty="0"/>
              <a:t>的</a:t>
            </a:r>
          </a:p>
        </p:txBody>
      </p:sp>
      <p:sp>
        <p:nvSpPr>
          <p:cNvPr id="11" name="副标题 1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261938" y="2864552"/>
            <a:ext cx="79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   交相似变换矩阵 </a:t>
            </a:r>
            <a:r>
              <a:rPr lang="zh-CN" altLang="en-US" sz="2600" b="1" i="1" dirty="0">
                <a:latin typeface="Times New Roman" panose="02020603050405020304" pitchFamily="18" charset="0"/>
              </a:rPr>
              <a:t>Q</a:t>
            </a:r>
            <a:r>
              <a:rPr lang="zh-CN" altLang="en-US" sz="2600" b="1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3" name="Text Box 37"/>
          <p:cNvSpPr txBox="1">
            <a:spLocks noChangeArrowheads="1"/>
          </p:cNvSpPr>
          <p:nvPr/>
        </p:nvSpPr>
        <p:spPr bwMode="auto">
          <a:xfrm>
            <a:off x="179695" y="4016632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        特征向量分别进行的。</a:t>
            </a:r>
            <a:r>
              <a:rPr lang="zh-CN" altLang="en-US" sz="2600" b="1" dirty="0">
                <a:solidFill>
                  <a:srgbClr val="FF0000"/>
                </a:solidFill>
              </a:rPr>
              <a:t>不同特征值对应的特征向</a:t>
            </a:r>
            <a:endParaRPr lang="zh-CN" altLang="en-US" sz="2600" b="1" dirty="0"/>
          </a:p>
        </p:txBody>
      </p:sp>
      <p:sp>
        <p:nvSpPr>
          <p:cNvPr id="15" name="Text Box 37"/>
          <p:cNvSpPr txBox="1">
            <a:spLocks noChangeArrowheads="1"/>
          </p:cNvSpPr>
          <p:nvPr/>
        </p:nvSpPr>
        <p:spPr bwMode="auto">
          <a:xfrm>
            <a:off x="333374" y="4520667"/>
            <a:ext cx="79700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       特征向量一定正交，</a:t>
            </a:r>
            <a:r>
              <a:rPr lang="zh-CN" altLang="en-US" sz="2600" b="1" dirty="0"/>
              <a:t>不需要再正交化。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9" grpId="0"/>
      <p:bldP spid="10" grpId="0"/>
      <p:bldP spid="12" grpId="0"/>
      <p:bldP spid="13" grpId="0"/>
      <p:bldP spid="1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" name="Group 29"/>
          <p:cNvGrpSpPr/>
          <p:nvPr/>
        </p:nvGrpSpPr>
        <p:grpSpPr bwMode="auto">
          <a:xfrm>
            <a:off x="233363" y="260648"/>
            <a:ext cx="8011160" cy="1449391"/>
            <a:chOff x="0" y="-11"/>
            <a:chExt cx="12617" cy="2282"/>
          </a:xfrm>
        </p:grpSpPr>
        <p:sp>
          <p:nvSpPr>
            <p:cNvPr id="7" name="Text Box 30"/>
            <p:cNvSpPr txBox="1">
              <a:spLocks noChangeArrowheads="1"/>
            </p:cNvSpPr>
            <p:nvPr/>
          </p:nvSpPr>
          <p:spPr bwMode="auto">
            <a:xfrm>
              <a:off x="0" y="714"/>
              <a:ext cx="12617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/>
                <a:t>例</a:t>
              </a:r>
              <a:r>
                <a:rPr lang="en-US" altLang="zh-CN" sz="2600" b="1" dirty="0"/>
                <a:t>3  </a:t>
              </a:r>
              <a:r>
                <a:rPr lang="zh-CN" altLang="en-US" sz="2600" b="1" dirty="0">
                  <a:latin typeface="Times New Roman" panose="02020603050405020304" pitchFamily="18" charset="0"/>
                </a:rPr>
                <a:t>  设                              ，求一个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正交阵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en-US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，</a:t>
              </a:r>
              <a:endParaRPr lang="zh-CN" altLang="en-US" sz="26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9" name="Object 31"/>
            <p:cNvGraphicFramePr/>
            <p:nvPr/>
          </p:nvGraphicFramePr>
          <p:xfrm>
            <a:off x="2012" y="-11"/>
            <a:ext cx="3800" cy="2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413000" imgH="1447800" progId="Equation.DSMT4">
                    <p:embed/>
                  </p:oleObj>
                </mc:Choice>
                <mc:Fallback>
                  <p:oleObj name="Equation" r:id="rId3" imgW="2413000" imgH="1447800" progId="Equation.DSMT4">
                    <p:embed/>
                    <p:pic>
                      <p:nvPicPr>
                        <p:cNvPr id="9" name="Object 3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" y="-11"/>
                          <a:ext cx="3800" cy="2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1023930" y="1648990"/>
            <a:ext cx="369208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</a:rPr>
              <a:t>使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2600" b="1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AQ</a:t>
            </a:r>
            <a:r>
              <a:rPr lang="zh-CN" altLang="en-US" sz="2600" b="1" dirty="0"/>
              <a:t>为对角阵。</a:t>
            </a: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题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385763" y="2224617"/>
            <a:ext cx="638167" cy="4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解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31"/>
          <p:cNvGraphicFramePr/>
          <p:nvPr/>
        </p:nvGraphicFramePr>
        <p:xfrm>
          <a:off x="1102568" y="2414848"/>
          <a:ext cx="67818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2763200" imgH="34747200" progId="Equation.DSMT4">
                  <p:embed/>
                </p:oleObj>
              </mc:Choice>
              <mc:Fallback>
                <p:oleObj name="Equation" r:id="rId5" imgW="162763200" imgH="34747200" progId="Equation.DSMT4">
                  <p:embed/>
                  <p:pic>
                    <p:nvPicPr>
                      <p:cNvPr id="18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568" y="2414848"/>
                        <a:ext cx="6781800" cy="1449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971600" y="4067175"/>
          <a:ext cx="34036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1686400" imgH="34747200" progId="Equation.DSMT4">
                  <p:embed/>
                </p:oleObj>
              </mc:Choice>
              <mc:Fallback>
                <p:oleObj name="Equation" r:id="rId7" imgW="81686400" imgH="34747200" progId="Equation.DSMT4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67175"/>
                        <a:ext cx="34036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4479925" y="4293096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1323200" imgH="10363200" progId="Equation.DSMT4">
                  <p:embed/>
                </p:oleObj>
              </mc:Choice>
              <mc:Fallback>
                <p:oleObj name="Equation" r:id="rId9" imgW="71323200" imgH="10363200" progId="Equation.DSMT4">
                  <p:embed/>
                  <p:pic>
                    <p:nvPicPr>
                      <p:cNvPr id="5" name="对象 4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4293096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001220" y="4868863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8826400" imgH="10363200" progId="Equation.DSMT4">
                  <p:embed/>
                </p:oleObj>
              </mc:Choice>
              <mc:Fallback>
                <p:oleObj name="Equation" r:id="rId11" imgW="58826400" imgH="10363200" progId="Equation.DSMT4">
                  <p:embed/>
                  <p:pic>
                    <p:nvPicPr>
                      <p:cNvPr id="1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220" y="4868863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utoUpdateAnimBg="0"/>
      <p:bldP spid="1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题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971600" y="4067175"/>
          <a:ext cx="34036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686400" imgH="34747200" progId="Equation.DSMT4">
                  <p:embed/>
                </p:oleObj>
              </mc:Choice>
              <mc:Fallback>
                <p:oleObj name="Equation" r:id="rId3" imgW="81686400" imgH="34747200" progId="Equation.DSMT4">
                  <p:embed/>
                  <p:pic>
                    <p:nvPicPr>
                      <p:cNvPr id="2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067175"/>
                        <a:ext cx="34036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/>
        </p:nvGraphicFramePr>
        <p:xfrm>
          <a:off x="4479925" y="4293096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323200" imgH="10363200" progId="Equation.DSMT4">
                  <p:embed/>
                </p:oleObj>
              </mc:Choice>
              <mc:Fallback>
                <p:oleObj name="Equation" r:id="rId5" imgW="71323200" imgH="10363200" progId="Equation.DSMT4">
                  <p:embed/>
                  <p:pic>
                    <p:nvPicPr>
                      <p:cNvPr id="3" name="对象 2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9925" y="4293096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001220" y="4868863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8826400" imgH="10363200" progId="Equation.DSMT4">
                  <p:embed/>
                </p:oleObj>
              </mc:Choice>
              <mc:Fallback>
                <p:oleObj name="Equation" r:id="rId7" imgW="58826400" imgH="10363200" progId="Equation.DSMT4">
                  <p:embed/>
                  <p:pic>
                    <p:nvPicPr>
                      <p:cNvPr id="10" name="对象 9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1220" y="4868863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476672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/>
              <a:t>的二重特征值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，求特征向量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133475" y="1052513"/>
          <a:ext cx="5080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1920000" imgH="34747200" progId="Equation.DSMT4">
                  <p:embed/>
                </p:oleObj>
              </mc:Choice>
              <mc:Fallback>
                <p:oleObj name="Equation" r:id="rId9" imgW="121920000" imgH="34747200" progId="Equation.DSMT4">
                  <p:embed/>
                  <p:pic>
                    <p:nvPicPr>
                      <p:cNvPr id="6" name="对象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052513"/>
                        <a:ext cx="50800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2576517"/>
            <a:ext cx="72741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求出两个正交的特征向量，满足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3080573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 panose="05050102010706020507"/>
              </a:rPr>
              <a:t></a:t>
            </a:r>
            <a:r>
              <a:rPr lang="en-US" altLang="zh-CN" sz="2600" b="1" baseline="-25000" dirty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1,1,0)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/>
              <a:t>，</a:t>
            </a:r>
            <a:r>
              <a:rPr lang="zh-CN" altLang="en-US" sz="2600" b="1" dirty="0">
                <a:sym typeface="Symbol" panose="05050102010706020507"/>
              </a:rPr>
              <a:t>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>
                <a:sym typeface="Symbol" panose="05050102010706020507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/>
              <a:t>，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题</a:t>
            </a: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476672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/>
              <a:t>的二重特征值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，求特征向量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133475" y="1052513"/>
          <a:ext cx="5080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920000" imgH="34747200" progId="Equation.DSMT4">
                  <p:embed/>
                </p:oleObj>
              </mc:Choice>
              <mc:Fallback>
                <p:oleObj name="Equation" r:id="rId3" imgW="121920000" imgH="34747200" progId="Equation.DSMT4">
                  <p:embed/>
                  <p:pic>
                    <p:nvPicPr>
                      <p:cNvPr id="4" name="对象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1052513"/>
                        <a:ext cx="50800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2576517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求出两个正交的特征向量，满足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3080573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 panose="05050102010706020507"/>
              </a:rPr>
              <a:t></a:t>
            </a:r>
            <a:r>
              <a:rPr lang="en-US" altLang="zh-CN" sz="2600" b="1" baseline="-25000" dirty="0">
                <a:sym typeface="Symbol" panose="05050102010706020507"/>
              </a:rPr>
              <a:t>1</a:t>
            </a:r>
            <a:r>
              <a:rPr lang="en-US" altLang="zh-CN" sz="2600" b="1" dirty="0">
                <a:sym typeface="Symbol" panose="05050102010706020507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1,1,0)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/>
              <a:t>，</a:t>
            </a:r>
            <a:r>
              <a:rPr lang="zh-CN" altLang="en-US" sz="2600" b="1" dirty="0">
                <a:sym typeface="Symbol" panose="05050102010706020507"/>
              </a:rPr>
              <a:t></a:t>
            </a:r>
            <a:r>
              <a:rPr lang="en-US" altLang="zh-CN" sz="2600" b="1" baseline="-25000" dirty="0">
                <a:sym typeface="Symbol" panose="05050102010706020507"/>
              </a:rPr>
              <a:t>2</a:t>
            </a:r>
            <a:r>
              <a:rPr lang="en-US" altLang="zh-CN" sz="2600" b="1" dirty="0">
                <a:sym typeface="Symbol" panose="05050102010706020507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/>
              <a:t>，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538163" y="3717032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/>
              <a:t>的特征值</a:t>
            </a:r>
            <a:r>
              <a:rPr lang="en-US" altLang="zh-CN" sz="2600" b="1" dirty="0">
                <a:sym typeface="Symbol" panose="05050102010706020507"/>
              </a:rPr>
              <a:t>2</a:t>
            </a:r>
            <a:r>
              <a:rPr lang="zh-CN" altLang="en-US" sz="2600" b="1" dirty="0"/>
              <a:t>，求特征向量，</a:t>
            </a:r>
            <a:r>
              <a:rPr lang="zh-CN" altLang="en-US" sz="2600" b="1" dirty="0">
                <a:sym typeface="Symbol" panose="05050102010706020507"/>
              </a:rPr>
              <a:t> </a:t>
            </a:r>
            <a:r>
              <a:rPr lang="en-US" altLang="zh-CN" sz="2600" b="1" baseline="-25000" dirty="0">
                <a:sym typeface="Symbol" panose="05050102010706020507"/>
              </a:rPr>
              <a:t>3</a:t>
            </a:r>
            <a:r>
              <a:rPr lang="en-US" altLang="zh-CN" sz="2600" b="1" dirty="0">
                <a:sym typeface="Symbol" panose="05050102010706020507"/>
              </a:rPr>
              <a:t>=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（</a:t>
            </a:r>
            <a:r>
              <a:rPr lang="en-US" altLang="zh-CN" sz="2600" b="1" dirty="0">
                <a:sym typeface="Symbol" panose="05050102010706020507"/>
              </a:rPr>
              <a:t> 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1,</a:t>
            </a:r>
            <a:r>
              <a:rPr lang="en-US" altLang="zh-CN" sz="2600" b="1" dirty="0">
                <a:sym typeface="Symbol" panose="05050102010706020507"/>
              </a:rPr>
              <a:t> 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1,1)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39552" y="4304709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把每个向量单位化，得，</a:t>
            </a:r>
            <a:r>
              <a:rPr lang="zh-CN" altLang="en-US" sz="2600" b="1" dirty="0">
                <a:sym typeface="Symbol" panose="05050102010706020507"/>
              </a:rPr>
              <a:t> 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4797152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q</a:t>
                </a:r>
                <a:r>
                  <a:rPr lang="en-US" altLang="zh-CN" sz="2600" b="1" baseline="-25000" dirty="0">
                    <a:sym typeface="Symbol" panose="05050102010706020507"/>
                  </a:rPr>
                  <a:t>1</a:t>
                </a:r>
                <a:r>
                  <a:rPr lang="en-US" altLang="zh-CN" sz="2600" b="1" dirty="0">
                    <a:sym typeface="Symbol" panose="05050102010706020507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,0)</a:t>
                </a:r>
                <a:r>
                  <a:rPr lang="en-US" altLang="zh-CN" sz="2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T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q</a:t>
                </a:r>
                <a:r>
                  <a:rPr lang="en-US" altLang="zh-CN" sz="2600" b="1" baseline="-25000" dirty="0">
                    <a:sym typeface="Symbol" panose="05050102010706020507"/>
                  </a:rPr>
                  <a:t>2</a:t>
                </a:r>
                <a:r>
                  <a:rPr lang="en-US" altLang="zh-CN" sz="2600" b="1" dirty="0">
                    <a:sym typeface="Symbol" panose="05050102010706020507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)</a:t>
                </a:r>
                <a:r>
                  <a:rPr lang="en-US" altLang="zh-CN" sz="2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797152"/>
                <a:ext cx="6778525" cy="531428"/>
              </a:xfrm>
              <a:prstGeom prst="rect">
                <a:avLst/>
              </a:prstGeom>
              <a:blipFill rotWithShape="1">
                <a:blip r:embed="rId5"/>
                <a:stretch>
                  <a:fillRect l="-6" t="-8432" r="-417" b="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5345844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q</a:t>
                </a:r>
                <a:r>
                  <a:rPr lang="en-US" altLang="zh-CN" sz="2600" b="1" baseline="-25000" dirty="0">
                    <a:sym typeface="Symbol" panose="05050102010706020507"/>
                  </a:rPr>
                  <a:t>3</a:t>
                </a:r>
                <a:r>
                  <a:rPr lang="en-US" altLang="zh-CN" sz="2600" b="1" dirty="0">
                    <a:sym typeface="Symbol" panose="05050102010706020507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)</a:t>
                </a:r>
                <a:r>
                  <a:rPr lang="en-US" altLang="zh-CN" sz="2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345844"/>
                <a:ext cx="6778525" cy="548676"/>
              </a:xfrm>
              <a:prstGeom prst="rect">
                <a:avLst/>
              </a:prstGeom>
              <a:blipFill rotWithShape="1">
                <a:blip r:embed="rId6"/>
                <a:stretch>
                  <a:fillRect l="-6" t="-8177" r="5" b="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5.4  实对称阵的相似对角化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副标题 2"/>
          <p:cNvSpPr txBox="1">
            <a:spLocks noChangeArrowheads="1"/>
          </p:cNvSpPr>
          <p:nvPr/>
        </p:nvSpPr>
        <p:spPr bwMode="auto">
          <a:xfrm>
            <a:off x="8460047" y="476795"/>
            <a:ext cx="576263" cy="489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anose="020F0502020204030204" pitchFamily="34" charset="0"/>
              </a:defRPr>
            </a:lvl9pPr>
          </a:lstStyle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例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4797152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q</a:t>
                </a:r>
                <a:r>
                  <a:rPr lang="en-US" altLang="zh-CN" sz="2600" b="1" baseline="-25000" dirty="0">
                    <a:sym typeface="Symbol" panose="05050102010706020507"/>
                  </a:rPr>
                  <a:t>1</a:t>
                </a:r>
                <a:r>
                  <a:rPr lang="en-US" altLang="zh-CN" sz="2600" b="1" dirty="0">
                    <a:sym typeface="Symbol" panose="05050102010706020507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,0)</a:t>
                </a:r>
                <a:r>
                  <a:rPr lang="en-US" altLang="zh-CN" sz="2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T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q</a:t>
                </a:r>
                <a:r>
                  <a:rPr lang="en-US" altLang="zh-CN" sz="2600" b="1" baseline="-25000" dirty="0">
                    <a:sym typeface="Symbol" panose="05050102010706020507"/>
                  </a:rPr>
                  <a:t>2</a:t>
                </a:r>
                <a:r>
                  <a:rPr lang="en-US" altLang="zh-CN" sz="2600" b="1" dirty="0">
                    <a:sym typeface="Symbol" panose="05050102010706020507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)</a:t>
                </a:r>
                <a:r>
                  <a:rPr lang="en-US" altLang="zh-CN" sz="2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797152"/>
                <a:ext cx="6778525" cy="531428"/>
              </a:xfrm>
              <a:prstGeom prst="rect">
                <a:avLst/>
              </a:prstGeom>
              <a:blipFill rotWithShape="1">
                <a:blip r:embed="rId3"/>
                <a:stretch>
                  <a:fillRect l="-6" t="-8432" r="-417" b="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5345844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q</a:t>
                </a:r>
                <a:r>
                  <a:rPr lang="en-US" altLang="zh-CN" sz="2600" b="1" baseline="-25000" dirty="0">
                    <a:sym typeface="Symbol" panose="05050102010706020507"/>
                  </a:rPr>
                  <a:t>3</a:t>
                </a:r>
                <a:r>
                  <a:rPr lang="en-US" altLang="zh-CN" sz="2600" b="1" dirty="0">
                    <a:sym typeface="Symbol" panose="05050102010706020507"/>
                  </a:rPr>
                  <a:t>=</a:t>
                </a:r>
                <a:r>
                  <a:rPr lang="zh-CN" altLang="en-US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（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 panose="02040503050406030204"/>
                            <a:cs typeface="Times New Roman" panose="02020603050405020304" pitchFamily="18" charset="0"/>
                            <a:sym typeface="Symbol" panose="05050102010706020507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)</a:t>
                </a:r>
                <a:r>
                  <a:rPr lang="en-US" altLang="zh-CN" sz="2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345844"/>
                <a:ext cx="6778525" cy="548676"/>
              </a:xfrm>
              <a:prstGeom prst="rect">
                <a:avLst/>
              </a:prstGeom>
              <a:blipFill rotWithShape="1">
                <a:blip r:embed="rId4"/>
                <a:stretch>
                  <a:fillRect l="-6" t="-8177" r="5" b="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30"/>
          <p:cNvSpPr txBox="1">
            <a:spLocks noChangeArrowheads="1"/>
          </p:cNvSpPr>
          <p:nvPr/>
        </p:nvSpPr>
        <p:spPr bwMode="auto">
          <a:xfrm>
            <a:off x="539553" y="548680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故正交矩阵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600" b="1" dirty="0"/>
              <a:t>为</a:t>
            </a:r>
            <a:r>
              <a:rPr lang="zh-CN" altLang="en-US" sz="2600" b="1" dirty="0">
                <a:sym typeface="Symbol" panose="05050102010706020507"/>
              </a:rPr>
              <a:t> 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650580" y="188640"/>
          <a:ext cx="34417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41700" imgH="2819400" progId="Equation.DSMT4">
                  <p:embed/>
                </p:oleObj>
              </mc:Choice>
              <mc:Fallback>
                <p:oleObj name="Equation" r:id="rId5" imgW="3441700" imgH="2819400" progId="Equation.DSMT4">
                  <p:embed/>
                  <p:pic>
                    <p:nvPicPr>
                      <p:cNvPr id="2" name="对象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580" y="188640"/>
                        <a:ext cx="344170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467544" y="3080573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对角矩阵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=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diag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(1,1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2),</a:t>
            </a:r>
            <a:r>
              <a:rPr lang="zh-CN" altLang="en-US" sz="2600" b="1" dirty="0">
                <a:sym typeface="Symbol" panose="05050102010706020507"/>
              </a:rPr>
              <a:t> 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21" name="Text Box 30"/>
          <p:cNvSpPr txBox="1">
            <a:spLocks noChangeArrowheads="1"/>
          </p:cNvSpPr>
          <p:nvPr/>
        </p:nvSpPr>
        <p:spPr bwMode="auto">
          <a:xfrm>
            <a:off x="4283274" y="3068960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 panose="05050102010706020507"/>
              </a:rPr>
              <a:t>满足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Q</a:t>
            </a:r>
            <a:r>
              <a:rPr lang="en-US" altLang="zh-CN" sz="26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AQ=</a:t>
            </a:r>
            <a:r>
              <a:rPr lang="zh-CN" altLang="en-US" sz="2600" b="1" dirty="0">
                <a:sym typeface="Symbol" panose="05050102010706020507"/>
              </a:rPr>
              <a:t> 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611560" y="3645024"/>
            <a:ext cx="26642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Symbol" panose="05050102010706020507"/>
              </a:rPr>
              <a:t>注意排列顺序！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30"/>
          <p:cNvSpPr txBox="1">
            <a:spLocks noChangeArrowheads="1"/>
          </p:cNvSpPr>
          <p:nvPr/>
        </p:nvSpPr>
        <p:spPr bwMode="auto">
          <a:xfrm>
            <a:off x="611560" y="4149080"/>
            <a:ext cx="44644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Symbol" panose="05050102010706020507"/>
              </a:rPr>
              <a:t>基本运算，必须熟练掌握！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21" grpId="0"/>
      <p:bldP spid="23" grpId="0"/>
      <p:bldP spid="1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10264" y="278851"/>
            <a:ext cx="7019450" cy="523220"/>
            <a:chOff x="1331640" y="1019164"/>
            <a:chExt cx="701945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1019164"/>
              <a:ext cx="701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含有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+mn-ea"/>
                </a:rPr>
                <a:t>个变量         的二次齐次多项式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3789983" y="1071899"/>
            <a:ext cx="1651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1000" imgH="419100" progId="Equation.DSMT4">
                    <p:embed/>
                  </p:oleObj>
                </mc:Choice>
                <mc:Fallback>
                  <p:oleObj name="Equation" r:id="rId2" imgW="1651000" imgH="41910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983" y="1071899"/>
                          <a:ext cx="1651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935069" y="788786"/>
          <a:ext cx="619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97600" imgH="901700" progId="Equation.DSMT4">
                  <p:embed/>
                </p:oleObj>
              </mc:Choice>
              <mc:Fallback>
                <p:oleObj name="Equation" r:id="rId4" imgW="6197600" imgH="90170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069" y="788786"/>
                        <a:ext cx="6197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132294" y="1280911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8000" imgH="457200" progId="Equation.DSMT4">
                  <p:embed/>
                </p:oleObj>
              </mc:Choice>
              <mc:Fallback>
                <p:oleObj name="Equation" r:id="rId6" imgW="3048000" imgH="4572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2294" y="1280911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150824" y="1929151"/>
          <a:ext cx="54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6100" imgH="228600" progId="Equation.DSMT4">
                  <p:embed/>
                </p:oleObj>
              </mc:Choice>
              <mc:Fallback>
                <p:oleObj name="Equation" r:id="rId8" imgW="546100" imgH="2286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0824" y="1929151"/>
                        <a:ext cx="546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767419" y="2187373"/>
          <a:ext cx="95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500" imgH="457200" progId="Equation.DSMT4">
                  <p:embed/>
                </p:oleObj>
              </mc:Choice>
              <mc:Fallback>
                <p:oleObj name="Equation" r:id="rId10" imgW="952500" imgH="4572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7419" y="2187373"/>
                        <a:ext cx="95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224039" y="2520819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称为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元二次型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1674" y="232368"/>
            <a:ext cx="1147958" cy="532336"/>
            <a:chOff x="111674" y="1043620"/>
            <a:chExt cx="1147958" cy="532336"/>
          </a:xfrm>
        </p:grpSpPr>
        <p:sp>
          <p:nvSpPr>
            <p:cNvPr id="9" name="圆角矩形 8"/>
            <p:cNvSpPr/>
            <p:nvPr/>
          </p:nvSpPr>
          <p:spPr>
            <a:xfrm>
              <a:off x="111674" y="1043620"/>
              <a:ext cx="961256" cy="5232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TextBox 8"/>
            <p:cNvSpPr txBox="1"/>
            <p:nvPr/>
          </p:nvSpPr>
          <p:spPr>
            <a:xfrm>
              <a:off x="179512" y="105273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定义</a:t>
              </a:r>
              <a:endParaRPr lang="zh-CN" altLang="en-US" dirty="0"/>
            </a:p>
          </p:txBody>
        </p:sp>
      </p:grpSp>
      <p:sp>
        <p:nvSpPr>
          <p:cNvPr id="2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90330" y="3844906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065" imgH="431800" progId="Equation.DSMT4">
                  <p:embed/>
                </p:oleObj>
              </mc:Choice>
              <mc:Fallback>
                <p:oleObj name="Equation" r:id="rId12" imgW="1409065" imgH="4318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30" y="3844906"/>
                        <a:ext cx="140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821386" y="3093835"/>
          <a:ext cx="6273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273800" imgH="1955800" progId="Equation.DSMT4">
                  <p:embed/>
                </p:oleObj>
              </mc:Choice>
              <mc:Fallback>
                <p:oleObj name="Equation" r:id="rId14" imgW="6273800" imgH="195580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1386" y="3093835"/>
                        <a:ext cx="6273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14"/>
          <p:cNvSpPr txBox="1"/>
          <p:nvPr/>
        </p:nvSpPr>
        <p:spPr>
          <a:xfrm>
            <a:off x="43390" y="5069180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二次型</a:t>
            </a:r>
            <a:r>
              <a:rPr lang="zh-CN" altLang="en-US" sz="2800" b="1" dirty="0"/>
              <a:t>与 </a:t>
            </a:r>
            <a:r>
              <a:rPr lang="zh-CN" altLang="en-US" sz="2800" b="1" dirty="0">
                <a:solidFill>
                  <a:srgbClr val="0070C0"/>
                </a:solidFill>
              </a:rPr>
              <a:t>实对称矩阵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800" b="1" dirty="0"/>
              <a:t>可建立</a:t>
            </a:r>
            <a:r>
              <a:rPr lang="zh-CN" altLang="en-US" sz="2800" b="1" dirty="0">
                <a:solidFill>
                  <a:srgbClr val="FF0000"/>
                </a:solidFill>
              </a:rPr>
              <a:t>一一对应</a:t>
            </a:r>
            <a:r>
              <a:rPr lang="zh-CN" altLang="en-US" sz="2800" b="1" dirty="0"/>
              <a:t>的关系</a:t>
            </a:r>
          </a:p>
        </p:txBody>
      </p:sp>
      <p:sp>
        <p:nvSpPr>
          <p:cNvPr id="23" name="TextBox 16"/>
          <p:cNvSpPr txBox="1"/>
          <p:nvPr/>
        </p:nvSpPr>
        <p:spPr>
          <a:xfrm>
            <a:off x="130571" y="5501341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二次型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的秩定义为矩阵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的秩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弧形箭头 29"/>
          <p:cNvSpPr/>
          <p:nvPr/>
        </p:nvSpPr>
        <p:spPr>
          <a:xfrm>
            <a:off x="7372214" y="1148418"/>
            <a:ext cx="728178" cy="2178089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3528" y="409754"/>
            <a:ext cx="129614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45996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二次型</a:t>
            </a:r>
          </a:p>
        </p:txBody>
      </p:sp>
      <p:sp>
        <p:nvSpPr>
          <p:cNvPr id="19" name="右箭头 18"/>
          <p:cNvSpPr/>
          <p:nvPr/>
        </p:nvSpPr>
        <p:spPr>
          <a:xfrm>
            <a:off x="1649904" y="527347"/>
            <a:ext cx="1049888" cy="2880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699792" y="199961"/>
            <a:ext cx="4672422" cy="24631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49904" y="22508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主要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51124" y="74830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问题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1767" y="22508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寻找可逆的线性变换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749800" y="23637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" imgH="342900" progId="Equation.DSMT4">
                  <p:embed/>
                </p:oleObj>
              </mc:Choice>
              <mc:Fallback>
                <p:oleObj name="Equation" r:id="rId2" imgW="203200" imgH="3429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36378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790825" y="655638"/>
          <a:ext cx="4267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67200" imgH="1955800" progId="Equation.DSMT4">
                  <p:embed/>
                </p:oleObj>
              </mc:Choice>
              <mc:Fallback>
                <p:oleObj name="Equation" r:id="rId4" imgW="4267200" imgH="19558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655638"/>
                        <a:ext cx="42672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圆角矩形 31"/>
          <p:cNvSpPr/>
          <p:nvPr/>
        </p:nvSpPr>
        <p:spPr>
          <a:xfrm>
            <a:off x="1547664" y="2996952"/>
            <a:ext cx="6803426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7150" y="4021138"/>
          <a:ext cx="6235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35700" imgH="1016000" progId="Equation.DSMT4">
                  <p:embed/>
                </p:oleObj>
              </mc:Choice>
              <mc:Fallback>
                <p:oleObj name="Equation" r:id="rId6" imgW="6235700" imgH="101600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4021138"/>
                        <a:ext cx="6235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619672" y="3155950"/>
          <a:ext cx="661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16700" imgH="495300" progId="Equation.DSMT4">
                  <p:embed/>
                </p:oleObj>
              </mc:Choice>
              <mc:Fallback>
                <p:oleObj name="Equation" r:id="rId8" imgW="6616700" imgH="49530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55950"/>
                        <a:ext cx="6616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圆角矩形标注 39"/>
          <p:cNvSpPr/>
          <p:nvPr/>
        </p:nvSpPr>
        <p:spPr>
          <a:xfrm rot="10800000">
            <a:off x="6161464" y="4324771"/>
            <a:ext cx="2189626" cy="703801"/>
          </a:xfrm>
          <a:prstGeom prst="wedgeRoundRectCallout">
            <a:avLst>
              <a:gd name="adj1" fmla="val 44879"/>
              <a:gd name="adj2" fmla="val 1236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61464" y="4454328"/>
            <a:ext cx="218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二次型的</a:t>
            </a:r>
            <a:r>
              <a:rPr lang="zh-CN" altLang="en-US" sz="2400" b="1" dirty="0">
                <a:solidFill>
                  <a:srgbClr val="FF0000"/>
                </a:solidFill>
              </a:rPr>
              <a:t>标准形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23528" y="5140814"/>
            <a:ext cx="5688632" cy="781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规范形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81013" y="5283200"/>
          <a:ext cx="411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14800" imgH="495300" progId="Equation.DSMT4">
                  <p:embed/>
                </p:oleObj>
              </mc:Choice>
              <mc:Fallback>
                <p:oleObj name="Equation" r:id="rId10" imgW="4114800" imgH="495300" progId="Equation.DSMT4">
                  <p:embed/>
                  <p:pic>
                    <p:nvPicPr>
                      <p:cNvPr id="47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5283200"/>
                        <a:ext cx="4114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左弧形箭头 50"/>
          <p:cNvSpPr/>
          <p:nvPr/>
        </p:nvSpPr>
        <p:spPr>
          <a:xfrm>
            <a:off x="2911767" y="3392996"/>
            <a:ext cx="580113" cy="2052228"/>
          </a:xfrm>
          <a:prstGeom prst="curvedRightArrow">
            <a:avLst>
              <a:gd name="adj1" fmla="val 25000"/>
              <a:gd name="adj2" fmla="val 50000"/>
              <a:gd name="adj3" fmla="val 310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108520" y="1412776"/>
            <a:ext cx="3131840" cy="1760790"/>
            <a:chOff x="0" y="2100258"/>
            <a:chExt cx="3131840" cy="1760790"/>
          </a:xfrm>
        </p:grpSpPr>
        <p:sp>
          <p:nvSpPr>
            <p:cNvPr id="7" name="云形标注 6"/>
            <p:cNvSpPr/>
            <p:nvPr/>
          </p:nvSpPr>
          <p:spPr>
            <a:xfrm>
              <a:off x="0" y="2100258"/>
              <a:ext cx="2894106" cy="1760790"/>
            </a:xfrm>
            <a:prstGeom prst="cloudCallout">
              <a:avLst>
                <a:gd name="adj1" fmla="val 13512"/>
                <a:gd name="adj2" fmla="val 16611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5"/>
            <p:cNvSpPr txBox="1"/>
            <p:nvPr/>
          </p:nvSpPr>
          <p:spPr>
            <a:xfrm>
              <a:off x="971600" y="2204864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作可逆变换</a:t>
              </a:r>
            </a:p>
          </p:txBody>
        </p:sp>
      </p:grp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02705" y="1733456"/>
          <a:ext cx="1319213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76400" imgH="1651000" progId="Equation.DSMT4">
                  <p:embed/>
                </p:oleObj>
              </mc:Choice>
              <mc:Fallback>
                <p:oleObj name="Equation" r:id="rId12" imgW="1676400" imgH="165100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05" y="1733456"/>
                        <a:ext cx="1319213" cy="130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4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 animBg="1"/>
      <p:bldP spid="18" grpId="0"/>
      <p:bldP spid="19" grpId="0" animBg="1"/>
      <p:bldP spid="20" grpId="0" animBg="1"/>
      <p:bldP spid="24" grpId="0"/>
      <p:bldP spid="25" grpId="0"/>
      <p:bldP spid="32" grpId="0" animBg="1"/>
      <p:bldP spid="40" grpId="0" animBg="1"/>
      <p:bldP spid="41" grpId="0"/>
      <p:bldP spid="45" grpId="0" animBg="1"/>
      <p:bldP spid="5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4225776" y="1086892"/>
          <a:ext cx="193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469900" progId="Equation.DSMT4">
                  <p:embed/>
                </p:oleObj>
              </mc:Choice>
              <mc:Fallback>
                <p:oleObj name="Equation" r:id="rId2" imgW="1930400" imgH="4699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76" y="1086892"/>
                        <a:ext cx="1930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3407668" y="1696740"/>
          <a:ext cx="876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92100" progId="Equation.DSMT4">
                  <p:embed/>
                </p:oleObj>
              </mc:Choice>
              <mc:Fallback>
                <p:oleObj name="Equation" r:id="rId4" imgW="876300" imgH="29210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668" y="1696740"/>
                        <a:ext cx="876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3779912" y="3297932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456800" imgH="10058400" progId="Equation.DSMT4">
                  <p:embed/>
                </p:oleObj>
              </mc:Choice>
              <mc:Fallback>
                <p:oleObj name="Equation" r:id="rId6" imgW="73456800" imgH="10058400" progId="Equation.DSMT4">
                  <p:embed/>
                  <p:pic>
                    <p:nvPicPr>
                      <p:cNvPr id="51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97932"/>
                        <a:ext cx="306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39" y="1105580"/>
            <a:ext cx="39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对任一个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元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实二次型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8784" y="1129360"/>
            <a:ext cx="209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，一定可以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5233" y="1593042"/>
            <a:ext cx="329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找到一个正交变换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3969" y="1652580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，使得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30238" y="2181564"/>
          <a:ext cx="4622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22800" imgH="546100" progId="Equation.DSMT4">
                  <p:embed/>
                </p:oleObj>
              </mc:Choice>
              <mc:Fallback>
                <p:oleObj name="Equation" r:id="rId8" imgW="4622800" imgH="54610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181564"/>
                        <a:ext cx="4622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046163" y="2687976"/>
          <a:ext cx="337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78200" imgH="457200" progId="Equation.DSMT4">
                  <p:embed/>
                </p:oleObj>
              </mc:Choice>
              <mc:Fallback>
                <p:oleObj name="Equation" r:id="rId10" imgW="3378200" imgH="45720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687976"/>
                        <a:ext cx="337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31067" y="2723750"/>
            <a:ext cx="132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其中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5580112" y="2646339"/>
            <a:ext cx="1872208" cy="544578"/>
            <a:chOff x="5580112" y="2977788"/>
            <a:chExt cx="1872208" cy="544578"/>
          </a:xfrm>
        </p:grpSpPr>
        <p:sp>
          <p:nvSpPr>
            <p:cNvPr id="50" name="圆角矩形 49"/>
            <p:cNvSpPr/>
            <p:nvPr/>
          </p:nvSpPr>
          <p:spPr>
            <a:xfrm>
              <a:off x="5616116" y="3012907"/>
              <a:ext cx="1800200" cy="5094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0112" y="2977788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b="1" dirty="0">
                  <a:latin typeface="+mn-ea"/>
                </a:rPr>
                <a:t>为正交阵</a:t>
              </a: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1395413" y="3870664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900" imgH="419100" progId="Equation.DSMT4">
                  <p:embed/>
                </p:oleObj>
              </mc:Choice>
              <mc:Fallback>
                <p:oleObj name="Equation" r:id="rId12" imgW="1612900" imgH="419100" progId="Equation.DSMT4">
                  <p:embed/>
                  <p:pic>
                    <p:nvPicPr>
                      <p:cNvPr id="45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870664"/>
                        <a:ext cx="1612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066449" y="3817631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为实对称方阵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特征值。</a:t>
            </a:r>
          </a:p>
        </p:txBody>
      </p:sp>
      <p:sp>
        <p:nvSpPr>
          <p:cNvPr id="63" name="TextBox 34"/>
          <p:cNvSpPr txBox="1"/>
          <p:nvPr/>
        </p:nvSpPr>
        <p:spPr>
          <a:xfrm>
            <a:off x="395536" y="3817631"/>
            <a:ext cx="108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这里</a:t>
            </a: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1479550" y="3246438"/>
          <a:ext cx="151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271200" imgH="8839200" progId="Equation.DSMT4">
                  <p:embed/>
                </p:oleObj>
              </mc:Choice>
              <mc:Fallback>
                <p:oleObj name="Equation" r:id="rId14" imgW="36271200" imgH="8839200" progId="Equation.DSMT4">
                  <p:embed/>
                  <p:pic>
                    <p:nvPicPr>
                      <p:cNvPr id="64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3246438"/>
                        <a:ext cx="1511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23528" y="404664"/>
            <a:ext cx="1296144" cy="523220"/>
            <a:chOff x="323528" y="404664"/>
            <a:chExt cx="1296144" cy="523220"/>
          </a:xfrm>
        </p:grpSpPr>
        <p:sp>
          <p:nvSpPr>
            <p:cNvPr id="11" name="圆角矩形 10"/>
            <p:cNvSpPr/>
            <p:nvPr/>
          </p:nvSpPr>
          <p:spPr>
            <a:xfrm>
              <a:off x="323528" y="404664"/>
              <a:ext cx="1186141" cy="4664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3531" y="404664"/>
              <a:ext cx="1186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定理</a:t>
              </a:r>
            </a:p>
          </p:txBody>
        </p:sp>
      </p:grp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40" name="TextBox 34"/>
          <p:cNvSpPr txBox="1"/>
          <p:nvPr/>
        </p:nvSpPr>
        <p:spPr>
          <a:xfrm>
            <a:off x="395536" y="4374531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的列向量是矩阵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的两两正交的单位特征向量，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34"/>
          <p:cNvSpPr txBox="1"/>
          <p:nvPr/>
        </p:nvSpPr>
        <p:spPr>
          <a:xfrm>
            <a:off x="405011" y="4950595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其中第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/>
              <a:t>列是</a:t>
            </a:r>
            <a:r>
              <a:rPr lang="zh-CN" altLang="en-US" sz="2800" b="1" dirty="0">
                <a:sym typeface="Symbol" panose="05050102010706020507"/>
              </a:rPr>
              <a:t>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j</a:t>
            </a:r>
            <a:r>
              <a:rPr lang="zh-CN" altLang="en-US" sz="2800" b="1" dirty="0"/>
              <a:t>对应的特征向量</a:t>
            </a:r>
          </a:p>
        </p:txBody>
      </p:sp>
      <p:sp>
        <p:nvSpPr>
          <p:cNvPr id="42" name="副标题 2"/>
          <p:cNvSpPr txBox="1"/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8" grpId="0"/>
      <p:bldP spid="35" grpId="0"/>
      <p:bldP spid="46" grpId="0"/>
      <p:bldP spid="63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2830610" y="3501578"/>
            <a:ext cx="1728192" cy="52322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287352" y="3986251"/>
            <a:ext cx="2088232" cy="52322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惯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0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0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0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7537" y="1202530"/>
            <a:ext cx="7855149" cy="537855"/>
            <a:chOff x="284685" y="1464140"/>
            <a:chExt cx="7855149" cy="537855"/>
          </a:xfrm>
        </p:grpSpPr>
        <p:grpSp>
          <p:nvGrpSpPr>
            <p:cNvPr id="17" name="组合 16"/>
            <p:cNvGrpSpPr/>
            <p:nvPr/>
          </p:nvGrpSpPr>
          <p:grpSpPr>
            <a:xfrm>
              <a:off x="284685" y="1478775"/>
              <a:ext cx="4097535" cy="523220"/>
              <a:chOff x="284685" y="1478775"/>
              <a:chExt cx="4097535" cy="523220"/>
            </a:xfrm>
          </p:grpSpPr>
          <p:graphicFrame>
            <p:nvGraphicFramePr>
              <p:cNvPr id="31" name="对象 30"/>
              <p:cNvGraphicFramePr>
                <a:graphicFrameLocks noChangeAspect="1"/>
              </p:cNvGraphicFramePr>
              <p:nvPr/>
            </p:nvGraphicFramePr>
            <p:xfrm>
              <a:off x="2451820" y="1480831"/>
              <a:ext cx="19304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930400" imgH="469900" progId="Equation.DSMT4">
                      <p:embed/>
                    </p:oleObj>
                  </mc:Choice>
                  <mc:Fallback>
                    <p:oleObj name="Equation" r:id="rId2" imgW="1930400" imgH="469900" progId="Equation.DSMT4">
                      <p:embed/>
                      <p:pic>
                        <p:nvPicPr>
                          <p:cNvPr id="31" name="对象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51820" y="1480831"/>
                            <a:ext cx="1930400" cy="469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284685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363517" y="1464140"/>
              <a:ext cx="3776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，它的秩为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有两个</a:t>
              </a:r>
              <a:endParaRPr lang="zh-CN" altLang="en-US" sz="2800" b="1" dirty="0"/>
            </a:p>
          </p:txBody>
        </p:sp>
      </p:grp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4762500" y="23685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800" imgH="304165" progId="Equation.DSMT4">
                  <p:embed/>
                </p:oleObj>
              </mc:Choice>
              <mc:Fallback>
                <p:oleObj name="Equation" r:id="rId4" imgW="177800" imgH="304165" progId="Equation.DSMT4">
                  <p:embed/>
                  <p:pic>
                    <p:nvPicPr>
                      <p:cNvPr id="44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36855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34"/>
          <p:cNvSpPr txBox="1"/>
          <p:nvPr/>
        </p:nvSpPr>
        <p:spPr>
          <a:xfrm>
            <a:off x="248864" y="4024798"/>
            <a:ext cx="3344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中</a:t>
            </a:r>
            <a:r>
              <a:rPr lang="zh-CN" altLang="zh-CN" sz="2800" b="1" dirty="0"/>
              <a:t>正数的个数</a:t>
            </a:r>
            <a:r>
              <a:rPr lang="zh-CN" altLang="en-US" sz="2800" b="1" dirty="0"/>
              <a:t>相等。</a:t>
            </a:r>
            <a:endParaRPr lang="zh-CN" altLang="zh-CN" sz="2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23528" y="404664"/>
            <a:ext cx="2426692" cy="523220"/>
            <a:chOff x="323528" y="404664"/>
            <a:chExt cx="1612016" cy="523220"/>
          </a:xfrm>
        </p:grpSpPr>
        <p:sp>
          <p:nvSpPr>
            <p:cNvPr id="11" name="圆角矩形 10"/>
            <p:cNvSpPr/>
            <p:nvPr/>
          </p:nvSpPr>
          <p:spPr>
            <a:xfrm>
              <a:off x="323528" y="404664"/>
              <a:ext cx="1186141" cy="4664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362" y="404664"/>
              <a:ext cx="1564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惯性定理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8864" y="1817102"/>
            <a:ext cx="4067549" cy="531778"/>
            <a:chOff x="129209" y="1915933"/>
            <a:chExt cx="4067549" cy="531778"/>
          </a:xfrm>
        </p:grpSpPr>
        <p:grpSp>
          <p:nvGrpSpPr>
            <p:cNvPr id="19" name="组合 18"/>
            <p:cNvGrpSpPr/>
            <p:nvPr/>
          </p:nvGrpSpPr>
          <p:grpSpPr>
            <a:xfrm>
              <a:off x="129209" y="1924491"/>
              <a:ext cx="2580061" cy="523220"/>
              <a:chOff x="129209" y="1924491"/>
              <a:chExt cx="2580061" cy="523220"/>
            </a:xfrm>
          </p:grpSpPr>
          <p:graphicFrame>
            <p:nvGraphicFramePr>
              <p:cNvPr id="34" name="对象 33"/>
              <p:cNvGraphicFramePr>
                <a:graphicFrameLocks noChangeAspect="1"/>
              </p:cNvGraphicFramePr>
              <p:nvPr/>
            </p:nvGraphicFramePr>
            <p:xfrm>
              <a:off x="1756770" y="1994306"/>
              <a:ext cx="9525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951865" imgH="355600" progId="Equation.DSMT4">
                      <p:embed/>
                    </p:oleObj>
                  </mc:Choice>
                  <mc:Fallback>
                    <p:oleObj name="Equation" r:id="rId6" imgW="951865" imgH="355600" progId="Equation.DSMT4">
                      <p:embed/>
                      <p:pic>
                        <p:nvPicPr>
                          <p:cNvPr id="34" name="对象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6770" y="1994306"/>
                            <a:ext cx="9525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TextBox 25"/>
              <p:cNvSpPr txBox="1"/>
              <p:nvPr/>
            </p:nvSpPr>
            <p:spPr>
              <a:xfrm>
                <a:off x="129209" y="1924491"/>
                <a:ext cx="1651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可逆变换</a:t>
                </a: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754833" y="1915933"/>
              <a:ext cx="288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及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3256958" y="2027644"/>
            <a:ext cx="9398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39165" imgH="317500" progId="Equation.DSMT4">
                    <p:embed/>
                  </p:oleObj>
                </mc:Choice>
                <mc:Fallback>
                  <p:oleObj name="Equation" r:id="rId8" imgW="939165" imgH="317500" progId="Equation.DSMT4">
                    <p:embed/>
                    <p:pic>
                      <p:nvPicPr>
                        <p:cNvPr id="6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958" y="2027644"/>
                          <a:ext cx="9398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283566" y="2439153"/>
            <a:ext cx="5326659" cy="523220"/>
            <a:chOff x="283566" y="2439153"/>
            <a:chExt cx="5326659" cy="523220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714375" y="2459038"/>
            <a:ext cx="48958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76800" imgH="482600" progId="Equation.DSMT4">
                    <p:embed/>
                  </p:oleObj>
                </mc:Choice>
                <mc:Fallback>
                  <p:oleObj name="Equation" r:id="rId10" imgW="4876800" imgH="482600" progId="Equation.DSMT4">
                    <p:embed/>
                    <p:pic>
                      <p:nvPicPr>
                        <p:cNvPr id="8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5" y="2459038"/>
                          <a:ext cx="489585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Box 27"/>
            <p:cNvSpPr txBox="1"/>
            <p:nvPr/>
          </p:nvSpPr>
          <p:spPr>
            <a:xfrm>
              <a:off x="283566" y="2439153"/>
              <a:ext cx="545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使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1519" y="2978150"/>
            <a:ext cx="5333306" cy="523428"/>
            <a:chOff x="251519" y="2978150"/>
            <a:chExt cx="5333306" cy="523428"/>
          </a:xfrm>
        </p:grpSpPr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809625" y="2978150"/>
            <a:ext cx="47752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775200" imgH="482600" progId="Equation.DSMT4">
                    <p:embed/>
                  </p:oleObj>
                </mc:Choice>
                <mc:Fallback>
                  <p:oleObj name="Equation" r:id="rId12" imgW="4775200" imgH="482600" progId="Equation.DSMT4">
                    <p:embed/>
                    <p:pic>
                      <p:nvPicPr>
                        <p:cNvPr id="33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625" y="2978150"/>
                          <a:ext cx="47752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27"/>
            <p:cNvSpPr txBox="1"/>
            <p:nvPr/>
          </p:nvSpPr>
          <p:spPr>
            <a:xfrm>
              <a:off x="251519" y="2978358"/>
              <a:ext cx="5771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及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12638" y="3501578"/>
            <a:ext cx="6413587" cy="523220"/>
            <a:chOff x="212638" y="3501578"/>
            <a:chExt cx="6413587" cy="523220"/>
          </a:xfrm>
        </p:grpSpPr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5026025" y="3560763"/>
            <a:ext cx="1600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00200" imgH="406400" progId="Equation.DSMT4">
                    <p:embed/>
                  </p:oleObj>
                </mc:Choice>
                <mc:Fallback>
                  <p:oleObj name="Equation" r:id="rId14" imgW="1600200" imgH="406400" progId="Equation.DSMT4">
                    <p:embed/>
                    <p:pic>
                      <p:nvPicPr>
                        <p:cNvPr id="45" name="对象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025" y="3560763"/>
                          <a:ext cx="16002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组合 28"/>
            <p:cNvGrpSpPr/>
            <p:nvPr/>
          </p:nvGrpSpPr>
          <p:grpSpPr>
            <a:xfrm>
              <a:off x="212638" y="3501578"/>
              <a:ext cx="4935426" cy="523220"/>
              <a:chOff x="212638" y="3501578"/>
              <a:chExt cx="4935426" cy="52322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12638" y="3501578"/>
                <a:ext cx="2141625" cy="523220"/>
                <a:chOff x="212638" y="3501578"/>
                <a:chExt cx="2141625" cy="523220"/>
              </a:xfrm>
            </p:grpSpPr>
            <p:sp>
              <p:nvSpPr>
                <p:cNvPr id="42" name="TextBox 27"/>
                <p:cNvSpPr txBox="1"/>
                <p:nvPr/>
              </p:nvSpPr>
              <p:spPr>
                <a:xfrm>
                  <a:off x="212638" y="3501578"/>
                  <a:ext cx="5429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2800" b="1" dirty="0"/>
                    <a:t>则</a:t>
                  </a:r>
                </a:p>
              </p:txBody>
            </p:sp>
            <p:graphicFrame>
              <p:nvGraphicFramePr>
                <p:cNvPr id="15" name="对象 14"/>
                <p:cNvGraphicFramePr>
                  <a:graphicFrameLocks noChangeAspect="1"/>
                </p:cNvGraphicFramePr>
                <p:nvPr/>
              </p:nvGraphicFramePr>
              <p:xfrm>
                <a:off x="792163" y="3560763"/>
                <a:ext cx="15621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1562100" imgH="406400" progId="Equation.DSMT4">
                        <p:embed/>
                      </p:oleObj>
                    </mc:Choice>
                    <mc:Fallback>
                      <p:oleObj name="Equation" r:id="rId16" imgW="1562100" imgH="406400" progId="Equation.DSMT4">
                        <p:embed/>
                        <p:pic>
                          <p:nvPicPr>
                            <p:cNvPr id="15" name="对象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2163" y="3560763"/>
                              <a:ext cx="1562100" cy="406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0" name="TextBox 14"/>
              <p:cNvSpPr txBox="1"/>
              <p:nvPr/>
            </p:nvSpPr>
            <p:spPr>
              <a:xfrm>
                <a:off x="2339752" y="3501578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中正数的个数与</a:t>
                </a:r>
              </a:p>
            </p:txBody>
          </p:sp>
        </p:grpSp>
      </p:grpSp>
      <p:sp>
        <p:nvSpPr>
          <p:cNvPr id="47" name="圆角矩形标注 46"/>
          <p:cNvSpPr/>
          <p:nvPr/>
        </p:nvSpPr>
        <p:spPr>
          <a:xfrm>
            <a:off x="6012160" y="1817102"/>
            <a:ext cx="1872207" cy="523220"/>
          </a:xfrm>
          <a:prstGeom prst="wedgeRoundRectCallout">
            <a:avLst>
              <a:gd name="adj1" fmla="val -135622"/>
              <a:gd name="adj2" fmla="val 29460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012160" y="1825660"/>
            <a:ext cx="202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正惯性指数</a:t>
            </a:r>
          </a:p>
        </p:txBody>
      </p:sp>
      <p:sp>
        <p:nvSpPr>
          <p:cNvPr id="60" name="圆角矩形标注 59"/>
          <p:cNvSpPr/>
          <p:nvPr/>
        </p:nvSpPr>
        <p:spPr>
          <a:xfrm>
            <a:off x="6012159" y="2877205"/>
            <a:ext cx="1872207" cy="523220"/>
          </a:xfrm>
          <a:prstGeom prst="wedgeRoundRectCallout">
            <a:avLst>
              <a:gd name="adj1" fmla="val -111201"/>
              <a:gd name="adj2" fmla="val 1608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TextBox 47"/>
          <p:cNvSpPr txBox="1"/>
          <p:nvPr/>
        </p:nvSpPr>
        <p:spPr>
          <a:xfrm>
            <a:off x="6002437" y="2938760"/>
            <a:ext cx="202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</a:rPr>
              <a:t>负惯性指数</a:t>
            </a:r>
          </a:p>
        </p:txBody>
      </p:sp>
      <p:sp>
        <p:nvSpPr>
          <p:cNvPr id="65" name="TextBox 34"/>
          <p:cNvSpPr txBox="1"/>
          <p:nvPr/>
        </p:nvSpPr>
        <p:spPr>
          <a:xfrm>
            <a:off x="3419872" y="4005094"/>
            <a:ext cx="417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从而负数的个数也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相等。</a:t>
            </a:r>
            <a:endParaRPr lang="zh-CN" altLang="zh-CN" sz="2800" b="1" dirty="0"/>
          </a:p>
        </p:txBody>
      </p:sp>
      <p:sp>
        <p:nvSpPr>
          <p:cNvPr id="67" name="TextBox 30"/>
          <p:cNvSpPr txBox="1"/>
          <p:nvPr/>
        </p:nvSpPr>
        <p:spPr>
          <a:xfrm>
            <a:off x="283566" y="4552453"/>
            <a:ext cx="7744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  设二次型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+mn-ea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正惯性指数</a:t>
            </a:r>
            <a:r>
              <a:rPr lang="zh-CN" altLang="en-US" sz="2800" b="1" dirty="0">
                <a:latin typeface="+mn-ea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+mn-ea"/>
              </a:rPr>
              <a:t> ,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秩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为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b="1" i="1" dirty="0">
                <a:latin typeface="Times New Roman" panose="02020603050405020304"/>
                <a:cs typeface="Times New Roman" panose="02020603050405020304"/>
              </a:rPr>
              <a:t>f </a:t>
            </a:r>
            <a:r>
              <a:rPr lang="zh-CN" altLang="zh-CN" sz="2800" b="1" dirty="0">
                <a:latin typeface="Times New Roman" panose="02020603050405020304"/>
                <a:cs typeface="Times New Roman" panose="02020603050405020304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规范型</a:t>
            </a:r>
            <a:r>
              <a:rPr lang="zh-CN" altLang="en-US" sz="2800" b="1" dirty="0">
                <a:latin typeface="宋体" panose="02010600030101010101" pitchFamily="2" charset="-122"/>
              </a:rPr>
              <a:t>可确定为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/>
        </p:nvGraphicFramePr>
        <p:xfrm>
          <a:off x="3243263" y="5073650"/>
          <a:ext cx="430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305300" imgH="495300" progId="Equation.DSMT4">
                  <p:embed/>
                </p:oleObj>
              </mc:Choice>
              <mc:Fallback>
                <p:oleObj name="Equation" r:id="rId18" imgW="4305300" imgH="495300" progId="Equation.DSMT4">
                  <p:embed/>
                  <p:pic>
                    <p:nvPicPr>
                      <p:cNvPr id="52" name="对象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5073650"/>
                        <a:ext cx="4305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  <p:bldP spid="63" grpId="0"/>
      <p:bldP spid="47" grpId="0" animBg="1"/>
      <p:bldP spid="60" grpId="0" animBg="1"/>
      <p:bldP spid="61" grpId="0"/>
      <p:bldP spid="65" grpId="0"/>
      <p:bldP spid="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611188" y="260350"/>
            <a:ext cx="75263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若行列式的某一列（行）的元素都是两数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之和，例如第 </a:t>
            </a:r>
            <a:r>
              <a:rPr lang="en-US" altLang="zh-CN" sz="26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列的元素都是两数之和：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4717" y="313492"/>
            <a:ext cx="1103214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941513" y="1285875"/>
          <a:ext cx="439578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05160" imgH="1981080" progId="Equation.DSMT4">
                  <p:embed/>
                </p:oleObj>
              </mc:Choice>
              <mc:Fallback>
                <p:oleObj name="Equation" r:id="rId5" imgW="5105160" imgH="1981080" progId="Equation.DSMT4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285875"/>
                        <a:ext cx="4395787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11188" y="3313113"/>
            <a:ext cx="7526337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2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则行列式等于两个行列式的和。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67792" y="4005064"/>
          <a:ext cx="3632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32040" imgH="1511280" progId="Equation.DSMT4">
                  <p:embed/>
                </p:oleObj>
              </mc:Choice>
              <mc:Fallback>
                <p:oleObj name="Equation" r:id="rId7" imgW="3632040" imgH="15112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7792" y="4005064"/>
                        <a:ext cx="3632200" cy="151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72000" y="4005064"/>
          <a:ext cx="2959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58840" imgH="1549080" progId="Equation.DSMT4">
                  <p:embed/>
                </p:oleObj>
              </mc:Choice>
              <mc:Fallback>
                <p:oleObj name="Equation" r:id="rId9" imgW="2958840" imgH="154908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0" y="4005064"/>
                        <a:ext cx="2959100" cy="154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82681" y="6093296"/>
            <a:ext cx="609600" cy="609600"/>
          </a:xfrm>
          <a:prstGeom prst="rect">
            <a:avLst/>
          </a:prstGeom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5" dur="4610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6463" y="1179598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惯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0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0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0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61961" y="983987"/>
            <a:ext cx="7887716" cy="523220"/>
            <a:chOff x="284685" y="1478775"/>
            <a:chExt cx="7887716" cy="523220"/>
          </a:xfrm>
        </p:grpSpPr>
        <p:grpSp>
          <p:nvGrpSpPr>
            <p:cNvPr id="17" name="组合 16"/>
            <p:cNvGrpSpPr/>
            <p:nvPr/>
          </p:nvGrpSpPr>
          <p:grpSpPr>
            <a:xfrm>
              <a:off x="284685" y="1478775"/>
              <a:ext cx="4300338" cy="523220"/>
              <a:chOff x="284685" y="1478775"/>
              <a:chExt cx="4300338" cy="523220"/>
            </a:xfrm>
          </p:grpSpPr>
          <p:graphicFrame>
            <p:nvGraphicFramePr>
              <p:cNvPr id="31" name="对象 30"/>
              <p:cNvGraphicFramePr>
                <a:graphicFrameLocks noChangeAspect="1"/>
              </p:cNvGraphicFramePr>
              <p:nvPr/>
            </p:nvGraphicFramePr>
            <p:xfrm>
              <a:off x="2654623" y="1525260"/>
              <a:ext cx="19304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930400" imgH="469900" progId="Equation.DSMT4">
                      <p:embed/>
                    </p:oleObj>
                  </mc:Choice>
                  <mc:Fallback>
                    <p:oleObj name="Equation" r:id="rId2" imgW="1930400" imgH="469900" progId="Equation.DSMT4">
                      <p:embed/>
                      <p:pic>
                        <p:nvPicPr>
                          <p:cNvPr id="31" name="对象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4623" y="1525260"/>
                            <a:ext cx="1930400" cy="469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284685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555950" y="1478775"/>
              <a:ext cx="3616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，经过可逆变换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x=Cy,</a:t>
              </a:r>
              <a:endPara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4736924" y="1631316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800" imgH="304165" progId="Equation.DSMT4">
                  <p:embed/>
                </p:oleObj>
              </mc:Choice>
              <mc:Fallback>
                <p:oleObj name="Equation" r:id="rId4" imgW="177800" imgH="304165" progId="Equation.DSMT4">
                  <p:embed/>
                  <p:pic>
                    <p:nvPicPr>
                      <p:cNvPr id="44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924" y="1631316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91626" y="261817"/>
            <a:ext cx="4752528" cy="523220"/>
            <a:chOff x="323528" y="404664"/>
            <a:chExt cx="1612016" cy="523220"/>
          </a:xfrm>
        </p:grpSpPr>
        <p:sp>
          <p:nvSpPr>
            <p:cNvPr id="11" name="圆角矩形 10"/>
            <p:cNvSpPr/>
            <p:nvPr/>
          </p:nvSpPr>
          <p:spPr>
            <a:xfrm>
              <a:off x="323528" y="404664"/>
              <a:ext cx="1186141" cy="4664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362" y="404664"/>
              <a:ext cx="1564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 惯性定理告诉我们</a:t>
              </a:r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99167" y="2187710"/>
          <a:ext cx="25511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60000" imgH="14325600" progId="Equation.DSMT4">
                  <p:embed/>
                </p:oleObj>
              </mc:Choice>
              <mc:Fallback>
                <p:oleObj name="Equation" r:id="rId6" imgW="60960000" imgH="14325600" progId="Equation.DSMT4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167" y="2187710"/>
                        <a:ext cx="25511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1968" y="3123814"/>
            <a:ext cx="7848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（合同矩阵）具有相同的正惯性指数和负惯性指数，都与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具有相同的正惯性指数和负惯性指数。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57992" y="1520474"/>
            <a:ext cx="3616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Bz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140024" y="2194110"/>
          <a:ext cx="24352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216800" imgH="14020800" progId="Equation.DSMT4">
                  <p:embed/>
                </p:oleObj>
              </mc:Choice>
              <mc:Fallback>
                <p:oleObj name="Equation" r:id="rId8" imgW="58216800" imgH="14020800" progId="Equation.DSMT4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024" y="2194110"/>
                        <a:ext cx="24352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18"/>
          <p:cNvSpPr/>
          <p:nvPr/>
        </p:nvSpPr>
        <p:spPr>
          <a:xfrm>
            <a:off x="505764" y="4484474"/>
            <a:ext cx="7498117" cy="6924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99167" y="4538449"/>
            <a:ext cx="6959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FF0000"/>
                </a:solidFill>
              </a:rPr>
              <a:t>正惯性指数</a:t>
            </a:r>
            <a:r>
              <a:rPr lang="zh-CN" altLang="en-US" sz="2800" b="1" dirty="0"/>
              <a:t>等于 矩阵特征值中正项的个数</a:t>
            </a:r>
          </a:p>
        </p:txBody>
      </p:sp>
      <p:sp>
        <p:nvSpPr>
          <p:cNvPr id="14" name="圆角矩形 23"/>
          <p:cNvSpPr/>
          <p:nvPr/>
        </p:nvSpPr>
        <p:spPr>
          <a:xfrm>
            <a:off x="555150" y="5305276"/>
            <a:ext cx="7498117" cy="6924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48553" y="5359251"/>
            <a:ext cx="6959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  </a:t>
            </a:r>
            <a:r>
              <a:rPr lang="zh-CN" altLang="en-US" sz="2800" b="1" dirty="0">
                <a:solidFill>
                  <a:srgbClr val="FF0000"/>
                </a:solidFill>
              </a:rPr>
              <a:t>负惯性指数</a:t>
            </a:r>
            <a:r>
              <a:rPr lang="zh-CN" altLang="en-US" sz="2800" b="1" dirty="0"/>
              <a:t>等于 矩阵特征值中负项的个数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9" grpId="0"/>
      <p:bldP spid="6" grpId="0"/>
      <p:bldP spid="9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6592" y="44624"/>
            <a:ext cx="8055807" cy="81634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800" b="1" dirty="0">
                <a:solidFill>
                  <a:prstClr val="black"/>
                </a:solidFill>
                <a:latin typeface="+mn-ea"/>
              </a:rPr>
              <a:t>   </a:t>
            </a:r>
            <a:r>
              <a:rPr lang="zh-CN" altLang="en-US" sz="2800" b="1" dirty="0">
                <a:solidFill>
                  <a:prstClr val="black"/>
                </a:solidFill>
                <a:latin typeface="+mn-ea"/>
              </a:rPr>
              <a:t>   </a:t>
            </a:r>
            <a:endParaRPr lang="en-US" altLang="zh-CN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0974" y="1194583"/>
            <a:ext cx="5760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0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365822" y="239059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547664" y="188640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+mn-ea"/>
              </a:rPr>
              <a:t>是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+mn-ea"/>
              </a:rPr>
              <a:t>阶矩阵</a:t>
            </a:r>
            <a:r>
              <a:rPr lang="en-US" altLang="zh-CN" sz="2800" b="1" dirty="0">
                <a:latin typeface="+mn-ea"/>
              </a:rPr>
              <a:t>,</a:t>
            </a:r>
            <a:r>
              <a:rPr lang="zh-CN" altLang="en-US" sz="2800" b="1" dirty="0">
                <a:latin typeface="+mn-ea"/>
              </a:rPr>
              <a:t>若有可逆矩阵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+mn-ea"/>
              </a:rPr>
              <a:t>，使                        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50838" y="782870"/>
            <a:ext cx="4197673" cy="523220"/>
            <a:chOff x="1526456" y="1616027"/>
            <a:chExt cx="4197673" cy="523220"/>
          </a:xfrm>
        </p:grpSpPr>
        <p:sp>
          <p:nvSpPr>
            <p:cNvPr id="10" name="TextBox 70"/>
            <p:cNvSpPr txBox="1"/>
            <p:nvPr/>
          </p:nvSpPr>
          <p:spPr>
            <a:xfrm>
              <a:off x="2993555" y="1616027"/>
              <a:ext cx="273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，我们称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1526456" y="1643063"/>
            <a:ext cx="1511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11300" imgH="368300" progId="Equation.DSMT4">
                    <p:embed/>
                  </p:oleObj>
                </mc:Choice>
                <mc:Fallback>
                  <p:oleObj name="Equation" r:id="rId2" imgW="1511300" imgH="368300" progId="Equation.DSMT4">
                    <p:embed/>
                    <p:pic>
                      <p:nvPicPr>
                        <p:cNvPr id="13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6456" y="1643063"/>
                          <a:ext cx="1511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Box 18"/>
          <p:cNvSpPr txBox="1"/>
          <p:nvPr/>
        </p:nvSpPr>
        <p:spPr>
          <a:xfrm>
            <a:off x="702796" y="3769876"/>
            <a:ext cx="559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2</a:t>
            </a:r>
            <a:r>
              <a:rPr lang="zh-CN" altLang="en-US" sz="2800" b="1" dirty="0">
                <a:latin typeface="+mn-ea"/>
              </a:rPr>
              <a:t>）实对称矩阵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合同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499727" y="4436752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116" y="4345940"/>
            <a:ext cx="68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的特征值中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正项个数和负项个数相等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81134" y="116632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1216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定义</a:t>
              </a:r>
              <a:endParaRPr lang="zh-CN" altLang="en-US" dirty="0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55976" y="76470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合同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70613" y="2545740"/>
            <a:ext cx="627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1</a:t>
            </a:r>
            <a:r>
              <a:rPr lang="zh-CN" altLang="en-US" sz="2800" b="1" dirty="0">
                <a:latin typeface="+mn-ea"/>
              </a:rPr>
              <a:t>） 实对称矩阵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相似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左右箭头 25"/>
          <p:cNvSpPr/>
          <p:nvPr/>
        </p:nvSpPr>
        <p:spPr>
          <a:xfrm>
            <a:off x="527560" y="3239398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278933" y="3121804"/>
            <a:ext cx="68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的特征值完全相同。</a:t>
            </a:r>
            <a:endParaRPr lang="zh-CN" altLang="en-US" sz="28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621" y="4869160"/>
            <a:ext cx="5597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（</a:t>
            </a:r>
            <a:r>
              <a:rPr lang="en-US" altLang="zh-CN" sz="2800" b="1" dirty="0">
                <a:latin typeface="+mn-ea"/>
              </a:rPr>
              <a:t>3</a:t>
            </a:r>
            <a:r>
              <a:rPr lang="zh-CN" altLang="en-US" sz="2800" b="1" dirty="0">
                <a:latin typeface="+mn-ea"/>
              </a:rPr>
              <a:t>）实对称矩阵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zh-CN" altLang="zh-CN" sz="2800" b="1" i="1" dirty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等价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0" name="左右箭头 29"/>
          <p:cNvSpPr/>
          <p:nvPr/>
        </p:nvSpPr>
        <p:spPr>
          <a:xfrm>
            <a:off x="539552" y="5464028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50941" y="5373216"/>
            <a:ext cx="6861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与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非零特征值的个数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相等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。</a:t>
            </a:r>
            <a:endParaRPr lang="zh-CN" altLang="en-US" sz="2800" dirty="0">
              <a:latin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1520" y="1969676"/>
            <a:ext cx="1150506" cy="523220"/>
            <a:chOff x="129208" y="932973"/>
            <a:chExt cx="1150506" cy="523220"/>
          </a:xfrm>
        </p:grpSpPr>
        <p:sp>
          <p:nvSpPr>
            <p:cNvPr id="33" name="流程图: 可选过程 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1216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注意</a:t>
              </a:r>
              <a:endParaRPr lang="zh-CN" altLang="en-US" dirty="0"/>
            </a:p>
          </p:txBody>
        </p:sp>
      </p:grpSp>
      <p:sp>
        <p:nvSpPr>
          <p:cNvPr id="35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TextBox 70"/>
          <p:cNvSpPr txBox="1"/>
          <p:nvPr/>
        </p:nvSpPr>
        <p:spPr>
          <a:xfrm>
            <a:off x="395536" y="1321604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由定义知：对称矩阵只能与对称矩阵合同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3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0" grpId="0" animBg="1"/>
      <p:bldP spid="21" grpId="0"/>
      <p:bldP spid="25" grpId="0"/>
      <p:bldP spid="24" grpId="0"/>
      <p:bldP spid="26" grpId="0" animBg="1"/>
      <p:bldP spid="28" grpId="0"/>
      <p:bldP spid="29" grpId="0"/>
      <p:bldP spid="30" grpId="0" animBg="1"/>
      <p:bldP spid="31" grpId="0"/>
      <p:bldP spid="2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37" name="图片 3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38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6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，如果对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496" y="124959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 panose="05050102010706020507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正定二次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型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矩阵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正定矩阵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75506" y="2339482"/>
            <a:ext cx="3936454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正定矩阵的充要条件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188640"/>
            <a:ext cx="5256585" cy="523220"/>
            <a:chOff x="129207" y="932973"/>
            <a:chExt cx="4259546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正定二次型、正定矩阵的定义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37" name="图片 3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38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6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，如果对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496" y="124959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 panose="05050102010706020507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正定二次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型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矩阵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正定矩阵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75506" y="2339482"/>
            <a:ext cx="3936454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正定矩阵的充要条件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188640"/>
            <a:ext cx="5256585" cy="523220"/>
            <a:chOff x="129207" y="932973"/>
            <a:chExt cx="4259546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正定二次型、正定矩阵的定义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圆角矩形 30"/>
          <p:cNvSpPr/>
          <p:nvPr/>
        </p:nvSpPr>
        <p:spPr>
          <a:xfrm>
            <a:off x="317227" y="2896848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4308524" y="2860415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4283968" y="404664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326976" y="404664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二</a:t>
            </a:r>
            <a:endParaRPr lang="en-US" altLang="zh-CN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正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定二次型的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充要条件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555776" y="1852303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2783805" y="2113913"/>
            <a:ext cx="2880320" cy="523220"/>
            <a:chOff x="2783805" y="2754506"/>
            <a:chExt cx="2880320" cy="523220"/>
          </a:xfrm>
        </p:grpSpPr>
        <p:sp>
          <p:nvSpPr>
            <p:cNvPr id="14" name="TextBox 13"/>
            <p:cNvSpPr txBox="1"/>
            <p:nvPr/>
          </p:nvSpPr>
          <p:spPr>
            <a:xfrm>
              <a:off x="2783805" y="275450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二次型</a:t>
              </a:r>
              <a:endParaRPr lang="zh-CN" altLang="en-US" sz="2800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4088956" y="2800216"/>
            <a:ext cx="1282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82700" imgH="431800" progId="Equation.DSMT4">
                    <p:embed/>
                  </p:oleObj>
                </mc:Choice>
                <mc:Fallback>
                  <p:oleObj name="Equation" r:id="rId2" imgW="1282700" imgH="43180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956" y="2800216"/>
                          <a:ext cx="12827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2783805" y="266354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正定</a:t>
            </a:r>
            <a:r>
              <a:rPr lang="zh-CN" altLang="en-US" sz="2800" b="1" dirty="0"/>
              <a:t>二次型</a:t>
            </a:r>
          </a:p>
        </p:txBody>
      </p:sp>
      <p:sp>
        <p:nvSpPr>
          <p:cNvPr id="32" name="左右箭头 31"/>
          <p:cNvSpPr/>
          <p:nvPr/>
        </p:nvSpPr>
        <p:spPr>
          <a:xfrm>
            <a:off x="3635896" y="1276239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076056" y="110558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正定矩阵</a:t>
            </a:r>
            <a:endParaRPr lang="zh-CN" altLang="en-US" sz="2800" dirty="0">
              <a:latin typeface="+mn-ea"/>
            </a:endParaRPr>
          </a:p>
        </p:txBody>
      </p:sp>
      <p:sp>
        <p:nvSpPr>
          <p:cNvPr id="42" name="左右箭头 41"/>
          <p:cNvSpPr/>
          <p:nvPr/>
        </p:nvSpPr>
        <p:spPr>
          <a:xfrm rot="5400000">
            <a:off x="5484609" y="258196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251520" y="4345940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/>
              <a:t>的正惯性指数为</a:t>
            </a:r>
            <a:r>
              <a:rPr lang="en-US" altLang="zh-CN" sz="2800" b="1" dirty="0"/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左右箭头 43"/>
          <p:cNvSpPr/>
          <p:nvPr/>
        </p:nvSpPr>
        <p:spPr>
          <a:xfrm>
            <a:off x="3635896" y="4005064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23528" y="3685077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的特征值全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大于零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6" name="左右箭头 45"/>
          <p:cNvSpPr/>
          <p:nvPr/>
        </p:nvSpPr>
        <p:spPr>
          <a:xfrm rot="5400000">
            <a:off x="1355385" y="258196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67544" y="5283205"/>
            <a:ext cx="2704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证明：略。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539552" y="865376"/>
            <a:ext cx="3131356" cy="523220"/>
            <a:chOff x="4788024" y="1322318"/>
            <a:chExt cx="3131356" cy="523220"/>
          </a:xfrm>
        </p:grpSpPr>
        <p:sp>
          <p:nvSpPr>
            <p:cNvPr id="29" name="TextBox 28"/>
            <p:cNvSpPr txBox="1"/>
            <p:nvPr/>
          </p:nvSpPr>
          <p:spPr>
            <a:xfrm>
              <a:off x="4788024" y="1322318"/>
              <a:ext cx="146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对任意</a:t>
              </a:r>
            </a:p>
          </p:txBody>
        </p:sp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6192180" y="1387078"/>
            <a:ext cx="1727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26565" imgH="393700" progId="Equation.DSMT4">
                    <p:embed/>
                  </p:oleObj>
                </mc:Choice>
                <mc:Fallback>
                  <p:oleObj name="Equation" r:id="rId4" imgW="1726565" imgH="393700" progId="Equation.DSMT4">
                    <p:embed/>
                    <p:pic>
                      <p:nvPicPr>
                        <p:cNvPr id="47" name="对象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2180" y="1387078"/>
                          <a:ext cx="1727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组合 47"/>
          <p:cNvGrpSpPr/>
          <p:nvPr/>
        </p:nvGrpSpPr>
        <p:grpSpPr>
          <a:xfrm>
            <a:off x="636578" y="1465620"/>
            <a:ext cx="2999318" cy="523220"/>
            <a:chOff x="4885050" y="1922562"/>
            <a:chExt cx="2999318" cy="523220"/>
          </a:xfrm>
        </p:grpSpPr>
        <p:sp>
          <p:nvSpPr>
            <p:cNvPr id="49" name="TextBox 48"/>
            <p:cNvSpPr txBox="1"/>
            <p:nvPr/>
          </p:nvSpPr>
          <p:spPr>
            <a:xfrm>
              <a:off x="4885050" y="1922562"/>
              <a:ext cx="299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都有</a:t>
              </a:r>
            </a:p>
          </p:txBody>
        </p:sp>
        <p:graphicFrame>
          <p:nvGraphicFramePr>
            <p:cNvPr id="50" name="对象 49"/>
            <p:cNvGraphicFramePr>
              <a:graphicFrameLocks noChangeAspect="1"/>
            </p:cNvGraphicFramePr>
            <p:nvPr/>
          </p:nvGraphicFramePr>
          <p:xfrm>
            <a:off x="5876349" y="1948706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57300" imgH="368300" progId="Equation.DSMT4">
                    <p:embed/>
                  </p:oleObj>
                </mc:Choice>
                <mc:Fallback>
                  <p:oleObj name="Equation" r:id="rId6" imgW="1257300" imgH="368300" progId="Equation.DSMT4">
                    <p:embed/>
                    <p:pic>
                      <p:nvPicPr>
                        <p:cNvPr id="50" name="对象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6349" y="1948706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TextBox 34"/>
          <p:cNvSpPr txBox="1"/>
          <p:nvPr/>
        </p:nvSpPr>
        <p:spPr>
          <a:xfrm>
            <a:off x="5004048" y="3616568"/>
            <a:ext cx="309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各阶顺序主子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式都大于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即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716016" y="4509120"/>
          <a:ext cx="320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00400" imgH="444500" progId="Equation.DSMT4">
                  <p:embed/>
                </p:oleObj>
              </mc:Choice>
              <mc:Fallback>
                <p:oleObj name="Equation" r:id="rId8" imgW="3200400" imgH="4445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509120"/>
                        <a:ext cx="320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199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20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1" grpId="0" animBg="1"/>
      <p:bldP spid="9" grpId="0" animBg="1"/>
      <p:bldP spid="30" grpId="0" animBg="1"/>
      <p:bldP spid="13" grpId="0" animBg="1"/>
      <p:bldP spid="16" grpId="0"/>
      <p:bldP spid="32" grpId="0" animBg="1"/>
      <p:bldP spid="34" grpId="0"/>
      <p:bldP spid="42" grpId="0" animBg="1"/>
      <p:bldP spid="43" grpId="0"/>
      <p:bldP spid="44" grpId="0" animBg="1"/>
      <p:bldP spid="45" grpId="0" uiExpand="1" build="p"/>
      <p:bldP spid="46" grpId="0" animBg="1"/>
      <p:bldP spid="33" grpId="0" build="p"/>
      <p:bldP spid="3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37" name="图片 3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38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6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，如果对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496" y="124959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 panose="05050102010706020507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正定二次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型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矩阵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正定矩阵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75506" y="2339482"/>
            <a:ext cx="3936454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正定矩阵的充要条件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1520" y="3140968"/>
            <a:ext cx="2970978" cy="532618"/>
            <a:chOff x="129207" y="932973"/>
            <a:chExt cx="2407460" cy="532618"/>
          </a:xfrm>
        </p:grpSpPr>
        <p:sp>
          <p:nvSpPr>
            <p:cNvPr id="45" name="流程图: 可选过程 44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TextBox 21"/>
            <p:cNvSpPr txBox="1"/>
            <p:nvPr/>
          </p:nvSpPr>
          <p:spPr>
            <a:xfrm>
              <a:off x="201216" y="942371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正定矩阵的性质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188640"/>
            <a:ext cx="5256585" cy="523220"/>
            <a:chOff x="129207" y="932973"/>
            <a:chExt cx="4259546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正定二次型、正定矩阵的定义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0670" y="903613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</a:rPr>
              <a:t>）</a:t>
            </a:r>
            <a:r>
              <a:rPr lang="zh-CN" altLang="zh-CN" sz="2800" b="1" dirty="0">
                <a:solidFill>
                  <a:srgbClr val="000000"/>
                </a:solidFill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 为正定矩阵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则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749800" y="23637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200" imgH="342900" progId="Equation.DSMT4">
                  <p:embed/>
                </p:oleObj>
              </mc:Choice>
              <mc:Fallback>
                <p:oleObj name="Equation" r:id="rId2" imgW="203200" imgH="34290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36378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264907" y="137810"/>
            <a:ext cx="1150506" cy="574050"/>
            <a:chOff x="129208" y="932973"/>
            <a:chExt cx="1150506" cy="574050"/>
          </a:xfrm>
        </p:grpSpPr>
        <p:sp>
          <p:nvSpPr>
            <p:cNvPr id="43" name="流程图: 可选过程 4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性质</a:t>
              </a:r>
              <a:endParaRPr lang="zh-CN" altLang="en-US" dirty="0"/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/>
        </p:nvGraphicFramePr>
        <p:xfrm>
          <a:off x="5284911" y="923744"/>
          <a:ext cx="231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11400" imgH="533400" progId="Equation.DSMT4">
                  <p:embed/>
                </p:oleObj>
              </mc:Choice>
              <mc:Fallback>
                <p:oleObj name="Equation" r:id="rId4" imgW="2311400" imgH="533400" progId="Equation.DSMT4">
                  <p:embed/>
                  <p:pic>
                    <p:nvPicPr>
                      <p:cNvPr id="53" name="对象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911" y="923744"/>
                        <a:ext cx="2311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/>
        </p:nvGraphicFramePr>
        <p:xfrm>
          <a:off x="4756150" y="23653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500" imgH="330200" progId="Equation.DSMT4">
                  <p:embed/>
                </p:oleObj>
              </mc:Choice>
              <mc:Fallback>
                <p:oleObj name="Equation" r:id="rId6" imgW="190500" imgH="330200" progId="Equation.DSMT4">
                  <p:embed/>
                  <p:pic>
                    <p:nvPicPr>
                      <p:cNvPr id="54" name="对象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365375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26"/>
          <p:cNvSpPr txBox="1"/>
          <p:nvPr/>
        </p:nvSpPr>
        <p:spPr>
          <a:xfrm>
            <a:off x="993006" y="2060497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zh-CN" altLang="zh-CN" sz="2800" b="1" dirty="0">
                <a:solidFill>
                  <a:srgbClr val="000000"/>
                </a:solidFill>
              </a:rPr>
              <a:t>）设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阶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正定矩阵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则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90104" y="2645057"/>
            <a:ext cx="5078040" cy="812800"/>
            <a:chOff x="790104" y="2645057"/>
            <a:chExt cx="5078040" cy="812800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/>
          </p:nvGraphicFramePr>
          <p:xfrm>
            <a:off x="790104" y="2645057"/>
            <a:ext cx="11176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16965" imgH="812165" progId="Equation.DSMT4">
                    <p:embed/>
                  </p:oleObj>
                </mc:Choice>
                <mc:Fallback>
                  <p:oleObj name="Equation" r:id="rId8" imgW="1116965" imgH="812165" progId="Equation.DSMT4">
                    <p:embed/>
                    <p:pic>
                      <p:nvPicPr>
                        <p:cNvPr id="61" name="对象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104" y="2645057"/>
                          <a:ext cx="111760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1907704" y="2789847"/>
              <a:ext cx="3960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也是正定矩阵。</a:t>
              </a: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619672" y="4293096"/>
            <a:ext cx="6456678" cy="864096"/>
            <a:chOff x="1176158" y="4508837"/>
            <a:chExt cx="6900192" cy="864096"/>
          </a:xfrm>
        </p:grpSpPr>
        <p:sp>
          <p:nvSpPr>
            <p:cNvPr id="64" name="圆角矩形 63"/>
            <p:cNvSpPr/>
            <p:nvPr/>
          </p:nvSpPr>
          <p:spPr>
            <a:xfrm>
              <a:off x="1176158" y="4508837"/>
              <a:ext cx="6900192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7679" y="4679275"/>
              <a:ext cx="568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latin typeface="Times New Roman" panose="02020603050405020304"/>
                  <a:cs typeface="Times New Roman" panose="02020603050405020304"/>
                </a:rPr>
                <a:t>正定矩阵必须是对称矩</a:t>
              </a:r>
              <a:r>
                <a:rPr lang="zh-CN" altLang="en-US" sz="2800" b="1" dirty="0">
                  <a:latin typeface="Times New Roman" panose="02020603050405020304"/>
                  <a:cs typeface="Times New Roman" panose="02020603050405020304"/>
                </a:rPr>
                <a:t>阵。</a:t>
              </a:r>
              <a:endParaRPr lang="zh-CN" altLang="en-US" sz="2800" b="1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64907" y="4149363"/>
            <a:ext cx="1074942" cy="642469"/>
            <a:chOff x="264907" y="3645024"/>
            <a:chExt cx="1074942" cy="642469"/>
          </a:xfrm>
        </p:grpSpPr>
        <p:sp>
          <p:nvSpPr>
            <p:cNvPr id="68" name="上凸带形 67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注</a:t>
              </a:r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57560" y="1457144"/>
            <a:ext cx="5614630" cy="523220"/>
            <a:chOff x="557560" y="1457144"/>
            <a:chExt cx="5614630" cy="523220"/>
          </a:xfrm>
        </p:grpSpPr>
        <p:grpSp>
          <p:nvGrpSpPr>
            <p:cNvPr id="58" name="组合 57"/>
            <p:cNvGrpSpPr/>
            <p:nvPr/>
          </p:nvGrpSpPr>
          <p:grpSpPr>
            <a:xfrm>
              <a:off x="2743160" y="1457144"/>
              <a:ext cx="3429030" cy="523220"/>
              <a:chOff x="1547664" y="1426833"/>
              <a:chExt cx="3456384" cy="523220"/>
            </a:xfrm>
          </p:grpSpPr>
          <p:graphicFrame>
            <p:nvGraphicFramePr>
              <p:cNvPr id="56" name="对象 55"/>
              <p:cNvGraphicFramePr>
                <a:graphicFrameLocks noChangeAspect="1"/>
              </p:cNvGraphicFramePr>
              <p:nvPr/>
            </p:nvGraphicFramePr>
            <p:xfrm>
              <a:off x="1835696" y="1510643"/>
              <a:ext cx="3556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355600" imgH="355600" progId="Equation.DSMT4">
                      <p:embed/>
                    </p:oleObj>
                  </mc:Choice>
                  <mc:Fallback>
                    <p:oleObj name="Equation" r:id="rId10" imgW="355600" imgH="355600" progId="Equation.DSMT4">
                      <p:embed/>
                      <p:pic>
                        <p:nvPicPr>
                          <p:cNvPr id="56" name="对象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696" y="1510643"/>
                            <a:ext cx="3556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56"/>
              <p:cNvSpPr txBox="1"/>
              <p:nvPr/>
            </p:nvSpPr>
            <p:spPr>
              <a:xfrm>
                <a:off x="1547664" y="1426833"/>
                <a:ext cx="3456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0000"/>
                    </a:solidFill>
                  </a:rPr>
                  <a:t>，    也是正定矩阵。</a:t>
                </a: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57560" y="1493838"/>
              <a:ext cx="2078212" cy="482600"/>
              <a:chOff x="557560" y="1493838"/>
              <a:chExt cx="2078212" cy="482600"/>
            </a:xfrm>
          </p:grpSpPr>
          <p:graphicFrame>
            <p:nvGraphicFramePr>
              <p:cNvPr id="55" name="对象 54"/>
              <p:cNvGraphicFramePr>
                <a:graphicFrameLocks noChangeAspect="1"/>
              </p:cNvGraphicFramePr>
              <p:nvPr/>
            </p:nvGraphicFramePr>
            <p:xfrm>
              <a:off x="2169154" y="1517206"/>
              <a:ext cx="466618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57200" imgH="355600" progId="Equation.DSMT4">
                      <p:embed/>
                    </p:oleObj>
                  </mc:Choice>
                  <mc:Fallback>
                    <p:oleObj name="Equation" r:id="rId12" imgW="457200" imgH="355600" progId="Equation.DSMT4">
                      <p:embed/>
                      <p:pic>
                        <p:nvPicPr>
                          <p:cNvPr id="55" name="对象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9154" y="1517206"/>
                            <a:ext cx="466618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对象 71"/>
              <p:cNvGraphicFramePr>
                <a:graphicFrameLocks noChangeAspect="1"/>
              </p:cNvGraphicFramePr>
              <p:nvPr/>
            </p:nvGraphicFramePr>
            <p:xfrm>
              <a:off x="557560" y="1493838"/>
              <a:ext cx="1566168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536700" imgH="482600" progId="Equation.DSMT4">
                      <p:embed/>
                    </p:oleObj>
                  </mc:Choice>
                  <mc:Fallback>
                    <p:oleObj name="Equation" r:id="rId14" imgW="1536700" imgH="482600" progId="Equation.DSMT4">
                      <p:embed/>
                      <p:pic>
                        <p:nvPicPr>
                          <p:cNvPr id="72" name="对象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560" y="1493838"/>
                            <a:ext cx="1566168" cy="482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4"/>
          <p:cNvSpPr txBox="1"/>
          <p:nvPr/>
        </p:nvSpPr>
        <p:spPr>
          <a:xfrm>
            <a:off x="8460432" y="621263"/>
            <a:ext cx="576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三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正定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矩阵性质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5.6  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3600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37" name="图片 3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38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 设有</a:t>
                </a:r>
                <a:r>
                  <a:rPr lang="zh-CN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二次型</a:t>
                </a:r>
                <a:r>
                  <a:rPr lang="en-US" altLang="zh-CN" sz="28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36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/>
                <a:t>，如果对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496" y="124959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任意的</a:t>
            </a:r>
            <a:r>
              <a:rPr lang="zh-CN" altLang="en-US" sz="2400" b="1" dirty="0">
                <a:latin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 panose="05050102010706020507"/>
              </a:rPr>
              <a:t></a:t>
            </a: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都有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rgbClr val="FF0000"/>
                </a:solidFill>
                <a:latin typeface="Calibri" panose="020F0502020204030204"/>
                <a:cs typeface="Times New Roman" panose="02020603050405020304" pitchFamily="18" charset="0"/>
              </a:rPr>
              <a:t>&gt;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则称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正定二次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型</a:t>
            </a:r>
            <a:r>
              <a:rPr lang="zh-CN" altLang="zh-CN" sz="24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，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并称对称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矩阵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是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正定矩阵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75506" y="2339482"/>
            <a:ext cx="3936454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正定矩阵的充要条件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1520" y="3140968"/>
            <a:ext cx="2970978" cy="532618"/>
            <a:chOff x="129207" y="932973"/>
            <a:chExt cx="2407460" cy="532618"/>
          </a:xfrm>
        </p:grpSpPr>
        <p:sp>
          <p:nvSpPr>
            <p:cNvPr id="45" name="流程图: 可选过程 44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TextBox 21"/>
            <p:cNvSpPr txBox="1"/>
            <p:nvPr/>
          </p:nvSpPr>
          <p:spPr>
            <a:xfrm>
              <a:off x="201216" y="942371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3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正定矩阵的性质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188640"/>
            <a:ext cx="5256585" cy="523220"/>
            <a:chOff x="129207" y="932973"/>
            <a:chExt cx="4259546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正定二次型、正定矩阵的定义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1520" y="3913892"/>
            <a:ext cx="6912770" cy="954107"/>
            <a:chOff x="129207" y="932973"/>
            <a:chExt cx="4259546" cy="954107"/>
          </a:xfrm>
        </p:grpSpPr>
        <p:sp>
          <p:nvSpPr>
            <p:cNvPr id="51" name="流程图: 可选过程 50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TextBox 21"/>
            <p:cNvSpPr txBox="1"/>
            <p:nvPr/>
          </p:nvSpPr>
          <p:spPr>
            <a:xfrm>
              <a:off x="213575" y="932973"/>
              <a:ext cx="417517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4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对称矩阵相似、合同、等价之间的关系</a:t>
              </a:r>
              <a:endParaRPr lang="zh-CN" altLang="en-US" dirty="0"/>
            </a:p>
          </p:txBody>
        </p:sp>
      </p:grpSp>
      <p:sp>
        <p:nvSpPr>
          <p:cNvPr id="58" name="TextBox 20"/>
          <p:cNvSpPr txBox="1"/>
          <p:nvPr/>
        </p:nvSpPr>
        <p:spPr>
          <a:xfrm>
            <a:off x="3101962" y="4922004"/>
            <a:ext cx="305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相似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/>
              </a:rPr>
              <a:t>合同等价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TextBox 20"/>
          <p:cNvSpPr txBox="1"/>
          <p:nvPr/>
        </p:nvSpPr>
        <p:spPr>
          <a:xfrm>
            <a:off x="251520" y="4922004"/>
            <a:ext cx="3054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对实对称矩阵：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5" name="标题 1"/>
          <p:cNvSpPr>
            <a:spLocks noGrp="1"/>
          </p:cNvSpPr>
          <p:nvPr>
            <p:ph type="ctrTitle"/>
          </p:nvPr>
        </p:nvSpPr>
        <p:spPr>
          <a:xfrm>
            <a:off x="179388" y="6092825"/>
            <a:ext cx="7772400" cy="576263"/>
          </a:xfrm>
        </p:spPr>
        <p:txBody>
          <a:bodyPr/>
          <a:lstStyle/>
          <a:p>
            <a:r>
              <a:rPr lang="en-US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1.1  </a:t>
            </a:r>
            <a:r>
              <a:rPr lang="zh-CN" altLang="zh-CN" sz="320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行列式定义和性质</a:t>
            </a: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539750" y="364605"/>
            <a:ext cx="7597775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              把行列式的某一列（行）的各元素乘以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同一个数然后加到另一列（行）对应的元素上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600" b="1">
                <a:latin typeface="Times New Roman" pitchFamily="18" charset="0"/>
                <a:cs typeface="Times New Roman" pitchFamily="18" charset="0"/>
              </a:rPr>
              <a:t>去，行列式不变</a:t>
            </a:r>
            <a:endParaRPr lang="en-US" altLang="zh-CN" sz="2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5007" y="332656"/>
            <a:ext cx="1119197" cy="52322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性质</a:t>
            </a:r>
            <a:r>
              <a:rPr lang="en-US" altLang="zh-CN" sz="28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800" b="1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04281" y="1552898"/>
          <a:ext cx="2963863" cy="151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41600" imgH="1511280" progId="Equation.DSMT4">
                  <p:embed/>
                </p:oleObj>
              </mc:Choice>
              <mc:Fallback>
                <p:oleObj name="Equation" r:id="rId5" imgW="3441600" imgH="151128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4281" y="1552898"/>
                        <a:ext cx="2963863" cy="151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289175" y="3141663"/>
          <a:ext cx="353218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01840" imgH="1549080" progId="Equation.DSMT4">
                  <p:embed/>
                </p:oleObj>
              </mc:Choice>
              <mc:Fallback>
                <p:oleObj name="Equation" r:id="rId7" imgW="4101840" imgH="154908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3141663"/>
                        <a:ext cx="3532188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圆角矩形 7"/>
          <p:cNvSpPr/>
          <p:nvPr/>
        </p:nvSpPr>
        <p:spPr>
          <a:xfrm>
            <a:off x="1691680" y="4797152"/>
            <a:ext cx="5112568" cy="1224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806625" y="4869433"/>
          <a:ext cx="4953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952880" imgH="1041120" progId="Equation.DSMT4">
                  <p:embed/>
                </p:oleObj>
              </mc:Choice>
              <mc:Fallback>
                <p:oleObj name="Equation" r:id="rId9" imgW="4952880" imgH="104112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625" y="4869433"/>
                        <a:ext cx="4953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已录下的声音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8193969" y="6063621"/>
            <a:ext cx="609600" cy="609600"/>
          </a:xfrm>
          <a:prstGeom prst="rect">
            <a:avLst/>
          </a:prstGeom>
        </p:spPr>
      </p:pic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8358188" y="513085"/>
            <a:ext cx="714375" cy="4860131"/>
          </a:xfrm>
        </p:spPr>
        <p:txBody>
          <a:bodyPr/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行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列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式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性</a:t>
            </a:r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endParaRPr lang="en-US" altLang="zh-CN" sz="28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质</a:t>
            </a:r>
          </a:p>
        </p:txBody>
      </p:sp>
    </p:spTree>
    <p:extLst>
      <p:ext uri="{BB962C8B-B14F-4D97-AF65-F5344CB8AC3E}">
        <p14:creationId xmlns:p14="http://schemas.microsoft.com/office/powerpoint/2010/main" val="404536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3" dur="4680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24" grpId="0" build="p"/>
      <p:bldP spid="8" grpId="0" animBg="1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5930</TotalTime>
  <Words>6216</Words>
  <Application>Microsoft Office PowerPoint</Application>
  <PresentationFormat>全屏显示(4:3)</PresentationFormat>
  <Paragraphs>1116</Paragraphs>
  <Slides>87</Slides>
  <Notes>22</Notes>
  <HiddenSlides>0</HiddenSlides>
  <MMClips>11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0" baseType="lpstr">
      <vt:lpstr>黑体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主题2</vt:lpstr>
      <vt:lpstr>Equation</vt:lpstr>
      <vt:lpstr>线性代数 A</vt:lpstr>
      <vt:lpstr>第1章    行   列   式</vt:lpstr>
      <vt:lpstr>1.1  行列式定义和性质</vt:lpstr>
      <vt:lpstr>1.1  行列式定义和性质</vt:lpstr>
      <vt:lpstr>1.1  行列式定义和性质</vt:lpstr>
      <vt:lpstr>1.1  行列式定义和性质</vt:lpstr>
      <vt:lpstr>1.1  行列式定义和性质</vt:lpstr>
      <vt:lpstr>1.1  行列式定义和性质</vt:lpstr>
      <vt:lpstr>1.1  行列式定义和性质</vt:lpstr>
      <vt:lpstr>1.2  行列式按行展开定理</vt:lpstr>
      <vt:lpstr>1.2  行列式按行展开定理</vt:lpstr>
      <vt:lpstr>1.2  行列式按行展开定理</vt:lpstr>
      <vt:lpstr>1.2  行列式按行展开定理</vt:lpstr>
      <vt:lpstr>1.2  行列式按行展开定理</vt:lpstr>
      <vt:lpstr>1.1  行列式按行展开定理</vt:lpstr>
      <vt:lpstr>第2章  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2.1 矩阵及其运算</vt:lpstr>
      <vt:lpstr>2.2 逆矩阵的定义、性质与计算</vt:lpstr>
      <vt:lpstr>2.2 逆矩阵的定义、性质与计算</vt:lpstr>
      <vt:lpstr>2.2 逆矩阵的定义、性质与计算</vt:lpstr>
      <vt:lpstr>2.2 逆矩阵的定义、性质与计算</vt:lpstr>
      <vt:lpstr>2.4  克莱姆法则</vt:lpstr>
      <vt:lpstr>2.5 分块矩阵法</vt:lpstr>
      <vt:lpstr>第3章  矩阵的初等变换与线性方程组</vt:lpstr>
      <vt:lpstr>3.1  矩阵的初等变换</vt:lpstr>
      <vt:lpstr>3.1  矩阵的初等变换</vt:lpstr>
      <vt:lpstr>3.1  矩阵的初等变换</vt:lpstr>
      <vt:lpstr>PowerPoint 演示文稿</vt:lpstr>
      <vt:lpstr>PowerPoint 演示文稿</vt:lpstr>
      <vt:lpstr>PowerPoint 演示文稿</vt:lpstr>
      <vt:lpstr>PowerPoint 演示文稿</vt:lpstr>
      <vt:lpstr>3.3  矩阵的秩</vt:lpstr>
      <vt:lpstr>3.3  矩阵的秩</vt:lpstr>
      <vt:lpstr>3.4  线性方程组的解</vt:lpstr>
      <vt:lpstr>   第4章 向量组及其线性组合  </vt:lpstr>
      <vt:lpstr>   4.1 向量组及其线性组合  </vt:lpstr>
      <vt:lpstr>4.1 向量组及其线性组合</vt:lpstr>
      <vt:lpstr>4.1 向量组及其线性组合</vt:lpstr>
      <vt:lpstr>4.2 向量组的线性相关性</vt:lpstr>
      <vt:lpstr>4.2 向量组的线性相关性</vt:lpstr>
      <vt:lpstr>4.2 向量组的线性相关性</vt:lpstr>
      <vt:lpstr>4.3 向量组的秩与最大无关组</vt:lpstr>
      <vt:lpstr>4.4  线性方程组解的结构</vt:lpstr>
      <vt:lpstr>4.4  线性方程组解的结构</vt:lpstr>
      <vt:lpstr>PowerPoint 演示文稿</vt:lpstr>
      <vt:lpstr>4.4  线性方程组解的结构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  习</vt:lpstr>
      <vt:lpstr>5.2  方阵的特征值和特征向量</vt:lpstr>
      <vt:lpstr>PowerPoint 演示文稿</vt:lpstr>
      <vt:lpstr>5.3   相   似   矩   阵</vt:lpstr>
      <vt:lpstr>5.3   相   似   矩   阵</vt:lpstr>
      <vt:lpstr>5.3   相   似   矩   阵</vt:lpstr>
      <vt:lpstr>PowerPoint 演示文稿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5.4  实对称阵的相似对角化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Chen Xiaotong</cp:lastModifiedBy>
  <cp:revision>481</cp:revision>
  <dcterms:created xsi:type="dcterms:W3CDTF">2015-01-05T18:34:44Z</dcterms:created>
  <dcterms:modified xsi:type="dcterms:W3CDTF">2023-04-26T14:23:20Z</dcterms:modified>
</cp:coreProperties>
</file>